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4"/>
  </p:sldMasterIdLst>
  <p:sldIdLst>
    <p:sldId id="256" r:id="rId5"/>
    <p:sldId id="260" r:id="rId6"/>
    <p:sldId id="267" r:id="rId7"/>
    <p:sldId id="268" r:id="rId8"/>
    <p:sldId id="269" r:id="rId9"/>
    <p:sldId id="270" r:id="rId10"/>
    <p:sldId id="277" r:id="rId11"/>
    <p:sldId id="271" r:id="rId12"/>
    <p:sldId id="274" r:id="rId13"/>
    <p:sldId id="278" r:id="rId14"/>
    <p:sldId id="281" r:id="rId15"/>
    <p:sldId id="28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9E71-9008-4E4B-AB30-DB1ADD2C682A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C0EA8-FC2F-4AC9-BC74-EF20FF021A73}" type="slidenum">
              <a:rPr lang="en-GB" smtClean="0"/>
              <a:t>‹nº›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701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9E71-9008-4E4B-AB30-DB1ADD2C682A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C0EA8-FC2F-4AC9-BC74-EF20FF021A7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837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9E71-9008-4E4B-AB30-DB1ADD2C682A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C0EA8-FC2F-4AC9-BC74-EF20FF021A7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739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9E71-9008-4E4B-AB30-DB1ADD2C682A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C0EA8-FC2F-4AC9-BC74-EF20FF021A7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761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9E71-9008-4E4B-AB30-DB1ADD2C682A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C0EA8-FC2F-4AC9-BC74-EF20FF021A73}" type="slidenum">
              <a:rPr lang="en-GB" smtClean="0"/>
              <a:t>‹nº›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428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9E71-9008-4E4B-AB30-DB1ADD2C682A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C0EA8-FC2F-4AC9-BC74-EF20FF021A7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394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9E71-9008-4E4B-AB30-DB1ADD2C682A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C0EA8-FC2F-4AC9-BC74-EF20FF021A7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360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9E71-9008-4E4B-AB30-DB1ADD2C682A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C0EA8-FC2F-4AC9-BC74-EF20FF021A7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460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9E71-9008-4E4B-AB30-DB1ADD2C682A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C0EA8-FC2F-4AC9-BC74-EF20FF021A7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7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C219E71-9008-4E4B-AB30-DB1ADD2C682A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BC0EA8-FC2F-4AC9-BC74-EF20FF021A7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974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9E71-9008-4E4B-AB30-DB1ADD2C682A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C0EA8-FC2F-4AC9-BC74-EF20FF021A7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1148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C219E71-9008-4E4B-AB30-DB1ADD2C682A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ABC0EA8-FC2F-4AC9-BC74-EF20FF021A73}" type="slidenum">
              <a:rPr lang="en-GB" smtClean="0"/>
              <a:t>‹nº›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792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databricks.com/spark/latest/spark-sql/language-manual/delta-optimize.html" TargetMode="External"/><Relationship Id="rId5" Type="http://schemas.openxmlformats.org/officeDocument/2006/relationships/hyperlink" Target="https://docs.databricks.com/delta/optimizations/auto-optimize.html" TargetMode="Externa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atabricks.com/delta/delta-intro.html" TargetMode="External"/><Relationship Id="rId2" Type="http://schemas.openxmlformats.org/officeDocument/2006/relationships/hyperlink" Target="https://delta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databricks.com/delta/delta-update.html#language-python" TargetMode="External"/><Relationship Id="rId4" Type="http://schemas.openxmlformats.org/officeDocument/2006/relationships/hyperlink" Target="https://docs.microsoft.com/en-us/azure/databricks/delta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atabricks.com/delta/delta-intro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bricks.com/blog/2019/08/21/diving-into-delta-lake-unpacking-the-transaction-log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databricks.com/delta/delta-update.html#language-pyth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bricks.com/blog/2019/09/24/diving-into-delta-lake-schema-enforcement-evolution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bricks.com/blog/2019/02/04/introducing-delta-time-travel-for-large-scale-data-lakes.html" TargetMode="External"/><Relationship Id="rId2" Type="http://schemas.openxmlformats.org/officeDocument/2006/relationships/hyperlink" Target="https://docs.databricks.com/spark/latest/spark-sql/language-manual/delta-vacuum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B1EB56-F8B1-4B36-AD9D-DA6C10823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499616"/>
            <a:ext cx="10058400" cy="2825496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Databricks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77EE4BF-D605-4CE0-B9F1-45B75A0919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4: Delta Lake</a:t>
            </a:r>
          </a:p>
        </p:txBody>
      </p:sp>
    </p:spTree>
    <p:extLst>
      <p:ext uri="{BB962C8B-B14F-4D97-AF65-F5344CB8AC3E}">
        <p14:creationId xmlns:p14="http://schemas.microsoft.com/office/powerpoint/2010/main" val="1151264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CC0FEF-4651-46B1-BB44-E61A22952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81F952-8D75-449A-8C77-ADEA3F542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622378"/>
          </a:xfrm>
        </p:spPr>
        <p:txBody>
          <a:bodyPr/>
          <a:lstStyle/>
          <a:p>
            <a:pPr algn="just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 invokes the bin-packing algorithm to coalesce small files into larger ones. Small files are compacted together into new larger files up to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1GB;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cost associated with OPTIMIZE;</a:t>
            </a:r>
          </a:p>
          <a:p>
            <a:pPr lvl="1"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it more often if we want better end-user query performance. Run it less often if we want to optimize costs;</a:t>
            </a:r>
          </a:p>
          <a:p>
            <a:pPr lvl="1" algn="just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Optimize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optional set of features that automatically compact small files during individual writes to a Delta table; It attempts to write out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 MB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 for each table partition;</a:t>
            </a:r>
          </a:p>
          <a:p>
            <a:pPr lvl="1" algn="just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4C15588-7887-48AB-9570-B206904BD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141" y="4507992"/>
            <a:ext cx="2422601" cy="5463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7AED050-B23D-4F12-B1A2-9A975311F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280" y="4507992"/>
            <a:ext cx="2583248" cy="5826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9327E5B-6A16-41E5-A228-B483528F7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1312" y="4488152"/>
            <a:ext cx="2671218" cy="6024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B3BFE0C-6C61-4356-A41C-B69E5848000D}"/>
              </a:ext>
            </a:extLst>
          </p:cNvPr>
          <p:cNvSpPr/>
          <p:nvPr/>
        </p:nvSpPr>
        <p:spPr>
          <a:xfrm>
            <a:off x="926592" y="5974374"/>
            <a:ext cx="7906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https://docs.databricks.com/delta/optimizations/auto-optimize.html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2FEED4B-A790-4EB7-AA7B-4FA248D22C0F}"/>
              </a:ext>
            </a:extLst>
          </p:cNvPr>
          <p:cNvSpPr/>
          <p:nvPr/>
        </p:nvSpPr>
        <p:spPr>
          <a:xfrm>
            <a:off x="926592" y="5666597"/>
            <a:ext cx="91592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https://docs.databricks.com/spark/latest/spark-sql/language-manual/delta-optimize.html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3CB17BE-5647-4594-9254-4321161F155F}"/>
              </a:ext>
            </a:extLst>
          </p:cNvPr>
          <p:cNvSpPr txBox="1"/>
          <p:nvPr/>
        </p:nvSpPr>
        <p:spPr>
          <a:xfrm>
            <a:off x="1438616" y="5121765"/>
            <a:ext cx="3087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8. Delta Lake: OPTIMIZE command</a:t>
            </a:r>
          </a:p>
        </p:txBody>
      </p:sp>
    </p:spTree>
    <p:extLst>
      <p:ext uri="{BB962C8B-B14F-4D97-AF65-F5344CB8AC3E}">
        <p14:creationId xmlns:p14="http://schemas.microsoft.com/office/powerpoint/2010/main" val="1675209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87E302-5AB3-4D73-AFC2-671C251F7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ZORDER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493947-16C4-4B42-9FBF-D03A1E0F7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ZORDER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technique to co-locate related information in the same set of files; Reduces the amount of data that needs to be read (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Skipping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1"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column is commonly used in query predicates and it has 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cardinality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then use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ZORDER BY;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specify 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columns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for ZORDER BY as a comma-separated list. However, the effectiveness of the locality drops with each additional column.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C685543-C373-430F-A221-982AD77DD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366" y="4150423"/>
            <a:ext cx="4154233" cy="9244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B52FF2B-2954-4A59-8590-E60235922026}"/>
              </a:ext>
            </a:extLst>
          </p:cNvPr>
          <p:cNvSpPr txBox="1"/>
          <p:nvPr/>
        </p:nvSpPr>
        <p:spPr>
          <a:xfrm>
            <a:off x="3626339" y="5074920"/>
            <a:ext cx="3087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9. Delta Lake: ZORDER command</a:t>
            </a:r>
          </a:p>
        </p:txBody>
      </p:sp>
    </p:spTree>
    <p:extLst>
      <p:ext uri="{BB962C8B-B14F-4D97-AF65-F5344CB8AC3E}">
        <p14:creationId xmlns:p14="http://schemas.microsoft.com/office/powerpoint/2010/main" val="1614200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9DAB3D-292B-4D71-B072-F649DA560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5A207AC-9F68-4904-8B94-CB9A221C2195}"/>
              </a:ext>
            </a:extLst>
          </p:cNvPr>
          <p:cNvSpPr/>
          <p:nvPr/>
        </p:nvSpPr>
        <p:spPr>
          <a:xfrm>
            <a:off x="1097280" y="1827014"/>
            <a:ext cx="1576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https://delta.io/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A3C395F-4FA0-4B89-973A-21E747802337}"/>
              </a:ext>
            </a:extLst>
          </p:cNvPr>
          <p:cNvSpPr/>
          <p:nvPr/>
        </p:nvSpPr>
        <p:spPr>
          <a:xfrm>
            <a:off x="1097280" y="2259000"/>
            <a:ext cx="5365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https://docs.microsoft.com/en-us/azure/databricks/delta/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168BF71-98B5-40B4-B345-A77B0B97D9C0}"/>
              </a:ext>
            </a:extLst>
          </p:cNvPr>
          <p:cNvSpPr/>
          <p:nvPr/>
        </p:nvSpPr>
        <p:spPr>
          <a:xfrm>
            <a:off x="1097280" y="2649270"/>
            <a:ext cx="4730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https://docs.databricks.com/delta/delta-intro.html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BC78567-BFD8-4250-9C3E-3ECF0E08C3FE}"/>
              </a:ext>
            </a:extLst>
          </p:cNvPr>
          <p:cNvSpPr/>
          <p:nvPr/>
        </p:nvSpPr>
        <p:spPr>
          <a:xfrm>
            <a:off x="1097280" y="3073248"/>
            <a:ext cx="7321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https://docs.databricks.com/delta/delta-update.html#language-python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613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050460-11F6-436A-BAE6-CB79F1B80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A71156-91FC-4D5A-AA23-F2C59D066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Delta Lake 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Delta Key Features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Transactional Log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Deletes, Updates, and Merges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 Enforcement and Evolution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Travel and VACUUM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OPTMIZE and ZORDER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Demo: Delta Lake</a:t>
            </a:r>
          </a:p>
        </p:txBody>
      </p:sp>
    </p:spTree>
    <p:extLst>
      <p:ext uri="{BB962C8B-B14F-4D97-AF65-F5344CB8AC3E}">
        <p14:creationId xmlns:p14="http://schemas.microsoft.com/office/powerpoint/2010/main" val="1904158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001212-16DF-4199-86D7-9E80138CA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Delta Lake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4DE5FD4-5D6F-467D-8518-B0FF4F3F0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7174"/>
            <a:ext cx="4434840" cy="3613234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Delta Lake is an open source storage layer that brings reliability to data lakes;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Compute layer that sits on top of existing storage;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is stored as versioned parquet files;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an unified platform to support both batch and streaming processing workloads;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2A92A76-C9DF-42CA-8828-50D9C564F61B}"/>
              </a:ext>
            </a:extLst>
          </p:cNvPr>
          <p:cNvSpPr txBox="1"/>
          <p:nvPr/>
        </p:nvSpPr>
        <p:spPr>
          <a:xfrm>
            <a:off x="5843016" y="5411908"/>
            <a:ext cx="3691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1. Delta Lake </a:t>
            </a:r>
          </a:p>
        </p:txBody>
      </p:sp>
      <p:pic>
        <p:nvPicPr>
          <p:cNvPr id="1028" name="Picture 4" descr="Screen Shot 2019-10-20 at 14.12.57.png">
            <a:extLst>
              <a:ext uri="{FF2B5EF4-FFF2-40B4-BE49-F238E27FC236}">
                <a16:creationId xmlns:a16="http://schemas.microsoft.com/office/drawing/2014/main" xmlns="" id="{9B01D47C-8929-4EE1-BD9E-C167120C1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016" y="2171288"/>
            <a:ext cx="5855207" cy="3233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673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CB0A6A-6277-4A09-BC1D-C30606FE3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Delta Lake – 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9A26C9-B4CF-44D2-A9C1-680E5FCAC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ACID transactions: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– Atomicity: all or nothing;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– Consistency: always in a valid state;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– Isolation: concurrency control;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– Durability: once committed, never lost;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Unified Batch and Streaming Process;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Upserts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deletes;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Schema Enforcement and Evolution;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 Travel;</a:t>
            </a: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DA6D4BB-FAB9-4E9B-A6B4-E5459F0784CD}"/>
              </a:ext>
            </a:extLst>
          </p:cNvPr>
          <p:cNvSpPr/>
          <p:nvPr/>
        </p:nvSpPr>
        <p:spPr>
          <a:xfrm>
            <a:off x="1036320" y="5792802"/>
            <a:ext cx="4730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https://docs.databricks.com/delta/delta-intro.html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376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39C3D6-55FE-47B2-B5F3-24D1D6107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Delta Lake</a:t>
            </a:r>
          </a:p>
        </p:txBody>
      </p:sp>
      <p:pic>
        <p:nvPicPr>
          <p:cNvPr id="2050" name="Picture 2" descr="https://files.training.databricks.com/images/adbcore/AAFxQkg_SzRC06GvVeatDBnNbDL7wUUgCg4B.png">
            <a:extLst>
              <a:ext uri="{FF2B5EF4-FFF2-40B4-BE49-F238E27FC236}">
                <a16:creationId xmlns:a16="http://schemas.microsoft.com/office/drawing/2014/main" xmlns="" id="{A86D8625-5EC9-4E8D-92BD-0B8A1E62AA0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973" y="2381397"/>
            <a:ext cx="6867191" cy="286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C161E9B-01B4-4A2E-B782-F5E2F50A756E}"/>
              </a:ext>
            </a:extLst>
          </p:cNvPr>
          <p:cNvSpPr txBox="1"/>
          <p:nvPr/>
        </p:nvSpPr>
        <p:spPr>
          <a:xfrm>
            <a:off x="2434697" y="5242009"/>
            <a:ext cx="483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2. Delta Lake: Creation </a:t>
            </a:r>
          </a:p>
        </p:txBody>
      </p:sp>
    </p:spTree>
    <p:extLst>
      <p:ext uri="{BB962C8B-B14F-4D97-AF65-F5344CB8AC3E}">
        <p14:creationId xmlns:p14="http://schemas.microsoft.com/office/powerpoint/2010/main" val="1919389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9D2B24-F609-4875-8137-A2F1DE147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Transactional Log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FDB6DA0-9791-4DB8-ADD5-DAACD76C2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79762"/>
          </a:xfrm>
        </p:spPr>
        <p:txBody>
          <a:bodyPr/>
          <a:lstStyle/>
          <a:p>
            <a:pPr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logs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records every change made to the data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providing a full audit trail of the changes; It’s a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source of truth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Guarantees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atomicity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pic>
        <p:nvPicPr>
          <p:cNvPr id="3078" name="Picture 6" descr="Diagram of the Delta Lake Transaction Log file structure.">
            <a:extLst>
              <a:ext uri="{FF2B5EF4-FFF2-40B4-BE49-F238E27FC236}">
                <a16:creationId xmlns:a16="http://schemas.microsoft.com/office/drawing/2014/main" xmlns="" id="{B9AE709E-E3A8-4953-8B6E-F40E4CC2F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696" y="3566160"/>
            <a:ext cx="3614928" cy="1254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Diagram illustrating two commits that perform operations on the same file.">
            <a:extLst>
              <a:ext uri="{FF2B5EF4-FFF2-40B4-BE49-F238E27FC236}">
                <a16:creationId xmlns:a16="http://schemas.microsoft.com/office/drawing/2014/main" xmlns="" id="{4CE57EFD-C155-40E6-9763-CC0221E59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897" y="3150608"/>
            <a:ext cx="3819525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DE54473-157B-4305-A526-0C24184FB612}"/>
              </a:ext>
            </a:extLst>
          </p:cNvPr>
          <p:cNvSpPr/>
          <p:nvPr/>
        </p:nvSpPr>
        <p:spPr>
          <a:xfrm>
            <a:off x="934909" y="5909167"/>
            <a:ext cx="96875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https://databricks.com/blog/2019/08/21/diving-into-delta-lake-unpacking-the-transaction-log.html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F0439C3-3F33-4DC4-A153-6B46F0721E6A}"/>
              </a:ext>
            </a:extLst>
          </p:cNvPr>
          <p:cNvSpPr txBox="1"/>
          <p:nvPr/>
        </p:nvSpPr>
        <p:spPr>
          <a:xfrm>
            <a:off x="1323744" y="4821030"/>
            <a:ext cx="2803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3. Delta Lake: Transactional Log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570BA95-C208-4FA3-9556-D19194896FA3}"/>
              </a:ext>
            </a:extLst>
          </p:cNvPr>
          <p:cNvSpPr txBox="1"/>
          <p:nvPr/>
        </p:nvSpPr>
        <p:spPr>
          <a:xfrm>
            <a:off x="6731808" y="5236583"/>
            <a:ext cx="2803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4. Delta Lake: Transactional Log</a:t>
            </a:r>
          </a:p>
        </p:txBody>
      </p:sp>
    </p:spTree>
    <p:extLst>
      <p:ext uri="{BB962C8B-B14F-4D97-AF65-F5344CB8AC3E}">
        <p14:creationId xmlns:p14="http://schemas.microsoft.com/office/powerpoint/2010/main" val="2483565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1EC7E7-8603-44C0-8D9B-186324EAB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deletes, updates, and merges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C3E406-DB8F-4CC5-84A4-9C1F33B68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86586"/>
            <a:ext cx="10123348" cy="177768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Delta Lake supports several statements to facilitate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from Delta tables;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operation enables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upserting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from a source table into a target tables;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operation to the SQL MERGE INTO command but has additional extra conditions in updates, inserts and deletes;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particularly useful for table consolidation tasks;</a:t>
            </a:r>
          </a:p>
          <a:p>
            <a:pPr marL="201168" lvl="1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7C0375C-E857-4DF6-AC19-3BDC8327AE0D}"/>
              </a:ext>
            </a:extLst>
          </p:cNvPr>
          <p:cNvSpPr/>
          <p:nvPr/>
        </p:nvSpPr>
        <p:spPr>
          <a:xfrm>
            <a:off x="936566" y="5977468"/>
            <a:ext cx="93545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https://docs.databricks.com/delta/delta-update.html#language-python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E37D2930-DF01-4C05-8811-8B2D1BF8C1E1}"/>
              </a:ext>
            </a:extLst>
          </p:cNvPr>
          <p:cNvGrpSpPr/>
          <p:nvPr/>
        </p:nvGrpSpPr>
        <p:grpSpPr>
          <a:xfrm>
            <a:off x="3741784" y="3735749"/>
            <a:ext cx="3521620" cy="2024907"/>
            <a:chOff x="3417043" y="3062696"/>
            <a:chExt cx="3521620" cy="2024907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B87108F5-41A4-4A96-A1F5-537F1697833C}"/>
                </a:ext>
              </a:extLst>
            </p:cNvPr>
            <p:cNvSpPr/>
            <p:nvPr/>
          </p:nvSpPr>
          <p:spPr>
            <a:xfrm>
              <a:off x="3417043" y="3062696"/>
              <a:ext cx="1513418" cy="69749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Changes</a:t>
              </a:r>
              <a:endParaRPr lang="en-GB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2A79105F-B5F4-474D-9217-AAA1BC84B005}"/>
                </a:ext>
              </a:extLst>
            </p:cNvPr>
            <p:cNvSpPr/>
            <p:nvPr/>
          </p:nvSpPr>
          <p:spPr>
            <a:xfrm>
              <a:off x="5425245" y="3063716"/>
              <a:ext cx="1513418" cy="69749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“Before” Table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xmlns="" id="{E3121921-145A-4AC1-A4F6-CBBDD6686FB4}"/>
                </a:ext>
              </a:extLst>
            </p:cNvPr>
            <p:cNvSpPr/>
            <p:nvPr/>
          </p:nvSpPr>
          <p:spPr>
            <a:xfrm>
              <a:off x="4410349" y="4401870"/>
              <a:ext cx="1507867" cy="68573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“After” Table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xmlns="" id="{121D322F-59AA-4E44-83A1-D5480D31A872}"/>
                </a:ext>
              </a:extLst>
            </p:cNvPr>
            <p:cNvCxnSpPr>
              <a:cxnSpLocks/>
            </p:cNvCxnSpPr>
            <p:nvPr/>
          </p:nvCxnSpPr>
          <p:spPr>
            <a:xfrm>
              <a:off x="4686445" y="3872619"/>
              <a:ext cx="317117" cy="41682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xmlns="" id="{0231BC51-11DB-4323-98B3-496630B6A4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97342" y="3872619"/>
              <a:ext cx="342882" cy="41682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4" descr="GitHub - ueshin/databricks-delta: An open-source storage layer that brings  scalable, ACID transactions to Apache Spark™ and big data workloads.">
              <a:extLst>
                <a:ext uri="{FF2B5EF4-FFF2-40B4-BE49-F238E27FC236}">
                  <a16:creationId xmlns:a16="http://schemas.microsoft.com/office/drawing/2014/main" xmlns="" id="{42C2AA34-E708-44B3-B82E-5FE615A3FF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8065" y="4812692"/>
              <a:ext cx="286870" cy="234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GitHub - ueshin/databricks-delta: An open-source storage layer that brings  scalable, ACID transactions to Apache Spark™ and big data workloads.">
              <a:extLst>
                <a:ext uri="{FF2B5EF4-FFF2-40B4-BE49-F238E27FC236}">
                  <a16:creationId xmlns:a16="http://schemas.microsoft.com/office/drawing/2014/main" xmlns="" id="{B9A34552-FF0A-456A-9237-4F4997EA3A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3447" y="3499927"/>
              <a:ext cx="286870" cy="234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3F504E7-4C4E-45E9-9226-F39213A9CF61}"/>
              </a:ext>
            </a:extLst>
          </p:cNvPr>
          <p:cNvSpPr txBox="1"/>
          <p:nvPr/>
        </p:nvSpPr>
        <p:spPr>
          <a:xfrm>
            <a:off x="3609248" y="5763340"/>
            <a:ext cx="2803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5. Delta Lake: Merge Operation</a:t>
            </a:r>
          </a:p>
        </p:txBody>
      </p:sp>
    </p:spTree>
    <p:extLst>
      <p:ext uri="{BB962C8B-B14F-4D97-AF65-F5344CB8AC3E}">
        <p14:creationId xmlns:p14="http://schemas.microsoft.com/office/powerpoint/2010/main" val="1925713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0D42BE-6DD5-4873-86CD-68802F4E6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 Enforcement and Evolution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878BBB-E90C-4798-8996-092283264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 Enforcement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handles schema variations to prevent insertion of bad records during ingestion;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Schema enforcement is an excellent tool to use as a gatekeeper of a clean, fully transformed data that is ready for production or consumption;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 Evolution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users to easily change a table’s current schema to accommodate data that is changing over time;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activated by adding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.option(‘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mergeSchema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‘true’)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.write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writeStream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 command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30F95DF-CA51-4AE2-AED3-753AE8D4A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809" y="4495088"/>
            <a:ext cx="3545785" cy="108737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0C260EF-2AC4-4068-8C0D-B6CD9F41B4D8}"/>
              </a:ext>
            </a:extLst>
          </p:cNvPr>
          <p:cNvSpPr/>
          <p:nvPr/>
        </p:nvSpPr>
        <p:spPr>
          <a:xfrm>
            <a:off x="961839" y="5975601"/>
            <a:ext cx="98882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https://databricks.com/blog/2019/09/24/diving-into-delta-lake-schema-enforcement-evolution.html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70CBCE1-5575-4B84-A810-D833BB91690A}"/>
              </a:ext>
            </a:extLst>
          </p:cNvPr>
          <p:cNvSpPr txBox="1"/>
          <p:nvPr/>
        </p:nvSpPr>
        <p:spPr>
          <a:xfrm>
            <a:off x="3899805" y="5592095"/>
            <a:ext cx="2803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7. Delta Lake: Schema Evolution</a:t>
            </a:r>
          </a:p>
        </p:txBody>
      </p:sp>
    </p:spTree>
    <p:extLst>
      <p:ext uri="{BB962C8B-B14F-4D97-AF65-F5344CB8AC3E}">
        <p14:creationId xmlns:p14="http://schemas.microsoft.com/office/powerpoint/2010/main" val="3217373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69F9C4-733C-4569-BFC3-7C3D9EAB6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Travel and VACUUM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F010AB-7425-4606-919C-C02C9927F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734670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Delta automatically versions the big data that you store in your data lake, and you can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any historical version of that data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Simplified data pipelines by making it easy to build, roll back data in case of accidental bad writes or deletes, and reproduce experiments and reports;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 can time travel using: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timestamp;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version number;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VACUUM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cleans up files associated with a table;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default threshold is 7 days;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Databricks does not automatically trigger VACUUM operations on Delta tables;</a:t>
            </a:r>
          </a:p>
          <a:p>
            <a:pPr marL="201168" lvl="1" indent="0" algn="just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1EAF79A-44F3-4F68-A9B8-B66F7C086B30}"/>
              </a:ext>
            </a:extLst>
          </p:cNvPr>
          <p:cNvSpPr/>
          <p:nvPr/>
        </p:nvSpPr>
        <p:spPr>
          <a:xfrm>
            <a:off x="1097280" y="5992693"/>
            <a:ext cx="88477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https://docs.databricks.com/spark/latest/spark-sql/language-manual/delta-vacuum.html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2CADD38-3147-4CD9-ABB1-88B8C7BDFAB8}"/>
              </a:ext>
            </a:extLst>
          </p:cNvPr>
          <p:cNvSpPr/>
          <p:nvPr/>
        </p:nvSpPr>
        <p:spPr>
          <a:xfrm>
            <a:off x="1097280" y="5814148"/>
            <a:ext cx="10058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https://databricks.com/blog/2019/02/04/introducing-delta-time-travel-for-large-scale-data-lakes.html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5743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38AD7FEBA608C48A6FEDA58EEF0B293" ma:contentTypeVersion="11" ma:contentTypeDescription="Criar um novo documento." ma:contentTypeScope="" ma:versionID="78b0868bf51f5efa93b1810154e8333a">
  <xsd:schema xmlns:xsd="http://www.w3.org/2001/XMLSchema" xmlns:xs="http://www.w3.org/2001/XMLSchema" xmlns:p="http://schemas.microsoft.com/office/2006/metadata/properties" xmlns:ns2="0283fd40-70b1-44ed-a2a1-fb0a71bc023d" xmlns:ns3="5983d9ad-b6ad-4287-9fc1-7be280100d57" targetNamespace="http://schemas.microsoft.com/office/2006/metadata/properties" ma:root="true" ma:fieldsID="bf1e77a486259e0d6bb26b0980326924" ns2:_="" ns3:_="">
    <xsd:import namespace="0283fd40-70b1-44ed-a2a1-fb0a71bc023d"/>
    <xsd:import namespace="5983d9ad-b6ad-4287-9fc1-7be280100d5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83fd40-70b1-44ed-a2a1-fb0a71bc02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83d9ad-b6ad-4287-9fc1-7be280100d5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B48856-FB81-4C59-AE54-0E270CC448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83fd40-70b1-44ed-a2a1-fb0a71bc023d"/>
    <ds:schemaRef ds:uri="5983d9ad-b6ad-4287-9fc1-7be280100d5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C22C991-1402-4D81-8F52-F8D13010FD8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12E513D-41EC-4AE0-AE75-6EE5F39DCB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4945</TotalTime>
  <Words>602</Words>
  <Application>Microsoft Office PowerPoint</Application>
  <PresentationFormat>Ecrã Panorâmico</PresentationFormat>
  <Paragraphs>81</Paragraphs>
  <Slides>12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Wingdings</vt:lpstr>
      <vt:lpstr>Retrospect</vt:lpstr>
      <vt:lpstr>Databricks</vt:lpstr>
      <vt:lpstr>Overview</vt:lpstr>
      <vt:lpstr>Delta Lake</vt:lpstr>
      <vt:lpstr>Delta Lake – Key Features</vt:lpstr>
      <vt:lpstr>Delta Lake</vt:lpstr>
      <vt:lpstr>Transactional Log</vt:lpstr>
      <vt:lpstr>Table deletes, updates, and merges</vt:lpstr>
      <vt:lpstr>Schema Enforcement and Evolution</vt:lpstr>
      <vt:lpstr>Time Travel and VACUUM</vt:lpstr>
      <vt:lpstr>OPTIMIZE</vt:lpstr>
      <vt:lpstr>ZORDER</vt:lpstr>
      <vt:lpstr>Bibliography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Databricks</dc:title>
  <dc:creator>Bárbara Moreira</dc:creator>
  <cp:lastModifiedBy>Gabriel Hernandez Silva Neves</cp:lastModifiedBy>
  <cp:revision>192</cp:revision>
  <dcterms:created xsi:type="dcterms:W3CDTF">2021-03-26T11:29:35Z</dcterms:created>
  <dcterms:modified xsi:type="dcterms:W3CDTF">2021-10-04T16:23:11Z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0x010100F38AD7FEBA608C48A6FEDA58EEF0B293</vt:lpwstr>
  </property>
  <property fmtid="{D5CDD505-2E9C-101B-9397-08002B2CF9AE}" pid="3" name="MSIP_Label_0c2abd79-57a9-4473-8700-c843f76a1e37_Enabled">
    <vt:lpwstr>True</vt:lpwstr>
  </property>
  <property fmtid="{D5CDD505-2E9C-101B-9397-08002B2CF9AE}" pid="4" name="MSIP_Label_0c2abd79-57a9-4473-8700-c843f76a1e37_SiteId">
    <vt:lpwstr>35595a02-4d6d-44ac-99e1-f9ab4cd872db</vt:lpwstr>
  </property>
  <property fmtid="{D5CDD505-2E9C-101B-9397-08002B2CF9AE}" pid="5" name="MSIP_Label_0c2abd79-57a9-4473-8700-c843f76a1e37_Owner">
    <vt:lpwstr>E858818@corp.santander.pt</vt:lpwstr>
  </property>
  <property fmtid="{D5CDD505-2E9C-101B-9397-08002B2CF9AE}" pid="6" name="MSIP_Label_0c2abd79-57a9-4473-8700-c843f76a1e37_SetDate">
    <vt:lpwstr>2021-10-04T16:23:10.9485690Z</vt:lpwstr>
  </property>
  <property fmtid="{D5CDD505-2E9C-101B-9397-08002B2CF9AE}" pid="7" name="MSIP_Label_0c2abd79-57a9-4473-8700-c843f76a1e37_Name">
    <vt:lpwstr>Internal</vt:lpwstr>
  </property>
  <property fmtid="{D5CDD505-2E9C-101B-9397-08002B2CF9AE}" pid="8" name="MSIP_Label_0c2abd79-57a9-4473-8700-c843f76a1e37_Application">
    <vt:lpwstr>Microsoft Azure Information Protection</vt:lpwstr>
  </property>
  <property fmtid="{D5CDD505-2E9C-101B-9397-08002B2CF9AE}" pid="9" name="MSIP_Label_0c2abd79-57a9-4473-8700-c843f76a1e37_ActionId">
    <vt:lpwstr>6305cfee-97ed-4f5c-9404-297cbfffa971</vt:lpwstr>
  </property>
  <property fmtid="{D5CDD505-2E9C-101B-9397-08002B2CF9AE}" pid="10" name="MSIP_Label_0c2abd79-57a9-4473-8700-c843f76a1e37_Extended_MSFT_Method">
    <vt:lpwstr>Manual</vt:lpwstr>
  </property>
  <property fmtid="{D5CDD505-2E9C-101B-9397-08002B2CF9AE}" pid="11" name="Sensitivity">
    <vt:lpwstr>Internal</vt:lpwstr>
  </property>
</Properties>
</file>