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8288000" cy="10287000"/>
  <p:notesSz cx="6858000" cy="9144000"/>
  <p:embeddedFontLst>
    <p:embeddedFont>
      <p:font typeface="Nunito Bold" charset="1" panose="00000000000000000000"/>
      <p:regular r:id="rId42"/>
    </p:embeddedFont>
    <p:embeddedFont>
      <p:font typeface="Open Sans" charset="1" panose="020B0606030504020204"/>
      <p:regular r:id="rId43"/>
    </p:embeddedFont>
    <p:embeddedFont>
      <p:font typeface="Adigiana Toybox" charset="1" panose="02000500000000000000"/>
      <p:regular r:id="rId44"/>
    </p:embeddedFont>
    <p:embeddedFont>
      <p:font typeface="Nunito" charset="1" panose="00000000000000000000"/>
      <p:regular r:id="rId45"/>
    </p:embeddedFont>
    <p:embeddedFont>
      <p:font typeface="Open Sans Bold" charset="1" panose="020B0806030504020204"/>
      <p:regular r:id="rId46"/>
    </p:embeddedFont>
    <p:embeddedFont>
      <p:font typeface="Times New Roman" charset="1" panose="02030502070405020303"/>
      <p:regular r:id="rId47"/>
    </p:embeddedFont>
    <p:embeddedFont>
      <p:font typeface="Sunday" charset="1" panose="0000050000000000000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3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2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3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3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3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4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3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5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26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27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28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29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0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1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2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3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4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5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6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7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8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39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40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Relationship Id="rId7" Target="../media/image41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3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7.png" Type="http://schemas.openxmlformats.org/officeDocument/2006/relationships/image"/><Relationship Id="rId5" Target="../media/image13.png" Type="http://schemas.openxmlformats.org/officeDocument/2006/relationships/image"/><Relationship Id="rId6" Target="../media/image18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7.png" Type="http://schemas.openxmlformats.org/officeDocument/2006/relationships/image"/><Relationship Id="rId5" Target="../media/image13.png" Type="http://schemas.openxmlformats.org/officeDocument/2006/relationships/image"/><Relationship Id="rId6" Target="../media/image15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7.png" Type="http://schemas.openxmlformats.org/officeDocument/2006/relationships/image"/><Relationship Id="rId5" Target="../media/image13.png" Type="http://schemas.openxmlformats.org/officeDocument/2006/relationships/image"/><Relationship Id="rId6" Target="../media/image20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3.png" Type="http://schemas.openxmlformats.org/officeDocument/2006/relationships/image"/><Relationship Id="rId7" Target="../media/image21.png" Type="http://schemas.openxmlformats.org/officeDocument/2006/relationships/image"/><Relationship Id="rId8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4197" y="4586180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0"/>
                </a:moveTo>
                <a:lnTo>
                  <a:pt x="8142371" y="0"/>
                </a:lnTo>
                <a:lnTo>
                  <a:pt x="8142371" y="7391791"/>
                </a:lnTo>
                <a:lnTo>
                  <a:pt x="0" y="73917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952641" y="-662249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8" y="0"/>
                </a:moveTo>
                <a:lnTo>
                  <a:pt x="0" y="0"/>
                </a:lnTo>
                <a:lnTo>
                  <a:pt x="0" y="7809188"/>
                </a:lnTo>
                <a:lnTo>
                  <a:pt x="6670718" y="7809188"/>
                </a:lnTo>
                <a:lnTo>
                  <a:pt x="6670718" y="0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3243" y="8943902"/>
            <a:ext cx="1137970" cy="1343098"/>
          </a:xfrm>
          <a:custGeom>
            <a:avLst/>
            <a:gdLst/>
            <a:ahLst/>
            <a:cxnLst/>
            <a:rect r="r" b="b" t="t" l="l"/>
            <a:pathLst>
              <a:path h="1343098" w="1137970">
                <a:moveTo>
                  <a:pt x="0" y="0"/>
                </a:moveTo>
                <a:lnTo>
                  <a:pt x="1137970" y="0"/>
                </a:lnTo>
                <a:lnTo>
                  <a:pt x="1137970" y="1343098"/>
                </a:lnTo>
                <a:lnTo>
                  <a:pt x="0" y="13430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16375856" cy="7403415"/>
            <a:chOff x="0" y="0"/>
            <a:chExt cx="4312983" cy="19498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12983" cy="1949871"/>
            </a:xfrm>
            <a:custGeom>
              <a:avLst/>
              <a:gdLst/>
              <a:ahLst/>
              <a:cxnLst/>
              <a:rect r="r" b="b" t="t" l="l"/>
              <a:pathLst>
                <a:path h="1949871" w="4312983">
                  <a:moveTo>
                    <a:pt x="7564" y="0"/>
                  </a:moveTo>
                  <a:lnTo>
                    <a:pt x="4305419" y="0"/>
                  </a:lnTo>
                  <a:cubicBezTo>
                    <a:pt x="4309596" y="0"/>
                    <a:pt x="4312983" y="3387"/>
                    <a:pt x="4312983" y="7564"/>
                  </a:cubicBezTo>
                  <a:lnTo>
                    <a:pt x="4312983" y="1942306"/>
                  </a:lnTo>
                  <a:cubicBezTo>
                    <a:pt x="4312983" y="1944313"/>
                    <a:pt x="4312186" y="1946237"/>
                    <a:pt x="4310767" y="1947655"/>
                  </a:cubicBezTo>
                  <a:cubicBezTo>
                    <a:pt x="4309349" y="1949074"/>
                    <a:pt x="4307425" y="1949871"/>
                    <a:pt x="4305419" y="1949871"/>
                  </a:cubicBezTo>
                  <a:lnTo>
                    <a:pt x="7564" y="1949871"/>
                  </a:lnTo>
                  <a:cubicBezTo>
                    <a:pt x="5558" y="1949871"/>
                    <a:pt x="3634" y="1949074"/>
                    <a:pt x="2216" y="1947655"/>
                  </a:cubicBezTo>
                  <a:cubicBezTo>
                    <a:pt x="797" y="1946237"/>
                    <a:pt x="0" y="1944313"/>
                    <a:pt x="0" y="1942306"/>
                  </a:cubicBezTo>
                  <a:lnTo>
                    <a:pt x="0" y="7564"/>
                  </a:lnTo>
                  <a:cubicBezTo>
                    <a:pt x="0" y="5558"/>
                    <a:pt x="797" y="3634"/>
                    <a:pt x="2216" y="2216"/>
                  </a:cubicBezTo>
                  <a:cubicBezTo>
                    <a:pt x="3634" y="797"/>
                    <a:pt x="5558" y="0"/>
                    <a:pt x="7564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312983" cy="2007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09587" y="1248838"/>
            <a:ext cx="16094970" cy="7183277"/>
            <a:chOff x="0" y="0"/>
            <a:chExt cx="4239004" cy="18918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39004" cy="1891892"/>
            </a:xfrm>
            <a:custGeom>
              <a:avLst/>
              <a:gdLst/>
              <a:ahLst/>
              <a:cxnLst/>
              <a:rect r="r" b="b" t="t" l="l"/>
              <a:pathLst>
                <a:path h="1891892" w="4239004">
                  <a:moveTo>
                    <a:pt x="0" y="0"/>
                  </a:moveTo>
                  <a:lnTo>
                    <a:pt x="4239004" y="0"/>
                  </a:lnTo>
                  <a:lnTo>
                    <a:pt x="4239004" y="1891892"/>
                  </a:lnTo>
                  <a:lnTo>
                    <a:pt x="0" y="18918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239004" cy="1949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93285" y="9270315"/>
            <a:ext cx="574262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1213" y="1370583"/>
            <a:ext cx="15530830" cy="82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u="sng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Exercice:</a:t>
            </a:r>
            <a:r>
              <a:rPr lang="en-US" sz="4800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  Automatiser les rapports de ventes avec SQL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700371" y="3007232"/>
            <a:ext cx="14877733" cy="578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u="sng" b="true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Problématique métier:</a:t>
            </a:r>
          </a:p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494121"/>
                </a:solidFill>
                <a:latin typeface="Nunito"/>
                <a:ea typeface="Nunito"/>
                <a:cs typeface="Nunito"/>
                <a:sym typeface="Nunito"/>
              </a:rPr>
              <a:t>Une entreprise souhaite produire un rapport détaillant les ventes totales par produit pour le dernier trimestre.</a:t>
            </a:r>
          </a:p>
          <a:p>
            <a:pPr algn="l">
              <a:lnSpc>
                <a:spcPts val="5879"/>
              </a:lnSpc>
            </a:pPr>
          </a:p>
          <a:p>
            <a:pPr algn="l">
              <a:lnSpc>
                <a:spcPts val="5879"/>
              </a:lnSpc>
            </a:pPr>
            <a:r>
              <a:rPr lang="en-US" sz="4199" u="sng" b="true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Base de données</a:t>
            </a:r>
            <a:r>
              <a:rPr lang="en-US" sz="4199" b="true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:</a:t>
            </a:r>
          </a:p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494121"/>
                </a:solidFill>
                <a:latin typeface="Nunito"/>
                <a:ea typeface="Nunito"/>
                <a:cs typeface="Nunito"/>
                <a:sym typeface="Nunito"/>
              </a:rPr>
              <a:t>Chinook Database </a:t>
            </a:r>
          </a:p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494121"/>
                </a:solidFill>
                <a:latin typeface="Nunito"/>
                <a:ea typeface="Nunito"/>
                <a:cs typeface="Nunito"/>
                <a:sym typeface="Nunito"/>
              </a:rPr>
              <a:t> https://github.com/lerocha/chinook-database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773343" y="0"/>
            <a:ext cx="6749298" cy="6528412"/>
          </a:xfrm>
          <a:custGeom>
            <a:avLst/>
            <a:gdLst/>
            <a:ahLst/>
            <a:cxnLst/>
            <a:rect r="r" b="b" t="t" l="l"/>
            <a:pathLst>
              <a:path h="6528412" w="6749298">
                <a:moveTo>
                  <a:pt x="6749298" y="0"/>
                </a:moveTo>
                <a:lnTo>
                  <a:pt x="0" y="0"/>
                </a:lnTo>
                <a:lnTo>
                  <a:pt x="0" y="6528412"/>
                </a:lnTo>
                <a:lnTo>
                  <a:pt x="6749298" y="6528412"/>
                </a:lnTo>
                <a:lnTo>
                  <a:pt x="674929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56778" y="1919851"/>
            <a:ext cx="4370497" cy="7550731"/>
          </a:xfrm>
          <a:custGeom>
            <a:avLst/>
            <a:gdLst/>
            <a:ahLst/>
            <a:cxnLst/>
            <a:rect r="r" b="b" t="t" l="l"/>
            <a:pathLst>
              <a:path h="7550731" w="4370497">
                <a:moveTo>
                  <a:pt x="0" y="0"/>
                </a:moveTo>
                <a:lnTo>
                  <a:pt x="4370497" y="0"/>
                </a:lnTo>
                <a:lnTo>
                  <a:pt x="4370497" y="7550731"/>
                </a:lnTo>
                <a:lnTo>
                  <a:pt x="0" y="75507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0261" y="6389807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24222" y="1579809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189474"/>
            <a:ext cx="7643739" cy="55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6: </a:t>
            </a:r>
          </a:p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Factures par agent de vente :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 les factures associées à chaque agent de vente.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Le tableau résultant doit inclure le nom complet de l'agent de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vente.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20228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13317" y="117652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64928" y="7288283"/>
            <a:ext cx="10991850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 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FirstName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c. 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c. 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FirstName 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c </a:t>
            </a: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 </a:t>
            </a: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c. 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SupportRepId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invoice i </a:t>
            </a: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 </a:t>
            </a: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773343" y="0"/>
            <a:ext cx="6749298" cy="6528412"/>
          </a:xfrm>
          <a:custGeom>
            <a:avLst/>
            <a:gdLst/>
            <a:ahLst/>
            <a:cxnLst/>
            <a:rect r="r" b="b" t="t" l="l"/>
            <a:pathLst>
              <a:path h="6528412" w="6749298">
                <a:moveTo>
                  <a:pt x="6749298" y="0"/>
                </a:moveTo>
                <a:lnTo>
                  <a:pt x="0" y="0"/>
                </a:lnTo>
                <a:lnTo>
                  <a:pt x="0" y="6528412"/>
                </a:lnTo>
                <a:lnTo>
                  <a:pt x="6749298" y="6528412"/>
                </a:lnTo>
                <a:lnTo>
                  <a:pt x="674929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81820" y="2235636"/>
            <a:ext cx="5207542" cy="7173477"/>
          </a:xfrm>
          <a:custGeom>
            <a:avLst/>
            <a:gdLst/>
            <a:ahLst/>
            <a:cxnLst/>
            <a:rect r="r" b="b" t="t" l="l"/>
            <a:pathLst>
              <a:path h="7173477" w="5207542">
                <a:moveTo>
                  <a:pt x="0" y="0"/>
                </a:moveTo>
                <a:lnTo>
                  <a:pt x="5207542" y="0"/>
                </a:lnTo>
                <a:lnTo>
                  <a:pt x="5207542" y="7173476"/>
                </a:lnTo>
                <a:lnTo>
                  <a:pt x="0" y="71734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8321" y="5998012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7243" y="1631751"/>
            <a:ext cx="7217634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7: </a:t>
            </a:r>
          </a:p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Détails des factures: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 Fournissez une requête affichant le total de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chaque facture, le nom du client, le pays et le nom de l'agent de vente.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252453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57037" y="159060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6" y="0"/>
                </a:lnTo>
                <a:lnTo>
                  <a:pt x="743326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61460" y="6627178"/>
            <a:ext cx="9637808" cy="278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c.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c. 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FirstName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c.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</a:t>
            </a: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6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"Total Facture"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c </a:t>
            </a: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 </a:t>
            </a: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SupportRepId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invoice i     </a:t>
            </a: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</a:t>
            </a: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CustomerId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</a:t>
            </a:r>
            <a:r>
              <a:rPr lang="en-US" sz="26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7391791"/>
                </a:moveTo>
                <a:lnTo>
                  <a:pt x="8142371" y="7391791"/>
                </a:lnTo>
                <a:lnTo>
                  <a:pt x="8142371" y="0"/>
                </a:lnTo>
                <a:lnTo>
                  <a:pt x="0" y="0"/>
                </a:lnTo>
                <a:lnTo>
                  <a:pt x="0" y="7391791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617281" y="2477812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9" y="7809188"/>
                </a:moveTo>
                <a:lnTo>
                  <a:pt x="0" y="7809188"/>
                </a:lnTo>
                <a:lnTo>
                  <a:pt x="0" y="0"/>
                </a:lnTo>
                <a:lnTo>
                  <a:pt x="6670719" y="0"/>
                </a:lnTo>
                <a:lnTo>
                  <a:pt x="6670719" y="7809188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4123" y="2903408"/>
            <a:ext cx="12658630" cy="5504639"/>
            <a:chOff x="0" y="0"/>
            <a:chExt cx="3333960" cy="1449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960" cy="1449781"/>
            </a:xfrm>
            <a:custGeom>
              <a:avLst/>
              <a:gdLst/>
              <a:ahLst/>
              <a:cxnLst/>
              <a:rect r="r" b="b" t="t" l="l"/>
              <a:pathLst>
                <a:path h="1449781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439996"/>
                  </a:lnTo>
                  <a:cubicBezTo>
                    <a:pt x="3333960" y="1445400"/>
                    <a:pt x="3329579" y="1449781"/>
                    <a:pt x="3324175" y="1449781"/>
                  </a:cubicBezTo>
                  <a:lnTo>
                    <a:pt x="9785" y="1449781"/>
                  </a:lnTo>
                  <a:cubicBezTo>
                    <a:pt x="4381" y="1449781"/>
                    <a:pt x="0" y="1445400"/>
                    <a:pt x="0" y="1439996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33960" cy="150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5248" y="2512240"/>
            <a:ext cx="12658630" cy="5741359"/>
            <a:chOff x="0" y="0"/>
            <a:chExt cx="3333960" cy="151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3960" cy="1512128"/>
            </a:xfrm>
            <a:custGeom>
              <a:avLst/>
              <a:gdLst/>
              <a:ahLst/>
              <a:cxnLst/>
              <a:rect r="r" b="b" t="t" l="l"/>
              <a:pathLst>
                <a:path h="1512128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502342"/>
                  </a:lnTo>
                  <a:cubicBezTo>
                    <a:pt x="3333960" y="1507746"/>
                    <a:pt x="3329579" y="1512128"/>
                    <a:pt x="3324175" y="1512128"/>
                  </a:cubicBezTo>
                  <a:lnTo>
                    <a:pt x="9785" y="1512128"/>
                  </a:lnTo>
                  <a:cubicBezTo>
                    <a:pt x="4381" y="1512128"/>
                    <a:pt x="0" y="1507746"/>
                    <a:pt x="0" y="1502342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333960" cy="156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3530948" y="1887539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1" y="0"/>
                </a:lnTo>
                <a:lnTo>
                  <a:pt x="1358481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72017" y="3510587"/>
            <a:ext cx="10382842" cy="361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0"/>
              </a:lnSpc>
              <a:spcBef>
                <a:spcPct val="0"/>
              </a:spcBef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ANALYSE PAR ANNÉE ET LIGNES DE FACTURE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43006" y="9635884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773343" y="0"/>
            <a:ext cx="6749298" cy="6528412"/>
          </a:xfrm>
          <a:custGeom>
            <a:avLst/>
            <a:gdLst/>
            <a:ahLst/>
            <a:cxnLst/>
            <a:rect r="r" b="b" t="t" l="l"/>
            <a:pathLst>
              <a:path h="6528412" w="6749298">
                <a:moveTo>
                  <a:pt x="6749298" y="0"/>
                </a:moveTo>
                <a:lnTo>
                  <a:pt x="0" y="0"/>
                </a:lnTo>
                <a:lnTo>
                  <a:pt x="0" y="6528412"/>
                </a:lnTo>
                <a:lnTo>
                  <a:pt x="6749298" y="6528412"/>
                </a:lnTo>
                <a:lnTo>
                  <a:pt x="674929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53049" y="3542806"/>
            <a:ext cx="6310022" cy="2262083"/>
          </a:xfrm>
          <a:custGeom>
            <a:avLst/>
            <a:gdLst/>
            <a:ahLst/>
            <a:cxnLst/>
            <a:rect r="r" b="b" t="t" l="l"/>
            <a:pathLst>
              <a:path h="2262083" w="6310022">
                <a:moveTo>
                  <a:pt x="0" y="0"/>
                </a:moveTo>
                <a:lnTo>
                  <a:pt x="6310022" y="0"/>
                </a:lnTo>
                <a:lnTo>
                  <a:pt x="6310022" y="2262083"/>
                </a:lnTo>
                <a:lnTo>
                  <a:pt x="0" y="22620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332" y="5998012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579809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22226"/>
            <a:ext cx="7217634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8: 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Ventes par année 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Combien de factures y a-t-il eu en 2021 et 2023 ? Quels sont les montants totaux des ventes pour chacune de ces années ?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20228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56936" y="1548189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34720" y="6754296"/>
            <a:ext cx="15166350" cy="251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COUNT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(InvoiceId)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"Nombre Facture"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 Total) AS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"Montant Total"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800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InvoiceDate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"Année"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 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800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InvoiceDate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 (</a:t>
            </a:r>
            <a:r>
              <a:rPr lang="en-US" sz="2800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2021,2023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</a:t>
            </a:r>
            <a:r>
              <a:rPr lang="en-US" sz="2800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InvoiceDate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773343" y="0"/>
            <a:ext cx="6749298" cy="6528412"/>
          </a:xfrm>
          <a:custGeom>
            <a:avLst/>
            <a:gdLst/>
            <a:ahLst/>
            <a:cxnLst/>
            <a:rect r="r" b="b" t="t" l="l"/>
            <a:pathLst>
              <a:path h="6528412" w="6749298">
                <a:moveTo>
                  <a:pt x="6749298" y="0"/>
                </a:moveTo>
                <a:lnTo>
                  <a:pt x="0" y="0"/>
                </a:lnTo>
                <a:lnTo>
                  <a:pt x="0" y="6528412"/>
                </a:lnTo>
                <a:lnTo>
                  <a:pt x="6749298" y="6528412"/>
                </a:lnTo>
                <a:lnTo>
                  <a:pt x="674929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02248" y="3938691"/>
            <a:ext cx="6720826" cy="1985054"/>
          </a:xfrm>
          <a:custGeom>
            <a:avLst/>
            <a:gdLst/>
            <a:ahLst/>
            <a:cxnLst/>
            <a:rect r="r" b="b" t="t" l="l"/>
            <a:pathLst>
              <a:path h="1985054" w="6720826">
                <a:moveTo>
                  <a:pt x="0" y="0"/>
                </a:moveTo>
                <a:lnTo>
                  <a:pt x="6720826" y="0"/>
                </a:lnTo>
                <a:lnTo>
                  <a:pt x="6720826" y="1985054"/>
                </a:lnTo>
                <a:lnTo>
                  <a:pt x="0" y="19850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332" y="5915003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31751"/>
            <a:ext cx="664962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9: </a:t>
            </a:r>
          </a:p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Articles pour une facture donnée :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comptant le nombre d'articles (line items) pour l'ID de facture 37.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20228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56936" y="1688901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6"/>
                </a:lnTo>
                <a:lnTo>
                  <a:pt x="0" y="743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38124" y="7007543"/>
            <a:ext cx="15166350" cy="301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(il.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"Nombre articles"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 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invoiceline il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il.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37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GROUP BY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4600" y="844451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61831" y="1688901"/>
            <a:ext cx="2150393" cy="7762164"/>
          </a:xfrm>
          <a:custGeom>
            <a:avLst/>
            <a:gdLst/>
            <a:ahLst/>
            <a:cxnLst/>
            <a:rect r="r" b="b" t="t" l="l"/>
            <a:pathLst>
              <a:path h="7762164" w="2150393">
                <a:moveTo>
                  <a:pt x="0" y="0"/>
                </a:moveTo>
                <a:lnTo>
                  <a:pt x="2150393" y="0"/>
                </a:lnTo>
                <a:lnTo>
                  <a:pt x="2150393" y="7762165"/>
                </a:lnTo>
                <a:lnTo>
                  <a:pt x="0" y="77621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243" y="5952291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7243" y="1576505"/>
            <a:ext cx="7217634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10: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Articles par facture 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comptant le nombre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d'articles (line items) pour chaque facture.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20228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23918" y="155250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95580" y="6800533"/>
            <a:ext cx="15166350" cy="251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(il.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"Nombre articles"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 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invoiceline il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il.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GROUP BY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7391791"/>
                </a:moveTo>
                <a:lnTo>
                  <a:pt x="8142371" y="7391791"/>
                </a:lnTo>
                <a:lnTo>
                  <a:pt x="8142371" y="0"/>
                </a:lnTo>
                <a:lnTo>
                  <a:pt x="0" y="0"/>
                </a:lnTo>
                <a:lnTo>
                  <a:pt x="0" y="7391791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617281" y="2477812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9" y="7809188"/>
                </a:moveTo>
                <a:lnTo>
                  <a:pt x="0" y="7809188"/>
                </a:lnTo>
                <a:lnTo>
                  <a:pt x="0" y="0"/>
                </a:lnTo>
                <a:lnTo>
                  <a:pt x="6670719" y="0"/>
                </a:lnTo>
                <a:lnTo>
                  <a:pt x="6670719" y="7809188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4123" y="2903408"/>
            <a:ext cx="12658630" cy="5504639"/>
            <a:chOff x="0" y="0"/>
            <a:chExt cx="3333960" cy="1449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960" cy="1449781"/>
            </a:xfrm>
            <a:custGeom>
              <a:avLst/>
              <a:gdLst/>
              <a:ahLst/>
              <a:cxnLst/>
              <a:rect r="r" b="b" t="t" l="l"/>
              <a:pathLst>
                <a:path h="1449781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439996"/>
                  </a:lnTo>
                  <a:cubicBezTo>
                    <a:pt x="3333960" y="1445400"/>
                    <a:pt x="3329579" y="1449781"/>
                    <a:pt x="3324175" y="1449781"/>
                  </a:cubicBezTo>
                  <a:lnTo>
                    <a:pt x="9785" y="1449781"/>
                  </a:lnTo>
                  <a:cubicBezTo>
                    <a:pt x="4381" y="1449781"/>
                    <a:pt x="0" y="1445400"/>
                    <a:pt x="0" y="1439996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33960" cy="150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5248" y="2512240"/>
            <a:ext cx="12658630" cy="5741359"/>
            <a:chOff x="0" y="0"/>
            <a:chExt cx="3333960" cy="151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3960" cy="1512128"/>
            </a:xfrm>
            <a:custGeom>
              <a:avLst/>
              <a:gdLst/>
              <a:ahLst/>
              <a:cxnLst/>
              <a:rect r="r" b="b" t="t" l="l"/>
              <a:pathLst>
                <a:path h="1512128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502342"/>
                  </a:lnTo>
                  <a:cubicBezTo>
                    <a:pt x="3333960" y="1507746"/>
                    <a:pt x="3329579" y="1512128"/>
                    <a:pt x="3324175" y="1512128"/>
                  </a:cubicBezTo>
                  <a:lnTo>
                    <a:pt x="9785" y="1512128"/>
                  </a:lnTo>
                  <a:cubicBezTo>
                    <a:pt x="4381" y="1512128"/>
                    <a:pt x="0" y="1507746"/>
                    <a:pt x="0" y="1502342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333960" cy="156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3530948" y="1887539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1" y="0"/>
                </a:lnTo>
                <a:lnTo>
                  <a:pt x="1358481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72017" y="3510587"/>
            <a:ext cx="10382842" cy="239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0"/>
              </a:lnSpc>
              <a:spcBef>
                <a:spcPct val="0"/>
              </a:spcBef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DÉTAILS DES MORCEAUX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43006" y="9635884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486893" y="1028700"/>
            <a:ext cx="3648545" cy="8380412"/>
          </a:xfrm>
          <a:custGeom>
            <a:avLst/>
            <a:gdLst/>
            <a:ahLst/>
            <a:cxnLst/>
            <a:rect r="r" b="b" t="t" l="l"/>
            <a:pathLst>
              <a:path h="8380412" w="3648545">
                <a:moveTo>
                  <a:pt x="0" y="0"/>
                </a:moveTo>
                <a:lnTo>
                  <a:pt x="3648546" y="0"/>
                </a:lnTo>
                <a:lnTo>
                  <a:pt x="3648546" y="8380412"/>
                </a:lnTo>
                <a:lnTo>
                  <a:pt x="0" y="83804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00363" y="5748433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22226"/>
            <a:ext cx="7217634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11: 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Nom des morceaux: 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incluant le nom du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morceau pour chaque ligne de facture.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20228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57037" y="159060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6" y="0"/>
                </a:lnTo>
                <a:lnTo>
                  <a:pt x="743326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38225" y="6636385"/>
            <a:ext cx="9546793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t.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30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"Nom du morceau"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 i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t 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=t. 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RDER BY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32631" y="1028700"/>
            <a:ext cx="4841319" cy="7861152"/>
          </a:xfrm>
          <a:custGeom>
            <a:avLst/>
            <a:gdLst/>
            <a:ahLst/>
            <a:cxnLst/>
            <a:rect r="r" b="b" t="t" l="l"/>
            <a:pathLst>
              <a:path h="7861152" w="4841319">
                <a:moveTo>
                  <a:pt x="0" y="0"/>
                </a:moveTo>
                <a:lnTo>
                  <a:pt x="4841319" y="0"/>
                </a:lnTo>
                <a:lnTo>
                  <a:pt x="4841319" y="7861152"/>
                </a:lnTo>
                <a:lnTo>
                  <a:pt x="0" y="78611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332" y="5569824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9994" y="1373061"/>
            <a:ext cx="7217634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12: 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20228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8332" y="2125911"/>
            <a:ext cx="6782644" cy="3347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Morceaux et artistes 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incluant le nom du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morceau acheté ET le nom de l'artiste pour chaque ligne de facture.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836669" y="143973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28599" y="6078458"/>
            <a:ext cx="8614672" cy="369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,t.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5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"Nom du Morceau achetée"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ar.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5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"Nom de l'artiste"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 i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t </a:t>
            </a: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t. 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album al </a:t>
            </a: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AlbumId </a:t>
            </a:r>
            <a:r>
              <a:rPr lang="en-US" sz="2599">
                <a:solidFill>
                  <a:srgbClr val="5E17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.AlbumId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artist ar ON ar.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ArtistId 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al.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ArtistId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RDER BY</a:t>
            </a: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</a:t>
            </a:r>
            <a:r>
              <a:rPr lang="en-US" sz="25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7391791"/>
                </a:moveTo>
                <a:lnTo>
                  <a:pt x="8142371" y="7391791"/>
                </a:lnTo>
                <a:lnTo>
                  <a:pt x="8142371" y="0"/>
                </a:lnTo>
                <a:lnTo>
                  <a:pt x="0" y="0"/>
                </a:lnTo>
                <a:lnTo>
                  <a:pt x="0" y="7391791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617281" y="2477812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9" y="7809188"/>
                </a:moveTo>
                <a:lnTo>
                  <a:pt x="0" y="7809188"/>
                </a:lnTo>
                <a:lnTo>
                  <a:pt x="0" y="0"/>
                </a:lnTo>
                <a:lnTo>
                  <a:pt x="6670719" y="0"/>
                </a:lnTo>
                <a:lnTo>
                  <a:pt x="6670719" y="7809188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4123" y="2903408"/>
            <a:ext cx="12658630" cy="5504639"/>
            <a:chOff x="0" y="0"/>
            <a:chExt cx="3333960" cy="1449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960" cy="1449781"/>
            </a:xfrm>
            <a:custGeom>
              <a:avLst/>
              <a:gdLst/>
              <a:ahLst/>
              <a:cxnLst/>
              <a:rect r="r" b="b" t="t" l="l"/>
              <a:pathLst>
                <a:path h="1449781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439996"/>
                  </a:lnTo>
                  <a:cubicBezTo>
                    <a:pt x="3333960" y="1445400"/>
                    <a:pt x="3329579" y="1449781"/>
                    <a:pt x="3324175" y="1449781"/>
                  </a:cubicBezTo>
                  <a:lnTo>
                    <a:pt x="9785" y="1449781"/>
                  </a:lnTo>
                  <a:cubicBezTo>
                    <a:pt x="4381" y="1449781"/>
                    <a:pt x="0" y="1445400"/>
                    <a:pt x="0" y="1439996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33960" cy="150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5248" y="2512240"/>
            <a:ext cx="12658630" cy="5741359"/>
            <a:chOff x="0" y="0"/>
            <a:chExt cx="3333960" cy="151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3960" cy="1512128"/>
            </a:xfrm>
            <a:custGeom>
              <a:avLst/>
              <a:gdLst/>
              <a:ahLst/>
              <a:cxnLst/>
              <a:rect r="r" b="b" t="t" l="l"/>
              <a:pathLst>
                <a:path h="1512128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502342"/>
                  </a:lnTo>
                  <a:cubicBezTo>
                    <a:pt x="3333960" y="1507746"/>
                    <a:pt x="3329579" y="1512128"/>
                    <a:pt x="3324175" y="1512128"/>
                  </a:cubicBezTo>
                  <a:lnTo>
                    <a:pt x="9785" y="1512128"/>
                  </a:lnTo>
                  <a:cubicBezTo>
                    <a:pt x="4381" y="1512128"/>
                    <a:pt x="0" y="1507746"/>
                    <a:pt x="0" y="1502342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333960" cy="156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3530948" y="1887539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1" y="0"/>
                </a:lnTo>
                <a:lnTo>
                  <a:pt x="1358481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72017" y="3510587"/>
            <a:ext cx="10382842" cy="239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0"/>
              </a:lnSpc>
              <a:spcBef>
                <a:spcPct val="0"/>
              </a:spcBef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COMPTAGES ET REGROUPEMENTS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43006" y="9635884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3443330"/>
            <a:ext cx="7075223" cy="6843670"/>
          </a:xfrm>
          <a:custGeom>
            <a:avLst/>
            <a:gdLst/>
            <a:ahLst/>
            <a:cxnLst/>
            <a:rect r="r" b="b" t="t" l="l"/>
            <a:pathLst>
              <a:path h="6843670" w="7075223">
                <a:moveTo>
                  <a:pt x="0" y="6843670"/>
                </a:moveTo>
                <a:lnTo>
                  <a:pt x="7075223" y="6843670"/>
                </a:lnTo>
                <a:lnTo>
                  <a:pt x="7075223" y="0"/>
                </a:lnTo>
                <a:lnTo>
                  <a:pt x="0" y="0"/>
                </a:lnTo>
                <a:lnTo>
                  <a:pt x="0" y="684367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538702" y="0"/>
            <a:ext cx="6749298" cy="6528412"/>
          </a:xfrm>
          <a:custGeom>
            <a:avLst/>
            <a:gdLst/>
            <a:ahLst/>
            <a:cxnLst/>
            <a:rect r="r" b="b" t="t" l="l"/>
            <a:pathLst>
              <a:path h="6528412" w="6749298">
                <a:moveTo>
                  <a:pt x="6749298" y="0"/>
                </a:moveTo>
                <a:lnTo>
                  <a:pt x="0" y="0"/>
                </a:lnTo>
                <a:lnTo>
                  <a:pt x="0" y="6528412"/>
                </a:lnTo>
                <a:lnTo>
                  <a:pt x="6749298" y="6528412"/>
                </a:lnTo>
                <a:lnTo>
                  <a:pt x="67492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96736" y="0"/>
            <a:ext cx="2391264" cy="2361651"/>
          </a:xfrm>
          <a:custGeom>
            <a:avLst/>
            <a:gdLst/>
            <a:ahLst/>
            <a:cxnLst/>
            <a:rect r="r" b="b" t="t" l="l"/>
            <a:pathLst>
              <a:path h="2361651" w="2391264">
                <a:moveTo>
                  <a:pt x="0" y="0"/>
                </a:moveTo>
                <a:lnTo>
                  <a:pt x="2391264" y="0"/>
                </a:lnTo>
                <a:lnTo>
                  <a:pt x="2391264" y="2361651"/>
                </a:lnTo>
                <a:lnTo>
                  <a:pt x="0" y="23616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66852" y="1162725"/>
            <a:ext cx="12604499" cy="8621002"/>
          </a:xfrm>
          <a:custGeom>
            <a:avLst/>
            <a:gdLst/>
            <a:ahLst/>
            <a:cxnLst/>
            <a:rect r="r" b="b" t="t" l="l"/>
            <a:pathLst>
              <a:path h="8621002" w="12604499">
                <a:moveTo>
                  <a:pt x="0" y="0"/>
                </a:moveTo>
                <a:lnTo>
                  <a:pt x="12604499" y="0"/>
                </a:lnTo>
                <a:lnTo>
                  <a:pt x="12604499" y="8621002"/>
                </a:lnTo>
                <a:lnTo>
                  <a:pt x="0" y="86210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01575" y="101600"/>
            <a:ext cx="1101817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SCHÉMA RELATIONNEL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36756" y="9502775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834666" y="1159837"/>
            <a:ext cx="3009943" cy="8400088"/>
          </a:xfrm>
          <a:custGeom>
            <a:avLst/>
            <a:gdLst/>
            <a:ahLst/>
            <a:cxnLst/>
            <a:rect r="r" b="b" t="t" l="l"/>
            <a:pathLst>
              <a:path h="8400088" w="3009943">
                <a:moveTo>
                  <a:pt x="0" y="0"/>
                </a:moveTo>
                <a:lnTo>
                  <a:pt x="3009943" y="0"/>
                </a:lnTo>
                <a:lnTo>
                  <a:pt x="3009943" y="8400088"/>
                </a:lnTo>
                <a:lnTo>
                  <a:pt x="0" y="8400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243" y="6661510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22226"/>
            <a:ext cx="6475564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13: 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Nombre de factures par pays 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le nombre de factures par pays</a:t>
            </a: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657037" y="159060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6" y="0"/>
                </a:lnTo>
                <a:lnTo>
                  <a:pt x="743326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73028" y="7160620"/>
            <a:ext cx="10446894" cy="251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COUNT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"Nombre de Factures"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BillingCountry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"Pays"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 BY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41412" y="2219943"/>
            <a:ext cx="6130056" cy="6657074"/>
          </a:xfrm>
          <a:custGeom>
            <a:avLst/>
            <a:gdLst/>
            <a:ahLst/>
            <a:cxnLst/>
            <a:rect r="r" b="b" t="t" l="l"/>
            <a:pathLst>
              <a:path h="6657074" w="6130056">
                <a:moveTo>
                  <a:pt x="0" y="0"/>
                </a:moveTo>
                <a:lnTo>
                  <a:pt x="6130056" y="0"/>
                </a:lnTo>
                <a:lnTo>
                  <a:pt x="6130056" y="6657074"/>
                </a:lnTo>
                <a:lnTo>
                  <a:pt x="0" y="66570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332" y="5208462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80524" y="1348859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59766" y="1161793"/>
            <a:ext cx="7217634" cy="377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14: </a:t>
            </a:r>
          </a:p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Nombre de morceaux par playlist :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affichant le nombre total de morceaux dans chaque playlist.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Le nom de la playlist doit être inclus dans le tableau résultant.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36669" y="1043872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5995387"/>
            <a:ext cx="10446894" cy="301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AS 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 de la playlist"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"Nombre de morceaux par playlist"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t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playlisttrack pt ON t.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pt.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playlist p ON pt.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PlaylistId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 BY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604573" y="1769039"/>
            <a:ext cx="6258023" cy="7489261"/>
          </a:xfrm>
          <a:custGeom>
            <a:avLst/>
            <a:gdLst/>
            <a:ahLst/>
            <a:cxnLst/>
            <a:rect r="r" b="b" t="t" l="l"/>
            <a:pathLst>
              <a:path h="7489261" w="6258023">
                <a:moveTo>
                  <a:pt x="0" y="0"/>
                </a:moveTo>
                <a:lnTo>
                  <a:pt x="6258023" y="0"/>
                </a:lnTo>
                <a:lnTo>
                  <a:pt x="6258023" y="7489261"/>
                </a:lnTo>
                <a:lnTo>
                  <a:pt x="0" y="74892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243" y="5681745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30653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6642" y="1388927"/>
            <a:ext cx="7099113" cy="402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1"/>
              </a:lnSpc>
            </a:pPr>
            <a:r>
              <a:rPr lang="en-US" sz="2865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15: </a:t>
            </a:r>
          </a:p>
          <a:p>
            <a:pPr algn="l">
              <a:lnSpc>
                <a:spcPts val="4011"/>
              </a:lnSpc>
            </a:pPr>
            <a:r>
              <a:rPr lang="en-US" sz="2865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Liste des morceaux :</a:t>
            </a:r>
          </a:p>
          <a:p>
            <a:pPr algn="l">
              <a:lnSpc>
                <a:spcPts val="4011"/>
              </a:lnSpc>
            </a:pPr>
            <a:r>
              <a:rPr lang="en-US" sz="2865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 tous les</a:t>
            </a:r>
          </a:p>
          <a:p>
            <a:pPr algn="l">
              <a:lnSpc>
                <a:spcPts val="4011"/>
              </a:lnSpc>
            </a:pPr>
            <a:r>
              <a:rPr lang="en-US" sz="2865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morceaux (Tracks), mais sans afficher les IDs.</a:t>
            </a:r>
          </a:p>
          <a:p>
            <a:pPr algn="l">
              <a:lnSpc>
                <a:spcPts val="4011"/>
              </a:lnSpc>
            </a:pPr>
            <a:r>
              <a:rPr lang="en-US" sz="2865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Le tableau résultant doit inclure le nom de l'album, le type de média</a:t>
            </a:r>
          </a:p>
          <a:p>
            <a:pPr algn="l">
              <a:lnSpc>
                <a:spcPts val="4011"/>
              </a:lnSpc>
            </a:pPr>
            <a:r>
              <a:rPr lang="en-US" sz="2865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et le genre.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20228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78321" y="1317239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6413183"/>
            <a:ext cx="8244748" cy="353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4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 du morceau"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4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 de l'album"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4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"Type de média"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4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"Genre"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t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album a </a:t>
            </a:r>
            <a:r>
              <a:rPr lang="en-US" sz="2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AlbumId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AlbumId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genre g </a:t>
            </a:r>
            <a:r>
              <a:rPr lang="en-US" sz="2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GenreId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g.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GenreId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</a:t>
            </a:r>
            <a:r>
              <a:rPr lang="en-US" sz="2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JOIN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mediatype m </a:t>
            </a:r>
            <a:r>
              <a:rPr lang="en-US" sz="2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MediaTypeId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m.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iaType</a:t>
            </a:r>
            <a:r>
              <a:rPr lang="en-US" sz="24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7391791"/>
                </a:moveTo>
                <a:lnTo>
                  <a:pt x="8142371" y="7391791"/>
                </a:lnTo>
                <a:lnTo>
                  <a:pt x="8142371" y="0"/>
                </a:lnTo>
                <a:lnTo>
                  <a:pt x="0" y="0"/>
                </a:lnTo>
                <a:lnTo>
                  <a:pt x="0" y="7391791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617281" y="2477812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9" y="7809188"/>
                </a:moveTo>
                <a:lnTo>
                  <a:pt x="0" y="7809188"/>
                </a:lnTo>
                <a:lnTo>
                  <a:pt x="0" y="0"/>
                </a:lnTo>
                <a:lnTo>
                  <a:pt x="6670719" y="0"/>
                </a:lnTo>
                <a:lnTo>
                  <a:pt x="6670719" y="7809188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4123" y="2903408"/>
            <a:ext cx="12658630" cy="5504639"/>
            <a:chOff x="0" y="0"/>
            <a:chExt cx="3333960" cy="1449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960" cy="1449781"/>
            </a:xfrm>
            <a:custGeom>
              <a:avLst/>
              <a:gdLst/>
              <a:ahLst/>
              <a:cxnLst/>
              <a:rect r="r" b="b" t="t" l="l"/>
              <a:pathLst>
                <a:path h="1449781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439996"/>
                  </a:lnTo>
                  <a:cubicBezTo>
                    <a:pt x="3333960" y="1445400"/>
                    <a:pt x="3329579" y="1449781"/>
                    <a:pt x="3324175" y="1449781"/>
                  </a:cubicBezTo>
                  <a:lnTo>
                    <a:pt x="9785" y="1449781"/>
                  </a:lnTo>
                  <a:cubicBezTo>
                    <a:pt x="4381" y="1449781"/>
                    <a:pt x="0" y="1445400"/>
                    <a:pt x="0" y="1439996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33960" cy="150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5248" y="2512240"/>
            <a:ext cx="12658630" cy="5741359"/>
            <a:chOff x="0" y="0"/>
            <a:chExt cx="3333960" cy="151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3960" cy="1512128"/>
            </a:xfrm>
            <a:custGeom>
              <a:avLst/>
              <a:gdLst/>
              <a:ahLst/>
              <a:cxnLst/>
              <a:rect r="r" b="b" t="t" l="l"/>
              <a:pathLst>
                <a:path h="1512128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502342"/>
                  </a:lnTo>
                  <a:cubicBezTo>
                    <a:pt x="3333960" y="1507746"/>
                    <a:pt x="3329579" y="1512128"/>
                    <a:pt x="3324175" y="1512128"/>
                  </a:cubicBezTo>
                  <a:lnTo>
                    <a:pt x="9785" y="1512128"/>
                  </a:lnTo>
                  <a:cubicBezTo>
                    <a:pt x="4381" y="1512128"/>
                    <a:pt x="0" y="1507746"/>
                    <a:pt x="0" y="1502342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333960" cy="156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3530948" y="1887539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1" y="0"/>
                </a:lnTo>
                <a:lnTo>
                  <a:pt x="1358481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72017" y="3510587"/>
            <a:ext cx="10382842" cy="117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0"/>
              </a:lnSpc>
              <a:spcBef>
                <a:spcPct val="0"/>
              </a:spcBef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ANALYSE DES VENTES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43006" y="9635884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61418" y="956179"/>
            <a:ext cx="2472765" cy="8302121"/>
          </a:xfrm>
          <a:custGeom>
            <a:avLst/>
            <a:gdLst/>
            <a:ahLst/>
            <a:cxnLst/>
            <a:rect r="r" b="b" t="t" l="l"/>
            <a:pathLst>
              <a:path h="8302121" w="2472765">
                <a:moveTo>
                  <a:pt x="0" y="0"/>
                </a:moveTo>
                <a:lnTo>
                  <a:pt x="2472765" y="0"/>
                </a:lnTo>
                <a:lnTo>
                  <a:pt x="2472765" y="8302121"/>
                </a:lnTo>
                <a:lnTo>
                  <a:pt x="0" y="83021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3" t="-1652" r="-83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757602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33724" y="1075492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22226"/>
            <a:ext cx="7217634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16: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Factures et articles 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 toutes les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factures, avec le nombre d'articles par facture.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66562" y="162222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6" y="0"/>
                </a:lnTo>
                <a:lnTo>
                  <a:pt x="743326" y="743326"/>
                </a:lnTo>
                <a:lnTo>
                  <a:pt x="0" y="743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78321" y="6378575"/>
            <a:ext cx="11467692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9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9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(il. </a:t>
            </a:r>
            <a:r>
              <a:rPr lang="en-US" sz="29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as </a:t>
            </a:r>
            <a:r>
              <a:rPr lang="en-US" sz="29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"Nombre d'articles"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 i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invoiceline il </a:t>
            </a:r>
            <a:r>
              <a:rPr lang="en-US" sz="29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9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 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il.</a:t>
            </a:r>
            <a:r>
              <a:rPr lang="en-US" sz="29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 BY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</a:t>
            </a:r>
            <a:r>
              <a:rPr lang="en-US" sz="29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</a:t>
            </a:r>
            <a:r>
              <a:rPr lang="en-US" sz="29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ice</a:t>
            </a:r>
            <a:r>
              <a:rPr lang="en-US" sz="29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17895" y="3357057"/>
            <a:ext cx="7288707" cy="3086982"/>
          </a:xfrm>
          <a:custGeom>
            <a:avLst/>
            <a:gdLst/>
            <a:ahLst/>
            <a:cxnLst/>
            <a:rect r="r" b="b" t="t" l="l"/>
            <a:pathLst>
              <a:path h="3086982" w="7288707">
                <a:moveTo>
                  <a:pt x="0" y="0"/>
                </a:moveTo>
                <a:lnTo>
                  <a:pt x="7288708" y="0"/>
                </a:lnTo>
                <a:lnTo>
                  <a:pt x="7288708" y="3086982"/>
                </a:lnTo>
                <a:lnTo>
                  <a:pt x="0" y="30869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332" y="5830630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22226"/>
            <a:ext cx="7217634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17: 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Ventes par agent de vente: </a:t>
            </a: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 les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ventes totales réalisées par chaque agent de vente.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57037" y="1688901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6" y="0"/>
                </a:lnTo>
                <a:lnTo>
                  <a:pt x="743326" y="743326"/>
                </a:lnTo>
                <a:lnTo>
                  <a:pt x="0" y="743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6329739"/>
            <a:ext cx="12253650" cy="416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FirstName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30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"Ventes totales"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c ON e. 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 =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SupportRepId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nvoice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c.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i.CustomerId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 BY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30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</a:t>
            </a:r>
          </a:p>
          <a:p>
            <a:pPr algn="l">
              <a:lnSpc>
                <a:spcPts val="3830"/>
              </a:lnSpc>
            </a:pPr>
          </a:p>
          <a:p>
            <a:pPr algn="l">
              <a:lnSpc>
                <a:spcPts val="3830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85499" y="3397607"/>
            <a:ext cx="6001025" cy="1518627"/>
          </a:xfrm>
          <a:custGeom>
            <a:avLst/>
            <a:gdLst/>
            <a:ahLst/>
            <a:cxnLst/>
            <a:rect r="r" b="b" t="t" l="l"/>
            <a:pathLst>
              <a:path h="1518627" w="6001025">
                <a:moveTo>
                  <a:pt x="0" y="0"/>
                </a:moveTo>
                <a:lnTo>
                  <a:pt x="6001026" y="0"/>
                </a:lnTo>
                <a:lnTo>
                  <a:pt x="6001026" y="1518627"/>
                </a:lnTo>
                <a:lnTo>
                  <a:pt x="0" y="15186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56642" y="4356854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3161" y="1614981"/>
            <a:ext cx="7217634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18: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Meilleur agent de 2021:</a:t>
            </a: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 Quel agent de vente a réalisé le plus de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ventes en 2021?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6826" y="168165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51498" y="4747769"/>
            <a:ext cx="10642178" cy="499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FirstName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 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7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"Ventes totales"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c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SupportRepId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nvoice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799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InvoiceDate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799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 BY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(i.Total)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</a:t>
            </a:r>
            <a:r>
              <a:rPr lang="en-US" sz="2799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997489"/>
            <a:ext cx="6341007" cy="1676358"/>
          </a:xfrm>
          <a:custGeom>
            <a:avLst/>
            <a:gdLst/>
            <a:ahLst/>
            <a:cxnLst/>
            <a:rect r="r" b="b" t="t" l="l"/>
            <a:pathLst>
              <a:path h="1676358" w="6341007">
                <a:moveTo>
                  <a:pt x="0" y="0"/>
                </a:moveTo>
                <a:lnTo>
                  <a:pt x="6341007" y="0"/>
                </a:lnTo>
                <a:lnTo>
                  <a:pt x="6341007" y="1676358"/>
                </a:lnTo>
                <a:lnTo>
                  <a:pt x="0" y="16763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243" y="4333805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85317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41504" y="1307733"/>
            <a:ext cx="7217634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19: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Meilleur agent de 2023:</a:t>
            </a: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 Quel agent de vente a réalisé le plus de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ventes en 2023?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95580" y="1317239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6" y="0"/>
                </a:lnTo>
                <a:lnTo>
                  <a:pt x="743326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16398" y="4747769"/>
            <a:ext cx="10642178" cy="499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FirstName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 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7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"Ventes totales"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c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SupportRepId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nvoice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799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InvoiceDate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799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 BY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(i.Total)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</a:t>
            </a:r>
            <a:r>
              <a:rPr lang="en-US" sz="2799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76858" y="2765400"/>
            <a:ext cx="6863513" cy="1470753"/>
          </a:xfrm>
          <a:custGeom>
            <a:avLst/>
            <a:gdLst/>
            <a:ahLst/>
            <a:cxnLst/>
            <a:rect r="r" b="b" t="t" l="l"/>
            <a:pathLst>
              <a:path h="1470753" w="6863513">
                <a:moveTo>
                  <a:pt x="0" y="0"/>
                </a:moveTo>
                <a:lnTo>
                  <a:pt x="6863513" y="0"/>
                </a:lnTo>
                <a:lnTo>
                  <a:pt x="6863513" y="1470753"/>
                </a:lnTo>
                <a:lnTo>
                  <a:pt x="0" y="14707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56642" y="3896111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6642" y="1036626"/>
            <a:ext cx="7643739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20: 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Meilleur agent global: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Quel agent de vente a réalisé le plus de ventes en tout 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13317" y="1028700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00363" y="4823845"/>
            <a:ext cx="11436876" cy="400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FirstName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 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7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"Ventes totales"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c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SupportRepId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nvoice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 BY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2799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(i.Total) </a:t>
            </a: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</a:t>
            </a:r>
            <a:r>
              <a:rPr lang="en-US" sz="2799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7391791"/>
                </a:moveTo>
                <a:lnTo>
                  <a:pt x="8142371" y="7391791"/>
                </a:lnTo>
                <a:lnTo>
                  <a:pt x="8142371" y="0"/>
                </a:lnTo>
                <a:lnTo>
                  <a:pt x="0" y="0"/>
                </a:lnTo>
                <a:lnTo>
                  <a:pt x="0" y="7391791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617281" y="2477812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9" y="7809188"/>
                </a:moveTo>
                <a:lnTo>
                  <a:pt x="0" y="7809188"/>
                </a:lnTo>
                <a:lnTo>
                  <a:pt x="0" y="0"/>
                </a:lnTo>
                <a:lnTo>
                  <a:pt x="6670719" y="0"/>
                </a:lnTo>
                <a:lnTo>
                  <a:pt x="6670719" y="7809188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4123" y="2903408"/>
            <a:ext cx="12658630" cy="5504639"/>
            <a:chOff x="0" y="0"/>
            <a:chExt cx="3333960" cy="1449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960" cy="1449781"/>
            </a:xfrm>
            <a:custGeom>
              <a:avLst/>
              <a:gdLst/>
              <a:ahLst/>
              <a:cxnLst/>
              <a:rect r="r" b="b" t="t" l="l"/>
              <a:pathLst>
                <a:path h="1449781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439996"/>
                  </a:lnTo>
                  <a:cubicBezTo>
                    <a:pt x="3333960" y="1445400"/>
                    <a:pt x="3329579" y="1449781"/>
                    <a:pt x="3324175" y="1449781"/>
                  </a:cubicBezTo>
                  <a:lnTo>
                    <a:pt x="9785" y="1449781"/>
                  </a:lnTo>
                  <a:cubicBezTo>
                    <a:pt x="4381" y="1449781"/>
                    <a:pt x="0" y="1445400"/>
                    <a:pt x="0" y="1439996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33960" cy="150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5248" y="2512240"/>
            <a:ext cx="12658630" cy="5741359"/>
            <a:chOff x="0" y="0"/>
            <a:chExt cx="3333960" cy="151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3960" cy="1512128"/>
            </a:xfrm>
            <a:custGeom>
              <a:avLst/>
              <a:gdLst/>
              <a:ahLst/>
              <a:cxnLst/>
              <a:rect r="r" b="b" t="t" l="l"/>
              <a:pathLst>
                <a:path h="1512128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502342"/>
                  </a:lnTo>
                  <a:cubicBezTo>
                    <a:pt x="3333960" y="1507746"/>
                    <a:pt x="3329579" y="1512128"/>
                    <a:pt x="3324175" y="1512128"/>
                  </a:cubicBezTo>
                  <a:lnTo>
                    <a:pt x="9785" y="1512128"/>
                  </a:lnTo>
                  <a:cubicBezTo>
                    <a:pt x="4381" y="1512128"/>
                    <a:pt x="0" y="1507746"/>
                    <a:pt x="0" y="1502342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333960" cy="156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3530948" y="1887539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1" y="0"/>
                </a:lnTo>
                <a:lnTo>
                  <a:pt x="1358481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72017" y="3510587"/>
            <a:ext cx="10382842" cy="239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0"/>
              </a:lnSpc>
              <a:spcBef>
                <a:spcPct val="0"/>
              </a:spcBef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ANALYSE DES CLIENTS ET DES PAYS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43006" y="9635884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7391791"/>
                </a:moveTo>
                <a:lnTo>
                  <a:pt x="8142371" y="7391791"/>
                </a:lnTo>
                <a:lnTo>
                  <a:pt x="8142371" y="0"/>
                </a:lnTo>
                <a:lnTo>
                  <a:pt x="0" y="0"/>
                </a:lnTo>
                <a:lnTo>
                  <a:pt x="0" y="7391791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617281" y="2477812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9" y="7809188"/>
                </a:moveTo>
                <a:lnTo>
                  <a:pt x="0" y="7809188"/>
                </a:lnTo>
                <a:lnTo>
                  <a:pt x="0" y="0"/>
                </a:lnTo>
                <a:lnTo>
                  <a:pt x="6670719" y="0"/>
                </a:lnTo>
                <a:lnTo>
                  <a:pt x="6670719" y="7809188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4123" y="2903408"/>
            <a:ext cx="12658630" cy="5504639"/>
            <a:chOff x="0" y="0"/>
            <a:chExt cx="3333960" cy="1449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960" cy="1449781"/>
            </a:xfrm>
            <a:custGeom>
              <a:avLst/>
              <a:gdLst/>
              <a:ahLst/>
              <a:cxnLst/>
              <a:rect r="r" b="b" t="t" l="l"/>
              <a:pathLst>
                <a:path h="1449781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439996"/>
                  </a:lnTo>
                  <a:cubicBezTo>
                    <a:pt x="3333960" y="1445400"/>
                    <a:pt x="3329579" y="1449781"/>
                    <a:pt x="3324175" y="1449781"/>
                  </a:cubicBezTo>
                  <a:lnTo>
                    <a:pt x="9785" y="1449781"/>
                  </a:lnTo>
                  <a:cubicBezTo>
                    <a:pt x="4381" y="1449781"/>
                    <a:pt x="0" y="1445400"/>
                    <a:pt x="0" y="1439996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33960" cy="150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5248" y="2512240"/>
            <a:ext cx="12658630" cy="5741359"/>
            <a:chOff x="0" y="0"/>
            <a:chExt cx="3333960" cy="151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3960" cy="1512128"/>
            </a:xfrm>
            <a:custGeom>
              <a:avLst/>
              <a:gdLst/>
              <a:ahLst/>
              <a:cxnLst/>
              <a:rect r="r" b="b" t="t" l="l"/>
              <a:pathLst>
                <a:path h="1512128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502342"/>
                  </a:lnTo>
                  <a:cubicBezTo>
                    <a:pt x="3333960" y="1507746"/>
                    <a:pt x="3329579" y="1512128"/>
                    <a:pt x="3324175" y="1512128"/>
                  </a:cubicBezTo>
                  <a:lnTo>
                    <a:pt x="9785" y="1512128"/>
                  </a:lnTo>
                  <a:cubicBezTo>
                    <a:pt x="4381" y="1512128"/>
                    <a:pt x="0" y="1507746"/>
                    <a:pt x="0" y="1502342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333960" cy="156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3530948" y="1887539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1" y="0"/>
                </a:lnTo>
                <a:lnTo>
                  <a:pt x="1358481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33557" y="3988777"/>
            <a:ext cx="6782010" cy="239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0"/>
              </a:lnSpc>
              <a:spcBef>
                <a:spcPct val="0"/>
              </a:spcBef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REQUÊTES DE BASE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27019" y="9502775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273448" y="2343567"/>
            <a:ext cx="6671431" cy="2649305"/>
          </a:xfrm>
          <a:custGeom>
            <a:avLst/>
            <a:gdLst/>
            <a:ahLst/>
            <a:cxnLst/>
            <a:rect r="r" b="b" t="t" l="l"/>
            <a:pathLst>
              <a:path h="2649305" w="6671431">
                <a:moveTo>
                  <a:pt x="0" y="0"/>
                </a:moveTo>
                <a:lnTo>
                  <a:pt x="6671431" y="0"/>
                </a:lnTo>
                <a:lnTo>
                  <a:pt x="6671431" y="2649304"/>
                </a:lnTo>
                <a:lnTo>
                  <a:pt x="0" y="26493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332" y="4935095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49887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22226"/>
            <a:ext cx="7217634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21: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Clients par agent de vente: </a:t>
            </a: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 le nombre de clients attribués à chaque agent de vente.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01119" y="159060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6" y="0"/>
                </a:lnTo>
                <a:lnTo>
                  <a:pt x="743326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09643" y="5583555"/>
            <a:ext cx="13223415" cy="384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31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</a:t>
            </a:r>
            <a:r>
              <a:rPr lang="en-US" sz="31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FirstName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1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(c.</a:t>
            </a:r>
            <a:r>
              <a:rPr lang="en-US" sz="31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31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"Nombre de clients"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c </a:t>
            </a:r>
            <a:r>
              <a:rPr lang="en-US" sz="31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</a:t>
            </a:r>
            <a:r>
              <a:rPr lang="en-US" sz="31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 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1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SupportRepId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31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 BY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r>
              <a:rPr lang="en-US" sz="31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US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e.</a:t>
            </a:r>
            <a:r>
              <a:rPr lang="en-US" sz="31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53432" y="435657"/>
            <a:ext cx="2433149" cy="9410742"/>
          </a:xfrm>
          <a:custGeom>
            <a:avLst/>
            <a:gdLst/>
            <a:ahLst/>
            <a:cxnLst/>
            <a:rect r="r" b="b" t="t" l="l"/>
            <a:pathLst>
              <a:path h="9410742" w="2433149">
                <a:moveTo>
                  <a:pt x="0" y="0"/>
                </a:moveTo>
                <a:lnTo>
                  <a:pt x="2433149" y="0"/>
                </a:lnTo>
                <a:lnTo>
                  <a:pt x="2433149" y="9410741"/>
                </a:lnTo>
                <a:lnTo>
                  <a:pt x="0" y="9410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209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8321" y="5119102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7243" y="1622226"/>
            <a:ext cx="7217634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22: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Ventes totales par pays: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 les ventes totales par pays.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Quel pays a dépensé le plus ?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23918" y="159060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23918" y="6339984"/>
            <a:ext cx="10486120" cy="252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llingCoun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ry AS </a:t>
            </a:r>
            <a:r>
              <a:rPr lang="en-US" sz="34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"Pays"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al) 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34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"Ventes totales"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3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</a:t>
            </a:r>
            <a:r>
              <a:rPr lang="en-US" sz="34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ingC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untr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7391791"/>
                </a:moveTo>
                <a:lnTo>
                  <a:pt x="8142371" y="7391791"/>
                </a:lnTo>
                <a:lnTo>
                  <a:pt x="8142371" y="0"/>
                </a:lnTo>
                <a:lnTo>
                  <a:pt x="0" y="0"/>
                </a:lnTo>
                <a:lnTo>
                  <a:pt x="0" y="7391791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617281" y="2477812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9" y="7809188"/>
                </a:moveTo>
                <a:lnTo>
                  <a:pt x="0" y="7809188"/>
                </a:lnTo>
                <a:lnTo>
                  <a:pt x="0" y="0"/>
                </a:lnTo>
                <a:lnTo>
                  <a:pt x="6670719" y="0"/>
                </a:lnTo>
                <a:lnTo>
                  <a:pt x="6670719" y="7809188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4123" y="2903408"/>
            <a:ext cx="12658630" cy="5504639"/>
            <a:chOff x="0" y="0"/>
            <a:chExt cx="3333960" cy="1449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960" cy="1449781"/>
            </a:xfrm>
            <a:custGeom>
              <a:avLst/>
              <a:gdLst/>
              <a:ahLst/>
              <a:cxnLst/>
              <a:rect r="r" b="b" t="t" l="l"/>
              <a:pathLst>
                <a:path h="1449781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439996"/>
                  </a:lnTo>
                  <a:cubicBezTo>
                    <a:pt x="3333960" y="1445400"/>
                    <a:pt x="3329579" y="1449781"/>
                    <a:pt x="3324175" y="1449781"/>
                  </a:cubicBezTo>
                  <a:lnTo>
                    <a:pt x="9785" y="1449781"/>
                  </a:lnTo>
                  <a:cubicBezTo>
                    <a:pt x="4381" y="1449781"/>
                    <a:pt x="0" y="1445400"/>
                    <a:pt x="0" y="1439996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33960" cy="150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5248" y="2512240"/>
            <a:ext cx="12658630" cy="5741359"/>
            <a:chOff x="0" y="0"/>
            <a:chExt cx="3333960" cy="151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3960" cy="1512128"/>
            </a:xfrm>
            <a:custGeom>
              <a:avLst/>
              <a:gdLst/>
              <a:ahLst/>
              <a:cxnLst/>
              <a:rect r="r" b="b" t="t" l="l"/>
              <a:pathLst>
                <a:path h="1512128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502342"/>
                  </a:lnTo>
                  <a:cubicBezTo>
                    <a:pt x="3333960" y="1507746"/>
                    <a:pt x="3329579" y="1512128"/>
                    <a:pt x="3324175" y="1512128"/>
                  </a:cubicBezTo>
                  <a:lnTo>
                    <a:pt x="9785" y="1512128"/>
                  </a:lnTo>
                  <a:cubicBezTo>
                    <a:pt x="4381" y="1512128"/>
                    <a:pt x="0" y="1507746"/>
                    <a:pt x="0" y="1502342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333960" cy="156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3530948" y="1887539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1" y="0"/>
                </a:lnTo>
                <a:lnTo>
                  <a:pt x="1358481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72017" y="3510587"/>
            <a:ext cx="10382842" cy="361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0"/>
              </a:lnSpc>
              <a:spcBef>
                <a:spcPct val="0"/>
              </a:spcBef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ANALYSE DES MORCEAUX ET DES ARTISTES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32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43006" y="9635884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6351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600894" y="2335344"/>
            <a:ext cx="6993197" cy="3616345"/>
          </a:xfrm>
          <a:custGeom>
            <a:avLst/>
            <a:gdLst/>
            <a:ahLst/>
            <a:cxnLst/>
            <a:rect r="r" b="b" t="t" l="l"/>
            <a:pathLst>
              <a:path h="3616345" w="6993197">
                <a:moveTo>
                  <a:pt x="0" y="0"/>
                </a:moveTo>
                <a:lnTo>
                  <a:pt x="6993196" y="0"/>
                </a:lnTo>
                <a:lnTo>
                  <a:pt x="6993196" y="3616345"/>
                </a:lnTo>
                <a:lnTo>
                  <a:pt x="0" y="36163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33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332" y="5076825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6642" y="962025"/>
            <a:ext cx="6788213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23:</a:t>
            </a:r>
          </a:p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 5 des morceaux les plus achetés: 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affichant les 5 morceaux les plus achetés en tout.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36669" y="945576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82307" y="5837389"/>
            <a:ext cx="10649876" cy="364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</a:t>
            </a:r>
            <a:r>
              <a:rPr lang="en-US" sz="29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9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 Morceau"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(i1.</a:t>
            </a:r>
            <a:r>
              <a:rPr lang="en-US" sz="29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9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"Nombre Achats"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 il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t </a:t>
            </a: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il.</a:t>
            </a:r>
            <a:r>
              <a:rPr lang="en-US" sz="29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 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=t. </a:t>
            </a:r>
            <a:r>
              <a:rPr lang="en-US" sz="29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</a:t>
            </a: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t.</a:t>
            </a:r>
            <a:r>
              <a:rPr lang="en-US" sz="29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t.</a:t>
            </a:r>
            <a:r>
              <a:rPr lang="en-US" sz="29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(il. </a:t>
            </a:r>
            <a:r>
              <a:rPr lang="en-US" sz="29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</a:t>
            </a:r>
            <a:r>
              <a:rPr lang="en-US" sz="2900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55597" y="2663095"/>
            <a:ext cx="5673954" cy="3073392"/>
          </a:xfrm>
          <a:custGeom>
            <a:avLst/>
            <a:gdLst/>
            <a:ahLst/>
            <a:cxnLst/>
            <a:rect r="r" b="b" t="t" l="l"/>
            <a:pathLst>
              <a:path h="3073392" w="5673954">
                <a:moveTo>
                  <a:pt x="0" y="0"/>
                </a:moveTo>
                <a:lnTo>
                  <a:pt x="5673954" y="0"/>
                </a:lnTo>
                <a:lnTo>
                  <a:pt x="5673954" y="3073391"/>
                </a:lnTo>
                <a:lnTo>
                  <a:pt x="0" y="30733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9318" y="5076825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6642" y="1075492"/>
            <a:ext cx="7217634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24: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 3 des artistes les plus vendus: 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affichant les 3 artistes les plus vendus.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33569" y="1142167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6"/>
                </a:lnTo>
                <a:lnTo>
                  <a:pt x="0" y="743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05232" y="5680278"/>
            <a:ext cx="13751695" cy="400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ar.Name AS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"Nom Artiste"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(il.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AS 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"Nombre Achats"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 il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t ON il.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album al ON t.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AlbumId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al.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AlbumId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artist ar ON al.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ArtistId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ar.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ar.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(il.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</a:t>
            </a:r>
            <a:r>
              <a:rPr lang="en-US" sz="2800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0575493" y="0"/>
            <a:ext cx="7712507" cy="7001552"/>
          </a:xfrm>
          <a:custGeom>
            <a:avLst/>
            <a:gdLst/>
            <a:ahLst/>
            <a:cxnLst/>
            <a:rect r="r" b="b" t="t" l="l"/>
            <a:pathLst>
              <a:path h="7001552" w="7712507">
                <a:moveTo>
                  <a:pt x="7712507" y="7001552"/>
                </a:moveTo>
                <a:lnTo>
                  <a:pt x="0" y="7001552"/>
                </a:lnTo>
                <a:lnTo>
                  <a:pt x="0" y="0"/>
                </a:lnTo>
                <a:lnTo>
                  <a:pt x="7712507" y="0"/>
                </a:lnTo>
                <a:lnTo>
                  <a:pt x="7712507" y="7001552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894477"/>
            <a:ext cx="6407558" cy="1893860"/>
          </a:xfrm>
          <a:custGeom>
            <a:avLst/>
            <a:gdLst/>
            <a:ahLst/>
            <a:cxnLst/>
            <a:rect r="r" b="b" t="t" l="l"/>
            <a:pathLst>
              <a:path h="1893860" w="6407558">
                <a:moveTo>
                  <a:pt x="0" y="0"/>
                </a:moveTo>
                <a:lnTo>
                  <a:pt x="6407558" y="0"/>
                </a:lnTo>
                <a:lnTo>
                  <a:pt x="6407558" y="1893860"/>
                </a:lnTo>
                <a:lnTo>
                  <a:pt x="0" y="18938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0261" y="5208462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22226"/>
            <a:ext cx="7217634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25: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Type de média le plus acheté: </a:t>
            </a: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le type de média le plus acheté.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431746" y="9705849"/>
            <a:ext cx="3549644" cy="3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57037" y="1631751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6" y="0"/>
                </a:lnTo>
                <a:lnTo>
                  <a:pt x="743326" y="743326"/>
                </a:lnTo>
                <a:lnTo>
                  <a:pt x="0" y="743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05232" y="6049645"/>
            <a:ext cx="13751695" cy="3510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 Média"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(i1.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AS </a:t>
            </a:r>
            <a:r>
              <a:rPr lang="en-US" sz="28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"Nombre Achats"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 il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t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mediatype m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MediaTypeId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(il. </a:t>
            </a:r>
            <a:r>
              <a:rPr lang="en-US" sz="28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InvoicelineId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DESC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</a:t>
            </a:r>
            <a:r>
              <a:rPr lang="en-US" sz="2800">
                <a:solidFill>
                  <a:srgbClr val="00BF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895209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0"/>
                </a:moveTo>
                <a:lnTo>
                  <a:pt x="8142371" y="0"/>
                </a:lnTo>
                <a:lnTo>
                  <a:pt x="8142371" y="7391791"/>
                </a:lnTo>
                <a:lnTo>
                  <a:pt x="0" y="73917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617281" y="0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9" y="0"/>
                </a:moveTo>
                <a:lnTo>
                  <a:pt x="0" y="0"/>
                </a:lnTo>
                <a:lnTo>
                  <a:pt x="0" y="7809188"/>
                </a:lnTo>
                <a:lnTo>
                  <a:pt x="6670719" y="7809188"/>
                </a:lnTo>
                <a:lnTo>
                  <a:pt x="6670719" y="0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563890"/>
            <a:ext cx="3363203" cy="3969446"/>
          </a:xfrm>
          <a:custGeom>
            <a:avLst/>
            <a:gdLst/>
            <a:ahLst/>
            <a:cxnLst/>
            <a:rect r="r" b="b" t="t" l="l"/>
            <a:pathLst>
              <a:path h="3969446" w="3363203">
                <a:moveTo>
                  <a:pt x="0" y="0"/>
                </a:moveTo>
                <a:lnTo>
                  <a:pt x="3363203" y="0"/>
                </a:lnTo>
                <a:lnTo>
                  <a:pt x="3363203" y="3969446"/>
                </a:lnTo>
                <a:lnTo>
                  <a:pt x="0" y="39694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31924" y="3666469"/>
            <a:ext cx="11024152" cy="209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60"/>
              </a:lnSpc>
              <a:spcBef>
                <a:spcPct val="0"/>
              </a:spcBef>
            </a:pPr>
            <a:r>
              <a:rPr lang="en-US" sz="12257">
                <a:solidFill>
                  <a:srgbClr val="494121"/>
                </a:solidFill>
                <a:latin typeface="Sunday"/>
                <a:ea typeface="Sunday"/>
                <a:cs typeface="Sunday"/>
                <a:sym typeface="Sunday"/>
              </a:rPr>
              <a:t>MERCI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89761" y="539123"/>
            <a:ext cx="3301583" cy="3260696"/>
          </a:xfrm>
          <a:custGeom>
            <a:avLst/>
            <a:gdLst/>
            <a:ahLst/>
            <a:cxnLst/>
            <a:rect r="r" b="b" t="t" l="l"/>
            <a:pathLst>
              <a:path h="3260696" w="3301583">
                <a:moveTo>
                  <a:pt x="0" y="0"/>
                </a:moveTo>
                <a:lnTo>
                  <a:pt x="3301583" y="0"/>
                </a:lnTo>
                <a:lnTo>
                  <a:pt x="3301583" y="3260696"/>
                </a:lnTo>
                <a:lnTo>
                  <a:pt x="0" y="32606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36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8513" y="-564668"/>
            <a:ext cx="6282465" cy="6282465"/>
          </a:xfrm>
          <a:custGeom>
            <a:avLst/>
            <a:gdLst/>
            <a:ahLst/>
            <a:cxnLst/>
            <a:rect r="r" b="b" t="t" l="l"/>
            <a:pathLst>
              <a:path h="6282465" w="6282465">
                <a:moveTo>
                  <a:pt x="0" y="0"/>
                </a:moveTo>
                <a:lnTo>
                  <a:pt x="6282465" y="0"/>
                </a:lnTo>
                <a:lnTo>
                  <a:pt x="6282465" y="6282466"/>
                </a:lnTo>
                <a:lnTo>
                  <a:pt x="0" y="6282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27490" y="1210688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445613" y="1028700"/>
            <a:ext cx="3239171" cy="6695137"/>
          </a:xfrm>
          <a:custGeom>
            <a:avLst/>
            <a:gdLst/>
            <a:ahLst/>
            <a:cxnLst/>
            <a:rect r="r" b="b" t="t" l="l"/>
            <a:pathLst>
              <a:path h="6695137" w="3239171">
                <a:moveTo>
                  <a:pt x="0" y="0"/>
                </a:moveTo>
                <a:lnTo>
                  <a:pt x="3239171" y="0"/>
                </a:lnTo>
                <a:lnTo>
                  <a:pt x="3239171" y="6695137"/>
                </a:lnTo>
                <a:lnTo>
                  <a:pt x="0" y="66951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9153" y="6954737"/>
            <a:ext cx="1918176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b="true" sz="34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4810" y="1134488"/>
            <a:ext cx="6479072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1: </a:t>
            </a:r>
          </a:p>
          <a:p>
            <a:pPr algn="l">
              <a:lnSpc>
                <a:spcPts val="5319"/>
              </a:lnSpc>
            </a:pPr>
            <a:r>
              <a:rPr lang="en-US" sz="37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Clients non américains:</a:t>
            </a:r>
            <a:r>
              <a:rPr lang="en-US" sz="37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 Fournissez une requête affichant les clients (leurs noms complets, ID client et pays) qui ne sont pas aux États-Unis.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12732" y="9462997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7793355"/>
            <a:ext cx="14929326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2700">
                <a:solidFill>
                  <a:srgbClr val="5E17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 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“ID”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FirstName 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“Prénom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LastName 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“Nom”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Country 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“Pays”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!=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”USA”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26686" y="-603495"/>
            <a:ext cx="5540011" cy="5880935"/>
          </a:xfrm>
          <a:custGeom>
            <a:avLst/>
            <a:gdLst/>
            <a:ahLst/>
            <a:cxnLst/>
            <a:rect r="r" b="b" t="t" l="l"/>
            <a:pathLst>
              <a:path h="5880935" w="5540011">
                <a:moveTo>
                  <a:pt x="0" y="0"/>
                </a:moveTo>
                <a:lnTo>
                  <a:pt x="5540011" y="0"/>
                </a:lnTo>
                <a:lnTo>
                  <a:pt x="5540011" y="5880935"/>
                </a:lnTo>
                <a:lnTo>
                  <a:pt x="0" y="5880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12050" y="1969216"/>
            <a:ext cx="6546745" cy="5632954"/>
          </a:xfrm>
          <a:custGeom>
            <a:avLst/>
            <a:gdLst/>
            <a:ahLst/>
            <a:cxnLst/>
            <a:rect r="r" b="b" t="t" l="l"/>
            <a:pathLst>
              <a:path h="5632954" w="6546745">
                <a:moveTo>
                  <a:pt x="0" y="0"/>
                </a:moveTo>
                <a:lnTo>
                  <a:pt x="6546745" y="0"/>
                </a:lnTo>
                <a:lnTo>
                  <a:pt x="6546745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332" y="7262128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65076" y="1250564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4445" y="1339215"/>
            <a:ext cx="5716537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2: 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Clients brésiliens 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 uniquement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les Clients provenant du Brésil.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16939" y="9462997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86434" y="1317239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58096" y="8147051"/>
            <a:ext cx="14929326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2700">
                <a:solidFill>
                  <a:srgbClr val="5E17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 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“ID”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FirstName 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“Prénom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LastName 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“Nom”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Country 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“Pays”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r>
              <a:rPr lang="en-US" sz="27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”Brazil”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26686" y="-603495"/>
            <a:ext cx="5540011" cy="5880935"/>
          </a:xfrm>
          <a:custGeom>
            <a:avLst/>
            <a:gdLst/>
            <a:ahLst/>
            <a:cxnLst/>
            <a:rect r="r" b="b" t="t" l="l"/>
            <a:pathLst>
              <a:path h="5880935" w="5540011">
                <a:moveTo>
                  <a:pt x="0" y="0"/>
                </a:moveTo>
                <a:lnTo>
                  <a:pt x="5540011" y="0"/>
                </a:lnTo>
                <a:lnTo>
                  <a:pt x="5540011" y="5880935"/>
                </a:lnTo>
                <a:lnTo>
                  <a:pt x="0" y="5880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79836" y="1317239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44808" y="2060564"/>
            <a:ext cx="6062371" cy="5487007"/>
          </a:xfrm>
          <a:custGeom>
            <a:avLst/>
            <a:gdLst/>
            <a:ahLst/>
            <a:cxnLst/>
            <a:rect r="r" b="b" t="t" l="l"/>
            <a:pathLst>
              <a:path h="5487007" w="6062371">
                <a:moveTo>
                  <a:pt x="0" y="0"/>
                </a:moveTo>
                <a:lnTo>
                  <a:pt x="6062371" y="0"/>
                </a:lnTo>
                <a:lnTo>
                  <a:pt x="6062371" y="5487008"/>
                </a:lnTo>
                <a:lnTo>
                  <a:pt x="0" y="54870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1511" y="6848158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1198511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3161" y="1331054"/>
            <a:ext cx="7504608" cy="503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3: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Factures des clients brésiliens: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les factures des clients qui sont du Brésil.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Le tableau résultant doit inclure le nom complet du client, l'ID de la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facture, la date de la facture et le pays de facturation.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01653" y="9686799"/>
            <a:ext cx="5651244" cy="4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6"/>
              </a:lnSpc>
              <a:spcBef>
                <a:spcPct val="0"/>
              </a:spcBef>
            </a:pPr>
            <a:r>
              <a:rPr lang="en-US" b="true" sz="25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1986" y="7666356"/>
            <a:ext cx="9513411" cy="159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n-US" sz="22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.FirstName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c.</a:t>
            </a:r>
            <a:r>
              <a:rPr lang="en-US" sz="22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 </a:t>
            </a:r>
            <a:r>
              <a:rPr lang="en-US" sz="22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InvoiceId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 </a:t>
            </a:r>
            <a:r>
              <a:rPr lang="en-US" sz="22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InvoiceDate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,i.</a:t>
            </a:r>
            <a:r>
              <a:rPr lang="en-US" sz="22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BillingCountry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 </a:t>
            </a:r>
            <a:r>
              <a:rPr lang="en-US" sz="22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</a:t>
            </a:r>
            <a:r>
              <a:rPr lang="en-US" sz="22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2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</a:t>
            </a:r>
            <a:r>
              <a:rPr lang="en-US" sz="22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 </a:t>
            </a:r>
            <a:r>
              <a:rPr lang="en-US" sz="22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22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i.</a:t>
            </a:r>
            <a:r>
              <a:rPr lang="en-US" sz="2200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BillingCountry</a:t>
            </a:r>
            <a:r>
              <a:rPr lang="en-US" sz="22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22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"Brazil"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26686" y="-603495"/>
            <a:ext cx="5540011" cy="5880935"/>
          </a:xfrm>
          <a:custGeom>
            <a:avLst/>
            <a:gdLst/>
            <a:ahLst/>
            <a:cxnLst/>
            <a:rect r="r" b="b" t="t" l="l"/>
            <a:pathLst>
              <a:path h="5880935" w="5540011">
                <a:moveTo>
                  <a:pt x="0" y="0"/>
                </a:moveTo>
                <a:lnTo>
                  <a:pt x="5540011" y="0"/>
                </a:lnTo>
                <a:lnTo>
                  <a:pt x="5540011" y="5880935"/>
                </a:lnTo>
                <a:lnTo>
                  <a:pt x="0" y="5880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393398" y="2747345"/>
            <a:ext cx="8128627" cy="2679166"/>
          </a:xfrm>
          <a:custGeom>
            <a:avLst/>
            <a:gdLst/>
            <a:ahLst/>
            <a:cxnLst/>
            <a:rect r="r" b="b" t="t" l="l"/>
            <a:pathLst>
              <a:path h="2679166" w="8128627">
                <a:moveTo>
                  <a:pt x="0" y="0"/>
                </a:moveTo>
                <a:lnTo>
                  <a:pt x="8128627" y="0"/>
                </a:lnTo>
                <a:lnTo>
                  <a:pt x="8128627" y="2679167"/>
                </a:lnTo>
                <a:lnTo>
                  <a:pt x="0" y="2679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8332" y="6848158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2051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22226"/>
            <a:ext cx="5716537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4: 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Agents de vente 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 uniquement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les employés qui sont des Agents de Vente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77631" y="9502775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87846" y="1593647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6"/>
                </a:lnTo>
                <a:lnTo>
                  <a:pt x="0" y="7433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59509" y="7673094"/>
            <a:ext cx="11340941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EmployeeId 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30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"ID"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LastName, FirstName, Title, Country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sz="3000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3000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“Sales Support Agent”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8142371" cy="7391791"/>
          </a:xfrm>
          <a:custGeom>
            <a:avLst/>
            <a:gdLst/>
            <a:ahLst/>
            <a:cxnLst/>
            <a:rect r="r" b="b" t="t" l="l"/>
            <a:pathLst>
              <a:path h="7391791" w="8142371">
                <a:moveTo>
                  <a:pt x="0" y="7391791"/>
                </a:moveTo>
                <a:lnTo>
                  <a:pt x="8142371" y="7391791"/>
                </a:lnTo>
                <a:lnTo>
                  <a:pt x="8142371" y="0"/>
                </a:lnTo>
                <a:lnTo>
                  <a:pt x="0" y="0"/>
                </a:lnTo>
                <a:lnTo>
                  <a:pt x="0" y="7391791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617281" y="2477812"/>
            <a:ext cx="6670719" cy="7809188"/>
          </a:xfrm>
          <a:custGeom>
            <a:avLst/>
            <a:gdLst/>
            <a:ahLst/>
            <a:cxnLst/>
            <a:rect r="r" b="b" t="t" l="l"/>
            <a:pathLst>
              <a:path h="7809188" w="6670719">
                <a:moveTo>
                  <a:pt x="6670719" y="7809188"/>
                </a:moveTo>
                <a:lnTo>
                  <a:pt x="0" y="7809188"/>
                </a:lnTo>
                <a:lnTo>
                  <a:pt x="0" y="0"/>
                </a:lnTo>
                <a:lnTo>
                  <a:pt x="6670719" y="0"/>
                </a:lnTo>
                <a:lnTo>
                  <a:pt x="6670719" y="7809188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4123" y="2903408"/>
            <a:ext cx="12658630" cy="5504639"/>
            <a:chOff x="0" y="0"/>
            <a:chExt cx="3333960" cy="1449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960" cy="1449781"/>
            </a:xfrm>
            <a:custGeom>
              <a:avLst/>
              <a:gdLst/>
              <a:ahLst/>
              <a:cxnLst/>
              <a:rect r="r" b="b" t="t" l="l"/>
              <a:pathLst>
                <a:path h="1449781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439996"/>
                  </a:lnTo>
                  <a:cubicBezTo>
                    <a:pt x="3333960" y="1445400"/>
                    <a:pt x="3329579" y="1449781"/>
                    <a:pt x="3324175" y="1449781"/>
                  </a:cubicBezTo>
                  <a:lnTo>
                    <a:pt x="9785" y="1449781"/>
                  </a:lnTo>
                  <a:cubicBezTo>
                    <a:pt x="4381" y="1449781"/>
                    <a:pt x="0" y="1445400"/>
                    <a:pt x="0" y="1439996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33960" cy="150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5248" y="2512240"/>
            <a:ext cx="12658630" cy="5741359"/>
            <a:chOff x="0" y="0"/>
            <a:chExt cx="3333960" cy="1512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3960" cy="1512128"/>
            </a:xfrm>
            <a:custGeom>
              <a:avLst/>
              <a:gdLst/>
              <a:ahLst/>
              <a:cxnLst/>
              <a:rect r="r" b="b" t="t" l="l"/>
              <a:pathLst>
                <a:path h="1512128" w="3333960">
                  <a:moveTo>
                    <a:pt x="9785" y="0"/>
                  </a:moveTo>
                  <a:lnTo>
                    <a:pt x="3324175" y="0"/>
                  </a:lnTo>
                  <a:cubicBezTo>
                    <a:pt x="3326770" y="0"/>
                    <a:pt x="3329259" y="1031"/>
                    <a:pt x="3331094" y="2866"/>
                  </a:cubicBezTo>
                  <a:cubicBezTo>
                    <a:pt x="3332929" y="4701"/>
                    <a:pt x="3333960" y="7190"/>
                    <a:pt x="3333960" y="9785"/>
                  </a:cubicBezTo>
                  <a:lnTo>
                    <a:pt x="3333960" y="1502342"/>
                  </a:lnTo>
                  <a:cubicBezTo>
                    <a:pt x="3333960" y="1507746"/>
                    <a:pt x="3329579" y="1512128"/>
                    <a:pt x="3324175" y="1512128"/>
                  </a:cubicBezTo>
                  <a:lnTo>
                    <a:pt x="9785" y="1512128"/>
                  </a:lnTo>
                  <a:cubicBezTo>
                    <a:pt x="4381" y="1512128"/>
                    <a:pt x="0" y="1507746"/>
                    <a:pt x="0" y="1502342"/>
                  </a:cubicBezTo>
                  <a:lnTo>
                    <a:pt x="0" y="9785"/>
                  </a:lnTo>
                  <a:cubicBezTo>
                    <a:pt x="0" y="4381"/>
                    <a:pt x="4381" y="0"/>
                    <a:pt x="97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333960" cy="156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3530948" y="1887539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1" y="0"/>
                </a:lnTo>
                <a:lnTo>
                  <a:pt x="1358481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72017" y="3510587"/>
            <a:ext cx="10382842" cy="361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0"/>
              </a:lnSpc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AGRÉGATIONS </a:t>
            </a:r>
          </a:p>
          <a:p>
            <a:pPr algn="ctr">
              <a:lnSpc>
                <a:spcPts val="9650"/>
              </a:lnSpc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ET </a:t>
            </a:r>
          </a:p>
          <a:p>
            <a:pPr algn="ctr">
              <a:lnSpc>
                <a:spcPts val="9650"/>
              </a:lnSpc>
              <a:spcBef>
                <a:spcPct val="0"/>
              </a:spcBef>
            </a:pPr>
            <a:r>
              <a:rPr lang="en-US" sz="6893">
                <a:solidFill>
                  <a:srgbClr val="494121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RELATIONS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43006" y="9635884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9379" y="4673847"/>
            <a:ext cx="4481971" cy="4481971"/>
          </a:xfrm>
          <a:custGeom>
            <a:avLst/>
            <a:gdLst/>
            <a:ahLst/>
            <a:cxnLst/>
            <a:rect r="r" b="b" t="t" l="l"/>
            <a:pathLst>
              <a:path h="4481971" w="4481971">
                <a:moveTo>
                  <a:pt x="0" y="0"/>
                </a:moveTo>
                <a:lnTo>
                  <a:pt x="4481971" y="0"/>
                </a:lnTo>
                <a:lnTo>
                  <a:pt x="4481971" y="4481972"/>
                </a:lnTo>
                <a:lnTo>
                  <a:pt x="0" y="448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00209">
            <a:off x="15959972" y="428727"/>
            <a:ext cx="2598656" cy="3067083"/>
          </a:xfrm>
          <a:custGeom>
            <a:avLst/>
            <a:gdLst/>
            <a:ahLst/>
            <a:cxnLst/>
            <a:rect r="r" b="b" t="t" l="l"/>
            <a:pathLst>
              <a:path h="3067083" w="2598656">
                <a:moveTo>
                  <a:pt x="0" y="0"/>
                </a:moveTo>
                <a:lnTo>
                  <a:pt x="2598656" y="0"/>
                </a:lnTo>
                <a:lnTo>
                  <a:pt x="2598656" y="3067083"/>
                </a:lnTo>
                <a:lnTo>
                  <a:pt x="0" y="3067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2498" y="435657"/>
            <a:ext cx="15754777" cy="9308293"/>
            <a:chOff x="0" y="0"/>
            <a:chExt cx="4149406" cy="24515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9406" cy="2451567"/>
            </a:xfrm>
            <a:custGeom>
              <a:avLst/>
              <a:gdLst/>
              <a:ahLst/>
              <a:cxnLst/>
              <a:rect r="r" b="b" t="t" l="l"/>
              <a:pathLst>
                <a:path h="2451567" w="4149406">
                  <a:moveTo>
                    <a:pt x="7862" y="0"/>
                  </a:moveTo>
                  <a:lnTo>
                    <a:pt x="4141544" y="0"/>
                  </a:lnTo>
                  <a:cubicBezTo>
                    <a:pt x="4145886" y="0"/>
                    <a:pt x="4149406" y="3520"/>
                    <a:pt x="4149406" y="7862"/>
                  </a:cubicBezTo>
                  <a:lnTo>
                    <a:pt x="4149406" y="2443704"/>
                  </a:lnTo>
                  <a:cubicBezTo>
                    <a:pt x="4149406" y="2448047"/>
                    <a:pt x="4145886" y="2451567"/>
                    <a:pt x="4141544" y="2451567"/>
                  </a:cubicBezTo>
                  <a:lnTo>
                    <a:pt x="7862" y="2451567"/>
                  </a:lnTo>
                  <a:cubicBezTo>
                    <a:pt x="3520" y="2451567"/>
                    <a:pt x="0" y="2448047"/>
                    <a:pt x="0" y="2443704"/>
                  </a:cubicBezTo>
                  <a:lnTo>
                    <a:pt x="0" y="7862"/>
                  </a:lnTo>
                  <a:cubicBezTo>
                    <a:pt x="0" y="3520"/>
                    <a:pt x="3520" y="0"/>
                    <a:pt x="7862" y="0"/>
                  </a:cubicBezTo>
                  <a:close/>
                </a:path>
              </a:pathLst>
            </a:custGeom>
            <a:solidFill>
              <a:srgbClr val="4A3C06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149406" cy="250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6826" y="806326"/>
            <a:ext cx="15550449" cy="8937623"/>
            <a:chOff x="0" y="0"/>
            <a:chExt cx="4095592" cy="23539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95591" cy="2353942"/>
            </a:xfrm>
            <a:custGeom>
              <a:avLst/>
              <a:gdLst/>
              <a:ahLst/>
              <a:cxnLst/>
              <a:rect r="r" b="b" t="t" l="l"/>
              <a:pathLst>
                <a:path h="2353942" w="4095591">
                  <a:moveTo>
                    <a:pt x="7966" y="0"/>
                  </a:moveTo>
                  <a:lnTo>
                    <a:pt x="4087626" y="0"/>
                  </a:lnTo>
                  <a:cubicBezTo>
                    <a:pt x="4089738" y="0"/>
                    <a:pt x="4091765" y="839"/>
                    <a:pt x="4093258" y="2333"/>
                  </a:cubicBezTo>
                  <a:cubicBezTo>
                    <a:pt x="4094752" y="3827"/>
                    <a:pt x="4095591" y="5853"/>
                    <a:pt x="4095591" y="7966"/>
                  </a:cubicBezTo>
                  <a:lnTo>
                    <a:pt x="4095591" y="2345976"/>
                  </a:lnTo>
                  <a:cubicBezTo>
                    <a:pt x="4095591" y="2348089"/>
                    <a:pt x="4094752" y="2350115"/>
                    <a:pt x="4093258" y="2351609"/>
                  </a:cubicBezTo>
                  <a:cubicBezTo>
                    <a:pt x="4091765" y="2353103"/>
                    <a:pt x="4089738" y="2353942"/>
                    <a:pt x="4087626" y="2353942"/>
                  </a:cubicBezTo>
                  <a:lnTo>
                    <a:pt x="7966" y="2353942"/>
                  </a:lnTo>
                  <a:cubicBezTo>
                    <a:pt x="5853" y="2353942"/>
                    <a:pt x="3827" y="2353103"/>
                    <a:pt x="2333" y="2351609"/>
                  </a:cubicBezTo>
                  <a:cubicBezTo>
                    <a:pt x="839" y="2350115"/>
                    <a:pt x="0" y="2348089"/>
                    <a:pt x="0" y="2345976"/>
                  </a:cubicBezTo>
                  <a:lnTo>
                    <a:pt x="0" y="7966"/>
                  </a:lnTo>
                  <a:cubicBezTo>
                    <a:pt x="0" y="5853"/>
                    <a:pt x="839" y="3827"/>
                    <a:pt x="2333" y="2333"/>
                  </a:cubicBezTo>
                  <a:cubicBezTo>
                    <a:pt x="3827" y="839"/>
                    <a:pt x="5853" y="0"/>
                    <a:pt x="79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095592" cy="2411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926699">
            <a:off x="99081" y="299077"/>
            <a:ext cx="1358481" cy="1090747"/>
          </a:xfrm>
          <a:custGeom>
            <a:avLst/>
            <a:gdLst/>
            <a:ahLst/>
            <a:cxnLst/>
            <a:rect r="r" b="b" t="t" l="l"/>
            <a:pathLst>
              <a:path h="1090747" w="1358481">
                <a:moveTo>
                  <a:pt x="0" y="0"/>
                </a:moveTo>
                <a:lnTo>
                  <a:pt x="1358480" y="0"/>
                </a:lnTo>
                <a:lnTo>
                  <a:pt x="1358480" y="1090747"/>
                </a:lnTo>
                <a:lnTo>
                  <a:pt x="0" y="1090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02768" y="1962268"/>
            <a:ext cx="1463570" cy="7193550"/>
          </a:xfrm>
          <a:custGeom>
            <a:avLst/>
            <a:gdLst/>
            <a:ahLst/>
            <a:cxnLst/>
            <a:rect r="r" b="b" t="t" l="l"/>
            <a:pathLst>
              <a:path h="7193550" w="1463570">
                <a:moveTo>
                  <a:pt x="0" y="0"/>
                </a:moveTo>
                <a:lnTo>
                  <a:pt x="1463570" y="0"/>
                </a:lnTo>
                <a:lnTo>
                  <a:pt x="1463570" y="7193551"/>
                </a:lnTo>
                <a:lnTo>
                  <a:pt x="0" y="71935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7759" r="0" b="-19489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0261" y="5998012"/>
            <a:ext cx="203104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Requête: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3026" y="1622226"/>
            <a:ext cx="204279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u="sng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0261" y="1622226"/>
            <a:ext cx="8277232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u="sng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Question 5: </a:t>
            </a:r>
          </a:p>
          <a:p>
            <a:pPr algn="just">
              <a:lnSpc>
                <a:spcPts val="5039"/>
              </a:lnSpc>
            </a:pPr>
            <a:r>
              <a:rPr lang="en-US" sz="3599" b="true">
                <a:solidFill>
                  <a:srgbClr val="49412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Pays uniques dans les factures: </a:t>
            </a: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Fournissez une requête affichant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494121"/>
                </a:solidFill>
                <a:latin typeface="Open Sans"/>
                <a:ea typeface="Open Sans"/>
                <a:cs typeface="Open Sans"/>
                <a:sym typeface="Open Sans"/>
              </a:rPr>
              <a:t>une liste unique des pays de facturation présents dans la table Invoice.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108940" y="9462997"/>
            <a:ext cx="5651244" cy="50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  <a:spcBef>
                <a:spcPct val="0"/>
              </a:spcBef>
            </a:pPr>
            <a:r>
              <a:rPr lang="en-US" b="true" sz="2940">
                <a:solidFill>
                  <a:srgbClr val="494121"/>
                </a:solidFill>
                <a:latin typeface="Nunito Bold"/>
                <a:ea typeface="Nunito Bold"/>
                <a:cs typeface="Nunito Bold"/>
                <a:sym typeface="Nunito Bold"/>
              </a:rPr>
              <a:t>GADEU MONTHE Vinette Marcy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56936" y="1596719"/>
            <a:ext cx="743325" cy="743325"/>
          </a:xfrm>
          <a:custGeom>
            <a:avLst/>
            <a:gdLst/>
            <a:ahLst/>
            <a:cxnLst/>
            <a:rect r="r" b="b" t="t" l="l"/>
            <a:pathLst>
              <a:path h="743325" w="743325">
                <a:moveTo>
                  <a:pt x="0" y="0"/>
                </a:moveTo>
                <a:lnTo>
                  <a:pt x="743325" y="0"/>
                </a:lnTo>
                <a:lnTo>
                  <a:pt x="743325" y="743325"/>
                </a:lnTo>
                <a:lnTo>
                  <a:pt x="0" y="743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38124" y="6771958"/>
            <a:ext cx="9559607" cy="196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DISTINCT </a:t>
            </a: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BillingCountry </a:t>
            </a:r>
            <a:r>
              <a:rPr lang="en-US" sz="3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3599">
                <a:solidFill>
                  <a:srgbClr val="FF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"PAYS"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DAGlc7AhTFM</dc:identifier>
  <dcterms:modified xsi:type="dcterms:W3CDTF">2011-08-01T06:04:30Z</dcterms:modified>
  <cp:revision>1</cp:revision>
  <dc:title>Exercices MySQL</dc:title>
</cp:coreProperties>
</file>