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0" r:id="rId4"/>
    <p:sldId id="267" r:id="rId5"/>
    <p:sldId id="288" r:id="rId6"/>
    <p:sldId id="289" r:id="rId7"/>
    <p:sldId id="271" r:id="rId8"/>
    <p:sldId id="272" r:id="rId9"/>
    <p:sldId id="274" r:id="rId10"/>
    <p:sldId id="273" r:id="rId11"/>
    <p:sldId id="276" r:id="rId12"/>
    <p:sldId id="275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91" r:id="rId22"/>
    <p:sldId id="285" r:id="rId23"/>
    <p:sldId id="286" r:id="rId24"/>
    <p:sldId id="287" r:id="rId25"/>
    <p:sldId id="26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016D-B6F4-449F-9E6A-1FA42B15B156}" type="datetimeFigureOut">
              <a:rPr lang="en-US" smtClean="0"/>
              <a:pPr/>
              <a:t>12/30/2020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3012-3227-4DD7-AEA5-6A1C89C0D1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016D-B6F4-449F-9E6A-1FA42B15B156}" type="datetimeFigureOut">
              <a:rPr lang="en-US" smtClean="0"/>
              <a:pPr/>
              <a:t>12/30/2020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3012-3227-4DD7-AEA5-6A1C89C0D1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016D-B6F4-449F-9E6A-1FA42B15B156}" type="datetimeFigureOut">
              <a:rPr lang="en-US" smtClean="0"/>
              <a:pPr/>
              <a:t>12/30/2020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3012-3227-4DD7-AEA5-6A1C89C0D1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016D-B6F4-449F-9E6A-1FA42B15B156}" type="datetimeFigureOut">
              <a:rPr lang="en-US" smtClean="0"/>
              <a:pPr/>
              <a:t>12/30/2020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3012-3227-4DD7-AEA5-6A1C89C0D1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016D-B6F4-449F-9E6A-1FA42B15B156}" type="datetimeFigureOut">
              <a:rPr lang="en-US" smtClean="0"/>
              <a:pPr/>
              <a:t>12/30/2020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3012-3227-4DD7-AEA5-6A1C89C0D1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016D-B6F4-449F-9E6A-1FA42B15B156}" type="datetimeFigureOut">
              <a:rPr lang="en-US" smtClean="0"/>
              <a:pPr/>
              <a:t>12/30/2020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3012-3227-4DD7-AEA5-6A1C89C0D1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016D-B6F4-449F-9E6A-1FA42B15B156}" type="datetimeFigureOut">
              <a:rPr lang="en-US" smtClean="0"/>
              <a:pPr/>
              <a:t>12/30/2020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3012-3227-4DD7-AEA5-6A1C89C0D1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016D-B6F4-449F-9E6A-1FA42B15B156}" type="datetimeFigureOut">
              <a:rPr lang="en-US" smtClean="0"/>
              <a:pPr/>
              <a:t>12/30/2020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3012-3227-4DD7-AEA5-6A1C89C0D1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016D-B6F4-449F-9E6A-1FA42B15B156}" type="datetimeFigureOut">
              <a:rPr lang="en-US" smtClean="0"/>
              <a:pPr/>
              <a:t>12/30/2020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3012-3227-4DD7-AEA5-6A1C89C0D1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016D-B6F4-449F-9E6A-1FA42B15B156}" type="datetimeFigureOut">
              <a:rPr lang="en-US" smtClean="0"/>
              <a:pPr/>
              <a:t>12/30/2020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3012-3227-4DD7-AEA5-6A1C89C0D1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016D-B6F4-449F-9E6A-1FA42B15B156}" type="datetimeFigureOut">
              <a:rPr lang="en-US" smtClean="0"/>
              <a:pPr/>
              <a:t>12/30/2020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FFE3012-3227-4DD7-AEA5-6A1C89C0D19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BDA016D-B6F4-449F-9E6A-1FA42B15B156}" type="datetimeFigureOut">
              <a:rPr lang="en-US" smtClean="0"/>
              <a:pPr/>
              <a:t>12/30/2020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FFE3012-3227-4DD7-AEA5-6A1C89C0D198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071538" y="1500174"/>
            <a:ext cx="2609840" cy="900106"/>
          </a:xfrm>
        </p:spPr>
        <p:txBody>
          <a:bodyPr>
            <a:normAutofit fontScale="90000"/>
          </a:bodyPr>
          <a:lstStyle/>
          <a:p>
            <a:r>
              <a:rPr lang="en-IN" sz="8000" dirty="0" smtClean="0"/>
              <a:t>HEART </a:t>
            </a:r>
            <a:endParaRPr lang="en-IN" sz="107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857620" y="4286256"/>
            <a:ext cx="5068614" cy="2286016"/>
          </a:xfrm>
        </p:spPr>
        <p:txBody>
          <a:bodyPr>
            <a:noAutofit/>
          </a:bodyPr>
          <a:lstStyle/>
          <a:p>
            <a:pPr algn="l"/>
            <a:r>
              <a:rPr lang="en-IN" sz="3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parajita" pitchFamily="34" charset="0"/>
                <a:cs typeface="Aparajita" pitchFamily="34" charset="0"/>
              </a:rPr>
              <a:t>Himanshu Gadge                 17CO013</a:t>
            </a:r>
          </a:p>
          <a:p>
            <a:pPr algn="l"/>
            <a:r>
              <a:rPr lang="en-IN" sz="3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parajita" pitchFamily="34" charset="0"/>
                <a:cs typeface="Aparajita" pitchFamily="34" charset="0"/>
              </a:rPr>
              <a:t>Prateek Kachare                  17CO022</a:t>
            </a:r>
          </a:p>
          <a:p>
            <a:pPr algn="l"/>
            <a:r>
              <a:rPr lang="en-IN" sz="3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parajita" pitchFamily="34" charset="0"/>
                <a:cs typeface="Aparajita" pitchFamily="34" charset="0"/>
              </a:rPr>
              <a:t>Sudarshan Madane              17CO031</a:t>
            </a:r>
          </a:p>
          <a:p>
            <a:pPr algn="l"/>
            <a:r>
              <a:rPr lang="en-IN" sz="3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parajita" pitchFamily="34" charset="0"/>
                <a:cs typeface="Aparajita" pitchFamily="34" charset="0"/>
              </a:rPr>
              <a:t>Vaibhav Tode                       </a:t>
            </a:r>
            <a:r>
              <a:rPr lang="en-IN" sz="3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parajita" pitchFamily="34" charset="0"/>
                <a:cs typeface="Aparajita" pitchFamily="34" charset="0"/>
              </a:rPr>
              <a:t>16CO063</a:t>
            </a:r>
            <a:endParaRPr lang="en-IN" sz="3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14348" y="2000240"/>
            <a:ext cx="4214842" cy="100013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kumimoji="0" lang="en-IN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Failure</a:t>
            </a:r>
            <a:endParaRPr kumimoji="0" lang="en-IN" sz="7200" b="1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00100" y="2643182"/>
            <a:ext cx="3714776" cy="104298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</a:t>
            </a:r>
            <a:r>
              <a:rPr kumimoji="0" lang="en-IN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Prediction</a:t>
            </a:r>
            <a:endParaRPr kumimoji="0" lang="en-IN" sz="88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2" descr="Million Hearts initiative strives to address missed opportunities for CVD  preven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1000108"/>
            <a:ext cx="3071834" cy="3094015"/>
          </a:xfrm>
          <a:prstGeom prst="rect">
            <a:avLst/>
          </a:prstGeom>
          <a:noFill/>
        </p:spPr>
      </p:pic>
      <p:pic>
        <p:nvPicPr>
          <p:cNvPr id="9" name="Picture 2" descr="Cardiovascular disease and heart disease: What's the difference? - Harvard  Healt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786190"/>
            <a:ext cx="2928958" cy="2643182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71472" y="642918"/>
            <a:ext cx="49514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Accuracy Analysis </a:t>
            </a:r>
            <a:r>
              <a:rPr lang="en-IN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of</a:t>
            </a:r>
            <a:r>
              <a:rPr lang="en-IN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applied</a:t>
            </a:r>
          </a:p>
          <a:p>
            <a:r>
              <a:rPr lang="en-IN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Classification Models on</a:t>
            </a:r>
            <a:r>
              <a:rPr lang="en-IN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en-IN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Heart 10"/>
          <p:cNvSpPr/>
          <p:nvPr/>
        </p:nvSpPr>
        <p:spPr>
          <a:xfrm>
            <a:off x="2214546" y="1571612"/>
            <a:ext cx="180000" cy="18000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4143372" y="3429000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Dataset</a:t>
            </a:r>
            <a:endParaRPr lang="en-IN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143000"/>
          </a:xfrm>
        </p:spPr>
        <p:txBody>
          <a:bodyPr/>
          <a:lstStyle/>
          <a:p>
            <a:r>
              <a:rPr lang="en-I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KNN</a:t>
            </a:r>
            <a:endParaRPr lang="en-IN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2">
                  <a:lumMod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4" name="Content Placeholder 3" descr="KN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643050"/>
            <a:ext cx="7991475" cy="2214578"/>
          </a:xfr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28596" y="3929066"/>
            <a:ext cx="1714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Result</a:t>
            </a:r>
            <a:endParaRPr lang="en-IN" sz="3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2">
                  <a:lumMod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" name="Picture 5" descr="KNNResul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4714884"/>
            <a:ext cx="8072494" cy="18573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Performance</a:t>
            </a:r>
            <a:endParaRPr lang="en-IN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2">
                  <a:lumMod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4" name="Content Placeholder 3" descr="KNNPerformanc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00240"/>
            <a:ext cx="8229600" cy="3857652"/>
          </a:xfr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Rule Induction</a:t>
            </a:r>
            <a:endParaRPr lang="en-IN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2">
                  <a:lumMod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4" name="Content Placeholder 3" descr="Rul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785926"/>
            <a:ext cx="8001000" cy="1857388"/>
          </a:xfr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00034" y="3786190"/>
            <a:ext cx="2286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Result</a:t>
            </a:r>
            <a:endParaRPr lang="en-IN" sz="3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2">
                  <a:lumMod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" name="Picture 5" descr="RuleResul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4357694"/>
            <a:ext cx="8001056" cy="21431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Performance</a:t>
            </a:r>
            <a:endParaRPr lang="en-IN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2">
                  <a:lumMod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" name="Content Placeholder 5" descr="RuleAccurac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43116"/>
            <a:ext cx="8229600" cy="4071965"/>
          </a:xfr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Decision Tree</a:t>
            </a:r>
            <a:endParaRPr lang="en-IN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2">
                  <a:lumMod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4" name="Content Placeholder 3" descr="decision tre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928802"/>
            <a:ext cx="7972425" cy="1928826"/>
          </a:xfr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Result</a:t>
            </a:r>
            <a:endParaRPr lang="en-IN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2">
                  <a:lumMod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4" name="Content Placeholder 3" descr="decisionResul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" y="2000240"/>
            <a:ext cx="8153400" cy="45005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Performance</a:t>
            </a:r>
            <a:endParaRPr lang="en-IN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2">
                  <a:lumMod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4" name="Content Placeholder 3" descr="decisionPerformanc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57364"/>
            <a:ext cx="8229600" cy="4429155"/>
          </a:xfr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Random Forest</a:t>
            </a:r>
            <a:endParaRPr lang="en-IN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2">
                  <a:lumMod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4" name="Content Placeholder 3" descr="Fores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787" y="2214554"/>
            <a:ext cx="7972425" cy="2634465"/>
          </a:xfr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Result</a:t>
            </a:r>
            <a:endParaRPr lang="en-IN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2">
                  <a:lumMod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4" name="Content Placeholder 3" descr="ForestResul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928802"/>
            <a:ext cx="8143932" cy="4500594"/>
          </a:xfr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Performance</a:t>
            </a:r>
            <a:endParaRPr lang="en-IN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2">
                  <a:lumMod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4" name="Content Placeholder 3" descr="ForestPerformanc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14554"/>
            <a:ext cx="8229600" cy="3857651"/>
          </a:xfr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Problem Statement</a:t>
            </a:r>
            <a:endParaRPr lang="en-IN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2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To </a:t>
            </a:r>
            <a:r>
              <a:rPr lang="en-US" b="1" dirty="0" smtClean="0"/>
              <a:t>predict/classify</a:t>
            </a:r>
            <a:r>
              <a:rPr lang="en-US" dirty="0" smtClean="0"/>
              <a:t> </a:t>
            </a:r>
            <a:r>
              <a:rPr lang="en-US" b="1" dirty="0" smtClean="0"/>
              <a:t>the death events i.e. yes/no </a:t>
            </a:r>
            <a:r>
              <a:rPr lang="en-US" dirty="0" smtClean="0"/>
              <a:t>based on other attributes in a dataset created using various classification models and to find accuracy for each classification model and making analysis which classification is better (</a:t>
            </a:r>
            <a:r>
              <a:rPr lang="en-US" b="1" dirty="0" smtClean="0"/>
              <a:t>finding the right </a:t>
            </a:r>
            <a:r>
              <a:rPr lang="en-US" b="1" dirty="0" smtClean="0"/>
              <a:t> classification model</a:t>
            </a:r>
            <a:r>
              <a:rPr lang="en-US" dirty="0" smtClean="0"/>
              <a:t>).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2858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Compare ROC(Receiver Operating Characteristic)</a:t>
            </a:r>
            <a:endParaRPr lang="en-IN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2">
                  <a:lumMod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4" name="Content Placeholder 3" descr="RO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3286124"/>
            <a:ext cx="7972425" cy="2313798"/>
          </a:xfr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oc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214422"/>
            <a:ext cx="8001056" cy="5143536"/>
          </a:xfr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143000"/>
          </a:xfrm>
        </p:spPr>
        <p:txBody>
          <a:bodyPr/>
          <a:lstStyle/>
          <a:p>
            <a:r>
              <a:rPr lang="en-I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Result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Content Placeholder 3" descr="ROCResul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71612"/>
            <a:ext cx="8229600" cy="5000660"/>
          </a:xfr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Accuracy Table</a:t>
            </a:r>
            <a:endParaRPr lang="en-IN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2">
                  <a:lumMod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1"/>
          <a:ext cx="8229600" cy="4065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032"/>
                <a:gridCol w="3943368"/>
                <a:gridCol w="2743200"/>
              </a:tblGrid>
              <a:tr h="67760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Sr.</a:t>
                      </a:r>
                      <a:r>
                        <a:rPr lang="en-IN" sz="2400" baseline="0" dirty="0" smtClean="0"/>
                        <a:t> No.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Classification</a:t>
                      </a:r>
                      <a:r>
                        <a:rPr lang="en-IN" sz="2800" baseline="0" dirty="0" smtClean="0"/>
                        <a:t> Model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Accuracy</a:t>
                      </a:r>
                      <a:endParaRPr lang="en-IN" sz="2800" dirty="0"/>
                    </a:p>
                  </a:txBody>
                  <a:tcPr/>
                </a:tc>
              </a:tr>
              <a:tr h="67760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Naïve Bayes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76.92%</a:t>
                      </a:r>
                      <a:endParaRPr lang="en-IN" sz="2800" dirty="0"/>
                    </a:p>
                  </a:txBody>
                  <a:tcPr/>
                </a:tc>
              </a:tr>
              <a:tr h="67760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KNN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74.87%</a:t>
                      </a:r>
                      <a:endParaRPr lang="en-IN" sz="2800" dirty="0"/>
                    </a:p>
                  </a:txBody>
                  <a:tcPr/>
                </a:tc>
              </a:tr>
              <a:tr h="67760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Rule Induction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86.62%</a:t>
                      </a:r>
                      <a:endParaRPr lang="en-IN" sz="2800" dirty="0"/>
                    </a:p>
                  </a:txBody>
                  <a:tcPr/>
                </a:tc>
              </a:tr>
              <a:tr h="67760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4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Decision Tree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87.63%</a:t>
                      </a:r>
                      <a:endParaRPr lang="en-IN" sz="2800" dirty="0"/>
                    </a:p>
                  </a:txBody>
                  <a:tcPr/>
                </a:tc>
              </a:tr>
              <a:tr h="67760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5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Random Forest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87.29%</a:t>
                      </a:r>
                      <a:endParaRPr lang="en-IN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Conclusion</a:t>
            </a:r>
            <a:endParaRPr lang="en-IN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2">
                  <a:lumMod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IN" dirty="0" smtClean="0"/>
              <a:t>               </a:t>
            </a:r>
            <a:r>
              <a:rPr lang="en-IN" dirty="0" smtClean="0"/>
              <a:t>Using </a:t>
            </a:r>
            <a:r>
              <a:rPr lang="en-IN" dirty="0" err="1" smtClean="0"/>
              <a:t>Rapidminer</a:t>
            </a:r>
            <a:r>
              <a:rPr lang="en-IN" dirty="0" smtClean="0"/>
              <a:t> , we have applied 5 classification models such as Naïve Bayes, KNN, Rule Induction, Decision Tree, Random Forest among these Decision tree gives highest accuracy (87.29%) and KNN gives least accuracy (74.87%).  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 rot="21127355">
            <a:off x="457200" y="2428868"/>
            <a:ext cx="8229600" cy="1714512"/>
          </a:xfrm>
        </p:spPr>
        <p:txBody>
          <a:bodyPr>
            <a:normAutofit/>
          </a:bodyPr>
          <a:lstStyle/>
          <a:p>
            <a:r>
              <a:rPr lang="en-IN" sz="9600" b="1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You!</a:t>
            </a:r>
            <a:r>
              <a:rPr lang="en-IN" sz="2000" b="1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IN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Stay Healthy</a:t>
            </a:r>
            <a:endParaRPr lang="en-IN" sz="239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" name="Picture 2" descr="What Is Congestive Heart Failure? Symptoms, Causes, Diagnosis, Treatment,  and Prevention | Everyday Healt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10487">
            <a:off x="751122" y="1050986"/>
            <a:ext cx="2743200" cy="1666875"/>
          </a:xfrm>
          <a:prstGeom prst="rect">
            <a:avLst/>
          </a:prstGeom>
          <a:noFill/>
        </p:spPr>
      </p:pic>
      <p:pic>
        <p:nvPicPr>
          <p:cNvPr id="6" name="Picture 4" descr="Three Ways Obesity Contributes to Heart Disease – Penn Medici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46713">
            <a:off x="2960991" y="4177054"/>
            <a:ext cx="5072098" cy="214311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 rot="20981146">
            <a:off x="6367422" y="2775840"/>
            <a:ext cx="1242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Stay Fit</a:t>
            </a:r>
            <a:endParaRPr lang="en-IN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Introduction</a:t>
            </a:r>
            <a:endParaRPr lang="en-IN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2">
                  <a:lumMod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    </a:t>
            </a:r>
          </a:p>
          <a:p>
            <a:pPr algn="just">
              <a:buNone/>
            </a:pPr>
            <a:r>
              <a:rPr lang="en-IN" dirty="0" smtClean="0"/>
              <a:t> </a:t>
            </a:r>
            <a:r>
              <a:rPr lang="en-IN" dirty="0" smtClean="0"/>
              <a:t>      </a:t>
            </a:r>
            <a:r>
              <a:rPr lang="en-IN" b="1" dirty="0" smtClean="0"/>
              <a:t>Classification</a:t>
            </a:r>
            <a:r>
              <a:rPr lang="en-IN" dirty="0" smtClean="0"/>
              <a:t> is an important task in day to day life. In this project, we have analysed the performance of various classifiers like </a:t>
            </a:r>
            <a:r>
              <a:rPr lang="en-IN" b="1" dirty="0" smtClean="0"/>
              <a:t>Naïve Bayes</a:t>
            </a:r>
            <a:r>
              <a:rPr lang="en-IN" dirty="0" smtClean="0"/>
              <a:t>, </a:t>
            </a:r>
            <a:r>
              <a:rPr lang="en-IN" b="1" dirty="0" smtClean="0"/>
              <a:t>K-nearest </a:t>
            </a:r>
            <a:r>
              <a:rPr lang="en-IN" b="1" dirty="0" err="1" smtClean="0"/>
              <a:t>neighbor</a:t>
            </a:r>
            <a:r>
              <a:rPr lang="en-IN" dirty="0" smtClean="0"/>
              <a:t>, </a:t>
            </a:r>
            <a:r>
              <a:rPr lang="en-IN" b="1" dirty="0" smtClean="0"/>
              <a:t>Rule Induction</a:t>
            </a:r>
            <a:r>
              <a:rPr lang="en-IN" dirty="0" smtClean="0"/>
              <a:t>, </a:t>
            </a:r>
            <a:r>
              <a:rPr lang="en-IN" b="1" dirty="0" smtClean="0"/>
              <a:t>Decision Tree</a:t>
            </a:r>
            <a:r>
              <a:rPr lang="en-IN" dirty="0" smtClean="0"/>
              <a:t>, </a:t>
            </a:r>
            <a:r>
              <a:rPr lang="en-IN" b="1" dirty="0" smtClean="0"/>
              <a:t>Random</a:t>
            </a:r>
            <a:r>
              <a:rPr lang="en-IN" dirty="0" smtClean="0"/>
              <a:t> </a:t>
            </a:r>
            <a:r>
              <a:rPr lang="en-IN" b="1" dirty="0" smtClean="0"/>
              <a:t>Forest</a:t>
            </a:r>
            <a:r>
              <a:rPr lang="en-IN" dirty="0" smtClean="0"/>
              <a:t>. These classifiers are checked against “</a:t>
            </a:r>
            <a:r>
              <a:rPr lang="en-IN" b="1" dirty="0" smtClean="0"/>
              <a:t>Heart</a:t>
            </a:r>
            <a:r>
              <a:rPr lang="en-IN" dirty="0" smtClean="0"/>
              <a:t> </a:t>
            </a:r>
            <a:r>
              <a:rPr lang="en-IN" b="1" dirty="0" smtClean="0"/>
              <a:t>Failure Prediction” </a:t>
            </a:r>
            <a:r>
              <a:rPr lang="en-IN" dirty="0" smtClean="0"/>
              <a:t>dataset. This project is carried out in the </a:t>
            </a:r>
            <a:r>
              <a:rPr lang="en-IN" b="1" dirty="0" err="1" smtClean="0"/>
              <a:t>Rapidminer</a:t>
            </a:r>
            <a:r>
              <a:rPr lang="en-IN" dirty="0" smtClean="0"/>
              <a:t>.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1143000"/>
          </a:xfrm>
        </p:spPr>
        <p:txBody>
          <a:bodyPr/>
          <a:lstStyle/>
          <a:p>
            <a:r>
              <a:rPr lang="en-I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Objective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To apply various </a:t>
            </a:r>
            <a:r>
              <a:rPr lang="en-US" b="1" dirty="0" smtClean="0"/>
              <a:t>classification models</a:t>
            </a:r>
            <a:r>
              <a:rPr lang="en-US" dirty="0" smtClean="0"/>
              <a:t> and based on the result, it can </a:t>
            </a:r>
            <a:r>
              <a:rPr lang="en-US" b="1" dirty="0" smtClean="0"/>
              <a:t>predict/classify</a:t>
            </a:r>
            <a:r>
              <a:rPr lang="en-US" dirty="0" smtClean="0"/>
              <a:t> </a:t>
            </a:r>
            <a:r>
              <a:rPr lang="en-US" b="1" dirty="0" smtClean="0"/>
              <a:t>the death events i.e. yes/no.</a:t>
            </a: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 To </a:t>
            </a:r>
            <a:r>
              <a:rPr lang="en-US" b="1" dirty="0" smtClean="0"/>
              <a:t>find Right classification Model</a:t>
            </a:r>
            <a:r>
              <a:rPr lang="en-US" dirty="0" smtClean="0"/>
              <a:t>.</a:t>
            </a:r>
            <a:endParaRPr lang="en-IN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928686"/>
          </a:xfrm>
        </p:spPr>
        <p:txBody>
          <a:bodyPr/>
          <a:lstStyle/>
          <a:p>
            <a:r>
              <a:rPr lang="en-I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Approach</a:t>
            </a:r>
            <a:endParaRPr lang="en-IN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2">
                  <a:lumMod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IN" dirty="0" smtClean="0"/>
              <a:t>         In this project, we are applying following </a:t>
            </a:r>
            <a:r>
              <a:rPr lang="en-IN" b="1" dirty="0" smtClean="0"/>
              <a:t>5</a:t>
            </a:r>
            <a:r>
              <a:rPr lang="en-IN" dirty="0" smtClean="0"/>
              <a:t> </a:t>
            </a:r>
            <a:r>
              <a:rPr lang="en-IN" b="1" dirty="0" smtClean="0"/>
              <a:t>Classification models </a:t>
            </a:r>
            <a:r>
              <a:rPr lang="en-IN" dirty="0" smtClean="0"/>
              <a:t>and </a:t>
            </a:r>
            <a:r>
              <a:rPr lang="en-IN" b="1" dirty="0" smtClean="0"/>
              <a:t>finding accuracy/performance </a:t>
            </a:r>
            <a:r>
              <a:rPr lang="en-IN" dirty="0" smtClean="0"/>
              <a:t>for each classifier:</a:t>
            </a:r>
          </a:p>
          <a:p>
            <a:pPr algn="just">
              <a:buNone/>
            </a:pPr>
            <a:endParaRPr lang="en-IN" dirty="0" smtClean="0"/>
          </a:p>
          <a:p>
            <a:pPr algn="just"/>
            <a:r>
              <a:rPr lang="en-IN" b="1" dirty="0" smtClean="0"/>
              <a:t>Naïve Bayes</a:t>
            </a:r>
          </a:p>
          <a:p>
            <a:pPr algn="just"/>
            <a:r>
              <a:rPr lang="en-IN" b="1" dirty="0" smtClean="0"/>
              <a:t>K-nearest </a:t>
            </a:r>
            <a:r>
              <a:rPr lang="en-IN" b="1" dirty="0" err="1" smtClean="0"/>
              <a:t>neighbor</a:t>
            </a:r>
            <a:endParaRPr lang="en-IN" b="1" dirty="0" smtClean="0"/>
          </a:p>
          <a:p>
            <a:pPr algn="just"/>
            <a:r>
              <a:rPr lang="en-IN" b="1" dirty="0" smtClean="0"/>
              <a:t>Rule Induction</a:t>
            </a:r>
          </a:p>
          <a:p>
            <a:pPr algn="just"/>
            <a:r>
              <a:rPr lang="en-IN" b="1" dirty="0" smtClean="0"/>
              <a:t>Decision Tree</a:t>
            </a:r>
          </a:p>
          <a:p>
            <a:pPr algn="just"/>
            <a:r>
              <a:rPr lang="en-IN" b="1" dirty="0" smtClean="0"/>
              <a:t>Random Forest</a:t>
            </a:r>
          </a:p>
          <a:p>
            <a:pPr algn="just">
              <a:buNone/>
            </a:pPr>
            <a:r>
              <a:rPr lang="en-IN" b="1" dirty="0" smtClean="0"/>
              <a:t> </a:t>
            </a:r>
          </a:p>
          <a:p>
            <a:pPr algn="just">
              <a:buNone/>
            </a:pPr>
            <a:r>
              <a:rPr lang="en-IN" dirty="0" smtClean="0"/>
              <a:t>   Based on accuracy of each model, we are identifying the best classification model.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en-I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What is </a:t>
            </a:r>
            <a:r>
              <a:rPr lang="en-IN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RapidMiner</a:t>
            </a:r>
            <a:r>
              <a:rPr lang="en-I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IN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2">
                  <a:lumMod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824426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IN" dirty="0" smtClean="0"/>
              <a:t>    </a:t>
            </a:r>
            <a:r>
              <a:rPr lang="en-IN" b="1" dirty="0" err="1" smtClean="0"/>
              <a:t>RapidMiner</a:t>
            </a:r>
            <a:r>
              <a:rPr lang="en-IN" b="1" dirty="0" smtClean="0"/>
              <a:t> </a:t>
            </a:r>
            <a:r>
              <a:rPr lang="en-IN" dirty="0" smtClean="0"/>
              <a:t>is a </a:t>
            </a:r>
            <a:r>
              <a:rPr lang="en-IN" dirty="0" smtClean="0"/>
              <a:t>data science software platform developed by the company of the same name that provides an integrated environment for data preparation, machine learning, text mining, and predictive analytics.</a:t>
            </a:r>
            <a:endParaRPr lang="en-IN" dirty="0" smtClean="0"/>
          </a:p>
          <a:p>
            <a:pPr algn="just">
              <a:buNone/>
            </a:pPr>
            <a:r>
              <a:rPr lang="en-IN" b="1" dirty="0" smtClean="0"/>
              <a:t>    Key Features of </a:t>
            </a:r>
            <a:r>
              <a:rPr lang="en-IN" b="1" dirty="0" err="1" smtClean="0"/>
              <a:t>RapidMiner</a:t>
            </a:r>
            <a:r>
              <a:rPr lang="en-IN" b="1" dirty="0" smtClean="0"/>
              <a:t>:</a:t>
            </a:r>
            <a:endParaRPr lang="en-IN" b="1" dirty="0" smtClean="0"/>
          </a:p>
          <a:p>
            <a:r>
              <a:rPr lang="en-IN" dirty="0" smtClean="0"/>
              <a:t>Application &amp; Interface</a:t>
            </a:r>
          </a:p>
          <a:p>
            <a:r>
              <a:rPr lang="en-IN" dirty="0" smtClean="0"/>
              <a:t>Data Access</a:t>
            </a:r>
          </a:p>
          <a:p>
            <a:r>
              <a:rPr lang="en-IN" dirty="0" smtClean="0"/>
              <a:t>Data Exploration</a:t>
            </a:r>
          </a:p>
          <a:p>
            <a:r>
              <a:rPr lang="en-IN" dirty="0" smtClean="0"/>
              <a:t>Data Preparation</a:t>
            </a:r>
          </a:p>
          <a:p>
            <a:r>
              <a:rPr lang="en-IN" dirty="0" err="1" smtClean="0"/>
              <a:t>Modeling</a:t>
            </a:r>
            <a:endParaRPr lang="en-IN" dirty="0" smtClean="0"/>
          </a:p>
          <a:p>
            <a:r>
              <a:rPr lang="en-IN" dirty="0" smtClean="0"/>
              <a:t>Validation</a:t>
            </a:r>
          </a:p>
          <a:p>
            <a:r>
              <a:rPr lang="en-IN" dirty="0" smtClean="0"/>
              <a:t>Scoring</a:t>
            </a:r>
          </a:p>
          <a:p>
            <a:r>
              <a:rPr lang="en-IN" dirty="0" smtClean="0"/>
              <a:t>Code Control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00132"/>
          </a:xfrm>
        </p:spPr>
        <p:txBody>
          <a:bodyPr>
            <a:normAutofit/>
          </a:bodyPr>
          <a:lstStyle/>
          <a:p>
            <a:r>
              <a:rPr lang="en-I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Dataset </a:t>
            </a:r>
            <a:endParaRPr lang="en-IN" sz="44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datase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000240"/>
            <a:ext cx="8220075" cy="4643470"/>
          </a:xfr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28596" y="1357298"/>
            <a:ext cx="821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Heart Failure Prediction dataset with 299 examples and 13 attributes as follows: 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143000"/>
          </a:xfrm>
        </p:spPr>
        <p:txBody>
          <a:bodyPr/>
          <a:lstStyle/>
          <a:p>
            <a:r>
              <a:rPr lang="en-I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Naïve Bayes</a:t>
            </a:r>
            <a:endParaRPr lang="en-IN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2">
                  <a:lumMod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4" name="Content Placeholder 3" descr="Naive Bay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643050"/>
            <a:ext cx="7962900" cy="2071702"/>
          </a:xfr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71472" y="3857628"/>
            <a:ext cx="1430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Result</a:t>
            </a:r>
            <a:endParaRPr lang="en-IN" sz="3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2">
                  <a:lumMod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" name="Picture 5" descr="NaiveResul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4429132"/>
            <a:ext cx="7858180" cy="19431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Performance</a:t>
            </a:r>
            <a:endParaRPr lang="en-IN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2">
                  <a:lumMod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4" name="Content Placeholder 3" descr="NaivePerformanc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43116"/>
            <a:ext cx="8229600" cy="3857651"/>
          </a:xfr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286</TotalTime>
  <Words>391</Words>
  <Application>Microsoft Office PowerPoint</Application>
  <PresentationFormat>On-screen Show (4:3)</PresentationFormat>
  <Paragraphs>84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Flow</vt:lpstr>
      <vt:lpstr>HEART </vt:lpstr>
      <vt:lpstr>Problem Statement</vt:lpstr>
      <vt:lpstr>Introduction</vt:lpstr>
      <vt:lpstr>Objective</vt:lpstr>
      <vt:lpstr>Approach</vt:lpstr>
      <vt:lpstr>What is RapidMiner?</vt:lpstr>
      <vt:lpstr>Dataset </vt:lpstr>
      <vt:lpstr>Naïve Bayes</vt:lpstr>
      <vt:lpstr>Performance</vt:lpstr>
      <vt:lpstr>KNN</vt:lpstr>
      <vt:lpstr>Performance</vt:lpstr>
      <vt:lpstr>Rule Induction</vt:lpstr>
      <vt:lpstr>Performance</vt:lpstr>
      <vt:lpstr>Decision Tree</vt:lpstr>
      <vt:lpstr>Result</vt:lpstr>
      <vt:lpstr>Performance</vt:lpstr>
      <vt:lpstr>Random Forest</vt:lpstr>
      <vt:lpstr>Result</vt:lpstr>
      <vt:lpstr>Performance</vt:lpstr>
      <vt:lpstr>Compare ROC(Receiver Operating Characteristic)</vt:lpstr>
      <vt:lpstr>Slide 21</vt:lpstr>
      <vt:lpstr>Result</vt:lpstr>
      <vt:lpstr>Accuracy Table</vt:lpstr>
      <vt:lpstr>Conclusion</vt:lpstr>
      <vt:lpstr>Thank You! Stay Healthy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</dc:title>
  <dc:creator>hp12</dc:creator>
  <cp:lastModifiedBy>hp12</cp:lastModifiedBy>
  <cp:revision>34</cp:revision>
  <dcterms:created xsi:type="dcterms:W3CDTF">2020-12-26T12:32:19Z</dcterms:created>
  <dcterms:modified xsi:type="dcterms:W3CDTF">2020-12-30T05:16:21Z</dcterms:modified>
</cp:coreProperties>
</file>