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3bd8dfb37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3bd8dfb37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bd6484ab7_2_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3bd6484ab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3bd6593f6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3bd6593f6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3bd6593f6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3bd6593f6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3bd6593f6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3bd6593f6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3bd6593f6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3bd6593f6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3bd6593f6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3bd6593f6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3bd6593f6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3bd6593f6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3bd6593f6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3bd6593f6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3" cy="5143501"/>
          </a:xfrm>
          <a:prstGeom prst="rect">
            <a:avLst/>
          </a:prstGeom>
          <a:noFill/>
          <a:ln>
            <a:noFill/>
          </a:ln>
        </p:spPr>
      </p:pic>
      <p:sp>
        <p:nvSpPr>
          <p:cNvPr id="55" name="Google Shape;55;p13"/>
          <p:cNvSpPr txBox="1"/>
          <p:nvPr/>
        </p:nvSpPr>
        <p:spPr>
          <a:xfrm>
            <a:off x="407400" y="465050"/>
            <a:ext cx="5920500" cy="329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800">
                <a:solidFill>
                  <a:schemeClr val="dk1"/>
                </a:solidFill>
                <a:latin typeface="Impact"/>
                <a:ea typeface="Impact"/>
                <a:cs typeface="Impact"/>
                <a:sym typeface="Impact"/>
              </a:rPr>
              <a:t>ALIEN  HR  :</a:t>
            </a:r>
            <a:endParaRPr b="1" sz="10800">
              <a:solidFill>
                <a:schemeClr val="dk1"/>
              </a:solidFill>
              <a:latin typeface="Impact"/>
              <a:ea typeface="Impact"/>
              <a:cs typeface="Impact"/>
              <a:sym typeface="Impact"/>
            </a:endParaRPr>
          </a:p>
          <a:p>
            <a:pPr indent="0" lvl="0" marL="0" rtl="0" algn="l">
              <a:spcBef>
                <a:spcPts val="0"/>
              </a:spcBef>
              <a:spcAft>
                <a:spcPts val="0"/>
              </a:spcAft>
              <a:buNone/>
            </a:pPr>
            <a:r>
              <a:rPr b="1" i="1" lang="en" sz="4700">
                <a:solidFill>
                  <a:schemeClr val="dk1"/>
                </a:solidFill>
              </a:rPr>
              <a:t>Abducting the Most Intelligent Brains</a:t>
            </a:r>
            <a:endParaRPr b="1" i="1" sz="47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2"/>
          <p:cNvPicPr preferRelativeResize="0"/>
          <p:nvPr/>
        </p:nvPicPr>
        <p:blipFill>
          <a:blip r:embed="rId3">
            <a:alphaModFix/>
          </a:blip>
          <a:stretch>
            <a:fillRect/>
          </a:stretch>
        </p:blipFill>
        <p:spPr>
          <a:xfrm>
            <a:off x="205275" y="0"/>
            <a:ext cx="8938726" cy="5092774"/>
          </a:xfrm>
          <a:prstGeom prst="rect">
            <a:avLst/>
          </a:prstGeom>
          <a:noFill/>
          <a:ln>
            <a:noFill/>
          </a:ln>
        </p:spPr>
      </p:pic>
      <p:sp>
        <p:nvSpPr>
          <p:cNvPr id="117" name="Google Shape;117;p22"/>
          <p:cNvSpPr txBox="1"/>
          <p:nvPr/>
        </p:nvSpPr>
        <p:spPr>
          <a:xfrm>
            <a:off x="244175" y="71725"/>
            <a:ext cx="8431200" cy="492600"/>
          </a:xfrm>
          <a:prstGeom prst="rect">
            <a:avLst/>
          </a:prstGeom>
          <a:noFill/>
          <a:ln>
            <a:noFill/>
          </a:ln>
        </p:spPr>
        <p:txBody>
          <a:bodyPr anchorCtr="0" anchor="t" bIns="91425" lIns="91425" spcFirstLastPara="1" rIns="91425" wrap="square" tIns="91425">
            <a:spAutoFit/>
          </a:bodyPr>
          <a:lstStyle/>
          <a:p>
            <a:pPr indent="457200" lvl="0" marL="1828800" rtl="0" algn="l">
              <a:spcBef>
                <a:spcPts val="0"/>
              </a:spcBef>
              <a:spcAft>
                <a:spcPts val="0"/>
              </a:spcAft>
              <a:buClr>
                <a:schemeClr val="dk1"/>
              </a:buClr>
              <a:buSzPts val="1100"/>
              <a:buFont typeface="Arial"/>
              <a:buNone/>
            </a:pPr>
            <a:r>
              <a:rPr b="1" lang="en" sz="2000">
                <a:solidFill>
                  <a:schemeClr val="dk1"/>
                </a:solidFill>
                <a:latin typeface="Impact"/>
                <a:ea typeface="Impact"/>
                <a:cs typeface="Impact"/>
                <a:sym typeface="Impact"/>
              </a:rPr>
              <a:t>ALGORITHMS AND MODELS USED</a:t>
            </a:r>
            <a:endParaRPr b="1" sz="1500">
              <a:solidFill>
                <a:schemeClr val="dk1"/>
              </a:solidFill>
            </a:endParaRPr>
          </a:p>
        </p:txBody>
      </p:sp>
      <p:sp>
        <p:nvSpPr>
          <p:cNvPr id="118" name="Google Shape;118;p22"/>
          <p:cNvSpPr txBox="1"/>
          <p:nvPr/>
        </p:nvSpPr>
        <p:spPr>
          <a:xfrm>
            <a:off x="205275" y="729625"/>
            <a:ext cx="8977800" cy="4095300"/>
          </a:xfrm>
          <a:prstGeom prst="rect">
            <a:avLst/>
          </a:prstGeom>
          <a:solidFill>
            <a:srgbClr val="E3D8A8"/>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500">
                <a:solidFill>
                  <a:schemeClr val="dk1"/>
                </a:solidFill>
              </a:rPr>
              <a:t>3. Cosine Similarity:</a:t>
            </a:r>
            <a:endParaRPr b="1" sz="1500">
              <a:solidFill>
                <a:schemeClr val="dk1"/>
              </a:solidFill>
            </a:endParaRPr>
          </a:p>
          <a:p>
            <a:pPr indent="-323850" lvl="0" marL="457200" rtl="0" algn="just">
              <a:spcBef>
                <a:spcPts val="0"/>
              </a:spcBef>
              <a:spcAft>
                <a:spcPts val="0"/>
              </a:spcAft>
              <a:buClr>
                <a:schemeClr val="dk1"/>
              </a:buClr>
              <a:buSzPts val="1500"/>
              <a:buChar char="●"/>
            </a:pPr>
            <a:r>
              <a:rPr b="1" lang="en" sz="1500">
                <a:solidFill>
                  <a:schemeClr val="dk1"/>
                </a:solidFill>
              </a:rPr>
              <a:t>Cosine similarity is employed to measure the similarity between job descriptions and candidate profiles.</a:t>
            </a:r>
            <a:endParaRPr b="1" sz="1500">
              <a:solidFill>
                <a:schemeClr val="dk1"/>
              </a:solidFill>
            </a:endParaRPr>
          </a:p>
          <a:p>
            <a:pPr indent="-323850" lvl="0" marL="457200" rtl="0" algn="just">
              <a:spcBef>
                <a:spcPts val="0"/>
              </a:spcBef>
              <a:spcAft>
                <a:spcPts val="0"/>
              </a:spcAft>
              <a:buClr>
                <a:schemeClr val="dk1"/>
              </a:buClr>
              <a:buSzPts val="1500"/>
              <a:buChar char="●"/>
            </a:pPr>
            <a:r>
              <a:rPr b="1" lang="en" sz="1500">
                <a:solidFill>
                  <a:schemeClr val="dk1"/>
                </a:solidFill>
              </a:rPr>
              <a:t>By transforming text data into numerical representations, cosine similarity quantifies the degree of similarity between two documents.</a:t>
            </a:r>
            <a:endParaRPr b="1" sz="1500">
              <a:solidFill>
                <a:schemeClr val="dk1"/>
              </a:solidFill>
            </a:endParaRPr>
          </a:p>
          <a:p>
            <a:pPr indent="-323850" lvl="0" marL="457200" rtl="0" algn="just">
              <a:spcBef>
                <a:spcPts val="0"/>
              </a:spcBef>
              <a:spcAft>
                <a:spcPts val="0"/>
              </a:spcAft>
              <a:buClr>
                <a:schemeClr val="dk1"/>
              </a:buClr>
              <a:buSzPts val="1500"/>
              <a:buChar char="●"/>
            </a:pPr>
            <a:r>
              <a:rPr b="1" lang="en" sz="1500">
                <a:solidFill>
                  <a:schemeClr val="dk1"/>
                </a:solidFill>
              </a:rPr>
              <a:t>This aids in identifying candidates whose skills closely align with job requirements.</a:t>
            </a:r>
            <a:endParaRPr b="1" sz="1500">
              <a:solidFill>
                <a:schemeClr val="dk1"/>
              </a:solidFill>
            </a:endParaRPr>
          </a:p>
          <a:p>
            <a:pPr indent="0" lvl="0" marL="0" rtl="0" algn="just">
              <a:spcBef>
                <a:spcPts val="0"/>
              </a:spcBef>
              <a:spcAft>
                <a:spcPts val="0"/>
              </a:spcAft>
              <a:buClr>
                <a:schemeClr val="dk1"/>
              </a:buClr>
              <a:buSzPts val="1100"/>
              <a:buFont typeface="Arial"/>
              <a:buNone/>
            </a:pPr>
            <a:r>
              <a:t/>
            </a:r>
            <a:endParaRPr b="1" sz="1500">
              <a:solidFill>
                <a:schemeClr val="dk1"/>
              </a:solidFill>
            </a:endParaRPr>
          </a:p>
          <a:p>
            <a:pPr indent="0" lvl="0" marL="0" rtl="0" algn="just">
              <a:spcBef>
                <a:spcPts val="0"/>
              </a:spcBef>
              <a:spcAft>
                <a:spcPts val="0"/>
              </a:spcAft>
              <a:buClr>
                <a:schemeClr val="dk1"/>
              </a:buClr>
              <a:buSzPts val="1100"/>
              <a:buFont typeface="Arial"/>
              <a:buNone/>
            </a:pPr>
            <a:r>
              <a:rPr b="1" lang="en" sz="1500">
                <a:solidFill>
                  <a:schemeClr val="dk1"/>
                </a:solidFill>
              </a:rPr>
              <a:t>4. TF-IDF (Term Frequency-Inverse Document Frequency) Vectorization:</a:t>
            </a:r>
            <a:endParaRPr b="1" sz="1500">
              <a:solidFill>
                <a:schemeClr val="dk1"/>
              </a:solidFill>
            </a:endParaRPr>
          </a:p>
          <a:p>
            <a:pPr indent="-323850" lvl="0" marL="457200" rtl="0" algn="just">
              <a:spcBef>
                <a:spcPts val="0"/>
              </a:spcBef>
              <a:spcAft>
                <a:spcPts val="0"/>
              </a:spcAft>
              <a:buClr>
                <a:schemeClr val="dk1"/>
              </a:buClr>
              <a:buSzPts val="1500"/>
              <a:buChar char="●"/>
            </a:pPr>
            <a:r>
              <a:rPr b="1" lang="en" sz="1500">
                <a:solidFill>
                  <a:schemeClr val="dk1"/>
                </a:solidFill>
              </a:rPr>
              <a:t>TF-IDF assigns weights to words based on their importance in a document and across the entire document corpus.</a:t>
            </a:r>
            <a:endParaRPr b="1" sz="1500">
              <a:solidFill>
                <a:schemeClr val="dk1"/>
              </a:solidFill>
            </a:endParaRPr>
          </a:p>
          <a:p>
            <a:pPr indent="-323850" lvl="0" marL="457200" rtl="0" algn="just">
              <a:spcBef>
                <a:spcPts val="0"/>
              </a:spcBef>
              <a:spcAft>
                <a:spcPts val="0"/>
              </a:spcAft>
              <a:buClr>
                <a:schemeClr val="dk1"/>
              </a:buClr>
              <a:buSzPts val="1500"/>
              <a:buChar char="●"/>
            </a:pPr>
            <a:r>
              <a:rPr b="1" lang="en" sz="1500">
                <a:solidFill>
                  <a:schemeClr val="dk1"/>
                </a:solidFill>
              </a:rPr>
              <a:t>This technique captures the significance of specific skills and qualifications when matching candidate profiles with job requirements.</a:t>
            </a:r>
            <a:endParaRPr b="1" sz="1500">
              <a:solidFill>
                <a:schemeClr val="dk1"/>
              </a:solidFill>
            </a:endParaRPr>
          </a:p>
          <a:p>
            <a:pPr indent="0" lvl="0" marL="0" rtl="0" algn="just">
              <a:spcBef>
                <a:spcPts val="0"/>
              </a:spcBef>
              <a:spcAft>
                <a:spcPts val="0"/>
              </a:spcAft>
              <a:buClr>
                <a:schemeClr val="dk1"/>
              </a:buClr>
              <a:buSzPts val="1100"/>
              <a:buFont typeface="Arial"/>
              <a:buNone/>
            </a:pPr>
            <a:r>
              <a:t/>
            </a:r>
            <a:endParaRPr b="1" sz="1500">
              <a:solidFill>
                <a:schemeClr val="dk1"/>
              </a:solidFill>
            </a:endParaRPr>
          </a:p>
          <a:p>
            <a:pPr indent="0" lvl="0" marL="0" rtl="0" algn="just">
              <a:spcBef>
                <a:spcPts val="0"/>
              </a:spcBef>
              <a:spcAft>
                <a:spcPts val="0"/>
              </a:spcAft>
              <a:buClr>
                <a:schemeClr val="dk1"/>
              </a:buClr>
              <a:buSzPts val="1100"/>
              <a:buFont typeface="Arial"/>
              <a:buNone/>
            </a:pPr>
            <a:r>
              <a:rPr b="1" lang="en" sz="1500">
                <a:solidFill>
                  <a:schemeClr val="dk1"/>
                </a:solidFill>
              </a:rPr>
              <a:t>5. Question-Answering (QA) algorithms:</a:t>
            </a:r>
            <a:endParaRPr b="1" sz="1500">
              <a:solidFill>
                <a:schemeClr val="dk1"/>
              </a:solidFill>
            </a:endParaRPr>
          </a:p>
          <a:p>
            <a:pPr indent="-323850" lvl="0" marL="457200" rtl="0" algn="just">
              <a:spcBef>
                <a:spcPts val="0"/>
              </a:spcBef>
              <a:spcAft>
                <a:spcPts val="0"/>
              </a:spcAft>
              <a:buClr>
                <a:schemeClr val="dk1"/>
              </a:buClr>
              <a:buSzPts val="1500"/>
              <a:buChar char="●"/>
            </a:pPr>
            <a:r>
              <a:rPr b="1" lang="en" sz="1500">
                <a:solidFill>
                  <a:schemeClr val="dk1"/>
                </a:solidFill>
              </a:rPr>
              <a:t>These generate and download question and answer PDFs for aptitude and technical tests.</a:t>
            </a:r>
            <a:endParaRPr b="1" sz="1500">
              <a:solidFill>
                <a:schemeClr val="dk1"/>
              </a:solidFill>
            </a:endParaRPr>
          </a:p>
          <a:p>
            <a:pPr indent="-323850" lvl="0" marL="457200" rtl="0" algn="just">
              <a:spcBef>
                <a:spcPts val="0"/>
              </a:spcBef>
              <a:spcAft>
                <a:spcPts val="0"/>
              </a:spcAft>
              <a:buClr>
                <a:schemeClr val="dk1"/>
              </a:buClr>
              <a:buSzPts val="1500"/>
              <a:buChar char="●"/>
            </a:pPr>
            <a:r>
              <a:rPr b="1" lang="en" sz="1500">
                <a:solidFill>
                  <a:schemeClr val="dk1"/>
                </a:solidFill>
              </a:rPr>
              <a:t>These algorithms enable the system to programmatically generate accurate and relevant questions based on job requirements and industry standards.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0" y="0"/>
            <a:ext cx="9144003" cy="5143501"/>
          </a:xfrm>
          <a:prstGeom prst="rect">
            <a:avLst/>
          </a:prstGeom>
          <a:noFill/>
          <a:ln>
            <a:noFill/>
          </a:ln>
        </p:spPr>
      </p:pic>
      <p:sp>
        <p:nvSpPr>
          <p:cNvPr id="61" name="Google Shape;61;p14"/>
          <p:cNvSpPr txBox="1"/>
          <p:nvPr/>
        </p:nvSpPr>
        <p:spPr>
          <a:xfrm>
            <a:off x="0" y="984200"/>
            <a:ext cx="9144000" cy="3567300"/>
          </a:xfrm>
          <a:prstGeom prst="rect">
            <a:avLst/>
          </a:prstGeom>
          <a:solidFill>
            <a:srgbClr val="E3D8A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351C75"/>
                </a:solidFill>
              </a:rPr>
              <a:t> </a:t>
            </a:r>
            <a:endParaRPr sz="1500">
              <a:solidFill>
                <a:srgbClr val="741B47"/>
              </a:solidFill>
            </a:endParaRPr>
          </a:p>
          <a:p>
            <a:pPr indent="-323850" lvl="0" marL="457200" rtl="0" algn="just">
              <a:lnSpc>
                <a:spcPct val="115000"/>
              </a:lnSpc>
              <a:spcBef>
                <a:spcPts val="0"/>
              </a:spcBef>
              <a:spcAft>
                <a:spcPts val="0"/>
              </a:spcAft>
              <a:buClr>
                <a:schemeClr val="dk1"/>
              </a:buClr>
              <a:buSzPts val="1500"/>
              <a:buChar char="●"/>
            </a:pPr>
            <a:r>
              <a:rPr b="1" lang="en" sz="1500">
                <a:solidFill>
                  <a:schemeClr val="dk1"/>
                </a:solidFill>
              </a:rPr>
              <a:t>Alien Hunting theme captures the essence of finding extraordinary intelligence</a:t>
            </a:r>
            <a:endParaRPr b="1" sz="1500">
              <a:solidFill>
                <a:schemeClr val="dk1"/>
              </a:solidFill>
            </a:endParaRPr>
          </a:p>
          <a:p>
            <a:pPr indent="-323850" lvl="0" marL="457200" rtl="0" algn="just">
              <a:lnSpc>
                <a:spcPct val="115000"/>
              </a:lnSpc>
              <a:spcBef>
                <a:spcPts val="0"/>
              </a:spcBef>
              <a:spcAft>
                <a:spcPts val="0"/>
              </a:spcAft>
              <a:buClr>
                <a:schemeClr val="dk1"/>
              </a:buClr>
              <a:buSzPts val="1500"/>
              <a:buChar char="●"/>
            </a:pPr>
            <a:r>
              <a:rPr b="1" lang="en" sz="1500">
                <a:solidFill>
                  <a:schemeClr val="dk1"/>
                </a:solidFill>
              </a:rPr>
              <a:t>Alien Hunting aligns with our mission of seeking unparalleled talent</a:t>
            </a:r>
            <a:endParaRPr b="1" sz="1500">
              <a:solidFill>
                <a:schemeClr val="dk1"/>
              </a:solidFill>
            </a:endParaRPr>
          </a:p>
          <a:p>
            <a:pPr indent="-323850" lvl="0" marL="457200" rtl="0" algn="just">
              <a:lnSpc>
                <a:spcPct val="115000"/>
              </a:lnSpc>
              <a:spcBef>
                <a:spcPts val="0"/>
              </a:spcBef>
              <a:spcAft>
                <a:spcPts val="0"/>
              </a:spcAft>
              <a:buClr>
                <a:schemeClr val="dk1"/>
              </a:buClr>
              <a:buSzPts val="1500"/>
              <a:buChar char="●"/>
            </a:pPr>
            <a:r>
              <a:rPr b="1" lang="en" sz="1500">
                <a:solidFill>
                  <a:schemeClr val="dk1"/>
                </a:solidFill>
              </a:rPr>
              <a:t>Resonates with innovative and tech-savvy candidates in search of extraordinary opportunities</a:t>
            </a:r>
            <a:endParaRPr b="1" sz="1500">
              <a:solidFill>
                <a:schemeClr val="dk1"/>
              </a:solidFill>
            </a:endParaRPr>
          </a:p>
          <a:p>
            <a:pPr indent="-323850" lvl="0" marL="457200" rtl="0" algn="just">
              <a:lnSpc>
                <a:spcPct val="115000"/>
              </a:lnSpc>
              <a:spcBef>
                <a:spcPts val="0"/>
              </a:spcBef>
              <a:spcAft>
                <a:spcPts val="0"/>
              </a:spcAft>
              <a:buClr>
                <a:schemeClr val="dk1"/>
              </a:buClr>
              <a:buSzPts val="1500"/>
              <a:buChar char="●"/>
            </a:pPr>
            <a:r>
              <a:rPr b="1" lang="en" sz="1500">
                <a:solidFill>
                  <a:schemeClr val="dk1"/>
                </a:solidFill>
              </a:rPr>
              <a:t>Evokes a sense of excitement and adventure - appealing to exceptional minds</a:t>
            </a:r>
            <a:endParaRPr b="1" sz="1500">
              <a:solidFill>
                <a:schemeClr val="dk1"/>
              </a:solidFill>
            </a:endParaRPr>
          </a:p>
          <a:p>
            <a:pPr indent="-323850" lvl="0" marL="457200" rtl="0" algn="just">
              <a:lnSpc>
                <a:spcPct val="115000"/>
              </a:lnSpc>
              <a:spcBef>
                <a:spcPts val="0"/>
              </a:spcBef>
              <a:spcAft>
                <a:spcPts val="0"/>
              </a:spcAft>
              <a:buClr>
                <a:schemeClr val="dk1"/>
              </a:buClr>
              <a:buSzPts val="1500"/>
              <a:buChar char="●"/>
            </a:pPr>
            <a:r>
              <a:rPr b="1" lang="en" sz="1500">
                <a:solidFill>
                  <a:schemeClr val="dk1"/>
                </a:solidFill>
              </a:rPr>
              <a:t>Alien Hunting captures attention and sparks curiosity in potential candidates</a:t>
            </a:r>
            <a:endParaRPr b="1" sz="1500">
              <a:solidFill>
                <a:schemeClr val="dk1"/>
              </a:solidFill>
            </a:endParaRPr>
          </a:p>
          <a:p>
            <a:pPr indent="-323850" lvl="0" marL="457200" rtl="0" algn="just">
              <a:lnSpc>
                <a:spcPct val="115000"/>
              </a:lnSpc>
              <a:spcBef>
                <a:spcPts val="0"/>
              </a:spcBef>
              <a:spcAft>
                <a:spcPts val="0"/>
              </a:spcAft>
              <a:buClr>
                <a:schemeClr val="dk1"/>
              </a:buClr>
              <a:buSzPts val="1500"/>
              <a:buChar char="●"/>
            </a:pPr>
            <a:r>
              <a:rPr b="1" lang="en" sz="1500">
                <a:solidFill>
                  <a:schemeClr val="dk1"/>
                </a:solidFill>
              </a:rPr>
              <a:t>Reinforces the idea of discovering hidden talents and unique skill sets</a:t>
            </a:r>
            <a:endParaRPr b="1" sz="1500">
              <a:solidFill>
                <a:schemeClr val="dk1"/>
              </a:solidFill>
            </a:endParaRPr>
          </a:p>
          <a:p>
            <a:pPr indent="-323850" lvl="0" marL="457200" rtl="0" algn="just">
              <a:lnSpc>
                <a:spcPct val="115000"/>
              </a:lnSpc>
              <a:spcBef>
                <a:spcPts val="0"/>
              </a:spcBef>
              <a:spcAft>
                <a:spcPts val="0"/>
              </a:spcAft>
              <a:buClr>
                <a:schemeClr val="dk1"/>
              </a:buClr>
              <a:buSzPts val="1500"/>
              <a:buChar char="●"/>
            </a:pPr>
            <a:r>
              <a:rPr b="1" lang="en" sz="1500">
                <a:solidFill>
                  <a:schemeClr val="dk1"/>
                </a:solidFill>
              </a:rPr>
              <a:t>Provides a sense of exclusivity - only the brightest minds are qualified</a:t>
            </a:r>
            <a:endParaRPr b="1" sz="1500">
              <a:solidFill>
                <a:schemeClr val="dk1"/>
              </a:solidFill>
            </a:endParaRPr>
          </a:p>
          <a:p>
            <a:pPr indent="-323850" lvl="0" marL="457200" rtl="0" algn="just">
              <a:lnSpc>
                <a:spcPct val="115000"/>
              </a:lnSpc>
              <a:spcBef>
                <a:spcPts val="0"/>
              </a:spcBef>
              <a:spcAft>
                <a:spcPts val="0"/>
              </a:spcAft>
              <a:buClr>
                <a:schemeClr val="dk1"/>
              </a:buClr>
              <a:buSzPts val="1500"/>
              <a:buChar char="●"/>
            </a:pPr>
            <a:r>
              <a:rPr b="1" lang="en" sz="1500">
                <a:solidFill>
                  <a:schemeClr val="dk1"/>
                </a:solidFill>
              </a:rPr>
              <a:t>Alien Hunting theme creates a strong brand identity and builds a memorable employer brand</a:t>
            </a:r>
            <a:endParaRPr b="1" sz="1500">
              <a:solidFill>
                <a:schemeClr val="dk1"/>
              </a:solidFill>
            </a:endParaRPr>
          </a:p>
          <a:p>
            <a:pPr indent="-323850" lvl="0" marL="457200" rtl="0" algn="just">
              <a:lnSpc>
                <a:spcPct val="115000"/>
              </a:lnSpc>
              <a:spcBef>
                <a:spcPts val="0"/>
              </a:spcBef>
              <a:spcAft>
                <a:spcPts val="0"/>
              </a:spcAft>
              <a:buClr>
                <a:schemeClr val="dk1"/>
              </a:buClr>
              <a:buSzPts val="1500"/>
              <a:buChar char="●"/>
            </a:pPr>
            <a:r>
              <a:rPr b="1" lang="en" sz="1500">
                <a:solidFill>
                  <a:schemeClr val="dk1"/>
                </a:solidFill>
              </a:rPr>
              <a:t>Alien Hunting theme enhances the HR assistance system's effectiveness and appeal</a:t>
            </a:r>
            <a:endParaRPr b="1" sz="1500">
              <a:solidFill>
                <a:schemeClr val="dk1"/>
              </a:solidFill>
            </a:endParaRPr>
          </a:p>
          <a:p>
            <a:pPr indent="-323850" lvl="0" marL="457200" rtl="0" algn="just">
              <a:lnSpc>
                <a:spcPct val="115000"/>
              </a:lnSpc>
              <a:spcBef>
                <a:spcPts val="0"/>
              </a:spcBef>
              <a:spcAft>
                <a:spcPts val="0"/>
              </a:spcAft>
              <a:buClr>
                <a:schemeClr val="dk1"/>
              </a:buClr>
              <a:buSzPts val="1500"/>
              <a:buChar char="●"/>
            </a:pPr>
            <a:r>
              <a:rPr b="1" lang="en" sz="1500">
                <a:solidFill>
                  <a:schemeClr val="dk1"/>
                </a:solidFill>
              </a:rPr>
              <a:t>It introduces an innovative and immersive experience for candidates and recruiters</a:t>
            </a:r>
            <a:endParaRPr b="1" sz="1500">
              <a:solidFill>
                <a:schemeClr val="dk1"/>
              </a:solidFill>
            </a:endParaRPr>
          </a:p>
          <a:p>
            <a:pPr indent="0" lvl="0" marL="457200" rtl="0" algn="l">
              <a:lnSpc>
                <a:spcPct val="150000"/>
              </a:lnSpc>
              <a:spcBef>
                <a:spcPts val="0"/>
              </a:spcBef>
              <a:spcAft>
                <a:spcPts val="0"/>
              </a:spcAft>
              <a:buNone/>
            </a:pPr>
            <a:r>
              <a:t/>
            </a:r>
            <a:endParaRPr sz="1500">
              <a:solidFill>
                <a:srgbClr val="351C75"/>
              </a:solidFill>
            </a:endParaRPr>
          </a:p>
        </p:txBody>
      </p:sp>
      <p:sp>
        <p:nvSpPr>
          <p:cNvPr id="62" name="Google Shape;62;p14"/>
          <p:cNvSpPr txBox="1"/>
          <p:nvPr/>
        </p:nvSpPr>
        <p:spPr>
          <a:xfrm>
            <a:off x="-8650" y="31325"/>
            <a:ext cx="8906400" cy="10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741B47"/>
                </a:solidFill>
              </a:rPr>
              <a:t> 		</a:t>
            </a:r>
            <a:endParaRPr sz="1500">
              <a:solidFill>
                <a:srgbClr val="741B47"/>
              </a:solidFill>
            </a:endParaRPr>
          </a:p>
          <a:p>
            <a:pPr indent="457200" lvl="0" marL="2286000" rtl="0" algn="l">
              <a:spcBef>
                <a:spcPts val="0"/>
              </a:spcBef>
              <a:spcAft>
                <a:spcPts val="0"/>
              </a:spcAft>
              <a:buClr>
                <a:schemeClr val="dk1"/>
              </a:buClr>
              <a:buSzPts val="1100"/>
              <a:buFont typeface="Arial"/>
              <a:buNone/>
            </a:pPr>
            <a:r>
              <a:rPr b="1" lang="en" sz="2000">
                <a:solidFill>
                  <a:schemeClr val="dk1"/>
                </a:solidFill>
                <a:latin typeface="Impact"/>
                <a:ea typeface="Impact"/>
                <a:cs typeface="Impact"/>
                <a:sym typeface="Impact"/>
              </a:rPr>
              <a:t>Why Theme of ALIEN HUNTING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0" y="0"/>
            <a:ext cx="9144003" cy="5143501"/>
          </a:xfrm>
          <a:prstGeom prst="rect">
            <a:avLst/>
          </a:prstGeom>
          <a:noFill/>
          <a:ln>
            <a:noFill/>
          </a:ln>
        </p:spPr>
      </p:pic>
      <p:sp>
        <p:nvSpPr>
          <p:cNvPr id="68" name="Google Shape;68;p15"/>
          <p:cNvSpPr txBox="1"/>
          <p:nvPr/>
        </p:nvSpPr>
        <p:spPr>
          <a:xfrm>
            <a:off x="0" y="682650"/>
            <a:ext cx="9144000" cy="4132800"/>
          </a:xfrm>
          <a:prstGeom prst="rect">
            <a:avLst/>
          </a:prstGeom>
          <a:solidFill>
            <a:srgbClr val="E3D8A8"/>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500">
                <a:solidFill>
                  <a:schemeClr val="dk1"/>
                </a:solidFill>
              </a:rPr>
              <a:t>1. Introduction:</a:t>
            </a:r>
            <a:endParaRPr b="1" sz="1500">
              <a:solidFill>
                <a:schemeClr val="dk1"/>
              </a:solidFill>
            </a:endParaRPr>
          </a:p>
          <a:p>
            <a:pPr indent="0" lvl="0" marL="0" rtl="0" algn="just">
              <a:lnSpc>
                <a:spcPct val="115000"/>
              </a:lnSpc>
              <a:spcBef>
                <a:spcPts val="0"/>
              </a:spcBef>
              <a:spcAft>
                <a:spcPts val="0"/>
              </a:spcAft>
              <a:buNone/>
            </a:pPr>
            <a:r>
              <a:rPr b="1" lang="en" sz="1500">
                <a:solidFill>
                  <a:schemeClr val="dk1"/>
                </a:solidFill>
              </a:rPr>
              <a:t>The HR Assistance System is a powerful tool that streamlines talent acquisition and enhances the recruitment process. This user guide provides a step-by-step working guide for operating the system effectively.</a:t>
            </a:r>
            <a:endParaRPr b="1"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500">
                <a:solidFill>
                  <a:schemeClr val="dk1"/>
                </a:solidFill>
              </a:rPr>
              <a:t>2. Accessing the System:</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Open the HR Assistance System application in a web browser.</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Ensure a stable internet connection to access all features and functionalities.</a:t>
            </a:r>
            <a:endParaRPr b="1"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500">
                <a:solidFill>
                  <a:schemeClr val="dk1"/>
                </a:solidFill>
              </a:rPr>
              <a:t>3. Uploading Resumes/CVs:</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Navigate to the "Resume/CV Uploader" section.</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Click on the "Choose a document" button.</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Select the resumes/CVs in PDF, Word, or other compatible document formats.</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Multiple files can be uploaded simultaneously.</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The system will process the uploaded documents</a:t>
            </a:r>
            <a:endParaRPr b="1" sz="1500">
              <a:solidFill>
                <a:schemeClr val="dk1"/>
              </a:solidFill>
            </a:endParaRPr>
          </a:p>
        </p:txBody>
      </p:sp>
      <p:sp>
        <p:nvSpPr>
          <p:cNvPr id="69" name="Google Shape;69;p15"/>
          <p:cNvSpPr txBox="1"/>
          <p:nvPr/>
        </p:nvSpPr>
        <p:spPr>
          <a:xfrm>
            <a:off x="-28100" y="79950"/>
            <a:ext cx="9144000" cy="602700"/>
          </a:xfrm>
          <a:prstGeom prst="rect">
            <a:avLst/>
          </a:prstGeom>
          <a:noFill/>
          <a:ln>
            <a:noFill/>
          </a:ln>
        </p:spPr>
        <p:txBody>
          <a:bodyPr anchorCtr="0" anchor="t" bIns="91425" lIns="91425" spcFirstLastPara="1" rIns="91425" wrap="square" tIns="91425">
            <a:noAutofit/>
          </a:bodyPr>
          <a:lstStyle/>
          <a:p>
            <a:pPr indent="457200" lvl="0" marL="2743200" rtl="0" algn="l">
              <a:spcBef>
                <a:spcPts val="0"/>
              </a:spcBef>
              <a:spcAft>
                <a:spcPts val="0"/>
              </a:spcAft>
              <a:buClr>
                <a:schemeClr val="dk1"/>
              </a:buClr>
              <a:buSzPts val="1100"/>
              <a:buFont typeface="Arial"/>
              <a:buNone/>
            </a:pPr>
            <a:r>
              <a:rPr b="1" lang="en" sz="2000">
                <a:solidFill>
                  <a:schemeClr val="dk1"/>
                </a:solidFill>
                <a:latin typeface="Impact"/>
                <a:ea typeface="Impact"/>
                <a:cs typeface="Impact"/>
                <a:sym typeface="Impact"/>
              </a:rPr>
              <a:t>How the ALIEN HR Works ?</a:t>
            </a:r>
            <a:endParaRPr b="1" sz="2500">
              <a:solidFill>
                <a:schemeClr val="dk1"/>
              </a:solidFill>
              <a:latin typeface="Impact"/>
              <a:ea typeface="Impact"/>
              <a:cs typeface="Impact"/>
              <a:sym typeface="Impac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0" y="0"/>
            <a:ext cx="9144003" cy="5143501"/>
          </a:xfrm>
          <a:prstGeom prst="rect">
            <a:avLst/>
          </a:prstGeom>
          <a:noFill/>
          <a:ln>
            <a:noFill/>
          </a:ln>
        </p:spPr>
      </p:pic>
      <p:sp>
        <p:nvSpPr>
          <p:cNvPr id="75" name="Google Shape;75;p16"/>
          <p:cNvSpPr txBox="1"/>
          <p:nvPr/>
        </p:nvSpPr>
        <p:spPr>
          <a:xfrm>
            <a:off x="0" y="642025"/>
            <a:ext cx="9144000" cy="4398300"/>
          </a:xfrm>
          <a:prstGeom prst="rect">
            <a:avLst/>
          </a:prstGeom>
          <a:solidFill>
            <a:srgbClr val="E3D8A8"/>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dk1"/>
                </a:solidFill>
              </a:rPr>
              <a:t>4. Providing Job Description:</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Enter a brief and accurate job description in the "Description on Job" text area.</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Clearly outline the required skills, qualifications, and job responsibilities.</a:t>
            </a:r>
            <a:endParaRPr b="1" sz="1500">
              <a:solidFill>
                <a:schemeClr val="dk1"/>
              </a:solidFill>
            </a:endParaRPr>
          </a:p>
          <a:p>
            <a:pPr indent="0" lvl="0" marL="0" rtl="0" algn="l">
              <a:lnSpc>
                <a:spcPct val="115000"/>
              </a:lnSpc>
              <a:spcBef>
                <a:spcPts val="0"/>
              </a:spcBef>
              <a:spcAft>
                <a:spcPts val="0"/>
              </a:spcAft>
              <a:buNone/>
            </a:pPr>
            <a:r>
              <a:t/>
            </a:r>
            <a:endParaRPr b="1" sz="1500">
              <a:solidFill>
                <a:schemeClr val="dk1"/>
              </a:solidFill>
            </a:endParaRPr>
          </a:p>
          <a:p>
            <a:pPr indent="0" lvl="0" marL="0" rtl="0" algn="l">
              <a:lnSpc>
                <a:spcPct val="115000"/>
              </a:lnSpc>
              <a:spcBef>
                <a:spcPts val="0"/>
              </a:spcBef>
              <a:spcAft>
                <a:spcPts val="0"/>
              </a:spcAft>
              <a:buNone/>
            </a:pPr>
            <a:r>
              <a:rPr b="1" lang="en" sz="1500">
                <a:solidFill>
                  <a:schemeClr val="dk1"/>
                </a:solidFill>
              </a:rPr>
              <a:t>5. Skill Triggering and Analysis:</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Click on the "Trigger Skills" button.</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The system applies Natural Language Processing (NLP) techniques to match the skills mentioned in the job description with those in the uploaded resumes/CVs.</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The system utilizes the ReSAn2 module to perform comprehensive analysis of candidate resumes and extracts relevant information including skills and qualifications.</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Matched skills will be listed, and checkboxes are provided for further selection.</a:t>
            </a:r>
            <a:endParaRPr b="1" sz="1500">
              <a:solidFill>
                <a:schemeClr val="dk1"/>
              </a:solidFill>
            </a:endParaRPr>
          </a:p>
          <a:p>
            <a:pPr indent="0" lvl="0" marL="0" rtl="0" algn="l">
              <a:lnSpc>
                <a:spcPct val="115000"/>
              </a:lnSpc>
              <a:spcBef>
                <a:spcPts val="0"/>
              </a:spcBef>
              <a:spcAft>
                <a:spcPts val="0"/>
              </a:spcAft>
              <a:buNone/>
            </a:pPr>
            <a:r>
              <a:t/>
            </a:r>
            <a:endParaRPr b="1" sz="1500">
              <a:solidFill>
                <a:schemeClr val="dk1"/>
              </a:solidFill>
            </a:endParaRPr>
          </a:p>
          <a:p>
            <a:pPr indent="0" lvl="0" marL="0" rtl="0" algn="l">
              <a:lnSpc>
                <a:spcPct val="115000"/>
              </a:lnSpc>
              <a:spcBef>
                <a:spcPts val="0"/>
              </a:spcBef>
              <a:spcAft>
                <a:spcPts val="0"/>
              </a:spcAft>
              <a:buNone/>
            </a:pPr>
            <a:r>
              <a:rPr b="1" lang="en" sz="1500">
                <a:solidFill>
                  <a:schemeClr val="dk1"/>
                </a:solidFill>
              </a:rPr>
              <a:t>6. Selecting Desired Skills:</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Review the listed skills and check the ones that are relevant for the job.</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Utilize the "Select All" and "Deselect All" buttons to streamline the selection process.</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Essential skills can be selected separately using the "Select Essential Skills" button.</a:t>
            </a:r>
            <a:endParaRPr b="1" sz="1500">
              <a:solidFill>
                <a:schemeClr val="dk1"/>
              </a:solidFill>
            </a:endParaRPr>
          </a:p>
        </p:txBody>
      </p:sp>
      <p:sp>
        <p:nvSpPr>
          <p:cNvPr id="76" name="Google Shape;76;p16"/>
          <p:cNvSpPr txBox="1"/>
          <p:nvPr/>
        </p:nvSpPr>
        <p:spPr>
          <a:xfrm>
            <a:off x="30250" y="118825"/>
            <a:ext cx="9144000" cy="447300"/>
          </a:xfrm>
          <a:prstGeom prst="rect">
            <a:avLst/>
          </a:prstGeom>
          <a:noFill/>
          <a:ln>
            <a:noFill/>
          </a:ln>
        </p:spPr>
        <p:txBody>
          <a:bodyPr anchorCtr="0" anchor="t" bIns="91425" lIns="91425" spcFirstLastPara="1" rIns="91425" wrap="square" tIns="91425">
            <a:noAutofit/>
          </a:bodyPr>
          <a:lstStyle/>
          <a:p>
            <a:pPr indent="457200" lvl="0" marL="2743200" rtl="0" algn="l">
              <a:spcBef>
                <a:spcPts val="0"/>
              </a:spcBef>
              <a:spcAft>
                <a:spcPts val="0"/>
              </a:spcAft>
              <a:buClr>
                <a:schemeClr val="dk1"/>
              </a:buClr>
              <a:buSzPts val="1100"/>
              <a:buFont typeface="Arial"/>
              <a:buNone/>
            </a:pPr>
            <a:r>
              <a:rPr b="1" lang="en" sz="2000">
                <a:solidFill>
                  <a:schemeClr val="dk1"/>
                </a:solidFill>
                <a:latin typeface="Impact"/>
                <a:ea typeface="Impact"/>
                <a:cs typeface="Impact"/>
                <a:sym typeface="Impact"/>
              </a:rPr>
              <a:t>How the ALIEN HR Works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82" name="Google Shape;82;p17"/>
          <p:cNvSpPr txBox="1"/>
          <p:nvPr/>
        </p:nvSpPr>
        <p:spPr>
          <a:xfrm>
            <a:off x="0" y="849575"/>
            <a:ext cx="9144000" cy="3601800"/>
          </a:xfrm>
          <a:prstGeom prst="rect">
            <a:avLst/>
          </a:prstGeom>
          <a:solidFill>
            <a:srgbClr val="E3D8A8"/>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500">
                <a:solidFill>
                  <a:schemeClr val="dk1"/>
                </a:solidFill>
              </a:rPr>
              <a:t>7. Scoring and Candidate Sorting:</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Click on the "Calculate Scores" button.</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The system utilizes the ResumeAnalyser class from the ReSAn2 module to analyze the resumes/CVs based on skills, qualifications, and job requirements.</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A score is calculated for each candidate, reflecting their suitability for the job.</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The candidates are sorted based on their scores using the sorter module to rank them in descending order of suitability.</a:t>
            </a:r>
            <a:endParaRPr b="1"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500">
                <a:solidFill>
                  <a:schemeClr val="dk1"/>
                </a:solidFill>
              </a:rPr>
              <a:t>8. Interview Question Generation:</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Click on the "Interview Chat" button.</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The system uses the Interview_Chat class from the ReSAn2 module to generate technical interview questions based on the selected skills.</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The generated questions are displayed, and the user can provide the corresponding answers.</a:t>
            </a:r>
            <a:endParaRPr b="1" sz="1500">
              <a:solidFill>
                <a:schemeClr val="dk1"/>
              </a:solidFill>
            </a:endParaRPr>
          </a:p>
        </p:txBody>
      </p:sp>
      <p:sp>
        <p:nvSpPr>
          <p:cNvPr id="83" name="Google Shape;83;p17"/>
          <p:cNvSpPr txBox="1"/>
          <p:nvPr/>
        </p:nvSpPr>
        <p:spPr>
          <a:xfrm>
            <a:off x="0" y="165275"/>
            <a:ext cx="8742000" cy="492600"/>
          </a:xfrm>
          <a:prstGeom prst="rect">
            <a:avLst/>
          </a:prstGeom>
          <a:noFill/>
          <a:ln>
            <a:noFill/>
          </a:ln>
        </p:spPr>
        <p:txBody>
          <a:bodyPr anchorCtr="0" anchor="t" bIns="91425" lIns="91425" spcFirstLastPara="1" rIns="91425" wrap="square" tIns="91425">
            <a:spAutoFit/>
          </a:bodyPr>
          <a:lstStyle/>
          <a:p>
            <a:pPr indent="457200" lvl="0" marL="2743200" rtl="0" algn="l">
              <a:spcBef>
                <a:spcPts val="0"/>
              </a:spcBef>
              <a:spcAft>
                <a:spcPts val="0"/>
              </a:spcAft>
              <a:buNone/>
            </a:pPr>
            <a:r>
              <a:rPr b="1" lang="en" sz="2000">
                <a:solidFill>
                  <a:schemeClr val="dk1"/>
                </a:solidFill>
                <a:latin typeface="Impact"/>
                <a:ea typeface="Impact"/>
                <a:cs typeface="Impact"/>
                <a:sym typeface="Impact"/>
              </a:rPr>
              <a:t>How the ALIEN HR Works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8"/>
          <p:cNvPicPr preferRelativeResize="0"/>
          <p:nvPr/>
        </p:nvPicPr>
        <p:blipFill>
          <a:blip r:embed="rId3">
            <a:alphaModFix/>
          </a:blip>
          <a:stretch>
            <a:fillRect/>
          </a:stretch>
        </p:blipFill>
        <p:spPr>
          <a:xfrm>
            <a:off x="0" y="0"/>
            <a:ext cx="9144003" cy="5143501"/>
          </a:xfrm>
          <a:prstGeom prst="rect">
            <a:avLst/>
          </a:prstGeom>
          <a:noFill/>
          <a:ln>
            <a:noFill/>
          </a:ln>
        </p:spPr>
      </p:pic>
      <p:sp>
        <p:nvSpPr>
          <p:cNvPr id="89" name="Google Shape;89;p18"/>
          <p:cNvSpPr txBox="1"/>
          <p:nvPr/>
        </p:nvSpPr>
        <p:spPr>
          <a:xfrm>
            <a:off x="-11100" y="1167700"/>
            <a:ext cx="9166200" cy="3336300"/>
          </a:xfrm>
          <a:prstGeom prst="rect">
            <a:avLst/>
          </a:prstGeom>
          <a:solidFill>
            <a:srgbClr val="E3D8A8"/>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dk1"/>
                </a:solidFill>
              </a:rPr>
              <a:t>9. Scheduling Interviews:</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Specify the interview details, including the date, time, and location.</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Enter the interview date using the provided date picker.</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Enter the interview time using the provided time picker.</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Specify the interview location in the text input field.</a:t>
            </a:r>
            <a:endParaRPr b="1" sz="1500">
              <a:solidFill>
                <a:schemeClr val="dk1"/>
              </a:solidFill>
            </a:endParaRPr>
          </a:p>
          <a:p>
            <a:pPr indent="0" lvl="0" marL="0" rtl="0" algn="l">
              <a:lnSpc>
                <a:spcPct val="115000"/>
              </a:lnSpc>
              <a:spcBef>
                <a:spcPts val="0"/>
              </a:spcBef>
              <a:spcAft>
                <a:spcPts val="0"/>
              </a:spcAft>
              <a:buNone/>
            </a:pPr>
            <a:r>
              <a:t/>
            </a:r>
            <a:endParaRPr b="1" sz="1500">
              <a:solidFill>
                <a:schemeClr val="dk1"/>
              </a:solidFill>
            </a:endParaRPr>
          </a:p>
          <a:p>
            <a:pPr indent="0" lvl="0" marL="0" rtl="0" algn="l">
              <a:lnSpc>
                <a:spcPct val="115000"/>
              </a:lnSpc>
              <a:spcBef>
                <a:spcPts val="0"/>
              </a:spcBef>
              <a:spcAft>
                <a:spcPts val="0"/>
              </a:spcAft>
              <a:buNone/>
            </a:pPr>
            <a:r>
              <a:rPr b="1" lang="en" sz="1500">
                <a:solidFill>
                  <a:schemeClr val="dk1"/>
                </a:solidFill>
              </a:rPr>
              <a:t>10. Draft Mail Generation:</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Click on the "Generate Draft" button.</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The system generates a draft email for selected candidates.</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The draft email includes the interview details and candidate-specific information.</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Review the draft email and make any necessary modifications or personalizations.</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t/>
            </a:r>
            <a:endParaRPr b="1" sz="1500">
              <a:solidFill>
                <a:schemeClr val="dk1"/>
              </a:solidFill>
            </a:endParaRPr>
          </a:p>
        </p:txBody>
      </p:sp>
      <p:sp>
        <p:nvSpPr>
          <p:cNvPr id="90" name="Google Shape;90;p18"/>
          <p:cNvSpPr txBox="1"/>
          <p:nvPr/>
        </p:nvSpPr>
        <p:spPr>
          <a:xfrm>
            <a:off x="0" y="136125"/>
            <a:ext cx="9144000" cy="492600"/>
          </a:xfrm>
          <a:prstGeom prst="rect">
            <a:avLst/>
          </a:prstGeom>
          <a:noFill/>
          <a:ln>
            <a:noFill/>
          </a:ln>
        </p:spPr>
        <p:txBody>
          <a:bodyPr anchorCtr="0" anchor="t" bIns="91425" lIns="91425" spcFirstLastPara="1" rIns="91425" wrap="square" tIns="91425">
            <a:spAutoFit/>
          </a:bodyPr>
          <a:lstStyle/>
          <a:p>
            <a:pPr indent="457200" lvl="0" marL="2743200" rtl="0" algn="l">
              <a:spcBef>
                <a:spcPts val="0"/>
              </a:spcBef>
              <a:spcAft>
                <a:spcPts val="0"/>
              </a:spcAft>
              <a:buNone/>
            </a:pPr>
            <a:r>
              <a:rPr b="1" lang="en" sz="2000">
                <a:solidFill>
                  <a:schemeClr val="dk1"/>
                </a:solidFill>
                <a:latin typeface="Impact"/>
                <a:ea typeface="Impact"/>
                <a:cs typeface="Impact"/>
                <a:sym typeface="Impact"/>
              </a:rPr>
              <a:t>How the ALIEN HR Works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9"/>
          <p:cNvPicPr preferRelativeResize="0"/>
          <p:nvPr/>
        </p:nvPicPr>
        <p:blipFill>
          <a:blip r:embed="rId3">
            <a:alphaModFix/>
          </a:blip>
          <a:stretch>
            <a:fillRect/>
          </a:stretch>
        </p:blipFill>
        <p:spPr>
          <a:xfrm>
            <a:off x="0" y="0"/>
            <a:ext cx="9144003" cy="5143501"/>
          </a:xfrm>
          <a:prstGeom prst="rect">
            <a:avLst/>
          </a:prstGeom>
          <a:noFill/>
          <a:ln>
            <a:noFill/>
          </a:ln>
        </p:spPr>
      </p:pic>
      <p:sp>
        <p:nvSpPr>
          <p:cNvPr id="96" name="Google Shape;96;p19"/>
          <p:cNvSpPr txBox="1"/>
          <p:nvPr/>
        </p:nvSpPr>
        <p:spPr>
          <a:xfrm>
            <a:off x="1075" y="946825"/>
            <a:ext cx="9144000" cy="3336300"/>
          </a:xfrm>
          <a:prstGeom prst="rect">
            <a:avLst/>
          </a:prstGeom>
          <a:solidFill>
            <a:srgbClr val="E3D8A8"/>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500">
                <a:solidFill>
                  <a:schemeClr val="dk1"/>
                </a:solidFill>
              </a:rPr>
              <a:t>11. Notifying Interviewees:</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Enter a valid sender email address and a 16-digit app password.</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Click on the "Notify Interviewees" button to send email notifications to selected candidates.</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The system uses the notify_interview function from the sorter module to send email notifications.</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Email notifications include interview details and are sent to selected candidates.</a:t>
            </a:r>
            <a:endParaRPr b="1" sz="1500">
              <a:solidFill>
                <a:schemeClr val="dk1"/>
              </a:solidFill>
            </a:endParaRPr>
          </a:p>
          <a:p>
            <a:pPr indent="0" lvl="0" marL="457200" rtl="0" algn="l">
              <a:lnSpc>
                <a:spcPct val="115000"/>
              </a:lnSpc>
              <a:spcBef>
                <a:spcPts val="0"/>
              </a:spcBef>
              <a:spcAft>
                <a:spcPts val="0"/>
              </a:spcAft>
              <a:buNone/>
            </a:pPr>
            <a:r>
              <a:t/>
            </a:r>
            <a:endParaRPr b="1" sz="1500">
              <a:solidFill>
                <a:schemeClr val="dk1"/>
              </a:solidFill>
            </a:endParaRPr>
          </a:p>
          <a:p>
            <a:pPr indent="0" lvl="0" marL="0" rtl="0" algn="l">
              <a:lnSpc>
                <a:spcPct val="115000"/>
              </a:lnSpc>
              <a:spcBef>
                <a:spcPts val="0"/>
              </a:spcBef>
              <a:spcAft>
                <a:spcPts val="0"/>
              </a:spcAft>
              <a:buNone/>
            </a:pPr>
            <a:r>
              <a:rPr b="1" lang="en" sz="1500">
                <a:solidFill>
                  <a:schemeClr val="dk1"/>
                </a:solidFill>
              </a:rPr>
              <a:t>12. Confirmation Email:</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A confirmation email will be sent to the sender's email address as verification of the dispatched interview notifications.</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The content of the confirmation email includes the interview details that were sent to the selected candidates.</a:t>
            </a:r>
            <a:endParaRPr b="1" sz="1500">
              <a:solidFill>
                <a:schemeClr val="dk1"/>
              </a:solidFill>
            </a:endParaRPr>
          </a:p>
        </p:txBody>
      </p:sp>
      <p:sp>
        <p:nvSpPr>
          <p:cNvPr id="97" name="Google Shape;97;p19"/>
          <p:cNvSpPr txBox="1"/>
          <p:nvPr/>
        </p:nvSpPr>
        <p:spPr>
          <a:xfrm>
            <a:off x="1075" y="70225"/>
            <a:ext cx="9144000" cy="456900"/>
          </a:xfrm>
          <a:prstGeom prst="rect">
            <a:avLst/>
          </a:prstGeom>
          <a:noFill/>
          <a:ln>
            <a:noFill/>
          </a:ln>
        </p:spPr>
        <p:txBody>
          <a:bodyPr anchorCtr="0" anchor="t" bIns="91425" lIns="91425" spcFirstLastPara="1" rIns="91425" wrap="square" tIns="91425">
            <a:noAutofit/>
          </a:bodyPr>
          <a:lstStyle/>
          <a:p>
            <a:pPr indent="457200" lvl="0" marL="2743200" rtl="0" algn="l">
              <a:spcBef>
                <a:spcPts val="0"/>
              </a:spcBef>
              <a:spcAft>
                <a:spcPts val="0"/>
              </a:spcAft>
              <a:buClr>
                <a:schemeClr val="dk1"/>
              </a:buClr>
              <a:buSzPts val="1100"/>
              <a:buFont typeface="Arial"/>
              <a:buNone/>
            </a:pPr>
            <a:r>
              <a:rPr b="1" lang="en" sz="2000">
                <a:solidFill>
                  <a:schemeClr val="dk1"/>
                </a:solidFill>
                <a:latin typeface="Impact"/>
                <a:ea typeface="Impact"/>
                <a:cs typeface="Impact"/>
                <a:sym typeface="Impact"/>
              </a:rPr>
              <a:t>How the ALIEN HR Works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0"/>
          <p:cNvPicPr preferRelativeResize="0"/>
          <p:nvPr/>
        </p:nvPicPr>
        <p:blipFill>
          <a:blip r:embed="rId3">
            <a:alphaModFix/>
          </a:blip>
          <a:stretch>
            <a:fillRect/>
          </a:stretch>
        </p:blipFill>
        <p:spPr>
          <a:xfrm>
            <a:off x="0" y="0"/>
            <a:ext cx="9144003" cy="5143501"/>
          </a:xfrm>
          <a:prstGeom prst="rect">
            <a:avLst/>
          </a:prstGeom>
          <a:noFill/>
          <a:ln>
            <a:noFill/>
          </a:ln>
        </p:spPr>
      </p:pic>
      <p:sp>
        <p:nvSpPr>
          <p:cNvPr id="103" name="Google Shape;103;p20"/>
          <p:cNvSpPr txBox="1"/>
          <p:nvPr/>
        </p:nvSpPr>
        <p:spPr>
          <a:xfrm>
            <a:off x="0" y="1151000"/>
            <a:ext cx="9144000" cy="3601800"/>
          </a:xfrm>
          <a:prstGeom prst="rect">
            <a:avLst/>
          </a:prstGeom>
          <a:solidFill>
            <a:srgbClr val="E3D8A8"/>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500">
                <a:solidFill>
                  <a:schemeClr val="dk1"/>
                </a:solidFill>
              </a:rPr>
              <a:t>13. System Limitations:</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The HR Assistance System provides automated analysis and recommendations, but manual review is encouraged for optimal decision-making.</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The system relies on the accuracy and relevancy of the uploaded resumes/CVs, the provided job description, and the generated interview questions.</a:t>
            </a:r>
            <a:endParaRPr b="1" sz="1500">
              <a:solidFill>
                <a:schemeClr val="dk1"/>
              </a:solidFill>
            </a:endParaRPr>
          </a:p>
          <a:p>
            <a:pPr indent="0" lvl="0" marL="457200" rtl="0" algn="l">
              <a:lnSpc>
                <a:spcPct val="115000"/>
              </a:lnSpc>
              <a:spcBef>
                <a:spcPts val="0"/>
              </a:spcBef>
              <a:spcAft>
                <a:spcPts val="0"/>
              </a:spcAft>
              <a:buNone/>
            </a:pPr>
            <a:r>
              <a:t/>
            </a:r>
            <a:endParaRPr b="1"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500">
                <a:solidFill>
                  <a:schemeClr val="dk1"/>
                </a:solidFill>
              </a:rPr>
              <a:t>14. Closing the System:</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Once you have completed your tasks, close the HR Assistance System application or navigate to a different website as desired.</a:t>
            </a:r>
            <a:endParaRPr b="1"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500">
                <a:solidFill>
                  <a:schemeClr val="dk1"/>
                </a:solidFill>
              </a:rPr>
              <a:t>Note: Ensure that your web browser is up to date and compatible with the HR Assistance System for the best user experience.</a:t>
            </a:r>
            <a:endParaRPr b="1" sz="1500">
              <a:solidFill>
                <a:schemeClr val="dk1"/>
              </a:solidFill>
            </a:endParaRPr>
          </a:p>
          <a:p>
            <a:pPr indent="0" lvl="0" marL="0" rtl="0" algn="l">
              <a:lnSpc>
                <a:spcPct val="115000"/>
              </a:lnSpc>
              <a:spcBef>
                <a:spcPts val="0"/>
              </a:spcBef>
              <a:spcAft>
                <a:spcPts val="0"/>
              </a:spcAft>
              <a:buNone/>
            </a:pPr>
            <a:r>
              <a:t/>
            </a:r>
            <a:endParaRPr b="1" sz="1500">
              <a:solidFill>
                <a:schemeClr val="dk1"/>
              </a:solidFill>
            </a:endParaRPr>
          </a:p>
        </p:txBody>
      </p:sp>
      <p:sp>
        <p:nvSpPr>
          <p:cNvPr id="104" name="Google Shape;104;p20"/>
          <p:cNvSpPr txBox="1"/>
          <p:nvPr/>
        </p:nvSpPr>
        <p:spPr>
          <a:xfrm>
            <a:off x="-28100" y="186900"/>
            <a:ext cx="9172200" cy="437400"/>
          </a:xfrm>
          <a:prstGeom prst="rect">
            <a:avLst/>
          </a:prstGeom>
          <a:noFill/>
          <a:ln>
            <a:noFill/>
          </a:ln>
        </p:spPr>
        <p:txBody>
          <a:bodyPr anchorCtr="0" anchor="t" bIns="91425" lIns="91425" spcFirstLastPara="1" rIns="91425" wrap="square" tIns="91425">
            <a:noAutofit/>
          </a:bodyPr>
          <a:lstStyle/>
          <a:p>
            <a:pPr indent="457200" lvl="0" marL="2743200" rtl="0" algn="l">
              <a:spcBef>
                <a:spcPts val="0"/>
              </a:spcBef>
              <a:spcAft>
                <a:spcPts val="0"/>
              </a:spcAft>
              <a:buClr>
                <a:schemeClr val="dk1"/>
              </a:buClr>
              <a:buSzPts val="1100"/>
              <a:buFont typeface="Arial"/>
              <a:buNone/>
            </a:pPr>
            <a:r>
              <a:rPr b="1" lang="en" sz="2000">
                <a:solidFill>
                  <a:schemeClr val="dk1"/>
                </a:solidFill>
                <a:latin typeface="Impact"/>
                <a:ea typeface="Impact"/>
                <a:cs typeface="Impact"/>
                <a:sym typeface="Impact"/>
              </a:rPr>
              <a:t>How the ALIEN HR Works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1"/>
          <p:cNvPicPr preferRelativeResize="0"/>
          <p:nvPr/>
        </p:nvPicPr>
        <p:blipFill>
          <a:blip r:embed="rId3">
            <a:alphaModFix/>
          </a:blip>
          <a:stretch>
            <a:fillRect/>
          </a:stretch>
        </p:blipFill>
        <p:spPr>
          <a:xfrm>
            <a:off x="0" y="0"/>
            <a:ext cx="9144003" cy="5143501"/>
          </a:xfrm>
          <a:prstGeom prst="rect">
            <a:avLst/>
          </a:prstGeom>
          <a:noFill/>
          <a:ln>
            <a:noFill/>
          </a:ln>
        </p:spPr>
      </p:pic>
      <p:sp>
        <p:nvSpPr>
          <p:cNvPr id="110" name="Google Shape;110;p21"/>
          <p:cNvSpPr txBox="1"/>
          <p:nvPr/>
        </p:nvSpPr>
        <p:spPr>
          <a:xfrm>
            <a:off x="-19950" y="929200"/>
            <a:ext cx="9144000" cy="3879000"/>
          </a:xfrm>
          <a:prstGeom prst="rect">
            <a:avLst/>
          </a:prstGeom>
          <a:solidFill>
            <a:srgbClr val="E3D8A8"/>
          </a:solid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b="1" lang="en" sz="1500">
                <a:solidFill>
                  <a:schemeClr val="dk1"/>
                </a:solidFill>
              </a:rPr>
              <a:t>Our HR Assistance System incorporates various AI algorithms and ML models to enhance the talent acquisition process. These algorithms and models are utilized to perform specific tasks and optimize the system's functionality. Here are the key AI algorithms and ML models employed in our HR Assistance System:</a:t>
            </a:r>
            <a:endParaRPr b="1" sz="1500">
              <a:solidFill>
                <a:schemeClr val="dk1"/>
              </a:solidFill>
            </a:endParaRPr>
          </a:p>
          <a:p>
            <a:pPr indent="0" lvl="0" marL="0" rtl="0" algn="just">
              <a:spcBef>
                <a:spcPts val="0"/>
              </a:spcBef>
              <a:spcAft>
                <a:spcPts val="0"/>
              </a:spcAft>
              <a:buClr>
                <a:schemeClr val="dk1"/>
              </a:buClr>
              <a:buSzPts val="1100"/>
              <a:buFont typeface="Arial"/>
              <a:buNone/>
            </a:pPr>
            <a:r>
              <a:t/>
            </a:r>
            <a:endParaRPr b="1" sz="1500">
              <a:solidFill>
                <a:schemeClr val="dk1"/>
              </a:solidFill>
            </a:endParaRPr>
          </a:p>
          <a:p>
            <a:pPr indent="0" lvl="0" marL="0" rtl="0" algn="just">
              <a:spcBef>
                <a:spcPts val="0"/>
              </a:spcBef>
              <a:spcAft>
                <a:spcPts val="0"/>
              </a:spcAft>
              <a:buNone/>
            </a:pPr>
            <a:r>
              <a:rPr b="1" lang="en" sz="1500">
                <a:solidFill>
                  <a:schemeClr val="dk1"/>
                </a:solidFill>
              </a:rPr>
              <a:t>1. Resume Analysis (ReSAn2):</a:t>
            </a:r>
            <a:endParaRPr b="1" sz="1500">
              <a:solidFill>
                <a:schemeClr val="dk1"/>
              </a:solidFill>
            </a:endParaRPr>
          </a:p>
          <a:p>
            <a:pPr indent="-323850" lvl="0" marL="457200" rtl="0" algn="just">
              <a:spcBef>
                <a:spcPts val="0"/>
              </a:spcBef>
              <a:spcAft>
                <a:spcPts val="0"/>
              </a:spcAft>
              <a:buClr>
                <a:schemeClr val="dk1"/>
              </a:buClr>
              <a:buSzPts val="1500"/>
              <a:buChar char="●"/>
            </a:pPr>
            <a:r>
              <a:rPr b="1" lang="en" sz="1500">
                <a:solidFill>
                  <a:schemeClr val="dk1"/>
                </a:solidFill>
              </a:rPr>
              <a:t>ReSAn2 is an ML model used for comprehensive analysis of candidate resumes.</a:t>
            </a:r>
            <a:endParaRPr b="1" sz="1500">
              <a:solidFill>
                <a:schemeClr val="dk1"/>
              </a:solidFill>
            </a:endParaRPr>
          </a:p>
          <a:p>
            <a:pPr indent="-323850" lvl="0" marL="457200" rtl="0" algn="just">
              <a:spcBef>
                <a:spcPts val="0"/>
              </a:spcBef>
              <a:spcAft>
                <a:spcPts val="0"/>
              </a:spcAft>
              <a:buClr>
                <a:schemeClr val="dk1"/>
              </a:buClr>
              <a:buSzPts val="1500"/>
              <a:buChar char="●"/>
            </a:pPr>
            <a:r>
              <a:rPr b="1" lang="en" sz="1500">
                <a:solidFill>
                  <a:schemeClr val="dk1"/>
                </a:solidFill>
              </a:rPr>
              <a:t>It extracts relevant information and identifies key skills and qualifications from resumes.</a:t>
            </a:r>
            <a:endParaRPr b="1" sz="1500">
              <a:solidFill>
                <a:schemeClr val="dk1"/>
              </a:solidFill>
            </a:endParaRPr>
          </a:p>
          <a:p>
            <a:pPr indent="-323850" lvl="0" marL="457200" rtl="0" algn="just">
              <a:spcBef>
                <a:spcPts val="0"/>
              </a:spcBef>
              <a:spcAft>
                <a:spcPts val="0"/>
              </a:spcAft>
              <a:buClr>
                <a:schemeClr val="dk1"/>
              </a:buClr>
              <a:buSzPts val="1500"/>
              <a:buChar char="●"/>
            </a:pPr>
            <a:r>
              <a:rPr b="1" lang="en" sz="1500">
                <a:solidFill>
                  <a:schemeClr val="dk1"/>
                </a:solidFill>
              </a:rPr>
              <a:t>Compare the skills mentioned in the job description with those in resumes.</a:t>
            </a:r>
            <a:endParaRPr b="1" sz="1500">
              <a:solidFill>
                <a:schemeClr val="dk1"/>
              </a:solidFill>
            </a:endParaRPr>
          </a:p>
          <a:p>
            <a:pPr indent="-323850" lvl="0" marL="457200" rtl="0" algn="just">
              <a:spcBef>
                <a:spcPts val="0"/>
              </a:spcBef>
              <a:spcAft>
                <a:spcPts val="0"/>
              </a:spcAft>
              <a:buClr>
                <a:schemeClr val="dk1"/>
              </a:buClr>
              <a:buSzPts val="1500"/>
              <a:buChar char="●"/>
            </a:pPr>
            <a:r>
              <a:rPr b="1" lang="en" sz="1500">
                <a:solidFill>
                  <a:schemeClr val="dk1"/>
                </a:solidFill>
              </a:rPr>
              <a:t>Then ReSAn2 selects the top matching candidates.</a:t>
            </a:r>
            <a:endParaRPr b="1" sz="1500">
              <a:solidFill>
                <a:schemeClr val="dk1"/>
              </a:solidFill>
            </a:endParaRPr>
          </a:p>
          <a:p>
            <a:pPr indent="0" lvl="0" marL="0" rtl="0" algn="just">
              <a:spcBef>
                <a:spcPts val="0"/>
              </a:spcBef>
              <a:spcAft>
                <a:spcPts val="0"/>
              </a:spcAft>
              <a:buNone/>
            </a:pPr>
            <a:r>
              <a:t/>
            </a:r>
            <a:endParaRPr b="1" sz="1500">
              <a:solidFill>
                <a:schemeClr val="dk1"/>
              </a:solidFill>
            </a:endParaRPr>
          </a:p>
          <a:p>
            <a:pPr indent="0" lvl="0" marL="0" rtl="0" algn="just">
              <a:spcBef>
                <a:spcPts val="0"/>
              </a:spcBef>
              <a:spcAft>
                <a:spcPts val="0"/>
              </a:spcAft>
              <a:buNone/>
            </a:pPr>
            <a:r>
              <a:rPr b="1" lang="en" sz="1500">
                <a:solidFill>
                  <a:schemeClr val="dk1"/>
                </a:solidFill>
              </a:rPr>
              <a:t>2. Text Preprocessing:</a:t>
            </a:r>
            <a:endParaRPr b="1" sz="1500">
              <a:solidFill>
                <a:schemeClr val="dk1"/>
              </a:solidFill>
            </a:endParaRPr>
          </a:p>
          <a:p>
            <a:pPr indent="-323850" lvl="0" marL="457200" rtl="0" algn="just">
              <a:spcBef>
                <a:spcPts val="0"/>
              </a:spcBef>
              <a:spcAft>
                <a:spcPts val="0"/>
              </a:spcAft>
              <a:buClr>
                <a:schemeClr val="dk1"/>
              </a:buClr>
              <a:buSzPts val="1500"/>
              <a:buChar char="●"/>
            </a:pPr>
            <a:r>
              <a:rPr b="1" lang="en" sz="1500">
                <a:solidFill>
                  <a:schemeClr val="dk1"/>
                </a:solidFill>
              </a:rPr>
              <a:t>The system applies Natural Language Processing (NLP) techniques to preprocess text data.</a:t>
            </a:r>
            <a:endParaRPr b="1" sz="1500">
              <a:solidFill>
                <a:schemeClr val="dk1"/>
              </a:solidFill>
            </a:endParaRPr>
          </a:p>
          <a:p>
            <a:pPr indent="-323850" lvl="0" marL="457200" rtl="0" algn="just">
              <a:spcBef>
                <a:spcPts val="0"/>
              </a:spcBef>
              <a:spcAft>
                <a:spcPts val="0"/>
              </a:spcAft>
              <a:buClr>
                <a:schemeClr val="dk1"/>
              </a:buClr>
              <a:buSzPts val="1500"/>
              <a:buChar char="●"/>
            </a:pPr>
            <a:r>
              <a:rPr b="1" lang="en" sz="1500">
                <a:solidFill>
                  <a:schemeClr val="dk1"/>
                </a:solidFill>
              </a:rPr>
              <a:t>It removes stop words and tokenizes the remaining words for further analysis.</a:t>
            </a:r>
            <a:endParaRPr b="1" sz="1500">
              <a:solidFill>
                <a:schemeClr val="dk1"/>
              </a:solidFill>
            </a:endParaRPr>
          </a:p>
          <a:p>
            <a:pPr indent="-323850" lvl="0" marL="457200" rtl="0" algn="just">
              <a:spcBef>
                <a:spcPts val="0"/>
              </a:spcBef>
              <a:spcAft>
                <a:spcPts val="0"/>
              </a:spcAft>
              <a:buClr>
                <a:schemeClr val="dk1"/>
              </a:buClr>
              <a:buSzPts val="1500"/>
              <a:buChar char="●"/>
            </a:pPr>
            <a:r>
              <a:rPr b="1" lang="en" sz="1500">
                <a:solidFill>
                  <a:schemeClr val="dk1"/>
                </a:solidFill>
              </a:rPr>
              <a:t>This preprocessing step ensures accurate analysis of job descriptions and candidate resumes.</a:t>
            </a:r>
            <a:endParaRPr b="1" sz="1500">
              <a:solidFill>
                <a:schemeClr val="dk1"/>
              </a:solidFill>
            </a:endParaRPr>
          </a:p>
        </p:txBody>
      </p:sp>
      <p:sp>
        <p:nvSpPr>
          <p:cNvPr id="111" name="Google Shape;111;p21"/>
          <p:cNvSpPr txBox="1"/>
          <p:nvPr/>
        </p:nvSpPr>
        <p:spPr>
          <a:xfrm>
            <a:off x="191700" y="-172825"/>
            <a:ext cx="8760600" cy="810300"/>
          </a:xfrm>
          <a:prstGeom prst="rect">
            <a:avLst/>
          </a:prstGeom>
          <a:noFill/>
          <a:ln>
            <a:noFill/>
          </a:ln>
        </p:spPr>
        <p:txBody>
          <a:bodyPr anchorCtr="0" anchor="t" bIns="91425" lIns="91425" spcFirstLastPara="1" rIns="91425" wrap="square" tIns="91425">
            <a:noAutofit/>
          </a:bodyPr>
          <a:lstStyle/>
          <a:p>
            <a:pPr indent="457200" lvl="0" marL="1828800" rtl="0" algn="l">
              <a:spcBef>
                <a:spcPts val="0"/>
              </a:spcBef>
              <a:spcAft>
                <a:spcPts val="0"/>
              </a:spcAft>
              <a:buNone/>
            </a:pPr>
            <a:r>
              <a:t/>
            </a:r>
            <a:endParaRPr b="1" sz="2000">
              <a:solidFill>
                <a:schemeClr val="dk1"/>
              </a:solidFill>
              <a:latin typeface="Impact"/>
              <a:ea typeface="Impact"/>
              <a:cs typeface="Impact"/>
              <a:sym typeface="Impact"/>
            </a:endParaRPr>
          </a:p>
          <a:p>
            <a:pPr indent="457200" lvl="0" marL="1828800" rtl="0" algn="l">
              <a:spcBef>
                <a:spcPts val="0"/>
              </a:spcBef>
              <a:spcAft>
                <a:spcPts val="0"/>
              </a:spcAft>
              <a:buClr>
                <a:schemeClr val="dk1"/>
              </a:buClr>
              <a:buSzPts val="1100"/>
              <a:buFont typeface="Arial"/>
              <a:buNone/>
            </a:pPr>
            <a:r>
              <a:rPr b="1" lang="en" sz="2000">
                <a:solidFill>
                  <a:schemeClr val="dk1"/>
                </a:solidFill>
                <a:latin typeface="Impact"/>
                <a:ea typeface="Impact"/>
                <a:cs typeface="Impact"/>
                <a:sym typeface="Impact"/>
              </a:rPr>
              <a:t>ALGORITHMS AND MODELS USED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