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 id="263" r:id="rId9"/>
    <p:sldId id="265" r:id="rId10"/>
    <p:sldId id="267" r:id="rId11"/>
    <p:sldId id="266" r:id="rId12"/>
    <p:sldId id="268" r:id="rId13"/>
    <p:sldId id="269" r:id="rId14"/>
    <p:sldId id="270" r:id="rId15"/>
    <p:sldId id="273" r:id="rId16"/>
    <p:sldId id="274" r:id="rId17"/>
    <p:sldId id="272" r:id="rId18"/>
    <p:sldId id="271"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121C48-70A9-4639-BB1D-143F4A84FBDA}" type="doc">
      <dgm:prSet loTypeId="urn:microsoft.com/office/officeart/2005/8/layout/hProcess9" loCatId="process" qsTypeId="urn:microsoft.com/office/officeart/2005/8/quickstyle/simple1" qsCatId="simple" csTypeId="urn:microsoft.com/office/officeart/2005/8/colors/accent1_2" csCatId="accent1" phldr="1"/>
      <dgm:spPr/>
    </dgm:pt>
    <dgm:pt modelId="{8BF61B06-0DFD-4AB8-BA0E-C5921507EE4E}">
      <dgm:prSet phldrT="[Text]" custT="1"/>
      <dgm:spPr/>
      <dgm:t>
        <a:bodyPr/>
        <a:lstStyle/>
        <a:p>
          <a:r>
            <a:rPr lang="en-GB" sz="1200" dirty="0"/>
            <a:t>Document Assembler</a:t>
          </a:r>
        </a:p>
      </dgm:t>
    </dgm:pt>
    <dgm:pt modelId="{BBEA7C93-C683-43CB-AEAC-E6C170C6B76E}" type="parTrans" cxnId="{C7EBAE81-FF0C-4A1B-A9CD-A584E6B9E508}">
      <dgm:prSet/>
      <dgm:spPr/>
      <dgm:t>
        <a:bodyPr/>
        <a:lstStyle/>
        <a:p>
          <a:endParaRPr lang="en-GB"/>
        </a:p>
      </dgm:t>
    </dgm:pt>
    <dgm:pt modelId="{51C5D3CF-1F7E-4F24-809F-911A3A928FEA}" type="sibTrans" cxnId="{C7EBAE81-FF0C-4A1B-A9CD-A584E6B9E508}">
      <dgm:prSet/>
      <dgm:spPr/>
      <dgm:t>
        <a:bodyPr/>
        <a:lstStyle/>
        <a:p>
          <a:endParaRPr lang="en-GB"/>
        </a:p>
      </dgm:t>
    </dgm:pt>
    <dgm:pt modelId="{F56FEAF9-7A36-4643-85DD-7A28B5F9B7A1}">
      <dgm:prSet custT="1"/>
      <dgm:spPr/>
      <dgm:t>
        <a:bodyPr/>
        <a:lstStyle/>
        <a:p>
          <a:r>
            <a:rPr lang="en-GB" sz="1000" dirty="0"/>
            <a:t> </a:t>
          </a:r>
          <a:r>
            <a:rPr lang="en-GB" sz="1200" dirty="0"/>
            <a:t>Tokenizer</a:t>
          </a:r>
          <a:endParaRPr lang="en-GB" sz="1000" dirty="0"/>
        </a:p>
      </dgm:t>
    </dgm:pt>
    <dgm:pt modelId="{FA6B5045-B661-4BCD-9F4B-FD37E3EA7D5D}" type="parTrans" cxnId="{1D0A26AC-CEF7-4D67-9EF5-3FBB7C8DF109}">
      <dgm:prSet/>
      <dgm:spPr/>
      <dgm:t>
        <a:bodyPr/>
        <a:lstStyle/>
        <a:p>
          <a:endParaRPr lang="en-GB"/>
        </a:p>
      </dgm:t>
    </dgm:pt>
    <dgm:pt modelId="{758C298B-1008-4CB4-8312-02F420A1172C}" type="sibTrans" cxnId="{1D0A26AC-CEF7-4D67-9EF5-3FBB7C8DF109}">
      <dgm:prSet/>
      <dgm:spPr/>
      <dgm:t>
        <a:bodyPr/>
        <a:lstStyle/>
        <a:p>
          <a:endParaRPr lang="en-GB"/>
        </a:p>
      </dgm:t>
    </dgm:pt>
    <dgm:pt modelId="{06E99584-F64F-41B3-8553-4449AE608D5B}">
      <dgm:prSet custT="1"/>
      <dgm:spPr/>
      <dgm:t>
        <a:bodyPr/>
        <a:lstStyle/>
        <a:p>
          <a:r>
            <a:rPr lang="en-GB" sz="1200" dirty="0"/>
            <a:t> Spell Checker</a:t>
          </a:r>
        </a:p>
      </dgm:t>
    </dgm:pt>
    <dgm:pt modelId="{C1182115-100D-43CC-A880-6287DB647041}" type="parTrans" cxnId="{0F08341A-32C8-4B4C-B7CF-633D49064BAC}">
      <dgm:prSet/>
      <dgm:spPr/>
      <dgm:t>
        <a:bodyPr/>
        <a:lstStyle/>
        <a:p>
          <a:endParaRPr lang="en-GB"/>
        </a:p>
      </dgm:t>
    </dgm:pt>
    <dgm:pt modelId="{2949A606-9EFF-4D3C-9D59-40D0B08ED223}" type="sibTrans" cxnId="{0F08341A-32C8-4B4C-B7CF-633D49064BAC}">
      <dgm:prSet/>
      <dgm:spPr/>
      <dgm:t>
        <a:bodyPr/>
        <a:lstStyle/>
        <a:p>
          <a:endParaRPr lang="en-GB"/>
        </a:p>
      </dgm:t>
    </dgm:pt>
    <dgm:pt modelId="{A3759651-91CC-4352-AFB1-9824C003A00E}">
      <dgm:prSet custT="1"/>
      <dgm:spPr/>
      <dgm:t>
        <a:bodyPr/>
        <a:lstStyle/>
        <a:p>
          <a:r>
            <a:rPr lang="en-GB" sz="1000" dirty="0"/>
            <a:t> </a:t>
          </a:r>
          <a:r>
            <a:rPr lang="en-GB" sz="1200" dirty="0"/>
            <a:t>Normalizer</a:t>
          </a:r>
          <a:endParaRPr lang="en-GB" sz="1000" dirty="0"/>
        </a:p>
      </dgm:t>
    </dgm:pt>
    <dgm:pt modelId="{B93A7DC3-0336-4045-9D48-9597E5698275}" type="parTrans" cxnId="{F1D78B06-C998-49B2-AB10-2AD7EF65F36D}">
      <dgm:prSet/>
      <dgm:spPr/>
      <dgm:t>
        <a:bodyPr/>
        <a:lstStyle/>
        <a:p>
          <a:endParaRPr lang="en-GB"/>
        </a:p>
      </dgm:t>
    </dgm:pt>
    <dgm:pt modelId="{6B0405D7-C220-47B0-B6F0-CF1CD4B79515}" type="sibTrans" cxnId="{F1D78B06-C998-49B2-AB10-2AD7EF65F36D}">
      <dgm:prSet/>
      <dgm:spPr/>
      <dgm:t>
        <a:bodyPr/>
        <a:lstStyle/>
        <a:p>
          <a:endParaRPr lang="en-GB"/>
        </a:p>
      </dgm:t>
    </dgm:pt>
    <dgm:pt modelId="{9BDF4C9D-DCBA-480D-B879-90C105ED5FE1}">
      <dgm:prSet custT="1"/>
      <dgm:spPr/>
      <dgm:t>
        <a:bodyPr/>
        <a:lstStyle/>
        <a:p>
          <a:r>
            <a:rPr lang="en-GB" sz="1000" dirty="0"/>
            <a:t> </a:t>
          </a:r>
          <a:r>
            <a:rPr lang="en-GB" sz="1200" dirty="0"/>
            <a:t>Stop words cleaner </a:t>
          </a:r>
          <a:endParaRPr lang="en-GB" sz="1000" dirty="0"/>
        </a:p>
      </dgm:t>
    </dgm:pt>
    <dgm:pt modelId="{929D855E-551B-4186-AE8B-2BB10036AB9C}" type="parTrans" cxnId="{C916FF11-38F2-4D96-AC4D-2A4E683D35B6}">
      <dgm:prSet/>
      <dgm:spPr/>
      <dgm:t>
        <a:bodyPr/>
        <a:lstStyle/>
        <a:p>
          <a:endParaRPr lang="en-GB"/>
        </a:p>
      </dgm:t>
    </dgm:pt>
    <dgm:pt modelId="{A2127E41-58B4-4D63-85FB-1E8AC41177D4}" type="sibTrans" cxnId="{C916FF11-38F2-4D96-AC4D-2A4E683D35B6}">
      <dgm:prSet/>
      <dgm:spPr/>
      <dgm:t>
        <a:bodyPr/>
        <a:lstStyle/>
        <a:p>
          <a:endParaRPr lang="en-GB"/>
        </a:p>
      </dgm:t>
    </dgm:pt>
    <dgm:pt modelId="{928F7901-8EA8-4D49-A09D-3688F31A396A}">
      <dgm:prSet custT="1"/>
      <dgm:spPr/>
      <dgm:t>
        <a:bodyPr/>
        <a:lstStyle/>
        <a:p>
          <a:r>
            <a:rPr lang="en-GB" sz="1200" dirty="0"/>
            <a:t> Lemmatizer</a:t>
          </a:r>
        </a:p>
      </dgm:t>
    </dgm:pt>
    <dgm:pt modelId="{1427FA72-0610-4B33-8BCE-883924C77702}" type="parTrans" cxnId="{32ECD77C-57C9-4579-9711-7356DDA4B962}">
      <dgm:prSet/>
      <dgm:spPr/>
      <dgm:t>
        <a:bodyPr/>
        <a:lstStyle/>
        <a:p>
          <a:endParaRPr lang="en-GB"/>
        </a:p>
      </dgm:t>
    </dgm:pt>
    <dgm:pt modelId="{7CFE50BF-178D-4BB1-80F9-4E13BE6F5735}" type="sibTrans" cxnId="{32ECD77C-57C9-4579-9711-7356DDA4B962}">
      <dgm:prSet/>
      <dgm:spPr/>
      <dgm:t>
        <a:bodyPr/>
        <a:lstStyle/>
        <a:p>
          <a:endParaRPr lang="en-GB"/>
        </a:p>
      </dgm:t>
    </dgm:pt>
    <dgm:pt modelId="{765209FF-129A-44B5-AA05-46366A04F048}">
      <dgm:prSet custT="1"/>
      <dgm:spPr/>
      <dgm:t>
        <a:bodyPr/>
        <a:lstStyle/>
        <a:p>
          <a:r>
            <a:rPr lang="en-GB" sz="1200" dirty="0"/>
            <a:t> Finisher</a:t>
          </a:r>
        </a:p>
      </dgm:t>
    </dgm:pt>
    <dgm:pt modelId="{E4ABC178-888B-4EF8-BC14-E18A3F6E0902}" type="parTrans" cxnId="{EAA1E2CC-3894-47C3-B9E1-947DF17F76B7}">
      <dgm:prSet/>
      <dgm:spPr/>
      <dgm:t>
        <a:bodyPr/>
        <a:lstStyle/>
        <a:p>
          <a:endParaRPr lang="en-GB"/>
        </a:p>
      </dgm:t>
    </dgm:pt>
    <dgm:pt modelId="{33BED1AC-7F87-4F9A-BAF6-045776BB0B20}" type="sibTrans" cxnId="{EAA1E2CC-3894-47C3-B9E1-947DF17F76B7}">
      <dgm:prSet/>
      <dgm:spPr/>
      <dgm:t>
        <a:bodyPr/>
        <a:lstStyle/>
        <a:p>
          <a:endParaRPr lang="en-GB"/>
        </a:p>
      </dgm:t>
    </dgm:pt>
    <dgm:pt modelId="{46AE7441-2B2E-495A-980B-E8ADFA893298}">
      <dgm:prSet custT="1"/>
      <dgm:spPr/>
      <dgm:t>
        <a:bodyPr/>
        <a:lstStyle/>
        <a:p>
          <a:r>
            <a:rPr lang="en-GB" sz="1000" dirty="0"/>
            <a:t> </a:t>
          </a:r>
          <a:r>
            <a:rPr lang="en-GB" sz="1200" dirty="0"/>
            <a:t>Hashing TF</a:t>
          </a:r>
          <a:endParaRPr lang="en-GB" sz="1000" dirty="0"/>
        </a:p>
      </dgm:t>
    </dgm:pt>
    <dgm:pt modelId="{983758A3-753B-4D7C-A822-9BE0A74D2C55}" type="parTrans" cxnId="{867917FE-731F-40E2-B930-85CA07862A75}">
      <dgm:prSet/>
      <dgm:spPr/>
      <dgm:t>
        <a:bodyPr/>
        <a:lstStyle/>
        <a:p>
          <a:endParaRPr lang="en-GB"/>
        </a:p>
      </dgm:t>
    </dgm:pt>
    <dgm:pt modelId="{7454085A-9168-4C47-A0D9-1AFB961AECC7}" type="sibTrans" cxnId="{867917FE-731F-40E2-B930-85CA07862A75}">
      <dgm:prSet/>
      <dgm:spPr/>
      <dgm:t>
        <a:bodyPr/>
        <a:lstStyle/>
        <a:p>
          <a:endParaRPr lang="en-GB"/>
        </a:p>
      </dgm:t>
    </dgm:pt>
    <dgm:pt modelId="{3C3D1CBA-5961-47A1-8F26-E5D44DDE1C80}">
      <dgm:prSet custT="1"/>
      <dgm:spPr/>
      <dgm:t>
        <a:bodyPr/>
        <a:lstStyle/>
        <a:p>
          <a:r>
            <a:rPr lang="en-GB" sz="1000" dirty="0"/>
            <a:t> </a:t>
          </a:r>
          <a:r>
            <a:rPr lang="en-GB" sz="1200" dirty="0"/>
            <a:t>Idf</a:t>
          </a:r>
          <a:endParaRPr lang="en-GB" sz="1000" dirty="0"/>
        </a:p>
      </dgm:t>
    </dgm:pt>
    <dgm:pt modelId="{79B0807E-4AA5-43DD-A21C-33D204B262DF}" type="parTrans" cxnId="{9372C084-8297-4524-B609-BA3919262C52}">
      <dgm:prSet/>
      <dgm:spPr/>
      <dgm:t>
        <a:bodyPr/>
        <a:lstStyle/>
        <a:p>
          <a:endParaRPr lang="en-GB"/>
        </a:p>
      </dgm:t>
    </dgm:pt>
    <dgm:pt modelId="{B83C6525-EE2E-45AB-9853-577489EB09F7}" type="sibTrans" cxnId="{9372C084-8297-4524-B609-BA3919262C52}">
      <dgm:prSet/>
      <dgm:spPr/>
      <dgm:t>
        <a:bodyPr/>
        <a:lstStyle/>
        <a:p>
          <a:endParaRPr lang="en-GB"/>
        </a:p>
      </dgm:t>
    </dgm:pt>
    <dgm:pt modelId="{C9C2E321-3425-4845-A3FD-E600615A8C28}" type="pres">
      <dgm:prSet presAssocID="{D1121C48-70A9-4639-BB1D-143F4A84FBDA}" presName="CompostProcess" presStyleCnt="0">
        <dgm:presLayoutVars>
          <dgm:dir/>
          <dgm:resizeHandles val="exact"/>
        </dgm:presLayoutVars>
      </dgm:prSet>
      <dgm:spPr/>
    </dgm:pt>
    <dgm:pt modelId="{26706400-5F77-4114-892B-48E1452EA69B}" type="pres">
      <dgm:prSet presAssocID="{D1121C48-70A9-4639-BB1D-143F4A84FBDA}" presName="arrow" presStyleLbl="bgShp" presStyleIdx="0" presStyleCnt="1"/>
      <dgm:spPr/>
    </dgm:pt>
    <dgm:pt modelId="{9B96E582-073B-429E-AB11-B6DD651A2C59}" type="pres">
      <dgm:prSet presAssocID="{D1121C48-70A9-4639-BB1D-143F4A84FBDA}" presName="linearProcess" presStyleCnt="0"/>
      <dgm:spPr/>
    </dgm:pt>
    <dgm:pt modelId="{A3574B54-1797-4E5F-8D70-49AAF352BB1F}" type="pres">
      <dgm:prSet presAssocID="{8BF61B06-0DFD-4AB8-BA0E-C5921507EE4E}" presName="textNode" presStyleLbl="node1" presStyleIdx="0" presStyleCnt="9">
        <dgm:presLayoutVars>
          <dgm:bulletEnabled val="1"/>
        </dgm:presLayoutVars>
      </dgm:prSet>
      <dgm:spPr/>
    </dgm:pt>
    <dgm:pt modelId="{9E70A790-A482-4930-BDB0-DDFCA5075076}" type="pres">
      <dgm:prSet presAssocID="{51C5D3CF-1F7E-4F24-809F-911A3A928FEA}" presName="sibTrans" presStyleCnt="0"/>
      <dgm:spPr/>
    </dgm:pt>
    <dgm:pt modelId="{BCAD5B89-81EF-4E49-AB46-A53F6DAA8B69}" type="pres">
      <dgm:prSet presAssocID="{F56FEAF9-7A36-4643-85DD-7A28B5F9B7A1}" presName="textNode" presStyleLbl="node1" presStyleIdx="1" presStyleCnt="9">
        <dgm:presLayoutVars>
          <dgm:bulletEnabled val="1"/>
        </dgm:presLayoutVars>
      </dgm:prSet>
      <dgm:spPr/>
    </dgm:pt>
    <dgm:pt modelId="{A7C88873-B186-40DF-98E0-084BF0AA4562}" type="pres">
      <dgm:prSet presAssocID="{758C298B-1008-4CB4-8312-02F420A1172C}" presName="sibTrans" presStyleCnt="0"/>
      <dgm:spPr/>
    </dgm:pt>
    <dgm:pt modelId="{6CFFECBE-2720-4972-8664-A228CC7C012E}" type="pres">
      <dgm:prSet presAssocID="{06E99584-F64F-41B3-8553-4449AE608D5B}" presName="textNode" presStyleLbl="node1" presStyleIdx="2" presStyleCnt="9">
        <dgm:presLayoutVars>
          <dgm:bulletEnabled val="1"/>
        </dgm:presLayoutVars>
      </dgm:prSet>
      <dgm:spPr/>
    </dgm:pt>
    <dgm:pt modelId="{85233D22-F02D-42D9-8D10-BC7DB4ACCB30}" type="pres">
      <dgm:prSet presAssocID="{2949A606-9EFF-4D3C-9D59-40D0B08ED223}" presName="sibTrans" presStyleCnt="0"/>
      <dgm:spPr/>
    </dgm:pt>
    <dgm:pt modelId="{BFEF8859-87D8-4BBD-9F97-8BD355D2E89A}" type="pres">
      <dgm:prSet presAssocID="{A3759651-91CC-4352-AFB1-9824C003A00E}" presName="textNode" presStyleLbl="node1" presStyleIdx="3" presStyleCnt="9">
        <dgm:presLayoutVars>
          <dgm:bulletEnabled val="1"/>
        </dgm:presLayoutVars>
      </dgm:prSet>
      <dgm:spPr/>
    </dgm:pt>
    <dgm:pt modelId="{97FA2129-6207-4634-A4F5-B4804EB1BCAC}" type="pres">
      <dgm:prSet presAssocID="{6B0405D7-C220-47B0-B6F0-CF1CD4B79515}" presName="sibTrans" presStyleCnt="0"/>
      <dgm:spPr/>
    </dgm:pt>
    <dgm:pt modelId="{7746E931-F9C4-43F3-82B4-DCE431961B4A}" type="pres">
      <dgm:prSet presAssocID="{9BDF4C9D-DCBA-480D-B879-90C105ED5FE1}" presName="textNode" presStyleLbl="node1" presStyleIdx="4" presStyleCnt="9">
        <dgm:presLayoutVars>
          <dgm:bulletEnabled val="1"/>
        </dgm:presLayoutVars>
      </dgm:prSet>
      <dgm:spPr/>
    </dgm:pt>
    <dgm:pt modelId="{1B0C5B7D-1BC3-4DE5-A726-DB7CB108E9EF}" type="pres">
      <dgm:prSet presAssocID="{A2127E41-58B4-4D63-85FB-1E8AC41177D4}" presName="sibTrans" presStyleCnt="0"/>
      <dgm:spPr/>
    </dgm:pt>
    <dgm:pt modelId="{BD036CC7-1C29-4266-8790-35B087813293}" type="pres">
      <dgm:prSet presAssocID="{928F7901-8EA8-4D49-A09D-3688F31A396A}" presName="textNode" presStyleLbl="node1" presStyleIdx="5" presStyleCnt="9">
        <dgm:presLayoutVars>
          <dgm:bulletEnabled val="1"/>
        </dgm:presLayoutVars>
      </dgm:prSet>
      <dgm:spPr/>
    </dgm:pt>
    <dgm:pt modelId="{71A5EEED-ED08-4926-9031-D25180343CBD}" type="pres">
      <dgm:prSet presAssocID="{7CFE50BF-178D-4BB1-80F9-4E13BE6F5735}" presName="sibTrans" presStyleCnt="0"/>
      <dgm:spPr/>
    </dgm:pt>
    <dgm:pt modelId="{AF988E93-90EF-4275-A36C-5D96A4A4CEB3}" type="pres">
      <dgm:prSet presAssocID="{765209FF-129A-44B5-AA05-46366A04F048}" presName="textNode" presStyleLbl="node1" presStyleIdx="6" presStyleCnt="9">
        <dgm:presLayoutVars>
          <dgm:bulletEnabled val="1"/>
        </dgm:presLayoutVars>
      </dgm:prSet>
      <dgm:spPr/>
    </dgm:pt>
    <dgm:pt modelId="{DD1A25E1-80EB-470E-86CC-C531151D6D0A}" type="pres">
      <dgm:prSet presAssocID="{33BED1AC-7F87-4F9A-BAF6-045776BB0B20}" presName="sibTrans" presStyleCnt="0"/>
      <dgm:spPr/>
    </dgm:pt>
    <dgm:pt modelId="{1B18A17B-8F99-4580-BAAC-DAE71DE54B1C}" type="pres">
      <dgm:prSet presAssocID="{46AE7441-2B2E-495A-980B-E8ADFA893298}" presName="textNode" presStyleLbl="node1" presStyleIdx="7" presStyleCnt="9">
        <dgm:presLayoutVars>
          <dgm:bulletEnabled val="1"/>
        </dgm:presLayoutVars>
      </dgm:prSet>
      <dgm:spPr/>
    </dgm:pt>
    <dgm:pt modelId="{2D10BD08-C381-48B5-8DE4-6C6A66191981}" type="pres">
      <dgm:prSet presAssocID="{7454085A-9168-4C47-A0D9-1AFB961AECC7}" presName="sibTrans" presStyleCnt="0"/>
      <dgm:spPr/>
    </dgm:pt>
    <dgm:pt modelId="{14A87DB3-71E2-45FF-9BE5-EB8A01B6DA20}" type="pres">
      <dgm:prSet presAssocID="{3C3D1CBA-5961-47A1-8F26-E5D44DDE1C80}" presName="textNode" presStyleLbl="node1" presStyleIdx="8" presStyleCnt="9">
        <dgm:presLayoutVars>
          <dgm:bulletEnabled val="1"/>
        </dgm:presLayoutVars>
      </dgm:prSet>
      <dgm:spPr/>
    </dgm:pt>
  </dgm:ptLst>
  <dgm:cxnLst>
    <dgm:cxn modelId="{F1D78B06-C998-49B2-AB10-2AD7EF65F36D}" srcId="{D1121C48-70A9-4639-BB1D-143F4A84FBDA}" destId="{A3759651-91CC-4352-AFB1-9824C003A00E}" srcOrd="3" destOrd="0" parTransId="{B93A7DC3-0336-4045-9D48-9597E5698275}" sibTransId="{6B0405D7-C220-47B0-B6F0-CF1CD4B79515}"/>
    <dgm:cxn modelId="{C916FF11-38F2-4D96-AC4D-2A4E683D35B6}" srcId="{D1121C48-70A9-4639-BB1D-143F4A84FBDA}" destId="{9BDF4C9D-DCBA-480D-B879-90C105ED5FE1}" srcOrd="4" destOrd="0" parTransId="{929D855E-551B-4186-AE8B-2BB10036AB9C}" sibTransId="{A2127E41-58B4-4D63-85FB-1E8AC41177D4}"/>
    <dgm:cxn modelId="{0F08341A-32C8-4B4C-B7CF-633D49064BAC}" srcId="{D1121C48-70A9-4639-BB1D-143F4A84FBDA}" destId="{06E99584-F64F-41B3-8553-4449AE608D5B}" srcOrd="2" destOrd="0" parTransId="{C1182115-100D-43CC-A880-6287DB647041}" sibTransId="{2949A606-9EFF-4D3C-9D59-40D0B08ED223}"/>
    <dgm:cxn modelId="{52A0831E-DE82-4DCD-99B0-558525E11DC1}" type="presOf" srcId="{3C3D1CBA-5961-47A1-8F26-E5D44DDE1C80}" destId="{14A87DB3-71E2-45FF-9BE5-EB8A01B6DA20}" srcOrd="0" destOrd="0" presId="urn:microsoft.com/office/officeart/2005/8/layout/hProcess9"/>
    <dgm:cxn modelId="{1E9A9C5F-2341-4E8A-8AD7-4FE1A44FC758}" type="presOf" srcId="{A3759651-91CC-4352-AFB1-9824C003A00E}" destId="{BFEF8859-87D8-4BBD-9F97-8BD355D2E89A}" srcOrd="0" destOrd="0" presId="urn:microsoft.com/office/officeart/2005/8/layout/hProcess9"/>
    <dgm:cxn modelId="{FA0C3D43-4CA4-424E-B995-D537C810126B}" type="presOf" srcId="{8BF61B06-0DFD-4AB8-BA0E-C5921507EE4E}" destId="{A3574B54-1797-4E5F-8D70-49AAF352BB1F}" srcOrd="0" destOrd="0" presId="urn:microsoft.com/office/officeart/2005/8/layout/hProcess9"/>
    <dgm:cxn modelId="{3893A166-C97A-4E86-9BBA-B849CEDB0A89}" type="presOf" srcId="{9BDF4C9D-DCBA-480D-B879-90C105ED5FE1}" destId="{7746E931-F9C4-43F3-82B4-DCE431961B4A}" srcOrd="0" destOrd="0" presId="urn:microsoft.com/office/officeart/2005/8/layout/hProcess9"/>
    <dgm:cxn modelId="{56F6AF67-FC08-4C68-BB21-82D6646ABA66}" type="presOf" srcId="{F56FEAF9-7A36-4643-85DD-7A28B5F9B7A1}" destId="{BCAD5B89-81EF-4E49-AB46-A53F6DAA8B69}" srcOrd="0" destOrd="0" presId="urn:microsoft.com/office/officeart/2005/8/layout/hProcess9"/>
    <dgm:cxn modelId="{9B4BE756-2922-4E11-A812-9E30ED06C6A1}" type="presOf" srcId="{928F7901-8EA8-4D49-A09D-3688F31A396A}" destId="{BD036CC7-1C29-4266-8790-35B087813293}" srcOrd="0" destOrd="0" presId="urn:microsoft.com/office/officeart/2005/8/layout/hProcess9"/>
    <dgm:cxn modelId="{51228957-C087-4C0D-9E0E-37872EB4A026}" type="presOf" srcId="{46AE7441-2B2E-495A-980B-E8ADFA893298}" destId="{1B18A17B-8F99-4580-BAAC-DAE71DE54B1C}" srcOrd="0" destOrd="0" presId="urn:microsoft.com/office/officeart/2005/8/layout/hProcess9"/>
    <dgm:cxn modelId="{32ECD77C-57C9-4579-9711-7356DDA4B962}" srcId="{D1121C48-70A9-4639-BB1D-143F4A84FBDA}" destId="{928F7901-8EA8-4D49-A09D-3688F31A396A}" srcOrd="5" destOrd="0" parTransId="{1427FA72-0610-4B33-8BCE-883924C77702}" sibTransId="{7CFE50BF-178D-4BB1-80F9-4E13BE6F5735}"/>
    <dgm:cxn modelId="{A7471980-75A4-46F1-B76B-8D2FC5A51F04}" type="presOf" srcId="{765209FF-129A-44B5-AA05-46366A04F048}" destId="{AF988E93-90EF-4275-A36C-5D96A4A4CEB3}" srcOrd="0" destOrd="0" presId="urn:microsoft.com/office/officeart/2005/8/layout/hProcess9"/>
    <dgm:cxn modelId="{C7EBAE81-FF0C-4A1B-A9CD-A584E6B9E508}" srcId="{D1121C48-70A9-4639-BB1D-143F4A84FBDA}" destId="{8BF61B06-0DFD-4AB8-BA0E-C5921507EE4E}" srcOrd="0" destOrd="0" parTransId="{BBEA7C93-C683-43CB-AEAC-E6C170C6B76E}" sibTransId="{51C5D3CF-1F7E-4F24-809F-911A3A928FEA}"/>
    <dgm:cxn modelId="{9372C084-8297-4524-B609-BA3919262C52}" srcId="{D1121C48-70A9-4639-BB1D-143F4A84FBDA}" destId="{3C3D1CBA-5961-47A1-8F26-E5D44DDE1C80}" srcOrd="8" destOrd="0" parTransId="{79B0807E-4AA5-43DD-A21C-33D204B262DF}" sibTransId="{B83C6525-EE2E-45AB-9853-577489EB09F7}"/>
    <dgm:cxn modelId="{1D0A26AC-CEF7-4D67-9EF5-3FBB7C8DF109}" srcId="{D1121C48-70A9-4639-BB1D-143F4A84FBDA}" destId="{F56FEAF9-7A36-4643-85DD-7A28B5F9B7A1}" srcOrd="1" destOrd="0" parTransId="{FA6B5045-B661-4BCD-9F4B-FD37E3EA7D5D}" sibTransId="{758C298B-1008-4CB4-8312-02F420A1172C}"/>
    <dgm:cxn modelId="{EAA1E2CC-3894-47C3-B9E1-947DF17F76B7}" srcId="{D1121C48-70A9-4639-BB1D-143F4A84FBDA}" destId="{765209FF-129A-44B5-AA05-46366A04F048}" srcOrd="6" destOrd="0" parTransId="{E4ABC178-888B-4EF8-BC14-E18A3F6E0902}" sibTransId="{33BED1AC-7F87-4F9A-BAF6-045776BB0B20}"/>
    <dgm:cxn modelId="{09769DE5-983A-4934-83F5-0712D654FE6C}" type="presOf" srcId="{06E99584-F64F-41B3-8553-4449AE608D5B}" destId="{6CFFECBE-2720-4972-8664-A228CC7C012E}" srcOrd="0" destOrd="0" presId="urn:microsoft.com/office/officeart/2005/8/layout/hProcess9"/>
    <dgm:cxn modelId="{69EEA5FD-69E8-4FE8-9F36-E951AAAC5288}" type="presOf" srcId="{D1121C48-70A9-4639-BB1D-143F4A84FBDA}" destId="{C9C2E321-3425-4845-A3FD-E600615A8C28}" srcOrd="0" destOrd="0" presId="urn:microsoft.com/office/officeart/2005/8/layout/hProcess9"/>
    <dgm:cxn modelId="{867917FE-731F-40E2-B930-85CA07862A75}" srcId="{D1121C48-70A9-4639-BB1D-143F4A84FBDA}" destId="{46AE7441-2B2E-495A-980B-E8ADFA893298}" srcOrd="7" destOrd="0" parTransId="{983758A3-753B-4D7C-A822-9BE0A74D2C55}" sibTransId="{7454085A-9168-4C47-A0D9-1AFB961AECC7}"/>
    <dgm:cxn modelId="{996FCB5E-9A3B-4BF7-B36C-F1D973CE92AF}" type="presParOf" srcId="{C9C2E321-3425-4845-A3FD-E600615A8C28}" destId="{26706400-5F77-4114-892B-48E1452EA69B}" srcOrd="0" destOrd="0" presId="urn:microsoft.com/office/officeart/2005/8/layout/hProcess9"/>
    <dgm:cxn modelId="{6D0331EA-8C89-4621-8133-0CC96ADF17AD}" type="presParOf" srcId="{C9C2E321-3425-4845-A3FD-E600615A8C28}" destId="{9B96E582-073B-429E-AB11-B6DD651A2C59}" srcOrd="1" destOrd="0" presId="urn:microsoft.com/office/officeart/2005/8/layout/hProcess9"/>
    <dgm:cxn modelId="{3270809E-211D-43A9-B1C4-F4F43B90103B}" type="presParOf" srcId="{9B96E582-073B-429E-AB11-B6DD651A2C59}" destId="{A3574B54-1797-4E5F-8D70-49AAF352BB1F}" srcOrd="0" destOrd="0" presId="urn:microsoft.com/office/officeart/2005/8/layout/hProcess9"/>
    <dgm:cxn modelId="{13F4BCB6-3AF0-4378-A8E8-150E4D2497C1}" type="presParOf" srcId="{9B96E582-073B-429E-AB11-B6DD651A2C59}" destId="{9E70A790-A482-4930-BDB0-DDFCA5075076}" srcOrd="1" destOrd="0" presId="urn:microsoft.com/office/officeart/2005/8/layout/hProcess9"/>
    <dgm:cxn modelId="{C9D48AA1-7B56-4B1A-9A0D-A620D4423A9F}" type="presParOf" srcId="{9B96E582-073B-429E-AB11-B6DD651A2C59}" destId="{BCAD5B89-81EF-4E49-AB46-A53F6DAA8B69}" srcOrd="2" destOrd="0" presId="urn:microsoft.com/office/officeart/2005/8/layout/hProcess9"/>
    <dgm:cxn modelId="{82161A64-5619-44A2-A2FC-DD72D2D21055}" type="presParOf" srcId="{9B96E582-073B-429E-AB11-B6DD651A2C59}" destId="{A7C88873-B186-40DF-98E0-084BF0AA4562}" srcOrd="3" destOrd="0" presId="urn:microsoft.com/office/officeart/2005/8/layout/hProcess9"/>
    <dgm:cxn modelId="{01A06AEC-B994-4804-A698-0533DFB82DBC}" type="presParOf" srcId="{9B96E582-073B-429E-AB11-B6DD651A2C59}" destId="{6CFFECBE-2720-4972-8664-A228CC7C012E}" srcOrd="4" destOrd="0" presId="urn:microsoft.com/office/officeart/2005/8/layout/hProcess9"/>
    <dgm:cxn modelId="{FAD2F391-2732-4948-8381-F7CB43FFBE76}" type="presParOf" srcId="{9B96E582-073B-429E-AB11-B6DD651A2C59}" destId="{85233D22-F02D-42D9-8D10-BC7DB4ACCB30}" srcOrd="5" destOrd="0" presId="urn:microsoft.com/office/officeart/2005/8/layout/hProcess9"/>
    <dgm:cxn modelId="{27C67112-CD1F-46B2-A433-64DF06A6E4AE}" type="presParOf" srcId="{9B96E582-073B-429E-AB11-B6DD651A2C59}" destId="{BFEF8859-87D8-4BBD-9F97-8BD355D2E89A}" srcOrd="6" destOrd="0" presId="urn:microsoft.com/office/officeart/2005/8/layout/hProcess9"/>
    <dgm:cxn modelId="{AEF114BD-9434-474E-95AD-1D0AC9B82C17}" type="presParOf" srcId="{9B96E582-073B-429E-AB11-B6DD651A2C59}" destId="{97FA2129-6207-4634-A4F5-B4804EB1BCAC}" srcOrd="7" destOrd="0" presId="urn:microsoft.com/office/officeart/2005/8/layout/hProcess9"/>
    <dgm:cxn modelId="{CDB21FE4-27A4-45A9-8979-A508628C11C8}" type="presParOf" srcId="{9B96E582-073B-429E-AB11-B6DD651A2C59}" destId="{7746E931-F9C4-43F3-82B4-DCE431961B4A}" srcOrd="8" destOrd="0" presId="urn:microsoft.com/office/officeart/2005/8/layout/hProcess9"/>
    <dgm:cxn modelId="{D3920069-113A-4293-B59C-57A9B4B4DF53}" type="presParOf" srcId="{9B96E582-073B-429E-AB11-B6DD651A2C59}" destId="{1B0C5B7D-1BC3-4DE5-A726-DB7CB108E9EF}" srcOrd="9" destOrd="0" presId="urn:microsoft.com/office/officeart/2005/8/layout/hProcess9"/>
    <dgm:cxn modelId="{D87166DD-B411-473C-9FF6-B46B889DB345}" type="presParOf" srcId="{9B96E582-073B-429E-AB11-B6DD651A2C59}" destId="{BD036CC7-1C29-4266-8790-35B087813293}" srcOrd="10" destOrd="0" presId="urn:microsoft.com/office/officeart/2005/8/layout/hProcess9"/>
    <dgm:cxn modelId="{4163010D-3222-4719-9289-9E934DA8954D}" type="presParOf" srcId="{9B96E582-073B-429E-AB11-B6DD651A2C59}" destId="{71A5EEED-ED08-4926-9031-D25180343CBD}" srcOrd="11" destOrd="0" presId="urn:microsoft.com/office/officeart/2005/8/layout/hProcess9"/>
    <dgm:cxn modelId="{A6F7E317-4B24-495C-9FDE-9D6376C1F2E3}" type="presParOf" srcId="{9B96E582-073B-429E-AB11-B6DD651A2C59}" destId="{AF988E93-90EF-4275-A36C-5D96A4A4CEB3}" srcOrd="12" destOrd="0" presId="urn:microsoft.com/office/officeart/2005/8/layout/hProcess9"/>
    <dgm:cxn modelId="{6F747C0F-FD3C-4134-927F-6940F1C20B40}" type="presParOf" srcId="{9B96E582-073B-429E-AB11-B6DD651A2C59}" destId="{DD1A25E1-80EB-470E-86CC-C531151D6D0A}" srcOrd="13" destOrd="0" presId="urn:microsoft.com/office/officeart/2005/8/layout/hProcess9"/>
    <dgm:cxn modelId="{1C6D1B64-15C9-44B9-8168-581F4D88B48F}" type="presParOf" srcId="{9B96E582-073B-429E-AB11-B6DD651A2C59}" destId="{1B18A17B-8F99-4580-BAAC-DAE71DE54B1C}" srcOrd="14" destOrd="0" presId="urn:microsoft.com/office/officeart/2005/8/layout/hProcess9"/>
    <dgm:cxn modelId="{36B01DC3-A4BA-4FE4-AC0B-5BDCBE052E65}" type="presParOf" srcId="{9B96E582-073B-429E-AB11-B6DD651A2C59}" destId="{2D10BD08-C381-48B5-8DE4-6C6A66191981}" srcOrd="15" destOrd="0" presId="urn:microsoft.com/office/officeart/2005/8/layout/hProcess9"/>
    <dgm:cxn modelId="{336971CC-14F0-437C-8797-EAE7F5B48A20}" type="presParOf" srcId="{9B96E582-073B-429E-AB11-B6DD651A2C59}" destId="{14A87DB3-71E2-45FF-9BE5-EB8A01B6DA20}"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706400-5F77-4114-892B-48E1452EA69B}">
      <dsp:nvSpPr>
        <dsp:cNvPr id="0" name=""/>
        <dsp:cNvSpPr/>
      </dsp:nvSpPr>
      <dsp:spPr>
        <a:xfrm>
          <a:off x="783237" y="0"/>
          <a:ext cx="8876692" cy="314113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574B54-1797-4E5F-8D70-49AAF352BB1F}">
      <dsp:nvSpPr>
        <dsp:cNvPr id="0" name=""/>
        <dsp:cNvSpPr/>
      </dsp:nvSpPr>
      <dsp:spPr>
        <a:xfrm>
          <a:off x="5099" y="942339"/>
          <a:ext cx="1009642" cy="12564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Document Assembler</a:t>
          </a:r>
        </a:p>
      </dsp:txBody>
      <dsp:txXfrm>
        <a:off x="54386" y="991626"/>
        <a:ext cx="911068" cy="1157879"/>
      </dsp:txXfrm>
    </dsp:sp>
    <dsp:sp modelId="{BCAD5B89-81EF-4E49-AB46-A53F6DAA8B69}">
      <dsp:nvSpPr>
        <dsp:cNvPr id="0" name=""/>
        <dsp:cNvSpPr/>
      </dsp:nvSpPr>
      <dsp:spPr>
        <a:xfrm>
          <a:off x="1183015" y="942339"/>
          <a:ext cx="1009642" cy="12564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 </a:t>
          </a:r>
          <a:r>
            <a:rPr lang="en-GB" sz="1200" kern="1200" dirty="0"/>
            <a:t>Tokenizer</a:t>
          </a:r>
          <a:endParaRPr lang="en-GB" sz="1000" kern="1200" dirty="0"/>
        </a:p>
      </dsp:txBody>
      <dsp:txXfrm>
        <a:off x="1232302" y="991626"/>
        <a:ext cx="911068" cy="1157879"/>
      </dsp:txXfrm>
    </dsp:sp>
    <dsp:sp modelId="{6CFFECBE-2720-4972-8664-A228CC7C012E}">
      <dsp:nvSpPr>
        <dsp:cNvPr id="0" name=""/>
        <dsp:cNvSpPr/>
      </dsp:nvSpPr>
      <dsp:spPr>
        <a:xfrm>
          <a:off x="2360931" y="942339"/>
          <a:ext cx="1009642" cy="12564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 Spell Checker</a:t>
          </a:r>
        </a:p>
      </dsp:txBody>
      <dsp:txXfrm>
        <a:off x="2410218" y="991626"/>
        <a:ext cx="911068" cy="1157879"/>
      </dsp:txXfrm>
    </dsp:sp>
    <dsp:sp modelId="{BFEF8859-87D8-4BBD-9F97-8BD355D2E89A}">
      <dsp:nvSpPr>
        <dsp:cNvPr id="0" name=""/>
        <dsp:cNvSpPr/>
      </dsp:nvSpPr>
      <dsp:spPr>
        <a:xfrm>
          <a:off x="3538846" y="942339"/>
          <a:ext cx="1009642" cy="12564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 </a:t>
          </a:r>
          <a:r>
            <a:rPr lang="en-GB" sz="1200" kern="1200" dirty="0"/>
            <a:t>Normalizer</a:t>
          </a:r>
          <a:endParaRPr lang="en-GB" sz="1000" kern="1200" dirty="0"/>
        </a:p>
      </dsp:txBody>
      <dsp:txXfrm>
        <a:off x="3588133" y="991626"/>
        <a:ext cx="911068" cy="1157879"/>
      </dsp:txXfrm>
    </dsp:sp>
    <dsp:sp modelId="{7746E931-F9C4-43F3-82B4-DCE431961B4A}">
      <dsp:nvSpPr>
        <dsp:cNvPr id="0" name=""/>
        <dsp:cNvSpPr/>
      </dsp:nvSpPr>
      <dsp:spPr>
        <a:xfrm>
          <a:off x="4716762" y="942339"/>
          <a:ext cx="1009642" cy="12564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 </a:t>
          </a:r>
          <a:r>
            <a:rPr lang="en-GB" sz="1200" kern="1200" dirty="0"/>
            <a:t>Stop words cleaner </a:t>
          </a:r>
          <a:endParaRPr lang="en-GB" sz="1000" kern="1200" dirty="0"/>
        </a:p>
      </dsp:txBody>
      <dsp:txXfrm>
        <a:off x="4766049" y="991626"/>
        <a:ext cx="911068" cy="1157879"/>
      </dsp:txXfrm>
    </dsp:sp>
    <dsp:sp modelId="{BD036CC7-1C29-4266-8790-35B087813293}">
      <dsp:nvSpPr>
        <dsp:cNvPr id="0" name=""/>
        <dsp:cNvSpPr/>
      </dsp:nvSpPr>
      <dsp:spPr>
        <a:xfrm>
          <a:off x="5894678" y="942339"/>
          <a:ext cx="1009642" cy="12564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 Lemmatizer</a:t>
          </a:r>
        </a:p>
      </dsp:txBody>
      <dsp:txXfrm>
        <a:off x="5943965" y="991626"/>
        <a:ext cx="911068" cy="1157879"/>
      </dsp:txXfrm>
    </dsp:sp>
    <dsp:sp modelId="{AF988E93-90EF-4275-A36C-5D96A4A4CEB3}">
      <dsp:nvSpPr>
        <dsp:cNvPr id="0" name=""/>
        <dsp:cNvSpPr/>
      </dsp:nvSpPr>
      <dsp:spPr>
        <a:xfrm>
          <a:off x="7072594" y="942339"/>
          <a:ext cx="1009642" cy="12564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 Finisher</a:t>
          </a:r>
        </a:p>
      </dsp:txBody>
      <dsp:txXfrm>
        <a:off x="7121881" y="991626"/>
        <a:ext cx="911068" cy="1157879"/>
      </dsp:txXfrm>
    </dsp:sp>
    <dsp:sp modelId="{1B18A17B-8F99-4580-BAAC-DAE71DE54B1C}">
      <dsp:nvSpPr>
        <dsp:cNvPr id="0" name=""/>
        <dsp:cNvSpPr/>
      </dsp:nvSpPr>
      <dsp:spPr>
        <a:xfrm>
          <a:off x="8250510" y="942339"/>
          <a:ext cx="1009642" cy="12564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 </a:t>
          </a:r>
          <a:r>
            <a:rPr lang="en-GB" sz="1200" kern="1200" dirty="0"/>
            <a:t>Hashing TF</a:t>
          </a:r>
          <a:endParaRPr lang="en-GB" sz="1000" kern="1200" dirty="0"/>
        </a:p>
      </dsp:txBody>
      <dsp:txXfrm>
        <a:off x="8299797" y="991626"/>
        <a:ext cx="911068" cy="1157879"/>
      </dsp:txXfrm>
    </dsp:sp>
    <dsp:sp modelId="{14A87DB3-71E2-45FF-9BE5-EB8A01B6DA20}">
      <dsp:nvSpPr>
        <dsp:cNvPr id="0" name=""/>
        <dsp:cNvSpPr/>
      </dsp:nvSpPr>
      <dsp:spPr>
        <a:xfrm>
          <a:off x="9428426" y="942339"/>
          <a:ext cx="1009642" cy="125645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 </a:t>
          </a:r>
          <a:r>
            <a:rPr lang="en-GB" sz="1200" kern="1200" dirty="0"/>
            <a:t>Idf</a:t>
          </a:r>
          <a:endParaRPr lang="en-GB" sz="1000" kern="1200" dirty="0"/>
        </a:p>
      </dsp:txBody>
      <dsp:txXfrm>
        <a:off x="9477713" y="991626"/>
        <a:ext cx="911068" cy="115787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1/2/2022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921512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1/2/2022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2411110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1/2/2022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701198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1/2/2022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1699311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1/2/2022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1457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1/2/2022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349942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134996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742434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1/2/2022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361181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558778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EDB8D0-98ED-4B86-9D5F-E61ADC70144D}"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943111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EDB8D0-98ED-4B86-9D5F-E61ADC70144D}" type="datetimeFigureOut">
              <a:rPr lang="en-US" smtClean="0"/>
              <a:t>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573041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EDB8D0-98ED-4B86-9D5F-E61ADC70144D}" type="datetimeFigureOut">
              <a:rPr lang="en-US" smtClean="0"/>
              <a:t>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842277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DB8D0-98ED-4B86-9D5F-E61ADC70144D}" type="datetimeFigureOut">
              <a:rPr lang="en-US" smtClean="0"/>
              <a:t>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432274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165227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815003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EDB8D0-98ED-4B86-9D5F-E61ADC70144D}" type="datetimeFigureOut">
              <a:rPr lang="en-US" smtClean="0"/>
              <a:pPr/>
              <a:t>1/2/2022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734036703"/>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t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t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napcrafty.blogspot.com/2011_01_01_archive.html" TargetMode="External"/><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Paint splash on a white background">
            <a:extLst>
              <a:ext uri="{FF2B5EF4-FFF2-40B4-BE49-F238E27FC236}">
                <a16:creationId xmlns:a16="http://schemas.microsoft.com/office/drawing/2014/main" id="{12EE50DC-D4ED-46FD-A7E7-DE50AAEE1B61}"/>
              </a:ext>
            </a:extLst>
          </p:cNvPr>
          <p:cNvPicPr>
            <a:picLocks noChangeAspect="1"/>
          </p:cNvPicPr>
          <p:nvPr/>
        </p:nvPicPr>
        <p:blipFill rotWithShape="1">
          <a:blip r:embed="rId2">
            <a:duotone>
              <a:schemeClr val="bg2">
                <a:shade val="45000"/>
                <a:satMod val="135000"/>
              </a:schemeClr>
              <a:prstClr val="white"/>
            </a:duotone>
            <a:alphaModFix amt="65000"/>
          </a:blip>
          <a:srcRect/>
          <a:stretch/>
        </p:blipFill>
        <p:spPr>
          <a:xfrm>
            <a:off x="20" y="10"/>
            <a:ext cx="12191979" cy="6857989"/>
          </a:xfrm>
          <a:prstGeom prst="rect">
            <a:avLst/>
          </a:prstGeom>
        </p:spPr>
      </p:pic>
      <p:sp>
        <p:nvSpPr>
          <p:cNvPr id="2" name="Title 1">
            <a:extLst>
              <a:ext uri="{FF2B5EF4-FFF2-40B4-BE49-F238E27FC236}">
                <a16:creationId xmlns:a16="http://schemas.microsoft.com/office/drawing/2014/main" id="{F06F4D80-6102-48D6-97F9-E77003F112EA}"/>
              </a:ext>
            </a:extLst>
          </p:cNvPr>
          <p:cNvSpPr>
            <a:spLocks noGrp="1"/>
          </p:cNvSpPr>
          <p:nvPr>
            <p:ph type="ctrTitle"/>
          </p:nvPr>
        </p:nvSpPr>
        <p:spPr>
          <a:xfrm>
            <a:off x="365759" y="2194560"/>
            <a:ext cx="11471565" cy="1739347"/>
          </a:xfrm>
        </p:spPr>
        <p:txBody>
          <a:bodyPr>
            <a:normAutofit/>
          </a:bodyPr>
          <a:lstStyle/>
          <a:p>
            <a:r>
              <a:rPr lang="de-DE" dirty="0"/>
              <a:t>Job augmentation</a:t>
            </a:r>
            <a:endParaRPr lang="en-GB" dirty="0"/>
          </a:p>
        </p:txBody>
      </p:sp>
      <p:sp>
        <p:nvSpPr>
          <p:cNvPr id="3" name="Subtitle 2">
            <a:extLst>
              <a:ext uri="{FF2B5EF4-FFF2-40B4-BE49-F238E27FC236}">
                <a16:creationId xmlns:a16="http://schemas.microsoft.com/office/drawing/2014/main" id="{D873B748-2DAF-44D4-8A75-FC5CB8794F37}"/>
              </a:ext>
            </a:extLst>
          </p:cNvPr>
          <p:cNvSpPr>
            <a:spLocks noGrp="1"/>
          </p:cNvSpPr>
          <p:nvPr>
            <p:ph type="subTitle" idx="1"/>
          </p:nvPr>
        </p:nvSpPr>
        <p:spPr/>
        <p:txBody>
          <a:bodyPr>
            <a:normAutofit/>
          </a:bodyPr>
          <a:lstStyle/>
          <a:p>
            <a:r>
              <a:rPr lang="de-DE" dirty="0"/>
              <a:t>Gayathri Adhimoolam</a:t>
            </a:r>
            <a:endParaRPr lang="en-GB" dirty="0"/>
          </a:p>
        </p:txBody>
      </p:sp>
    </p:spTree>
    <p:extLst>
      <p:ext uri="{BB962C8B-B14F-4D97-AF65-F5344CB8AC3E}">
        <p14:creationId xmlns:p14="http://schemas.microsoft.com/office/powerpoint/2010/main" val="2884702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855D6B5-9E3F-472B-B2A4-639AB6EC80F3}"/>
              </a:ext>
            </a:extLst>
          </p:cNvPr>
          <p:cNvSpPr>
            <a:spLocks noGrp="1"/>
          </p:cNvSpPr>
          <p:nvPr>
            <p:ph type="title"/>
          </p:nvPr>
        </p:nvSpPr>
        <p:spPr>
          <a:xfrm>
            <a:off x="643467" y="816638"/>
            <a:ext cx="3367359" cy="5224724"/>
          </a:xfrm>
        </p:spPr>
        <p:txBody>
          <a:bodyPr anchor="ctr">
            <a:normAutofit/>
          </a:bodyPr>
          <a:lstStyle/>
          <a:p>
            <a:r>
              <a:rPr lang="de-DE" dirty="0"/>
              <a:t>Data Preprocessing</a:t>
            </a:r>
            <a:endParaRPr lang="en-GB" dirty="0"/>
          </a:p>
        </p:txBody>
      </p:sp>
      <p:sp>
        <p:nvSpPr>
          <p:cNvPr id="3" name="Content Placeholder 2">
            <a:extLst>
              <a:ext uri="{FF2B5EF4-FFF2-40B4-BE49-F238E27FC236}">
                <a16:creationId xmlns:a16="http://schemas.microsoft.com/office/drawing/2014/main" id="{2DF4879F-E2CF-46FF-9954-9356ED2B5637}"/>
              </a:ext>
            </a:extLst>
          </p:cNvPr>
          <p:cNvSpPr>
            <a:spLocks noGrp="1"/>
          </p:cNvSpPr>
          <p:nvPr>
            <p:ph idx="1"/>
          </p:nvPr>
        </p:nvSpPr>
        <p:spPr>
          <a:xfrm>
            <a:off x="4472783" y="816638"/>
            <a:ext cx="4801218" cy="5224724"/>
          </a:xfrm>
        </p:spPr>
        <p:txBody>
          <a:bodyPr anchor="ctr">
            <a:normAutofit/>
          </a:bodyPr>
          <a:lstStyle/>
          <a:p>
            <a:pPr>
              <a:lnSpc>
                <a:spcPct val="90000"/>
              </a:lnSpc>
            </a:pPr>
            <a:r>
              <a:rPr lang="en-GB" sz="1600" dirty="0">
                <a:solidFill>
                  <a:schemeClr val="accent1"/>
                </a:solidFill>
              </a:rPr>
              <a:t>Remove non-English sentences:</a:t>
            </a:r>
          </a:p>
          <a:p>
            <a:pPr marL="0" indent="0">
              <a:lnSpc>
                <a:spcPct val="90000"/>
              </a:lnSpc>
              <a:buNone/>
            </a:pPr>
            <a:r>
              <a:rPr lang="en-GB" sz="1600" dirty="0"/>
              <a:t>	In this project since the entries with non-English titles or descriptions are dropped. But, a spark-NLP pipeline which converts the sentences in other languages to English is also implemented for future use in a separate notebook.</a:t>
            </a:r>
          </a:p>
          <a:p>
            <a:pPr marL="0" indent="0">
              <a:lnSpc>
                <a:spcPct val="90000"/>
              </a:lnSpc>
              <a:buNone/>
            </a:pPr>
            <a:endParaRPr lang="en-GB" sz="1600" dirty="0"/>
          </a:p>
          <a:p>
            <a:pPr>
              <a:lnSpc>
                <a:spcPct val="90000"/>
              </a:lnSpc>
            </a:pPr>
            <a:r>
              <a:rPr lang="en-GB" sz="1600" dirty="0">
                <a:solidFill>
                  <a:schemeClr val="accent1"/>
                </a:solidFill>
              </a:rPr>
              <a:t>Feature Engineering:</a:t>
            </a:r>
          </a:p>
          <a:p>
            <a:pPr marL="0" indent="0">
              <a:lnSpc>
                <a:spcPct val="90000"/>
              </a:lnSpc>
              <a:buNone/>
            </a:pPr>
            <a:r>
              <a:rPr lang="en-GB" sz="1600" dirty="0"/>
              <a:t>	A new feature, named “text”, which combines both the title and the description column is created.</a:t>
            </a:r>
          </a:p>
          <a:p>
            <a:pPr marL="0" indent="0">
              <a:lnSpc>
                <a:spcPct val="90000"/>
              </a:lnSpc>
              <a:buNone/>
            </a:pPr>
            <a:endParaRPr lang="de-DE" sz="1600" dirty="0"/>
          </a:p>
          <a:p>
            <a:pPr>
              <a:lnSpc>
                <a:spcPct val="90000"/>
              </a:lnSpc>
            </a:pPr>
            <a:r>
              <a:rPr lang="de-DE" sz="1600" dirty="0">
                <a:solidFill>
                  <a:schemeClr val="accent1"/>
                </a:solidFill>
              </a:rPr>
              <a:t>Data Imbalancement and Augmentation:</a:t>
            </a:r>
          </a:p>
          <a:p>
            <a:pPr marL="0" indent="0">
              <a:lnSpc>
                <a:spcPct val="90000"/>
              </a:lnSpc>
              <a:buNone/>
            </a:pPr>
            <a:r>
              <a:rPr lang="de-DE" sz="1600" dirty="0"/>
              <a:t>	To achieve balance in the data, data is augmented using the nlpaug library. In a given sentence, words with similar meanings(synonyms) are replaced and so new data is created for the minority classes.</a:t>
            </a:r>
          </a:p>
          <a:p>
            <a:pPr marL="0" indent="0">
              <a:lnSpc>
                <a:spcPct val="90000"/>
              </a:lnSpc>
              <a:buNone/>
            </a:pPr>
            <a:endParaRPr lang="en-GB" sz="1500" dirty="0"/>
          </a:p>
        </p:txBody>
      </p:sp>
    </p:spTree>
    <p:extLst>
      <p:ext uri="{BB962C8B-B14F-4D97-AF65-F5344CB8AC3E}">
        <p14:creationId xmlns:p14="http://schemas.microsoft.com/office/powerpoint/2010/main" val="4116082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7086B-5221-419E-A1E3-7DF3F94D61E1}"/>
              </a:ext>
            </a:extLst>
          </p:cNvPr>
          <p:cNvSpPr>
            <a:spLocks noGrp="1"/>
          </p:cNvSpPr>
          <p:nvPr>
            <p:ph type="title"/>
          </p:nvPr>
        </p:nvSpPr>
        <p:spPr>
          <a:xfrm>
            <a:off x="575734" y="298614"/>
            <a:ext cx="8596668" cy="1320800"/>
          </a:xfrm>
        </p:spPr>
        <p:txBody>
          <a:bodyPr/>
          <a:lstStyle/>
          <a:p>
            <a:r>
              <a:rPr lang="de-DE" dirty="0"/>
              <a:t>Modelling</a:t>
            </a: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6D5D808-6D7E-4156-97D5-FD27E05F1DAF}"/>
                  </a:ext>
                </a:extLst>
              </p:cNvPr>
              <p:cNvSpPr>
                <a:spLocks noGrp="1"/>
              </p:cNvSpPr>
              <p:nvPr>
                <p:ph idx="1"/>
              </p:nvPr>
            </p:nvSpPr>
            <p:spPr>
              <a:xfrm>
                <a:off x="677334" y="1168400"/>
                <a:ext cx="8867882" cy="4826000"/>
              </a:xfrm>
            </p:spPr>
            <p:txBody>
              <a:bodyPr>
                <a:normAutofit/>
              </a:bodyPr>
              <a:lstStyle/>
              <a:p>
                <a:pPr marL="0" indent="0">
                  <a:buNone/>
                </a:pPr>
                <a:r>
                  <a:rPr lang="de-DE" sz="2400" dirty="0">
                    <a:solidFill>
                      <a:schemeClr val="accent1"/>
                    </a:solidFill>
                  </a:rPr>
                  <a:t>Embeddings</a:t>
                </a:r>
                <a:endParaRPr lang="de-DE" dirty="0">
                  <a:solidFill>
                    <a:schemeClr val="accent1"/>
                  </a:solidFill>
                </a:endParaRPr>
              </a:p>
              <a:p>
                <a:pPr marL="0" indent="0">
                  <a:buNone/>
                </a:pPr>
                <a:r>
                  <a:rPr lang="en-GB" sz="1600" dirty="0">
                    <a:solidFill>
                      <a:schemeClr val="tx1"/>
                    </a:solidFill>
                  </a:rPr>
                  <a:t>	</a:t>
                </a:r>
                <a:r>
                  <a:rPr lang="en-GB" sz="1400" dirty="0">
                    <a:solidFill>
                      <a:schemeClr val="tx1"/>
                    </a:solidFill>
                  </a:rPr>
                  <a:t>The learned representation for text where words that have same meaning have a similar representation is a word embedding. Word embedding is a technique in which the text can be portrayed as real-valued vectors in a predetermined vector space. In this project, the embeddings are created using the Tf-Idf weighting.</a:t>
                </a:r>
                <a:endParaRPr lang="en-GB" sz="1600" dirty="0">
                  <a:solidFill>
                    <a:schemeClr val="tx1"/>
                  </a:solidFill>
                </a:endParaRPr>
              </a:p>
              <a:p>
                <a:r>
                  <a:rPr lang="en-GB" sz="1600" dirty="0">
                    <a:solidFill>
                      <a:schemeClr val="accent1"/>
                    </a:solidFill>
                  </a:rPr>
                  <a:t>Term Frequency (TF)</a:t>
                </a:r>
              </a:p>
              <a:p>
                <a:pPr marL="400050" lvl="1" indent="0">
                  <a:buNone/>
                </a:pPr>
                <a:r>
                  <a:rPr lang="en-GB" sz="1400" dirty="0">
                    <a:solidFill>
                      <a:schemeClr val="tx1"/>
                    </a:solidFill>
                  </a:rPr>
                  <a:t>Term Frequency (TF) is the number of occurrences of each term in the document. The higher the term frequency, the more frequent the term occurs in the document, and hence the more the term is a good description of the content of the document.</a:t>
                </a:r>
              </a:p>
              <a:p>
                <a:r>
                  <a:rPr lang="en-GB" sz="1600" dirty="0">
                    <a:solidFill>
                      <a:schemeClr val="accent1"/>
                    </a:solidFill>
                  </a:rPr>
                  <a:t>Inverse Document Frequency(IDF)</a:t>
                </a:r>
              </a:p>
              <a:p>
                <a:pPr marL="400050" lvl="1" indent="0">
                  <a:buNone/>
                </a:pPr>
                <a:r>
                  <a:rPr lang="en-GB" sz="1400" dirty="0">
                    <a:solidFill>
                      <a:schemeClr val="tx1"/>
                    </a:solidFill>
                  </a:rPr>
                  <a:t>Document frequency is the total number of documents in a collection that contain the term. To scale the weight of a term, the inverse document frequency is calculated. The lack of a term across the collection gives a view on the importance of the term. The Inverse Document Frequency (IDF) stresses that the importance is inversely proportional to the frequency of occurrence. The log value is taken to dampen the effect of IDF. Mathematically,</a:t>
                </a:r>
              </a:p>
              <a:p>
                <a:pPr marL="0" indent="0">
                  <a:buNone/>
                </a:pPr>
                <a14:m>
                  <m:oMathPara xmlns:m="http://schemas.openxmlformats.org/officeDocument/2006/math">
                    <m:oMathParaPr>
                      <m:jc m:val="centerGroup"/>
                    </m:oMathParaPr>
                    <m:oMath xmlns:m="http://schemas.openxmlformats.org/officeDocument/2006/math">
                      <m:r>
                        <a:rPr lang="de-DE" sz="1600" b="0" i="1" dirty="0" smtClean="0">
                          <a:solidFill>
                            <a:schemeClr val="tx1"/>
                          </a:solidFill>
                          <a:latin typeface="Cambria Math" panose="02040503050406030204" pitchFamily="18" charset="0"/>
                        </a:rPr>
                        <m:t>𝐼𝐷𝐹</m:t>
                      </m:r>
                      <m:r>
                        <a:rPr lang="en-GB" sz="1600" i="0" dirty="0">
                          <a:solidFill>
                            <a:schemeClr val="tx1"/>
                          </a:solidFill>
                          <a:latin typeface="Cambria Math" panose="02040503050406030204" pitchFamily="18" charset="0"/>
                        </a:rPr>
                        <m:t>=</m:t>
                      </m:r>
                      <m:func>
                        <m:funcPr>
                          <m:ctrlPr>
                            <a:rPr lang="en-GB" sz="1600" i="1" dirty="0">
                              <a:solidFill>
                                <a:schemeClr val="tx1"/>
                              </a:solidFill>
                              <a:latin typeface="Cambria Math" panose="02040503050406030204" pitchFamily="18" charset="0"/>
                            </a:rPr>
                          </m:ctrlPr>
                        </m:funcPr>
                        <m:fName>
                          <m:r>
                            <m:rPr>
                              <m:sty m:val="p"/>
                            </m:rPr>
                            <a:rPr lang="en-GB" sz="1600" i="0" dirty="0">
                              <a:solidFill>
                                <a:schemeClr val="tx1"/>
                              </a:solidFill>
                              <a:latin typeface="Cambria Math" panose="02040503050406030204" pitchFamily="18" charset="0"/>
                            </a:rPr>
                            <m:t>log</m:t>
                          </m:r>
                        </m:fName>
                        <m:e>
                          <m:d>
                            <m:dPr>
                              <m:ctrlPr>
                                <a:rPr lang="en-GB" sz="1600" i="1" dirty="0">
                                  <a:solidFill>
                                    <a:schemeClr val="tx1"/>
                                  </a:solidFill>
                                  <a:latin typeface="Cambria Math" panose="02040503050406030204" pitchFamily="18" charset="0"/>
                                </a:rPr>
                              </m:ctrlPr>
                            </m:dPr>
                            <m:e>
                              <m:r>
                                <a:rPr lang="en-GB" sz="1600" i="0" dirty="0">
                                  <a:solidFill>
                                    <a:schemeClr val="tx1"/>
                                  </a:solidFill>
                                  <a:latin typeface="Cambria Math" panose="02040503050406030204" pitchFamily="18" charset="0"/>
                                </a:rPr>
                                <m:t>1+</m:t>
                              </m:r>
                              <m:f>
                                <m:fPr>
                                  <m:ctrlPr>
                                    <a:rPr lang="en-GB" sz="1600" i="1" dirty="0">
                                      <a:solidFill>
                                        <a:schemeClr val="tx1"/>
                                      </a:solidFill>
                                      <a:latin typeface="Cambria Math" panose="02040503050406030204" pitchFamily="18" charset="0"/>
                                    </a:rPr>
                                  </m:ctrlPr>
                                </m:fPr>
                                <m:num>
                                  <m:r>
                                    <a:rPr lang="en-GB" sz="1600" i="1" dirty="0">
                                      <a:solidFill>
                                        <a:schemeClr val="tx1"/>
                                      </a:solidFill>
                                      <a:latin typeface="Cambria Math" panose="02040503050406030204" pitchFamily="18" charset="0"/>
                                    </a:rPr>
                                    <m:t>𝑁</m:t>
                                  </m:r>
                                </m:num>
                                <m:den>
                                  <m:sSub>
                                    <m:sSubPr>
                                      <m:ctrlPr>
                                        <a:rPr lang="en-GB" sz="1600" i="1" dirty="0" smtClean="0">
                                          <a:solidFill>
                                            <a:schemeClr val="tx1"/>
                                          </a:solidFill>
                                          <a:latin typeface="Cambria Math" panose="02040503050406030204" pitchFamily="18" charset="0"/>
                                        </a:rPr>
                                      </m:ctrlPr>
                                    </m:sSubPr>
                                    <m:e>
                                      <m:r>
                                        <a:rPr lang="en-GB" sz="1600" i="1" dirty="0">
                                          <a:solidFill>
                                            <a:schemeClr val="tx1"/>
                                          </a:solidFill>
                                          <a:latin typeface="Cambria Math" panose="02040503050406030204" pitchFamily="18" charset="0"/>
                                        </a:rPr>
                                        <m:t>𝑛</m:t>
                                      </m:r>
                                    </m:e>
                                    <m:sub>
                                      <m:r>
                                        <a:rPr lang="en-GB" sz="1600" i="1" dirty="0">
                                          <a:solidFill>
                                            <a:schemeClr val="tx1"/>
                                          </a:solidFill>
                                          <a:latin typeface="Cambria Math" panose="02040503050406030204" pitchFamily="18" charset="0"/>
                                        </a:rPr>
                                        <m:t>𝑡</m:t>
                                      </m:r>
                                    </m:sub>
                                  </m:sSub>
                                </m:den>
                              </m:f>
                            </m:e>
                          </m:d>
                        </m:e>
                      </m:func>
                    </m:oMath>
                  </m:oMathPara>
                </a14:m>
                <a:endParaRPr lang="en-GB" sz="1600" dirty="0">
                  <a:solidFill>
                    <a:schemeClr val="tx1"/>
                  </a:solidFill>
                </a:endParaRPr>
              </a:p>
            </p:txBody>
          </p:sp>
        </mc:Choice>
        <mc:Fallback>
          <p:sp>
            <p:nvSpPr>
              <p:cNvPr id="3" name="Content Placeholder 2">
                <a:extLst>
                  <a:ext uri="{FF2B5EF4-FFF2-40B4-BE49-F238E27FC236}">
                    <a16:creationId xmlns:a16="http://schemas.microsoft.com/office/drawing/2014/main" id="{26D5D808-6D7E-4156-97D5-FD27E05F1DAF}"/>
                  </a:ext>
                </a:extLst>
              </p:cNvPr>
              <p:cNvSpPr>
                <a:spLocks noGrp="1" noRot="1" noChangeAspect="1" noMove="1" noResize="1" noEditPoints="1" noAdjustHandles="1" noChangeArrowheads="1" noChangeShapeType="1" noTextEdit="1"/>
              </p:cNvSpPr>
              <p:nvPr>
                <p:ph idx="1"/>
              </p:nvPr>
            </p:nvSpPr>
            <p:spPr>
              <a:xfrm>
                <a:off x="677334" y="1168400"/>
                <a:ext cx="8867882" cy="4826000"/>
              </a:xfrm>
              <a:blipFill>
                <a:blip r:embed="rId2"/>
                <a:stretch>
                  <a:fillRect l="-1031" t="-1011" r="-687"/>
                </a:stretch>
              </a:blipFill>
            </p:spPr>
            <p:txBody>
              <a:bodyPr/>
              <a:lstStyle/>
              <a:p>
                <a:r>
                  <a:rPr lang="en-GB">
                    <a:noFill/>
                  </a:rPr>
                  <a:t> </a:t>
                </a:r>
              </a:p>
            </p:txBody>
          </p:sp>
        </mc:Fallback>
      </mc:AlternateContent>
    </p:spTree>
    <p:extLst>
      <p:ext uri="{BB962C8B-B14F-4D97-AF65-F5344CB8AC3E}">
        <p14:creationId xmlns:p14="http://schemas.microsoft.com/office/powerpoint/2010/main" val="1483431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5A2ED-BD50-4061-83C2-0B608FD3C032}"/>
              </a:ext>
            </a:extLst>
          </p:cNvPr>
          <p:cNvSpPr>
            <a:spLocks noGrp="1"/>
          </p:cNvSpPr>
          <p:nvPr>
            <p:ph type="title"/>
          </p:nvPr>
        </p:nvSpPr>
        <p:spPr>
          <a:xfrm>
            <a:off x="677334" y="609600"/>
            <a:ext cx="8596668" cy="845976"/>
          </a:xfrm>
        </p:spPr>
        <p:txBody>
          <a:bodyPr/>
          <a:lstStyle/>
          <a:p>
            <a:r>
              <a:rPr lang="de-DE" dirty="0"/>
              <a:t>Modelling</a:t>
            </a: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E8B75D2-D318-4CE9-A66B-B5CF3051DA0B}"/>
                  </a:ext>
                </a:extLst>
              </p:cNvPr>
              <p:cNvSpPr>
                <a:spLocks noGrp="1"/>
              </p:cNvSpPr>
              <p:nvPr>
                <p:ph idx="1"/>
              </p:nvPr>
            </p:nvSpPr>
            <p:spPr>
              <a:xfrm>
                <a:off x="677334" y="1688841"/>
                <a:ext cx="8596668" cy="4352521"/>
              </a:xfrm>
            </p:spPr>
            <p:txBody>
              <a:bodyPr>
                <a:normAutofit/>
              </a:bodyPr>
              <a:lstStyle/>
              <a:p>
                <a:pPr algn="l"/>
                <a:r>
                  <a:rPr lang="en-GB" sz="1600" b="0" i="0" u="none" strike="noStrike" baseline="0" dirty="0">
                    <a:latin typeface="Trebuchet MS (Body)"/>
                  </a:rPr>
                  <a:t>The </a:t>
                </a:r>
                <a:r>
                  <a:rPr lang="en-GB" sz="1600" i="1" dirty="0">
                    <a:latin typeface="Trebuchet MS (Body)"/>
                  </a:rPr>
                  <a:t>TF</a:t>
                </a:r>
                <a:r>
                  <a:rPr lang="en-GB" sz="1600" b="0" i="1" u="none" strike="noStrike" baseline="0" dirty="0">
                    <a:latin typeface="Trebuchet MS (Body)"/>
                  </a:rPr>
                  <a:t> </a:t>
                </a:r>
                <a:r>
                  <a:rPr lang="en-GB" sz="1600" b="0" i="0" u="none" strike="noStrike" baseline="0" dirty="0">
                    <a:latin typeface="Trebuchet MS (Body)"/>
                  </a:rPr>
                  <a:t>and </a:t>
                </a:r>
                <a:r>
                  <a:rPr lang="en-GB" sz="1600" i="1" dirty="0">
                    <a:latin typeface="Trebuchet MS (Body)"/>
                  </a:rPr>
                  <a:t>IDF </a:t>
                </a:r>
                <a:r>
                  <a:rPr lang="en-GB" sz="1600" b="0" i="0" u="none" strike="noStrike" baseline="0" dirty="0">
                    <a:latin typeface="Trebuchet MS (Body)"/>
                  </a:rPr>
                  <a:t>are combined to produce a composite weight for each word in each document. Mathematically, </a:t>
                </a:r>
              </a:p>
              <a:p>
                <a:pPr marL="0" indent="0" algn="l">
                  <a:buNone/>
                </a:pPr>
                <a:endParaRPr lang="en-GB" sz="1600" b="0" i="0" u="none" strike="noStrike" baseline="0" dirty="0">
                  <a:solidFill>
                    <a:srgbClr val="836967"/>
                  </a:solidFill>
                  <a:latin typeface="Cambria Math" panose="02040503050406030204" pitchFamily="18" charset="0"/>
                </a:endParaRPr>
              </a:p>
              <a:p>
                <a:pPr marL="0" indent="0" algn="l">
                  <a:buNone/>
                </a:pPr>
                <a14:m>
                  <m:oMathPara xmlns:m="http://schemas.openxmlformats.org/officeDocument/2006/math">
                    <m:oMathParaPr>
                      <m:jc m:val="centerGroup"/>
                    </m:oMathParaPr>
                    <m:oMath xmlns:m="http://schemas.openxmlformats.org/officeDocument/2006/math">
                      <m:sSub>
                        <m:sSubPr>
                          <m:ctrlPr>
                            <a:rPr lang="en-GB" sz="1800" b="0" i="1" u="none" strike="noStrike" baseline="0" dirty="0" smtClean="0">
                              <a:solidFill>
                                <a:schemeClr val="tx1"/>
                              </a:solidFill>
                              <a:latin typeface="Cambria Math" panose="02040503050406030204" pitchFamily="18" charset="0"/>
                            </a:rPr>
                          </m:ctrlPr>
                        </m:sSubPr>
                        <m:e>
                          <m:d>
                            <m:dPr>
                              <m:ctrlPr>
                                <a:rPr lang="en-GB" sz="1800" b="0" i="1" u="none" strike="noStrike" baseline="0" dirty="0" smtClean="0">
                                  <a:solidFill>
                                    <a:schemeClr val="tx1"/>
                                  </a:solidFill>
                                  <a:latin typeface="Cambria Math" panose="02040503050406030204" pitchFamily="18" charset="0"/>
                                </a:rPr>
                              </m:ctrlPr>
                            </m:dPr>
                            <m:e>
                              <m:r>
                                <m:rPr>
                                  <m:sty m:val="p"/>
                                </m:rPr>
                                <a:rPr lang="de-DE" sz="1800" b="0" i="0" u="none" strike="noStrike" baseline="0" dirty="0" smtClean="0">
                                  <a:solidFill>
                                    <a:schemeClr val="tx1"/>
                                  </a:solidFill>
                                  <a:latin typeface="Cambria Math" panose="02040503050406030204" pitchFamily="18" charset="0"/>
                                </a:rPr>
                                <m:t>Tf</m:t>
                              </m:r>
                              <m:r>
                                <a:rPr lang="de-DE" sz="1800" b="0" i="0" u="none" strike="noStrike" baseline="0" dirty="0" smtClean="0">
                                  <a:solidFill>
                                    <a:schemeClr val="tx1"/>
                                  </a:solidFill>
                                  <a:latin typeface="Cambria Math" panose="02040503050406030204" pitchFamily="18" charset="0"/>
                                </a:rPr>
                                <m:t> −</m:t>
                              </m:r>
                              <m:r>
                                <m:rPr>
                                  <m:sty m:val="p"/>
                                </m:rPr>
                                <a:rPr lang="de-DE" sz="1800" b="0" i="0" u="none" strike="noStrike" baseline="0" dirty="0" smtClean="0">
                                  <a:solidFill>
                                    <a:schemeClr val="tx1"/>
                                  </a:solidFill>
                                  <a:latin typeface="Cambria Math" panose="02040503050406030204" pitchFamily="18" charset="0"/>
                                </a:rPr>
                                <m:t>Idf</m:t>
                              </m:r>
                            </m:e>
                          </m:d>
                        </m:e>
                        <m:sub>
                          <m:d>
                            <m:dPr>
                              <m:ctrlPr>
                                <a:rPr lang="en-GB" sz="1800" b="0" i="1" u="none" strike="noStrike" baseline="0" dirty="0" smtClean="0">
                                  <a:solidFill>
                                    <a:schemeClr val="tx1"/>
                                  </a:solidFill>
                                  <a:latin typeface="Cambria Math" panose="02040503050406030204" pitchFamily="18" charset="0"/>
                                </a:rPr>
                              </m:ctrlPr>
                            </m:dPr>
                            <m:e>
                              <m:r>
                                <a:rPr lang="en-GB" sz="1800" b="0" i="0" u="none" strike="noStrike" baseline="0" dirty="0" smtClean="0">
                                  <a:solidFill>
                                    <a:schemeClr val="tx1"/>
                                  </a:solidFill>
                                  <a:latin typeface="Cambria Math" panose="02040503050406030204" pitchFamily="18" charset="0"/>
                                </a:rPr>
                                <m:t>𝑡</m:t>
                              </m:r>
                              <m:r>
                                <a:rPr lang="en-GB" sz="1800" b="0" i="0" u="none" strike="noStrike" baseline="0" dirty="0" smtClean="0">
                                  <a:solidFill>
                                    <a:schemeClr val="tx1"/>
                                  </a:solidFill>
                                  <a:latin typeface="Cambria Math" panose="02040503050406030204" pitchFamily="18" charset="0"/>
                                </a:rPr>
                                <m:t>,</m:t>
                              </m:r>
                              <m:r>
                                <a:rPr lang="en-GB" sz="1800" b="0" i="0" u="none" strike="noStrike" baseline="0" dirty="0" smtClean="0">
                                  <a:solidFill>
                                    <a:schemeClr val="tx1"/>
                                  </a:solidFill>
                                  <a:latin typeface="Cambria Math" panose="02040503050406030204" pitchFamily="18" charset="0"/>
                                </a:rPr>
                                <m:t>𝑑</m:t>
                              </m:r>
                            </m:e>
                          </m:d>
                        </m:sub>
                      </m:sSub>
                      <m:r>
                        <a:rPr lang="en-GB" sz="1800" b="0" i="0" u="none" strike="noStrike" baseline="0" dirty="0" smtClean="0">
                          <a:solidFill>
                            <a:schemeClr val="tx1"/>
                          </a:solidFill>
                          <a:latin typeface="Cambria Math" panose="02040503050406030204" pitchFamily="18" charset="0"/>
                        </a:rPr>
                        <m:t>=</m:t>
                      </m:r>
                      <m:sSub>
                        <m:sSubPr>
                          <m:ctrlPr>
                            <a:rPr lang="en-GB" sz="1800" b="0" i="1" u="none" strike="noStrike" baseline="0" dirty="0" smtClean="0">
                              <a:solidFill>
                                <a:schemeClr val="tx1"/>
                              </a:solidFill>
                              <a:latin typeface="Cambria Math" panose="02040503050406030204" pitchFamily="18" charset="0"/>
                            </a:rPr>
                          </m:ctrlPr>
                        </m:sSubPr>
                        <m:e>
                          <m:r>
                            <m:rPr>
                              <m:sty m:val="p"/>
                            </m:rPr>
                            <a:rPr lang="de-DE" sz="1800" b="0" i="0" u="none" strike="noStrike" baseline="0" dirty="0" smtClean="0">
                              <a:solidFill>
                                <a:schemeClr val="tx1"/>
                              </a:solidFill>
                              <a:latin typeface="Cambria Math" panose="02040503050406030204" pitchFamily="18" charset="0"/>
                            </a:rPr>
                            <m:t>Tf</m:t>
                          </m:r>
                        </m:e>
                        <m:sub>
                          <m:r>
                            <a:rPr lang="en-GB" sz="1800" b="0" i="0" u="none" strike="noStrike" baseline="0" dirty="0" smtClean="0">
                              <a:solidFill>
                                <a:schemeClr val="tx1"/>
                              </a:solidFill>
                              <a:latin typeface="Cambria Math" panose="02040503050406030204" pitchFamily="18" charset="0"/>
                            </a:rPr>
                            <m:t>𝑡</m:t>
                          </m:r>
                          <m:r>
                            <a:rPr lang="en-GB" sz="1800" b="0" i="0" u="none" strike="noStrike" baseline="0" dirty="0" smtClean="0">
                              <a:solidFill>
                                <a:schemeClr val="tx1"/>
                              </a:solidFill>
                              <a:latin typeface="Cambria Math" panose="02040503050406030204" pitchFamily="18" charset="0"/>
                            </a:rPr>
                            <m:t>,</m:t>
                          </m:r>
                          <m:r>
                            <a:rPr lang="en-GB" sz="1800" b="0" i="0" u="none" strike="noStrike" baseline="0" dirty="0" smtClean="0">
                              <a:solidFill>
                                <a:schemeClr val="tx1"/>
                              </a:solidFill>
                              <a:latin typeface="Cambria Math" panose="02040503050406030204" pitchFamily="18" charset="0"/>
                            </a:rPr>
                            <m:t>𝑑</m:t>
                          </m:r>
                        </m:sub>
                      </m:sSub>
                      <m:r>
                        <a:rPr lang="en-GB" sz="1800" b="0" i="0" u="none" strike="noStrike" baseline="0" dirty="0" smtClean="0">
                          <a:solidFill>
                            <a:schemeClr val="tx1"/>
                          </a:solidFill>
                          <a:latin typeface="Cambria Math" panose="02040503050406030204" pitchFamily="18" charset="0"/>
                        </a:rPr>
                        <m:t>∗</m:t>
                      </m:r>
                      <m:sSub>
                        <m:sSubPr>
                          <m:ctrlPr>
                            <a:rPr lang="en-GB" sz="1800" b="0" i="1" u="none" strike="noStrike" baseline="0" dirty="0" smtClean="0">
                              <a:solidFill>
                                <a:schemeClr val="tx1"/>
                              </a:solidFill>
                              <a:latin typeface="Cambria Math" panose="02040503050406030204" pitchFamily="18" charset="0"/>
                            </a:rPr>
                          </m:ctrlPr>
                        </m:sSubPr>
                        <m:e>
                          <m:r>
                            <m:rPr>
                              <m:sty m:val="p"/>
                            </m:rPr>
                            <a:rPr lang="de-DE" sz="1800" b="0" i="0" u="none" strike="noStrike" baseline="0" dirty="0" smtClean="0">
                              <a:solidFill>
                                <a:schemeClr val="tx1"/>
                              </a:solidFill>
                              <a:latin typeface="Cambria Math" panose="02040503050406030204" pitchFamily="18" charset="0"/>
                            </a:rPr>
                            <m:t>Idf</m:t>
                          </m:r>
                        </m:e>
                        <m:sub>
                          <m:r>
                            <a:rPr lang="en-GB" sz="1800" b="0" i="0" u="none" strike="noStrike" baseline="0" dirty="0" smtClean="0">
                              <a:solidFill>
                                <a:schemeClr val="tx1"/>
                              </a:solidFill>
                              <a:latin typeface="Cambria Math" panose="02040503050406030204" pitchFamily="18" charset="0"/>
                            </a:rPr>
                            <m:t>𝑡</m:t>
                          </m:r>
                        </m:sub>
                      </m:sSub>
                    </m:oMath>
                  </m:oMathPara>
                </a14:m>
                <a:endParaRPr lang="en-GB" dirty="0">
                  <a:latin typeface="LMRoman12-Regular"/>
                </a:endParaRPr>
              </a:p>
              <a:p>
                <a:pPr algn="l"/>
                <a:r>
                  <a:rPr lang="en-GB" sz="1600" dirty="0"/>
                  <a:t>T</a:t>
                </a:r>
                <a:r>
                  <a:rPr lang="en-GB" sz="1600" b="0" i="0" u="none" strike="noStrike" baseline="0" dirty="0"/>
                  <a:t>he </a:t>
                </a:r>
                <a:r>
                  <a:rPr lang="en-GB" sz="1600" i="1" dirty="0"/>
                  <a:t>TF-IDF</a:t>
                </a:r>
                <a:r>
                  <a:rPr lang="en-GB" sz="1600" b="0" i="1" u="none" strike="noStrike" baseline="0" dirty="0"/>
                  <a:t> </a:t>
                </a:r>
                <a:r>
                  <a:rPr lang="en-GB" sz="1600" b="0" i="0" u="none" strike="noStrike" baseline="0" dirty="0"/>
                  <a:t>weight is</a:t>
                </a:r>
              </a:p>
              <a:p>
                <a:pPr lvl="1"/>
                <a:r>
                  <a:rPr lang="en-GB" sz="1400" b="0" i="0" u="none" strike="noStrike" baseline="0" dirty="0"/>
                  <a:t>highest when the term occurs frequently in a small collection of documents,</a:t>
                </a:r>
              </a:p>
              <a:p>
                <a:pPr lvl="1"/>
                <a:r>
                  <a:rPr lang="en-GB" sz="1400" b="0" i="0" u="none" strike="noStrike" baseline="0" dirty="0"/>
                  <a:t>lower when the term occurs less frequently in a document or occurs in several documents,</a:t>
                </a:r>
              </a:p>
              <a:p>
                <a:pPr lvl="1"/>
                <a:r>
                  <a:rPr lang="en-GB" sz="1400" b="0" i="0" u="none" strike="noStrike" baseline="0" dirty="0"/>
                  <a:t>lowest when the term occurs in all the documents.</a:t>
                </a:r>
              </a:p>
              <a:p>
                <a:pPr marL="457200" lvl="1" indent="0">
                  <a:buNone/>
                </a:pPr>
                <a:endParaRPr lang="en-GB" sz="1400" b="0" i="0" u="none" strike="noStrike" baseline="0" dirty="0"/>
              </a:p>
              <a:p>
                <a:pPr algn="l"/>
                <a:r>
                  <a:rPr lang="en-GB" sz="1600" b="0" i="0" u="none" strike="noStrike" baseline="0" dirty="0"/>
                  <a:t>Thus, each sentence is converted into the same size of the vocabulary of the corpus created from all the documents and assigned the </a:t>
                </a:r>
                <a:r>
                  <a:rPr lang="en-GB" sz="1600" i="1" dirty="0"/>
                  <a:t>TF-IDF</a:t>
                </a:r>
                <a:r>
                  <a:rPr lang="en-GB" sz="1600" b="0" i="1" u="none" strike="noStrike" baseline="0" dirty="0"/>
                  <a:t> </a:t>
                </a:r>
                <a:r>
                  <a:rPr lang="en-GB" sz="1600" b="0" i="0" u="none" strike="noStrike" baseline="0" dirty="0"/>
                  <a:t>score.</a:t>
                </a:r>
                <a:endParaRPr lang="en-GB" sz="1600" dirty="0"/>
              </a:p>
            </p:txBody>
          </p:sp>
        </mc:Choice>
        <mc:Fallback>
          <p:sp>
            <p:nvSpPr>
              <p:cNvPr id="3" name="Content Placeholder 2">
                <a:extLst>
                  <a:ext uri="{FF2B5EF4-FFF2-40B4-BE49-F238E27FC236}">
                    <a16:creationId xmlns:a16="http://schemas.microsoft.com/office/drawing/2014/main" id="{CE8B75D2-D318-4CE9-A66B-B5CF3051DA0B}"/>
                  </a:ext>
                </a:extLst>
              </p:cNvPr>
              <p:cNvSpPr>
                <a:spLocks noGrp="1" noRot="1" noChangeAspect="1" noMove="1" noResize="1" noEditPoints="1" noAdjustHandles="1" noChangeArrowheads="1" noChangeShapeType="1" noTextEdit="1"/>
              </p:cNvSpPr>
              <p:nvPr>
                <p:ph idx="1"/>
              </p:nvPr>
            </p:nvSpPr>
            <p:spPr>
              <a:xfrm>
                <a:off x="677334" y="1688841"/>
                <a:ext cx="8596668" cy="4352521"/>
              </a:xfrm>
              <a:blipFill>
                <a:blip r:embed="rId2"/>
                <a:stretch>
                  <a:fillRect l="-71" t="-560"/>
                </a:stretch>
              </a:blipFill>
            </p:spPr>
            <p:txBody>
              <a:bodyPr/>
              <a:lstStyle/>
              <a:p>
                <a:r>
                  <a:rPr lang="en-GB">
                    <a:noFill/>
                  </a:rPr>
                  <a:t> </a:t>
                </a:r>
              </a:p>
            </p:txBody>
          </p:sp>
        </mc:Fallback>
      </mc:AlternateContent>
    </p:spTree>
    <p:extLst>
      <p:ext uri="{BB962C8B-B14F-4D97-AF65-F5344CB8AC3E}">
        <p14:creationId xmlns:p14="http://schemas.microsoft.com/office/powerpoint/2010/main" val="1774432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A6EE5-F7EE-4ED7-81BF-475D801C5A0A}"/>
              </a:ext>
            </a:extLst>
          </p:cNvPr>
          <p:cNvSpPr>
            <a:spLocks noGrp="1"/>
          </p:cNvSpPr>
          <p:nvPr>
            <p:ph type="title"/>
          </p:nvPr>
        </p:nvSpPr>
        <p:spPr/>
        <p:txBody>
          <a:bodyPr/>
          <a:lstStyle/>
          <a:p>
            <a:r>
              <a:rPr lang="de-DE" dirty="0"/>
              <a:t>Modelling </a:t>
            </a:r>
            <a:br>
              <a:rPr lang="de-DE" dirty="0"/>
            </a:br>
            <a:r>
              <a:rPr lang="de-DE" dirty="0"/>
              <a:t>Spark-NLP pipeline</a:t>
            </a:r>
            <a:endParaRPr lang="en-GB" dirty="0"/>
          </a:p>
        </p:txBody>
      </p:sp>
      <p:sp>
        <p:nvSpPr>
          <p:cNvPr id="3" name="Content Placeholder 2">
            <a:extLst>
              <a:ext uri="{FF2B5EF4-FFF2-40B4-BE49-F238E27FC236}">
                <a16:creationId xmlns:a16="http://schemas.microsoft.com/office/drawing/2014/main" id="{65569003-4F51-44CD-AD43-D7CAC4E0D7CE}"/>
              </a:ext>
            </a:extLst>
          </p:cNvPr>
          <p:cNvSpPr>
            <a:spLocks noGrp="1"/>
          </p:cNvSpPr>
          <p:nvPr>
            <p:ph idx="1"/>
          </p:nvPr>
        </p:nvSpPr>
        <p:spPr/>
        <p:txBody>
          <a:bodyPr/>
          <a:lstStyle/>
          <a:p>
            <a:pPr marL="0" indent="0">
              <a:buNone/>
            </a:pPr>
            <a:r>
              <a:rPr lang="de-DE" dirty="0"/>
              <a:t>In order to get the embeddings the following pipeline is implemented using the spark-NLP and pyspark ML libraries.</a:t>
            </a:r>
            <a:endParaRPr lang="en-GB" dirty="0"/>
          </a:p>
        </p:txBody>
      </p:sp>
      <p:graphicFrame>
        <p:nvGraphicFramePr>
          <p:cNvPr id="4" name="Diagram 3">
            <a:extLst>
              <a:ext uri="{FF2B5EF4-FFF2-40B4-BE49-F238E27FC236}">
                <a16:creationId xmlns:a16="http://schemas.microsoft.com/office/drawing/2014/main" id="{D52BF539-F590-4717-ADA1-4AB396F002B3}"/>
              </a:ext>
            </a:extLst>
          </p:cNvPr>
          <p:cNvGraphicFramePr/>
          <p:nvPr>
            <p:extLst>
              <p:ext uri="{D42A27DB-BD31-4B8C-83A1-F6EECF244321}">
                <p14:modId xmlns:p14="http://schemas.microsoft.com/office/powerpoint/2010/main" val="2195768685"/>
              </p:ext>
            </p:extLst>
          </p:nvPr>
        </p:nvGraphicFramePr>
        <p:xfrm>
          <a:off x="268374" y="2635896"/>
          <a:ext cx="10443168" cy="3141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9503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E42BE-0190-4112-9F31-7E08BCA66228}"/>
              </a:ext>
            </a:extLst>
          </p:cNvPr>
          <p:cNvSpPr>
            <a:spLocks noGrp="1"/>
          </p:cNvSpPr>
          <p:nvPr>
            <p:ph type="title"/>
          </p:nvPr>
        </p:nvSpPr>
        <p:spPr/>
        <p:txBody>
          <a:bodyPr/>
          <a:lstStyle/>
          <a:p>
            <a:r>
              <a:rPr lang="de-DE" dirty="0"/>
              <a:t>Modelling</a:t>
            </a:r>
            <a:br>
              <a:rPr lang="de-DE" dirty="0"/>
            </a:br>
            <a:r>
              <a:rPr lang="de-DE" dirty="0"/>
              <a:t>Classifier models</a:t>
            </a:r>
            <a:endParaRPr lang="en-GB" dirty="0"/>
          </a:p>
        </p:txBody>
      </p:sp>
      <p:sp>
        <p:nvSpPr>
          <p:cNvPr id="3" name="Content Placeholder 2">
            <a:extLst>
              <a:ext uri="{FF2B5EF4-FFF2-40B4-BE49-F238E27FC236}">
                <a16:creationId xmlns:a16="http://schemas.microsoft.com/office/drawing/2014/main" id="{6213D81E-83BC-448A-AA3F-2BAC77850E3E}"/>
              </a:ext>
            </a:extLst>
          </p:cNvPr>
          <p:cNvSpPr>
            <a:spLocks noGrp="1"/>
          </p:cNvSpPr>
          <p:nvPr>
            <p:ph idx="1"/>
          </p:nvPr>
        </p:nvSpPr>
        <p:spPr/>
        <p:txBody>
          <a:bodyPr>
            <a:normAutofit/>
          </a:bodyPr>
          <a:lstStyle/>
          <a:p>
            <a:pPr marL="0" indent="0">
              <a:buNone/>
            </a:pPr>
            <a:r>
              <a:rPr lang="de-DE" dirty="0"/>
              <a:t>The embeddings are used as inputs to classify the job levels. Three machine learning classifier models are chosen for the classification task. They are,</a:t>
            </a:r>
          </a:p>
          <a:p>
            <a:pPr lvl="1"/>
            <a:r>
              <a:rPr lang="de-DE" dirty="0"/>
              <a:t>Decision trees</a:t>
            </a:r>
          </a:p>
          <a:p>
            <a:pPr lvl="1"/>
            <a:r>
              <a:rPr lang="de-DE" dirty="0"/>
              <a:t>Random Forests</a:t>
            </a:r>
          </a:p>
          <a:p>
            <a:pPr lvl="1"/>
            <a:r>
              <a:rPr lang="de-DE" dirty="0"/>
              <a:t>Logistic Regression</a:t>
            </a:r>
          </a:p>
          <a:p>
            <a:pPr marL="0" indent="0">
              <a:buNone/>
            </a:pPr>
            <a:r>
              <a:rPr lang="de-DE" dirty="0"/>
              <a:t>The classifiers are used to classify with different set of embeddings:</a:t>
            </a:r>
          </a:p>
          <a:p>
            <a:pPr lvl="1"/>
            <a:r>
              <a:rPr lang="de-DE" dirty="0"/>
              <a:t>Embeddings from „title“ only</a:t>
            </a:r>
          </a:p>
          <a:p>
            <a:pPr lvl="1"/>
            <a:r>
              <a:rPr lang="de-DE" dirty="0"/>
              <a:t>Embeddings from „description“ only</a:t>
            </a:r>
          </a:p>
          <a:p>
            <a:pPr lvl="1"/>
            <a:r>
              <a:rPr lang="de-DE" dirty="0"/>
              <a:t>Embeddings from „text“ which is a combination of title and description</a:t>
            </a:r>
          </a:p>
          <a:p>
            <a:pPr lvl="1"/>
            <a:r>
              <a:rPr lang="de-DE" dirty="0"/>
              <a:t>Embeddings from the „augmented text“.</a:t>
            </a:r>
            <a:endParaRPr lang="en-GB" dirty="0"/>
          </a:p>
        </p:txBody>
      </p:sp>
    </p:spTree>
    <p:extLst>
      <p:ext uri="{BB962C8B-B14F-4D97-AF65-F5344CB8AC3E}">
        <p14:creationId xmlns:p14="http://schemas.microsoft.com/office/powerpoint/2010/main" val="3268995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14C43-D8C0-4CF4-8696-D91AE38D14CB}"/>
              </a:ext>
            </a:extLst>
          </p:cNvPr>
          <p:cNvSpPr>
            <a:spLocks noGrp="1"/>
          </p:cNvSpPr>
          <p:nvPr>
            <p:ph type="title"/>
          </p:nvPr>
        </p:nvSpPr>
        <p:spPr>
          <a:xfrm>
            <a:off x="677334" y="609600"/>
            <a:ext cx="8596668" cy="1320800"/>
          </a:xfrm>
        </p:spPr>
        <p:txBody>
          <a:bodyPr anchor="t">
            <a:normAutofit/>
          </a:bodyPr>
          <a:lstStyle/>
          <a:p>
            <a:r>
              <a:rPr lang="de-DE" dirty="0"/>
              <a:t>Decision trees</a:t>
            </a:r>
            <a:endParaRPr lang="en-GB" dirty="0"/>
          </a:p>
        </p:txBody>
      </p:sp>
      <p:pic>
        <p:nvPicPr>
          <p:cNvPr id="1026" name="Picture 2" descr="Decision Tree Classification Algorithm">
            <a:extLst>
              <a:ext uri="{FF2B5EF4-FFF2-40B4-BE49-F238E27FC236}">
                <a16:creationId xmlns:a16="http://schemas.microsoft.com/office/drawing/2014/main" id="{26227CB7-7BCC-4180-824C-F355EA9B8A0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7475" y="2159330"/>
            <a:ext cx="3171202" cy="276827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8E5F6E1-3D66-4E2D-8C63-F2A135102563}"/>
              </a:ext>
            </a:extLst>
          </p:cNvPr>
          <p:cNvSpPr>
            <a:spLocks noGrp="1"/>
          </p:cNvSpPr>
          <p:nvPr>
            <p:ph idx="1"/>
          </p:nvPr>
        </p:nvSpPr>
        <p:spPr>
          <a:xfrm>
            <a:off x="4572000" y="1930400"/>
            <a:ext cx="5275662" cy="3880773"/>
          </a:xfrm>
        </p:spPr>
        <p:txBody>
          <a:bodyPr>
            <a:normAutofit lnSpcReduction="10000"/>
          </a:bodyPr>
          <a:lstStyle/>
          <a:p>
            <a:pPr>
              <a:lnSpc>
                <a:spcPct val="90000"/>
              </a:lnSpc>
            </a:pPr>
            <a:r>
              <a:rPr lang="de-DE" sz="1500" dirty="0"/>
              <a:t>Decision tree is a supervised learning technique widely used in classification problems.</a:t>
            </a:r>
          </a:p>
          <a:p>
            <a:pPr>
              <a:lnSpc>
                <a:spcPct val="90000"/>
              </a:lnSpc>
            </a:pPr>
            <a:r>
              <a:rPr lang="en-GB" sz="1500" dirty="0"/>
              <a:t>Decision trees are typically drawn upside down, in the sense that the leaves are at the bottom of the tree.</a:t>
            </a:r>
          </a:p>
          <a:p>
            <a:pPr>
              <a:lnSpc>
                <a:spcPct val="90000"/>
              </a:lnSpc>
            </a:pPr>
            <a:r>
              <a:rPr lang="en-GB" sz="1500" dirty="0"/>
              <a:t>The features of a dataset are represented by the internal nodes, the branches represent the decision rules ad each leaf node represents the outcome.</a:t>
            </a:r>
          </a:p>
          <a:p>
            <a:pPr>
              <a:lnSpc>
                <a:spcPct val="90000"/>
              </a:lnSpc>
            </a:pPr>
            <a:r>
              <a:rPr lang="en-GB" sz="1500" dirty="0"/>
              <a:t>A decision tree simply asks a question, and based on the answer (Yes/No), it further split the tree into subtrees.</a:t>
            </a:r>
          </a:p>
          <a:p>
            <a:pPr>
              <a:lnSpc>
                <a:spcPct val="90000"/>
              </a:lnSpc>
            </a:pPr>
            <a:r>
              <a:rPr lang="en-GB" sz="1500" dirty="0"/>
              <a:t>The best attribute to split a node is calculated by one of the attribute selection measures: </a:t>
            </a:r>
          </a:p>
          <a:p>
            <a:pPr lvl="1">
              <a:lnSpc>
                <a:spcPct val="90000"/>
              </a:lnSpc>
            </a:pPr>
            <a:r>
              <a:rPr lang="en-GB" sz="1300" dirty="0"/>
              <a:t>Entropy: The measurement of the impurity or randomness in the data points.</a:t>
            </a:r>
          </a:p>
          <a:p>
            <a:pPr lvl="1">
              <a:lnSpc>
                <a:spcPct val="90000"/>
              </a:lnSpc>
            </a:pPr>
            <a:r>
              <a:rPr lang="en-GB" sz="1300" dirty="0"/>
              <a:t>Gini Index: calculates the amount of probability of a specific feature that is classified incorrectly when selected randomly.</a:t>
            </a:r>
          </a:p>
          <a:p>
            <a:pPr>
              <a:lnSpc>
                <a:spcPct val="90000"/>
              </a:lnSpc>
            </a:pPr>
            <a:endParaRPr lang="en-GB" sz="1500" dirty="0"/>
          </a:p>
          <a:p>
            <a:pPr marL="0" indent="0">
              <a:lnSpc>
                <a:spcPct val="90000"/>
              </a:lnSpc>
              <a:buNone/>
            </a:pPr>
            <a:endParaRPr lang="en-GB" sz="1500" dirty="0"/>
          </a:p>
        </p:txBody>
      </p:sp>
    </p:spTree>
    <p:extLst>
      <p:ext uri="{BB962C8B-B14F-4D97-AF65-F5344CB8AC3E}">
        <p14:creationId xmlns:p14="http://schemas.microsoft.com/office/powerpoint/2010/main" val="3531994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14C43-D8C0-4CF4-8696-D91AE38D14CB}"/>
              </a:ext>
            </a:extLst>
          </p:cNvPr>
          <p:cNvSpPr>
            <a:spLocks noGrp="1"/>
          </p:cNvSpPr>
          <p:nvPr>
            <p:ph type="title"/>
          </p:nvPr>
        </p:nvSpPr>
        <p:spPr>
          <a:xfrm>
            <a:off x="677334" y="609600"/>
            <a:ext cx="8596668" cy="1320800"/>
          </a:xfrm>
        </p:spPr>
        <p:txBody>
          <a:bodyPr anchor="t">
            <a:normAutofit/>
          </a:bodyPr>
          <a:lstStyle/>
          <a:p>
            <a:r>
              <a:rPr lang="de-DE" dirty="0"/>
              <a:t>Decision trees</a:t>
            </a:r>
            <a:endParaRPr lang="en-GB" dirty="0"/>
          </a:p>
        </p:txBody>
      </p:sp>
      <p:sp>
        <p:nvSpPr>
          <p:cNvPr id="3" name="Content Placeholder 2">
            <a:extLst>
              <a:ext uri="{FF2B5EF4-FFF2-40B4-BE49-F238E27FC236}">
                <a16:creationId xmlns:a16="http://schemas.microsoft.com/office/drawing/2014/main" id="{28E5F6E1-3D66-4E2D-8C63-F2A135102563}"/>
              </a:ext>
            </a:extLst>
          </p:cNvPr>
          <p:cNvSpPr>
            <a:spLocks noGrp="1"/>
          </p:cNvSpPr>
          <p:nvPr>
            <p:ph idx="1"/>
          </p:nvPr>
        </p:nvSpPr>
        <p:spPr>
          <a:xfrm>
            <a:off x="4926563" y="2160589"/>
            <a:ext cx="4344438" cy="3880773"/>
          </a:xfrm>
        </p:spPr>
        <p:txBody>
          <a:bodyPr>
            <a:normAutofit/>
          </a:bodyPr>
          <a:lstStyle/>
          <a:p>
            <a:pPr>
              <a:lnSpc>
                <a:spcPct val="90000"/>
              </a:lnSpc>
            </a:pPr>
            <a:r>
              <a:rPr lang="en-GB" sz="1400" dirty="0"/>
              <a:t>Since a large tree increases the risk of overfitting, and a small tree may not capture all the information from the features, decision trees uses a technique called pruning, that decreases the size of the tree without compromising the accuracy.</a:t>
            </a:r>
          </a:p>
          <a:p>
            <a:pPr>
              <a:lnSpc>
                <a:spcPct val="90000"/>
              </a:lnSpc>
            </a:pPr>
            <a:r>
              <a:rPr lang="en-GB" sz="1400" dirty="0"/>
              <a:t>Decision Trees usually mimic human thinking ability while making a decision, so it is easy to understand.</a:t>
            </a:r>
          </a:p>
          <a:p>
            <a:pPr>
              <a:lnSpc>
                <a:spcPct val="90000"/>
              </a:lnSpc>
            </a:pPr>
            <a:r>
              <a:rPr lang="en-GB" sz="1400" dirty="0"/>
              <a:t>The logic behind the decision tree can be easily understood because it shows a tree-like structure.</a:t>
            </a:r>
          </a:p>
          <a:p>
            <a:pPr>
              <a:lnSpc>
                <a:spcPct val="90000"/>
              </a:lnSpc>
            </a:pPr>
            <a:r>
              <a:rPr lang="en-GB" sz="1400" dirty="0"/>
              <a:t>The disadvantage of decision tree is the overfitting issue, which can be resolved using the random forest algorithm.</a:t>
            </a:r>
          </a:p>
          <a:p>
            <a:pPr>
              <a:lnSpc>
                <a:spcPct val="90000"/>
              </a:lnSpc>
            </a:pPr>
            <a:endParaRPr lang="en-GB" sz="1400" dirty="0"/>
          </a:p>
          <a:p>
            <a:pPr marL="0" indent="0">
              <a:lnSpc>
                <a:spcPct val="90000"/>
              </a:lnSpc>
              <a:buNone/>
            </a:pPr>
            <a:endParaRPr lang="en-GB" sz="1100" dirty="0"/>
          </a:p>
        </p:txBody>
      </p:sp>
      <p:pic>
        <p:nvPicPr>
          <p:cNvPr id="2052" name="Picture 4">
            <a:extLst>
              <a:ext uri="{FF2B5EF4-FFF2-40B4-BE49-F238E27FC236}">
                <a16:creationId xmlns:a16="http://schemas.microsoft.com/office/drawing/2014/main" id="{5D8CBB9A-7ABC-48B0-9029-4501C51A8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12" y="1930400"/>
            <a:ext cx="4344437" cy="3566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46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6B704-C2CE-4AC8-B503-E460FB04DAFA}"/>
              </a:ext>
            </a:extLst>
          </p:cNvPr>
          <p:cNvSpPr>
            <a:spLocks noGrp="1"/>
          </p:cNvSpPr>
          <p:nvPr>
            <p:ph type="title"/>
          </p:nvPr>
        </p:nvSpPr>
        <p:spPr>
          <a:xfrm>
            <a:off x="4635062" y="566532"/>
            <a:ext cx="4045527" cy="1320800"/>
          </a:xfrm>
        </p:spPr>
        <p:txBody>
          <a:bodyPr anchor="ctr">
            <a:normAutofit/>
          </a:bodyPr>
          <a:lstStyle/>
          <a:p>
            <a:r>
              <a:rPr lang="de-DE" dirty="0"/>
              <a:t>Random Forests</a:t>
            </a:r>
            <a:endParaRPr lang="en-GB" dirty="0"/>
          </a:p>
        </p:txBody>
      </p:sp>
      <p:sp>
        <p:nvSpPr>
          <p:cNvPr id="3" name="Content Placeholder 2">
            <a:extLst>
              <a:ext uri="{FF2B5EF4-FFF2-40B4-BE49-F238E27FC236}">
                <a16:creationId xmlns:a16="http://schemas.microsoft.com/office/drawing/2014/main" id="{35145DFF-E01D-4E22-AC50-9D2E51A21CFA}"/>
              </a:ext>
            </a:extLst>
          </p:cNvPr>
          <p:cNvSpPr>
            <a:spLocks noGrp="1"/>
          </p:cNvSpPr>
          <p:nvPr>
            <p:ph idx="1"/>
          </p:nvPr>
        </p:nvSpPr>
        <p:spPr>
          <a:xfrm>
            <a:off x="4635062" y="2160589"/>
            <a:ext cx="4635938" cy="3880773"/>
          </a:xfrm>
        </p:spPr>
        <p:txBody>
          <a:bodyPr>
            <a:normAutofit/>
          </a:bodyPr>
          <a:lstStyle/>
          <a:p>
            <a:pPr>
              <a:lnSpc>
                <a:spcPct val="90000"/>
              </a:lnSpc>
            </a:pPr>
            <a:r>
              <a:rPr lang="de-DE" sz="1400" dirty="0"/>
              <a:t>Random forest is an ensemble technique that consists of a large number of individual decision trees.</a:t>
            </a:r>
          </a:p>
          <a:p>
            <a:pPr>
              <a:lnSpc>
                <a:spcPct val="90000"/>
              </a:lnSpc>
            </a:pPr>
            <a:r>
              <a:rPr lang="de-DE" sz="1400" dirty="0"/>
              <a:t>Each individual tree makes its prediction and the class with the most votes becomes the forest‘s prediction.</a:t>
            </a:r>
          </a:p>
          <a:p>
            <a:pPr>
              <a:lnSpc>
                <a:spcPct val="90000"/>
              </a:lnSpc>
            </a:pPr>
            <a:r>
              <a:rPr lang="de-DE" sz="1400" dirty="0"/>
              <a:t>Random forests uses a technique called Bagging (Bootstrap Aggregation), which allows each tree to randomly sample from the dataset with replacement, resulting in different trees.</a:t>
            </a:r>
          </a:p>
          <a:p>
            <a:pPr>
              <a:lnSpc>
                <a:spcPct val="90000"/>
              </a:lnSpc>
            </a:pPr>
            <a:r>
              <a:rPr lang="de-DE" sz="1400" dirty="0"/>
              <a:t>Unlike decision trees, each tree in a random forest can pick only from the random subset of features when splitting a node. This gives a more variation amongst the trees in the model.</a:t>
            </a:r>
          </a:p>
          <a:p>
            <a:pPr>
              <a:lnSpc>
                <a:spcPct val="90000"/>
              </a:lnSpc>
            </a:pPr>
            <a:r>
              <a:rPr lang="en-GB" sz="1400" dirty="0"/>
              <a:t>A disadvantage is that due to the number of trees, it is computationally expensive and can take a long time to train.</a:t>
            </a:r>
            <a:endParaRPr lang="de-DE" sz="1400" dirty="0"/>
          </a:p>
          <a:p>
            <a:pPr>
              <a:lnSpc>
                <a:spcPct val="90000"/>
              </a:lnSpc>
            </a:pPr>
            <a:endParaRPr lang="en-GB" sz="1100" dirty="0"/>
          </a:p>
        </p:txBody>
      </p:sp>
      <p:pic>
        <p:nvPicPr>
          <p:cNvPr id="3074" name="Picture 2" descr="Article">
            <a:extLst>
              <a:ext uri="{FF2B5EF4-FFF2-40B4-BE49-F238E27FC236}">
                <a16:creationId xmlns:a16="http://schemas.microsoft.com/office/drawing/2014/main" id="{1108DEC3-6459-4691-9FD0-3765806EE94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1215" y="2160589"/>
            <a:ext cx="3845475" cy="3430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57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585D0-E9E3-443E-9C2B-7B46688D3889}"/>
              </a:ext>
            </a:extLst>
          </p:cNvPr>
          <p:cNvSpPr>
            <a:spLocks noGrp="1"/>
          </p:cNvSpPr>
          <p:nvPr>
            <p:ph type="title"/>
          </p:nvPr>
        </p:nvSpPr>
        <p:spPr>
          <a:xfrm>
            <a:off x="677334" y="609600"/>
            <a:ext cx="8596668" cy="1320800"/>
          </a:xfrm>
        </p:spPr>
        <p:txBody>
          <a:bodyPr anchor="t">
            <a:normAutofit/>
          </a:bodyPr>
          <a:lstStyle/>
          <a:p>
            <a:r>
              <a:rPr lang="de-DE" dirty="0"/>
              <a:t>Logistic Regression</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D54A9F-FEA4-4B96-9B79-5612032AD891}"/>
                  </a:ext>
                </a:extLst>
              </p:cNvPr>
              <p:cNvSpPr>
                <a:spLocks noGrp="1"/>
              </p:cNvSpPr>
              <p:nvPr>
                <p:ph idx="1"/>
              </p:nvPr>
            </p:nvSpPr>
            <p:spPr>
              <a:xfrm>
                <a:off x="677334" y="2160590"/>
                <a:ext cx="6180666" cy="3701270"/>
              </a:xfrm>
            </p:spPr>
            <p:txBody>
              <a:bodyPr>
                <a:normAutofit/>
              </a:bodyPr>
              <a:lstStyle/>
              <a:p>
                <a:pPr>
                  <a:lnSpc>
                    <a:spcPct val="90000"/>
                  </a:lnSpc>
                </a:pPr>
                <a:r>
                  <a:rPr lang="en-GB" sz="1400" dirty="0"/>
                  <a:t>Logistic regression uses the Logistic Function(sigmoid function) at the core of the method.</a:t>
                </a:r>
              </a:p>
              <a:p>
                <a:pPr>
                  <a:lnSpc>
                    <a:spcPct val="90000"/>
                  </a:lnSpc>
                </a:pPr>
                <a:r>
                  <a:rPr lang="en-GB" sz="1400" dirty="0"/>
                  <a:t>Logistic regression uses the form</a:t>
                </a:r>
              </a:p>
              <a:p>
                <a:pPr marL="0" indent="0">
                  <a:lnSpc>
                    <a:spcPct val="90000"/>
                  </a:lnSpc>
                  <a:buNone/>
                </a:pPr>
                <a14:m>
                  <m:oMathPara xmlns:m="http://schemas.openxmlformats.org/officeDocument/2006/math">
                    <m:oMathParaPr>
                      <m:jc m:val="centerGroup"/>
                    </m:oMathParaPr>
                    <m:oMath xmlns:m="http://schemas.openxmlformats.org/officeDocument/2006/math">
                      <m:r>
                        <a:rPr lang="en-GB" sz="1400" i="1" smtClean="0">
                          <a:latin typeface="Cambria Math" panose="02040503050406030204" pitchFamily="18" charset="0"/>
                        </a:rPr>
                        <m:t>𝑝</m:t>
                      </m:r>
                      <m:d>
                        <m:dPr>
                          <m:ctrlPr>
                            <a:rPr lang="en-GB" sz="1400" i="1" smtClean="0">
                              <a:latin typeface="Cambria Math" panose="02040503050406030204" pitchFamily="18" charset="0"/>
                            </a:rPr>
                          </m:ctrlPr>
                        </m:dPr>
                        <m:e>
                          <m:r>
                            <a:rPr lang="en-GB" sz="1400" i="1" smtClean="0">
                              <a:latin typeface="Cambria Math" panose="02040503050406030204" pitchFamily="18" charset="0"/>
                            </a:rPr>
                            <m:t>𝑥</m:t>
                          </m:r>
                        </m:e>
                      </m:d>
                      <m:r>
                        <a:rPr lang="en-GB" sz="1400" i="1" smtClean="0">
                          <a:latin typeface="Cambria Math" panose="02040503050406030204" pitchFamily="18" charset="0"/>
                        </a:rPr>
                        <m:t>=</m:t>
                      </m:r>
                      <m:f>
                        <m:fPr>
                          <m:ctrlPr>
                            <a:rPr lang="en-GB" sz="1400" i="1" smtClean="0">
                              <a:latin typeface="Cambria Math" panose="02040503050406030204" pitchFamily="18" charset="0"/>
                            </a:rPr>
                          </m:ctrlPr>
                        </m:fPr>
                        <m:num>
                          <m:sSup>
                            <m:sSupPr>
                              <m:ctrlPr>
                                <a:rPr lang="en-GB" sz="1400" i="1">
                                  <a:latin typeface="Cambria Math" panose="02040503050406030204" pitchFamily="18" charset="0"/>
                                </a:rPr>
                              </m:ctrlPr>
                            </m:sSupPr>
                            <m:e>
                              <m:r>
                                <a:rPr lang="en-GB" sz="1400" i="1">
                                  <a:latin typeface="Cambria Math" panose="02040503050406030204" pitchFamily="18" charset="0"/>
                                </a:rPr>
                                <m:t>ⅇ</m:t>
                              </m:r>
                            </m:e>
                            <m:sup>
                              <m:sSub>
                                <m:sSubPr>
                                  <m:ctrlPr>
                                    <a:rPr lang="en-GB" sz="1400" i="1">
                                      <a:latin typeface="Cambria Math" panose="02040503050406030204" pitchFamily="18" charset="0"/>
                                    </a:rPr>
                                  </m:ctrlPr>
                                </m:sSubPr>
                                <m:e>
                                  <m:r>
                                    <a:rPr lang="en-GB" sz="1400" i="1">
                                      <a:latin typeface="Cambria Math" panose="02040503050406030204" pitchFamily="18" charset="0"/>
                                    </a:rPr>
                                    <m:t>𝛽</m:t>
                                  </m:r>
                                </m:e>
                                <m:sub>
                                  <m:r>
                                    <a:rPr lang="en-GB" sz="1400" i="1">
                                      <a:latin typeface="Cambria Math" panose="02040503050406030204" pitchFamily="18" charset="0"/>
                                    </a:rPr>
                                    <m:t>0</m:t>
                                  </m:r>
                                </m:sub>
                              </m:sSub>
                              <m:r>
                                <a:rPr lang="en-GB" sz="1400" i="1">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𝛽</m:t>
                                  </m:r>
                                </m:e>
                                <m:sub>
                                  <m:r>
                                    <a:rPr lang="en-GB" sz="1400" i="1">
                                      <a:latin typeface="Cambria Math" panose="02040503050406030204" pitchFamily="18" charset="0"/>
                                    </a:rPr>
                                    <m:t>1</m:t>
                                  </m:r>
                                </m:sub>
                              </m:sSub>
                              <m:r>
                                <a:rPr lang="en-GB" sz="1400" i="1">
                                  <a:latin typeface="Cambria Math" panose="02040503050406030204" pitchFamily="18" charset="0"/>
                                </a:rPr>
                                <m:t>𝑥</m:t>
                              </m:r>
                            </m:sup>
                          </m:sSup>
                        </m:num>
                        <m:den>
                          <m:r>
                            <a:rPr lang="en-GB" sz="1400" i="1" smtClean="0">
                              <a:latin typeface="Cambria Math" panose="02040503050406030204" pitchFamily="18" charset="0"/>
                            </a:rPr>
                            <m:t>1+</m:t>
                          </m:r>
                          <m:sSup>
                            <m:sSupPr>
                              <m:ctrlPr>
                                <a:rPr lang="en-GB" sz="1400" i="1" smtClean="0">
                                  <a:latin typeface="Cambria Math" panose="02040503050406030204" pitchFamily="18" charset="0"/>
                                </a:rPr>
                              </m:ctrlPr>
                            </m:sSupPr>
                            <m:e>
                              <m:r>
                                <a:rPr lang="en-GB" sz="1400" i="1" smtClean="0">
                                  <a:latin typeface="Cambria Math" panose="02040503050406030204" pitchFamily="18" charset="0"/>
                                </a:rPr>
                                <m:t>ⅇ</m:t>
                              </m:r>
                            </m:e>
                            <m:sup>
                              <m:sSub>
                                <m:sSubPr>
                                  <m:ctrlPr>
                                    <a:rPr lang="en-GB" sz="1400" i="1" smtClean="0">
                                      <a:latin typeface="Cambria Math" panose="02040503050406030204" pitchFamily="18" charset="0"/>
                                    </a:rPr>
                                  </m:ctrlPr>
                                </m:sSubPr>
                                <m:e>
                                  <m:r>
                                    <a:rPr lang="en-GB" sz="1400" i="1" smtClean="0">
                                      <a:latin typeface="Cambria Math" panose="02040503050406030204" pitchFamily="18" charset="0"/>
                                    </a:rPr>
                                    <m:t>𝛽</m:t>
                                  </m:r>
                                </m:e>
                                <m:sub>
                                  <m:r>
                                    <a:rPr lang="en-GB" sz="1400" i="1" smtClean="0">
                                      <a:latin typeface="Cambria Math" panose="02040503050406030204" pitchFamily="18" charset="0"/>
                                    </a:rPr>
                                    <m:t>0</m:t>
                                  </m:r>
                                </m:sub>
                              </m:sSub>
                              <m:r>
                                <a:rPr lang="en-GB" sz="1400" i="1" smtClean="0">
                                  <a:latin typeface="Cambria Math" panose="02040503050406030204" pitchFamily="18" charset="0"/>
                                </a:rPr>
                                <m:t>+</m:t>
                              </m:r>
                              <m:sSub>
                                <m:sSubPr>
                                  <m:ctrlPr>
                                    <a:rPr lang="en-GB" sz="1400" i="1" smtClean="0">
                                      <a:latin typeface="Cambria Math" panose="02040503050406030204" pitchFamily="18" charset="0"/>
                                    </a:rPr>
                                  </m:ctrlPr>
                                </m:sSubPr>
                                <m:e>
                                  <m:r>
                                    <a:rPr lang="en-GB" sz="1400" i="1" smtClean="0">
                                      <a:latin typeface="Cambria Math" panose="02040503050406030204" pitchFamily="18" charset="0"/>
                                    </a:rPr>
                                    <m:t>𝛽</m:t>
                                  </m:r>
                                </m:e>
                                <m:sub>
                                  <m:r>
                                    <a:rPr lang="en-GB" sz="1400" i="1" smtClean="0">
                                      <a:latin typeface="Cambria Math" panose="02040503050406030204" pitchFamily="18" charset="0"/>
                                    </a:rPr>
                                    <m:t>1</m:t>
                                  </m:r>
                                </m:sub>
                              </m:sSub>
                              <m:r>
                                <a:rPr lang="en-GB" sz="1400" i="1" smtClean="0">
                                  <a:latin typeface="Cambria Math" panose="02040503050406030204" pitchFamily="18" charset="0"/>
                                </a:rPr>
                                <m:t>𝑥</m:t>
                              </m:r>
                            </m:sup>
                          </m:sSup>
                        </m:den>
                      </m:f>
                    </m:oMath>
                  </m:oMathPara>
                </a14:m>
                <a:endParaRPr lang="en-GB" sz="1400" dirty="0"/>
              </a:p>
              <a:p>
                <a:pPr marL="0" indent="0">
                  <a:lnSpc>
                    <a:spcPct val="90000"/>
                  </a:lnSpc>
                  <a:buNone/>
                </a:pPr>
                <a:r>
                  <a:rPr lang="en-GB" sz="1400" dirty="0"/>
                  <a:t>                 (e ≈ 2.71828 is a mathematical constant [Euler's number.])</a:t>
                </a:r>
              </a:p>
              <a:p>
                <a:pPr>
                  <a:lnSpc>
                    <a:spcPct val="90000"/>
                  </a:lnSpc>
                </a:pPr>
                <a:r>
                  <a:rPr lang="en-GB" sz="1400" dirty="0"/>
                  <a:t>Logistic regression models the probability of the default class. So, p(X) will have values between 0 and 1.</a:t>
                </a:r>
              </a:p>
              <a:p>
                <a:pPr>
                  <a:lnSpc>
                    <a:spcPct val="90000"/>
                  </a:lnSpc>
                </a:pPr>
                <a:r>
                  <a:rPr lang="en-GB" sz="1400" dirty="0"/>
                  <a:t>The coefficients of the logistic regression algorithm is estimated using the Maximum Likelihood estimation.</a:t>
                </a:r>
              </a:p>
              <a:p>
                <a:pPr>
                  <a:lnSpc>
                    <a:spcPct val="90000"/>
                  </a:lnSpc>
                </a:pPr>
                <a:r>
                  <a:rPr lang="en-GB" sz="1400" dirty="0"/>
                  <a:t>For a multi-class classification problem, logistic regression uses the “one vs all” concept, which picks the class for the corresponding classifier output to be the class with the highest probability.</a:t>
                </a:r>
              </a:p>
              <a:p>
                <a:pPr>
                  <a:lnSpc>
                    <a:spcPct val="90000"/>
                  </a:lnSpc>
                </a:pPr>
                <a:endParaRPr lang="en-GB" sz="1400" dirty="0"/>
              </a:p>
            </p:txBody>
          </p:sp>
        </mc:Choice>
        <mc:Fallback xmlns="">
          <p:sp>
            <p:nvSpPr>
              <p:cNvPr id="3" name="Content Placeholder 2">
                <a:extLst>
                  <a:ext uri="{FF2B5EF4-FFF2-40B4-BE49-F238E27FC236}">
                    <a16:creationId xmlns:a16="http://schemas.microsoft.com/office/drawing/2014/main" id="{AFD54A9F-FEA4-4B96-9B79-5612032AD891}"/>
                  </a:ext>
                </a:extLst>
              </p:cNvPr>
              <p:cNvSpPr>
                <a:spLocks noGrp="1" noRot="1" noChangeAspect="1" noMove="1" noResize="1" noEditPoints="1" noAdjustHandles="1" noChangeArrowheads="1" noChangeShapeType="1" noTextEdit="1"/>
              </p:cNvSpPr>
              <p:nvPr>
                <p:ph idx="1"/>
              </p:nvPr>
            </p:nvSpPr>
            <p:spPr>
              <a:xfrm>
                <a:off x="677334" y="2160590"/>
                <a:ext cx="6180666" cy="3701270"/>
              </a:xfrm>
              <a:blipFill>
                <a:blip r:embed="rId2"/>
                <a:stretch>
                  <a:fillRect t="-822" r="-1085"/>
                </a:stretch>
              </a:blipFill>
            </p:spPr>
            <p:txBody>
              <a:bodyPr/>
              <a:lstStyle/>
              <a:p>
                <a:r>
                  <a:rPr lang="en-GB">
                    <a:noFill/>
                  </a:rPr>
                  <a:t> </a:t>
                </a:r>
              </a:p>
            </p:txBody>
          </p:sp>
        </mc:Fallback>
      </mc:AlternateContent>
      <p:pic>
        <p:nvPicPr>
          <p:cNvPr id="4098" name="Picture 2" descr="Chart, scatter chart&#10;&#10;Description automatically generated">
            <a:extLst>
              <a:ext uri="{FF2B5EF4-FFF2-40B4-BE49-F238E27FC236}">
                <a16:creationId xmlns:a16="http://schemas.microsoft.com/office/drawing/2014/main" id="{603B4277-9C89-47BE-B986-0FF2D64B8D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8054"/>
          <a:stretch/>
        </p:blipFill>
        <p:spPr bwMode="auto">
          <a:xfrm>
            <a:off x="7252137" y="2535460"/>
            <a:ext cx="2317531" cy="2288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136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C7D1-FBC5-4D90-8257-80B45605CD6C}"/>
              </a:ext>
            </a:extLst>
          </p:cNvPr>
          <p:cNvSpPr>
            <a:spLocks noGrp="1"/>
          </p:cNvSpPr>
          <p:nvPr>
            <p:ph type="title"/>
          </p:nvPr>
        </p:nvSpPr>
        <p:spPr>
          <a:xfrm>
            <a:off x="0" y="270934"/>
            <a:ext cx="3877733" cy="5431762"/>
          </a:xfrm>
        </p:spPr>
        <p:txBody>
          <a:bodyPr anchor="ctr">
            <a:normAutofit/>
          </a:bodyPr>
          <a:lstStyle/>
          <a:p>
            <a:r>
              <a:rPr lang="en-GB" dirty="0"/>
              <a:t>Evaluation</a:t>
            </a:r>
            <a:br>
              <a:rPr lang="en-GB" dirty="0"/>
            </a:br>
            <a:r>
              <a:rPr lang="en-GB" dirty="0"/>
              <a:t>Confusion matrix</a:t>
            </a:r>
          </a:p>
        </p:txBody>
      </p:sp>
      <p:sp>
        <p:nvSpPr>
          <p:cNvPr id="3" name="Content Placeholder 2">
            <a:extLst>
              <a:ext uri="{FF2B5EF4-FFF2-40B4-BE49-F238E27FC236}">
                <a16:creationId xmlns:a16="http://schemas.microsoft.com/office/drawing/2014/main" id="{BF07A52D-121F-494B-9344-60093182E54E}"/>
              </a:ext>
            </a:extLst>
          </p:cNvPr>
          <p:cNvSpPr>
            <a:spLocks noGrp="1"/>
          </p:cNvSpPr>
          <p:nvPr>
            <p:ph idx="1"/>
          </p:nvPr>
        </p:nvSpPr>
        <p:spPr>
          <a:xfrm>
            <a:off x="3846889" y="609602"/>
            <a:ext cx="5424112" cy="3208334"/>
          </a:xfrm>
        </p:spPr>
        <p:txBody>
          <a:bodyPr>
            <a:normAutofit/>
          </a:bodyPr>
          <a:lstStyle/>
          <a:p>
            <a:pPr>
              <a:lnSpc>
                <a:spcPct val="90000"/>
              </a:lnSpc>
            </a:pPr>
            <a:r>
              <a:rPr lang="en-GB" sz="1500" dirty="0"/>
              <a:t>The best way to evaluate the performance of a classifier is by using the confusion matrix.</a:t>
            </a:r>
          </a:p>
          <a:p>
            <a:pPr>
              <a:lnSpc>
                <a:spcPct val="90000"/>
              </a:lnSpc>
            </a:pPr>
            <a:r>
              <a:rPr lang="en-GB" sz="1500" dirty="0"/>
              <a:t>This matrix allows you to identify which points are correctly classified and which points are incorrectly classified. </a:t>
            </a:r>
          </a:p>
          <a:p>
            <a:pPr>
              <a:lnSpc>
                <a:spcPct val="90000"/>
              </a:lnSpc>
            </a:pPr>
            <a:r>
              <a:rPr lang="en-GB" sz="1500" dirty="0"/>
              <a:t>The points in the grids with matching actual and predicted classes are the correct predictions and these points should be maximised for greater accuracy. </a:t>
            </a:r>
          </a:p>
          <a:p>
            <a:pPr>
              <a:lnSpc>
                <a:spcPct val="90000"/>
              </a:lnSpc>
            </a:pPr>
            <a:r>
              <a:rPr lang="en-GB" sz="1500" dirty="0"/>
              <a:t>The green grids in the above image are the grids for the correctly classified points. </a:t>
            </a:r>
          </a:p>
          <a:p>
            <a:pPr>
              <a:lnSpc>
                <a:spcPct val="90000"/>
              </a:lnSpc>
            </a:pPr>
            <a:r>
              <a:rPr lang="en-GB" sz="1500" dirty="0"/>
              <a:t>In an ideal scenario, all other grids should have zero points.</a:t>
            </a:r>
          </a:p>
          <a:p>
            <a:pPr>
              <a:lnSpc>
                <a:spcPct val="90000"/>
              </a:lnSpc>
            </a:pPr>
            <a:endParaRPr lang="en-GB" sz="1500" dirty="0"/>
          </a:p>
        </p:txBody>
      </p:sp>
      <p:pic>
        <p:nvPicPr>
          <p:cNvPr id="4" name="Image" descr="Image">
            <a:extLst>
              <a:ext uri="{FF2B5EF4-FFF2-40B4-BE49-F238E27FC236}">
                <a16:creationId xmlns:a16="http://schemas.microsoft.com/office/drawing/2014/main" id="{64E9F313-89EF-402C-BBE1-6B950912D086}"/>
              </a:ext>
            </a:extLst>
          </p:cNvPr>
          <p:cNvPicPr>
            <a:picLocks noChangeAspect="1"/>
          </p:cNvPicPr>
          <p:nvPr/>
        </p:nvPicPr>
        <p:blipFill>
          <a:blip r:embed="rId2"/>
          <a:stretch>
            <a:fillRect/>
          </a:stretch>
        </p:blipFill>
        <p:spPr>
          <a:xfrm>
            <a:off x="4608889" y="4079875"/>
            <a:ext cx="4176301" cy="1992444"/>
          </a:xfrm>
          <a:prstGeom prst="rect">
            <a:avLst/>
          </a:prstGeom>
        </p:spPr>
      </p:pic>
    </p:spTree>
    <p:extLst>
      <p:ext uri="{BB962C8B-B14F-4D97-AF65-F5344CB8AC3E}">
        <p14:creationId xmlns:p14="http://schemas.microsoft.com/office/powerpoint/2010/main" val="3956481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E7955-2065-4326-AEBD-EF8D38894DB3}"/>
              </a:ext>
            </a:extLst>
          </p:cNvPr>
          <p:cNvSpPr>
            <a:spLocks noGrp="1"/>
          </p:cNvSpPr>
          <p:nvPr>
            <p:ph type="title"/>
          </p:nvPr>
        </p:nvSpPr>
        <p:spPr/>
        <p:txBody>
          <a:bodyPr/>
          <a:lstStyle/>
          <a:p>
            <a:r>
              <a:rPr lang="de-DE" dirty="0"/>
              <a:t>Road map</a:t>
            </a:r>
            <a:endParaRPr lang="en-GB" dirty="0"/>
          </a:p>
        </p:txBody>
      </p:sp>
      <p:sp>
        <p:nvSpPr>
          <p:cNvPr id="3" name="Content Placeholder 2">
            <a:extLst>
              <a:ext uri="{FF2B5EF4-FFF2-40B4-BE49-F238E27FC236}">
                <a16:creationId xmlns:a16="http://schemas.microsoft.com/office/drawing/2014/main" id="{1BA31DF6-B054-4BAC-AD6E-7D159CA2DEE4}"/>
              </a:ext>
            </a:extLst>
          </p:cNvPr>
          <p:cNvSpPr>
            <a:spLocks noGrp="1"/>
          </p:cNvSpPr>
          <p:nvPr>
            <p:ph idx="1"/>
          </p:nvPr>
        </p:nvSpPr>
        <p:spPr>
          <a:xfrm>
            <a:off x="677334" y="1488613"/>
            <a:ext cx="8596668" cy="4960825"/>
          </a:xfrm>
        </p:spPr>
        <p:txBody>
          <a:bodyPr>
            <a:normAutofit/>
          </a:bodyPr>
          <a:lstStyle/>
          <a:p>
            <a:r>
              <a:rPr lang="de-DE" dirty="0"/>
              <a:t>Introduction</a:t>
            </a:r>
          </a:p>
          <a:p>
            <a:r>
              <a:rPr lang="de-DE" dirty="0"/>
              <a:t>Approach</a:t>
            </a:r>
          </a:p>
          <a:p>
            <a:r>
              <a:rPr lang="de-DE" dirty="0"/>
              <a:t>Business understanding </a:t>
            </a:r>
          </a:p>
          <a:p>
            <a:r>
              <a:rPr lang="de-DE" dirty="0"/>
              <a:t>Software used</a:t>
            </a:r>
          </a:p>
          <a:p>
            <a:r>
              <a:rPr lang="de-DE" dirty="0"/>
              <a:t>Data analysis</a:t>
            </a:r>
          </a:p>
          <a:p>
            <a:r>
              <a:rPr lang="de-DE" dirty="0"/>
              <a:t>Data preprocessing</a:t>
            </a:r>
          </a:p>
          <a:p>
            <a:r>
              <a:rPr lang="de-DE" dirty="0"/>
              <a:t>Modelling</a:t>
            </a:r>
          </a:p>
          <a:p>
            <a:r>
              <a:rPr lang="de-DE" dirty="0"/>
              <a:t>Evaluation</a:t>
            </a:r>
          </a:p>
          <a:p>
            <a:r>
              <a:rPr lang="de-DE" dirty="0"/>
              <a:t>Conclusion and Future works</a:t>
            </a:r>
            <a:endParaRPr lang="en-GB" dirty="0"/>
          </a:p>
        </p:txBody>
      </p:sp>
    </p:spTree>
    <p:extLst>
      <p:ext uri="{BB962C8B-B14F-4D97-AF65-F5344CB8AC3E}">
        <p14:creationId xmlns:p14="http://schemas.microsoft.com/office/powerpoint/2010/main" val="3698526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C7D1-FBC5-4D90-8257-80B45605CD6C}"/>
              </a:ext>
            </a:extLst>
          </p:cNvPr>
          <p:cNvSpPr>
            <a:spLocks noGrp="1"/>
          </p:cNvSpPr>
          <p:nvPr>
            <p:ph type="title"/>
          </p:nvPr>
        </p:nvSpPr>
        <p:spPr/>
        <p:txBody>
          <a:bodyPr/>
          <a:lstStyle/>
          <a:p>
            <a:r>
              <a:rPr lang="en-GB" dirty="0"/>
              <a:t>Evaluation</a:t>
            </a:r>
            <a:br>
              <a:rPr lang="en-GB" dirty="0"/>
            </a:br>
            <a:r>
              <a:rPr lang="en-GB" dirty="0"/>
              <a:t>Confusion matrix</a:t>
            </a:r>
          </a:p>
        </p:txBody>
      </p:sp>
      <p:sp>
        <p:nvSpPr>
          <p:cNvPr id="3" name="Content Placeholder 2">
            <a:extLst>
              <a:ext uri="{FF2B5EF4-FFF2-40B4-BE49-F238E27FC236}">
                <a16:creationId xmlns:a16="http://schemas.microsoft.com/office/drawing/2014/main" id="{BF07A52D-121F-494B-9344-60093182E54E}"/>
              </a:ext>
            </a:extLst>
          </p:cNvPr>
          <p:cNvSpPr>
            <a:spLocks noGrp="1"/>
          </p:cNvSpPr>
          <p:nvPr>
            <p:ph idx="1"/>
          </p:nvPr>
        </p:nvSpPr>
        <p:spPr/>
        <p:txBody>
          <a:bodyPr>
            <a:normAutofit/>
          </a:bodyPr>
          <a:lstStyle/>
          <a:p>
            <a:pPr marL="0" indent="0">
              <a:buNone/>
            </a:pPr>
            <a:r>
              <a:rPr lang="en-GB" sz="1600" dirty="0"/>
              <a:t>In a multi-class confusion matrix:</a:t>
            </a:r>
          </a:p>
          <a:p>
            <a:r>
              <a:rPr lang="en-GB" sz="1600" b="1" dirty="0">
                <a:solidFill>
                  <a:schemeClr val="accent1"/>
                </a:solidFill>
              </a:rPr>
              <a:t>False-negativ</a:t>
            </a:r>
            <a:r>
              <a:rPr lang="en-GB" sz="1600" dirty="0">
                <a:solidFill>
                  <a:schemeClr val="accent1"/>
                </a:solidFill>
              </a:rPr>
              <a:t>e</a:t>
            </a:r>
            <a:r>
              <a:rPr lang="en-GB" sz="1600" dirty="0"/>
              <a:t> value for a class will be the sum of values of corresponding rows except for the TP value.</a:t>
            </a:r>
          </a:p>
          <a:p>
            <a:pPr marL="0" indent="0">
              <a:buNone/>
            </a:pPr>
            <a:endParaRPr lang="en-GB" sz="1600" dirty="0"/>
          </a:p>
          <a:p>
            <a:r>
              <a:rPr lang="en-GB" sz="1600" b="1" dirty="0">
                <a:solidFill>
                  <a:schemeClr val="accent1"/>
                </a:solidFill>
              </a:rPr>
              <a:t>False-positive</a:t>
            </a:r>
            <a:r>
              <a:rPr lang="en-GB" sz="1600" dirty="0"/>
              <a:t> value for a class will be the sum of values of the corresponding column except for the TP value.</a:t>
            </a:r>
          </a:p>
          <a:p>
            <a:pPr marL="0" indent="0">
              <a:buNone/>
            </a:pPr>
            <a:endParaRPr lang="en-GB" sz="1600" dirty="0"/>
          </a:p>
          <a:p>
            <a:r>
              <a:rPr lang="en-GB" sz="1600" b="1" dirty="0">
                <a:solidFill>
                  <a:schemeClr val="accent1"/>
                </a:solidFill>
              </a:rPr>
              <a:t>True Negative </a:t>
            </a:r>
            <a:r>
              <a:rPr lang="en-GB" sz="1600" dirty="0"/>
              <a:t>value for a class will be the sum of values of all columns and rows except the values of that class that we are calculating the values for.</a:t>
            </a:r>
          </a:p>
          <a:p>
            <a:pPr marL="0" indent="0">
              <a:buNone/>
            </a:pPr>
            <a:endParaRPr lang="en-GB" sz="1600" dirty="0"/>
          </a:p>
          <a:p>
            <a:r>
              <a:rPr lang="en-GB" sz="1600" b="1" dirty="0">
                <a:solidFill>
                  <a:schemeClr val="accent1"/>
                </a:solidFill>
              </a:rPr>
              <a:t>True positive </a:t>
            </a:r>
            <a:r>
              <a:rPr lang="en-GB" sz="1600" dirty="0"/>
              <a:t>value is where the actual value and predicted value are the same.</a:t>
            </a:r>
          </a:p>
          <a:p>
            <a:endParaRPr lang="en-GB" dirty="0"/>
          </a:p>
        </p:txBody>
      </p:sp>
    </p:spTree>
    <p:extLst>
      <p:ext uri="{BB962C8B-B14F-4D97-AF65-F5344CB8AC3E}">
        <p14:creationId xmlns:p14="http://schemas.microsoft.com/office/powerpoint/2010/main" val="1129968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C7D1-FBC5-4D90-8257-80B45605CD6C}"/>
              </a:ext>
            </a:extLst>
          </p:cNvPr>
          <p:cNvSpPr>
            <a:spLocks noGrp="1"/>
          </p:cNvSpPr>
          <p:nvPr>
            <p:ph type="title"/>
          </p:nvPr>
        </p:nvSpPr>
        <p:spPr/>
        <p:txBody>
          <a:bodyPr/>
          <a:lstStyle/>
          <a:p>
            <a:r>
              <a:rPr lang="en-GB" dirty="0"/>
              <a:t>Evaluation metrics</a:t>
            </a:r>
          </a:p>
        </p:txBody>
      </p:sp>
      <p:sp>
        <p:nvSpPr>
          <p:cNvPr id="3" name="Content Placeholder 2">
            <a:extLst>
              <a:ext uri="{FF2B5EF4-FFF2-40B4-BE49-F238E27FC236}">
                <a16:creationId xmlns:a16="http://schemas.microsoft.com/office/drawing/2014/main" id="{BF07A52D-121F-494B-9344-60093182E54E}"/>
              </a:ext>
            </a:extLst>
          </p:cNvPr>
          <p:cNvSpPr>
            <a:spLocks noGrp="1"/>
          </p:cNvSpPr>
          <p:nvPr>
            <p:ph idx="1"/>
          </p:nvPr>
        </p:nvSpPr>
        <p:spPr>
          <a:xfrm>
            <a:off x="677333" y="1456267"/>
            <a:ext cx="9042399" cy="4585095"/>
          </a:xfrm>
        </p:spPr>
        <p:txBody>
          <a:bodyPr>
            <a:normAutofit lnSpcReduction="10000"/>
          </a:bodyPr>
          <a:lstStyle/>
          <a:p>
            <a:pPr rtl="0"/>
            <a:r>
              <a:rPr lang="en-GB" sz="1600" i="0" u="none" strike="noStrike" baseline="0" dirty="0">
                <a:solidFill>
                  <a:schemeClr val="accent1"/>
                </a:solidFill>
              </a:rPr>
              <a:t>Accuracy:</a:t>
            </a:r>
            <a:r>
              <a:rPr lang="en-GB" sz="1600" i="0" u="none" strike="noStrike" baseline="0" dirty="0">
                <a:solidFill>
                  <a:srgbClr val="292929"/>
                </a:solidFill>
              </a:rPr>
              <a:t> It gives the overall accuracy of the model, meaning the fraction of the total samples that were correctly classified by the classifier. </a:t>
            </a:r>
          </a:p>
          <a:p>
            <a:pPr marL="0" indent="0" rtl="0">
              <a:buNone/>
            </a:pPr>
            <a:r>
              <a:rPr lang="en-GB" sz="1600" dirty="0">
                <a:solidFill>
                  <a:srgbClr val="292929"/>
                </a:solidFill>
              </a:rPr>
              <a:t>			</a:t>
            </a:r>
            <a:r>
              <a:rPr lang="en-GB" sz="1600" i="0" u="none" strike="noStrike" baseline="0" dirty="0">
                <a:solidFill>
                  <a:srgbClr val="292929"/>
                </a:solidFill>
              </a:rPr>
              <a:t>Accuracy = </a:t>
            </a:r>
            <a:r>
              <a:rPr lang="en-GB" sz="1600" i="1" u="none" strike="noStrike" baseline="0" dirty="0">
                <a:solidFill>
                  <a:srgbClr val="292929"/>
                </a:solidFill>
              </a:rPr>
              <a:t>(TP+TN)/(TP+TN+FP+FN)</a:t>
            </a:r>
            <a:r>
              <a:rPr lang="en-GB" sz="1600" i="0" u="none" strike="noStrike" baseline="0" dirty="0">
                <a:solidFill>
                  <a:srgbClr val="292929"/>
                </a:solidFill>
              </a:rPr>
              <a:t>.</a:t>
            </a:r>
          </a:p>
          <a:p>
            <a:pPr marL="0" indent="0" rtl="0">
              <a:buNone/>
            </a:pPr>
            <a:endParaRPr lang="en-GB" sz="1600" i="0" u="none" strike="noStrike" baseline="0" dirty="0">
              <a:solidFill>
                <a:srgbClr val="292929"/>
              </a:solidFill>
            </a:endParaRPr>
          </a:p>
          <a:p>
            <a:pPr rtl="0"/>
            <a:r>
              <a:rPr lang="en-GB" sz="1600" i="0" u="none" strike="noStrike" baseline="0" dirty="0">
                <a:solidFill>
                  <a:schemeClr val="accent1"/>
                </a:solidFill>
              </a:rPr>
              <a:t>Precision:</a:t>
            </a:r>
            <a:r>
              <a:rPr lang="en-GB" sz="1600" i="0" u="none" strike="noStrike" baseline="0" dirty="0">
                <a:solidFill>
                  <a:srgbClr val="292929"/>
                </a:solidFill>
              </a:rPr>
              <a:t> It tells what fraction of predictions as a positive class were actually positive</a:t>
            </a:r>
            <a:r>
              <a:rPr lang="en-GB" sz="1600" dirty="0">
                <a:solidFill>
                  <a:srgbClr val="292929"/>
                </a:solidFill>
              </a:rPr>
              <a:t>.</a:t>
            </a:r>
          </a:p>
          <a:p>
            <a:pPr marL="0" indent="0" rtl="0">
              <a:buNone/>
            </a:pPr>
            <a:r>
              <a:rPr lang="en-GB" sz="1600" i="0" u="none" strike="noStrike" baseline="0" dirty="0">
                <a:solidFill>
                  <a:srgbClr val="292929"/>
                </a:solidFill>
              </a:rPr>
              <a:t>			 Precision = </a:t>
            </a:r>
            <a:r>
              <a:rPr lang="en-GB" sz="1600" i="1" u="none" strike="noStrike" baseline="0" dirty="0">
                <a:solidFill>
                  <a:srgbClr val="292929"/>
                </a:solidFill>
              </a:rPr>
              <a:t>TP/(TP+FP)</a:t>
            </a:r>
            <a:r>
              <a:rPr lang="en-GB" sz="1600" i="0" u="none" strike="noStrike" baseline="0" dirty="0">
                <a:solidFill>
                  <a:srgbClr val="292929"/>
                </a:solidFill>
              </a:rPr>
              <a:t>.</a:t>
            </a:r>
          </a:p>
          <a:p>
            <a:pPr marL="0" indent="0" rtl="0">
              <a:buNone/>
            </a:pPr>
            <a:endParaRPr lang="en-GB" sz="1600" i="0" u="none" strike="noStrike" baseline="0" dirty="0">
              <a:solidFill>
                <a:srgbClr val="292929"/>
              </a:solidFill>
            </a:endParaRPr>
          </a:p>
          <a:p>
            <a:pPr rtl="0"/>
            <a:r>
              <a:rPr lang="en-GB" sz="1600" i="0" u="none" strike="noStrike" baseline="0" dirty="0">
                <a:solidFill>
                  <a:schemeClr val="accent1"/>
                </a:solidFill>
              </a:rPr>
              <a:t>Recall:</a:t>
            </a:r>
            <a:r>
              <a:rPr lang="en-GB" sz="1600" i="0" u="none" strike="noStrike" baseline="0" dirty="0">
                <a:solidFill>
                  <a:srgbClr val="292929"/>
                </a:solidFill>
              </a:rPr>
              <a:t> It tells what fraction of all positive samples were correctly predicted as positive by the classifier. It is also known as True Positive Rate (TPR), Sensitivity, Probability of Detection</a:t>
            </a:r>
            <a:endParaRPr lang="en-GB" sz="1600" dirty="0">
              <a:solidFill>
                <a:srgbClr val="292929"/>
              </a:solidFill>
            </a:endParaRPr>
          </a:p>
          <a:p>
            <a:pPr marL="0" indent="0" rtl="0">
              <a:buNone/>
            </a:pPr>
            <a:r>
              <a:rPr lang="en-GB" sz="1600" i="0" u="none" strike="noStrike" baseline="0" dirty="0">
                <a:solidFill>
                  <a:srgbClr val="292929"/>
                </a:solidFill>
              </a:rPr>
              <a:t>				Recall = </a:t>
            </a:r>
            <a:r>
              <a:rPr lang="en-GB" sz="1600" i="1" u="none" strike="noStrike" baseline="0" dirty="0">
                <a:solidFill>
                  <a:srgbClr val="292929"/>
                </a:solidFill>
              </a:rPr>
              <a:t>TP/(TP+FN)</a:t>
            </a:r>
            <a:r>
              <a:rPr lang="en-GB" sz="1600" i="0" u="none" strike="noStrike" baseline="0" dirty="0">
                <a:solidFill>
                  <a:srgbClr val="292929"/>
                </a:solidFill>
              </a:rPr>
              <a:t>.</a:t>
            </a:r>
          </a:p>
          <a:p>
            <a:pPr marL="0" indent="0" rtl="0">
              <a:buNone/>
            </a:pPr>
            <a:endParaRPr lang="en-GB" sz="1600" i="0" u="none" strike="noStrike" baseline="0" dirty="0">
              <a:solidFill>
                <a:srgbClr val="292929"/>
              </a:solidFill>
            </a:endParaRPr>
          </a:p>
          <a:p>
            <a:pPr rtl="0"/>
            <a:r>
              <a:rPr lang="en-GB" sz="1600" i="0" u="none" strike="noStrike" baseline="0" dirty="0">
                <a:solidFill>
                  <a:schemeClr val="accent1"/>
                </a:solidFill>
              </a:rPr>
              <a:t>F1-score:</a:t>
            </a:r>
            <a:r>
              <a:rPr lang="en-GB" sz="1600" i="0" u="none" strike="noStrike" baseline="0" dirty="0">
                <a:solidFill>
                  <a:srgbClr val="292929"/>
                </a:solidFill>
              </a:rPr>
              <a:t> It combines precision and recall into a single measure. Mathematically it’s the harmonic mean of precision and recall.</a:t>
            </a:r>
            <a:endParaRPr lang="en-GB" sz="1600" dirty="0"/>
          </a:p>
        </p:txBody>
      </p:sp>
      <p:pic>
        <p:nvPicPr>
          <p:cNvPr id="4" name="Image" descr="Image">
            <a:extLst>
              <a:ext uri="{FF2B5EF4-FFF2-40B4-BE49-F238E27FC236}">
                <a16:creationId xmlns:a16="http://schemas.microsoft.com/office/drawing/2014/main" id="{EB05C2F3-BF0C-4A26-8EE0-D7F9C986CFAB}"/>
              </a:ext>
            </a:extLst>
          </p:cNvPr>
          <p:cNvPicPr>
            <a:picLocks noChangeAspect="1"/>
          </p:cNvPicPr>
          <p:nvPr/>
        </p:nvPicPr>
        <p:blipFill>
          <a:blip r:embed="rId2"/>
          <a:stretch>
            <a:fillRect/>
          </a:stretch>
        </p:blipFill>
        <p:spPr>
          <a:xfrm>
            <a:off x="1913467" y="5884534"/>
            <a:ext cx="4351867" cy="727732"/>
          </a:xfrm>
          <a:prstGeom prst="rect">
            <a:avLst/>
          </a:prstGeom>
          <a:ln w="12700">
            <a:miter lim="400000"/>
          </a:ln>
        </p:spPr>
      </p:pic>
    </p:spTree>
    <p:extLst>
      <p:ext uri="{BB962C8B-B14F-4D97-AF65-F5344CB8AC3E}">
        <p14:creationId xmlns:p14="http://schemas.microsoft.com/office/powerpoint/2010/main" val="4170254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C7D1-FBC5-4D90-8257-80B45605CD6C}"/>
              </a:ext>
            </a:extLst>
          </p:cNvPr>
          <p:cNvSpPr>
            <a:spLocks noGrp="1"/>
          </p:cNvSpPr>
          <p:nvPr>
            <p:ph type="title"/>
          </p:nvPr>
        </p:nvSpPr>
        <p:spPr>
          <a:xfrm>
            <a:off x="677334" y="609600"/>
            <a:ext cx="8596667" cy="1320800"/>
          </a:xfrm>
        </p:spPr>
        <p:txBody>
          <a:bodyPr>
            <a:normAutofit/>
          </a:bodyPr>
          <a:lstStyle/>
          <a:p>
            <a:r>
              <a:rPr lang="de-DE" dirty="0"/>
              <a:t>Evaluation of metrics on different datasets</a:t>
            </a:r>
            <a:endParaRPr lang="en-GB" dirty="0"/>
          </a:p>
        </p:txBody>
      </p:sp>
      <p:sp>
        <p:nvSpPr>
          <p:cNvPr id="18" name="Isosceles Triangle 8">
            <a:extLst>
              <a:ext uri="{FF2B5EF4-FFF2-40B4-BE49-F238E27FC236}">
                <a16:creationId xmlns:a16="http://schemas.microsoft.com/office/drawing/2014/main" id="{339B2E5C-7D38-46FD-A927-39796E8F9F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descr="Chart, bar chart&#10;&#10;Description automatically generated">
            <a:extLst>
              <a:ext uri="{FF2B5EF4-FFF2-40B4-BE49-F238E27FC236}">
                <a16:creationId xmlns:a16="http://schemas.microsoft.com/office/drawing/2014/main" id="{BB2F6F9F-DF48-479F-8A7E-A4932888994C}"/>
              </a:ext>
            </a:extLst>
          </p:cNvPr>
          <p:cNvPicPr>
            <a:picLocks noChangeAspect="1"/>
          </p:cNvPicPr>
          <p:nvPr/>
        </p:nvPicPr>
        <p:blipFill rotWithShape="1">
          <a:blip r:embed="rId2">
            <a:extLst>
              <a:ext uri="{28A0092B-C50C-407E-A947-70E740481C1C}">
                <a14:useLocalDpi xmlns:a14="http://schemas.microsoft.com/office/drawing/2010/main" val="0"/>
              </a:ext>
            </a:extLst>
          </a:blip>
          <a:srcRect l="748" r="6296"/>
          <a:stretch/>
        </p:blipFill>
        <p:spPr>
          <a:xfrm>
            <a:off x="476654" y="1958183"/>
            <a:ext cx="2771167" cy="2054553"/>
          </a:xfrm>
          <a:prstGeom prst="rect">
            <a:avLst/>
          </a:prstGeom>
        </p:spPr>
      </p:pic>
      <p:pic>
        <p:nvPicPr>
          <p:cNvPr id="11" name="Picture 10" descr="Chart, bar chart&#10;&#10;Description automatically generated">
            <a:extLst>
              <a:ext uri="{FF2B5EF4-FFF2-40B4-BE49-F238E27FC236}">
                <a16:creationId xmlns:a16="http://schemas.microsoft.com/office/drawing/2014/main" id="{56FA15DC-D9EE-4F52-A15F-CF2967F2A15E}"/>
              </a:ext>
            </a:extLst>
          </p:cNvPr>
          <p:cNvPicPr>
            <a:picLocks noChangeAspect="1"/>
          </p:cNvPicPr>
          <p:nvPr/>
        </p:nvPicPr>
        <p:blipFill rotWithShape="1">
          <a:blip r:embed="rId3">
            <a:extLst>
              <a:ext uri="{28A0092B-C50C-407E-A947-70E740481C1C}">
                <a14:useLocalDpi xmlns:a14="http://schemas.microsoft.com/office/drawing/2010/main" val="0"/>
              </a:ext>
            </a:extLst>
          </a:blip>
          <a:srcRect l="4198" t="-1" r="3977" b="5"/>
          <a:stretch/>
        </p:blipFill>
        <p:spPr>
          <a:xfrm>
            <a:off x="3362669" y="1957718"/>
            <a:ext cx="3075482" cy="1942478"/>
          </a:xfrm>
          <a:prstGeom prst="rect">
            <a:avLst/>
          </a:prstGeom>
        </p:spPr>
      </p:pic>
      <p:pic>
        <p:nvPicPr>
          <p:cNvPr id="5" name="Content Placeholder 4" descr="Chart, bar chart&#10;&#10;Description automatically generated">
            <a:extLst>
              <a:ext uri="{FF2B5EF4-FFF2-40B4-BE49-F238E27FC236}">
                <a16:creationId xmlns:a16="http://schemas.microsoft.com/office/drawing/2014/main" id="{A2BB5EED-974D-4D3C-A014-B53487CBB6C0}"/>
              </a:ext>
            </a:extLst>
          </p:cNvPr>
          <p:cNvPicPr>
            <a:picLocks noChangeAspect="1"/>
          </p:cNvPicPr>
          <p:nvPr/>
        </p:nvPicPr>
        <p:blipFill rotWithShape="1">
          <a:blip r:embed="rId4">
            <a:extLst>
              <a:ext uri="{28A0092B-C50C-407E-A947-70E740481C1C}">
                <a14:useLocalDpi xmlns:a14="http://schemas.microsoft.com/office/drawing/2010/main" val="0"/>
              </a:ext>
            </a:extLst>
          </a:blip>
          <a:srcRect l="1711" r="2426" b="-3"/>
          <a:stretch/>
        </p:blipFill>
        <p:spPr>
          <a:xfrm>
            <a:off x="378518" y="4029952"/>
            <a:ext cx="3033494" cy="1985719"/>
          </a:xfrm>
          <a:prstGeom prst="rect">
            <a:avLst/>
          </a:prstGeom>
        </p:spPr>
      </p:pic>
      <p:pic>
        <p:nvPicPr>
          <p:cNvPr id="9" name="Picture 8" descr="Chart, bar chart&#10;&#10;Description automatically generated">
            <a:extLst>
              <a:ext uri="{FF2B5EF4-FFF2-40B4-BE49-F238E27FC236}">
                <a16:creationId xmlns:a16="http://schemas.microsoft.com/office/drawing/2014/main" id="{B28EB258-C472-4601-9F19-CEBD359AE292}"/>
              </a:ext>
            </a:extLst>
          </p:cNvPr>
          <p:cNvPicPr>
            <a:picLocks noChangeAspect="1"/>
          </p:cNvPicPr>
          <p:nvPr/>
        </p:nvPicPr>
        <p:blipFill rotWithShape="1">
          <a:blip r:embed="rId5">
            <a:extLst>
              <a:ext uri="{28A0092B-C50C-407E-A947-70E740481C1C}">
                <a14:useLocalDpi xmlns:a14="http://schemas.microsoft.com/office/drawing/2010/main" val="0"/>
              </a:ext>
            </a:extLst>
          </a:blip>
          <a:srcRect l="2336" t="1" r="1270" b="1"/>
          <a:stretch/>
        </p:blipFill>
        <p:spPr>
          <a:xfrm>
            <a:off x="3362669" y="3985882"/>
            <a:ext cx="3143675" cy="2054553"/>
          </a:xfrm>
          <a:prstGeom prst="rect">
            <a:avLst/>
          </a:prstGeom>
        </p:spPr>
      </p:pic>
      <p:sp>
        <p:nvSpPr>
          <p:cNvPr id="17" name="Content Placeholder 14">
            <a:extLst>
              <a:ext uri="{FF2B5EF4-FFF2-40B4-BE49-F238E27FC236}">
                <a16:creationId xmlns:a16="http://schemas.microsoft.com/office/drawing/2014/main" id="{5B8C4C85-BB81-42A9-97E1-E2D4A1039ACA}"/>
              </a:ext>
            </a:extLst>
          </p:cNvPr>
          <p:cNvSpPr>
            <a:spLocks noGrp="1"/>
          </p:cNvSpPr>
          <p:nvPr>
            <p:ph idx="1"/>
          </p:nvPr>
        </p:nvSpPr>
        <p:spPr>
          <a:xfrm>
            <a:off x="6867331" y="2045495"/>
            <a:ext cx="2406670" cy="3880773"/>
          </a:xfrm>
        </p:spPr>
        <p:txBody>
          <a:bodyPr>
            <a:normAutofit/>
          </a:bodyPr>
          <a:lstStyle/>
          <a:p>
            <a:pPr marL="0" indent="0">
              <a:buNone/>
            </a:pPr>
            <a:r>
              <a:rPr lang="en-US" sz="1400" dirty="0"/>
              <a:t>From the bar graphs shown, the following observations are made:</a:t>
            </a:r>
          </a:p>
          <a:p>
            <a:r>
              <a:rPr lang="en-US" sz="1400" dirty="0"/>
              <a:t>All the models perform better with the augmented data set in terms of all the metrics.</a:t>
            </a:r>
          </a:p>
          <a:p>
            <a:r>
              <a:rPr lang="en-US" sz="1400" dirty="0"/>
              <a:t>Logistic regression performs better than the other models in terms of accuracy and f1-score.</a:t>
            </a:r>
          </a:p>
        </p:txBody>
      </p:sp>
    </p:spTree>
    <p:extLst>
      <p:ext uri="{BB962C8B-B14F-4D97-AF65-F5344CB8AC3E}">
        <p14:creationId xmlns:p14="http://schemas.microsoft.com/office/powerpoint/2010/main" val="1791458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05E729-D4A6-47FC-A975-AB7247FF4A89}"/>
              </a:ext>
            </a:extLst>
          </p:cNvPr>
          <p:cNvSpPr>
            <a:spLocks noGrp="1"/>
          </p:cNvSpPr>
          <p:nvPr>
            <p:ph type="title"/>
          </p:nvPr>
        </p:nvSpPr>
        <p:spPr>
          <a:xfrm>
            <a:off x="677334" y="609600"/>
            <a:ext cx="8596668" cy="863600"/>
          </a:xfrm>
        </p:spPr>
        <p:txBody>
          <a:bodyPr/>
          <a:lstStyle/>
          <a:p>
            <a:r>
              <a:rPr lang="en-GB" dirty="0"/>
              <a:t>Hyper parameter tuning</a:t>
            </a:r>
          </a:p>
        </p:txBody>
      </p:sp>
      <p:sp>
        <p:nvSpPr>
          <p:cNvPr id="5" name="Content Placeholder 4">
            <a:extLst>
              <a:ext uri="{FF2B5EF4-FFF2-40B4-BE49-F238E27FC236}">
                <a16:creationId xmlns:a16="http://schemas.microsoft.com/office/drawing/2014/main" id="{FF35D072-4A05-4986-ACE4-0C1E8CC749B3}"/>
              </a:ext>
            </a:extLst>
          </p:cNvPr>
          <p:cNvSpPr>
            <a:spLocks noGrp="1"/>
          </p:cNvSpPr>
          <p:nvPr>
            <p:ph idx="1"/>
          </p:nvPr>
        </p:nvSpPr>
        <p:spPr>
          <a:xfrm>
            <a:off x="677334" y="1468042"/>
            <a:ext cx="8596668" cy="1320801"/>
          </a:xfrm>
        </p:spPr>
        <p:txBody>
          <a:bodyPr>
            <a:normAutofit/>
          </a:bodyPr>
          <a:lstStyle/>
          <a:p>
            <a:r>
              <a:rPr lang="en-GB" sz="1500" dirty="0"/>
              <a:t>Since the logistic regression model performs better than the decision tree and random forest classifier, it is chosen to be the best classifier so far.</a:t>
            </a:r>
          </a:p>
          <a:p>
            <a:r>
              <a:rPr lang="en-GB" sz="1500" dirty="0"/>
              <a:t>In order to verify if an improvement in performance can be achieved, cross validation is used to tune the hyper parameters of the model.</a:t>
            </a:r>
          </a:p>
          <a:p>
            <a:pPr marL="0" indent="0">
              <a:buNone/>
            </a:pPr>
            <a:endParaRPr lang="en-GB" dirty="0"/>
          </a:p>
        </p:txBody>
      </p:sp>
      <p:sp>
        <p:nvSpPr>
          <p:cNvPr id="21" name="Title 3">
            <a:extLst>
              <a:ext uri="{FF2B5EF4-FFF2-40B4-BE49-F238E27FC236}">
                <a16:creationId xmlns:a16="http://schemas.microsoft.com/office/drawing/2014/main" id="{CF64227E-569E-4CE8-8E77-6AFDB5E4D9BB}"/>
              </a:ext>
            </a:extLst>
          </p:cNvPr>
          <p:cNvSpPr txBox="1">
            <a:spLocks/>
          </p:cNvSpPr>
          <p:nvPr/>
        </p:nvSpPr>
        <p:spPr>
          <a:xfrm>
            <a:off x="677334" y="2783684"/>
            <a:ext cx="8596668" cy="9178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Cross validation</a:t>
            </a:r>
          </a:p>
        </p:txBody>
      </p:sp>
      <p:sp>
        <p:nvSpPr>
          <p:cNvPr id="23" name="Content Placeholder 4">
            <a:extLst>
              <a:ext uri="{FF2B5EF4-FFF2-40B4-BE49-F238E27FC236}">
                <a16:creationId xmlns:a16="http://schemas.microsoft.com/office/drawing/2014/main" id="{957193C6-66F3-4DBD-BA05-AF65451DE342}"/>
              </a:ext>
            </a:extLst>
          </p:cNvPr>
          <p:cNvSpPr txBox="1">
            <a:spLocks/>
          </p:cNvSpPr>
          <p:nvPr/>
        </p:nvSpPr>
        <p:spPr>
          <a:xfrm>
            <a:off x="677334" y="3562875"/>
            <a:ext cx="8596668" cy="31427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sz="1500" dirty="0"/>
              <a:t>Cross-validation is a resampling procedure used to evaluate machine learning models on a limited data sample.</a:t>
            </a:r>
          </a:p>
          <a:p>
            <a:r>
              <a:rPr lang="en-GB" sz="1500" dirty="0"/>
              <a:t>The procedure has a single parameter called k that refers to the number of groups that a given data sample is to be split into. As such, the procedure is often called k-fold cross-validation. </a:t>
            </a:r>
          </a:p>
          <a:p>
            <a:r>
              <a:rPr lang="en-GB" sz="1500" dirty="0"/>
              <a:t>Cross-validation is primarily used in applied machine learning to estimate the skill of a machine learning model on unseen data. That is, to use a limited sample in order to estimate how the model is expected to perform in general when used to make predictions on data not used during the training of the model.</a:t>
            </a:r>
          </a:p>
          <a:p>
            <a:r>
              <a:rPr lang="en-GB" sz="1500" dirty="0"/>
              <a:t>It is a popular method because it is simple to understand and because it generally results in a less biased or less optimistic estimate of the model.</a:t>
            </a:r>
          </a:p>
          <a:p>
            <a:endParaRPr lang="en-GB" dirty="0"/>
          </a:p>
        </p:txBody>
      </p:sp>
    </p:spTree>
    <p:extLst>
      <p:ext uri="{BB962C8B-B14F-4D97-AF65-F5344CB8AC3E}">
        <p14:creationId xmlns:p14="http://schemas.microsoft.com/office/powerpoint/2010/main" val="1762310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C7D1-FBC5-4D90-8257-80B45605CD6C}"/>
              </a:ext>
            </a:extLst>
          </p:cNvPr>
          <p:cNvSpPr>
            <a:spLocks noGrp="1"/>
          </p:cNvSpPr>
          <p:nvPr>
            <p:ph type="title"/>
          </p:nvPr>
        </p:nvSpPr>
        <p:spPr/>
        <p:txBody>
          <a:bodyPr/>
          <a:lstStyle/>
          <a:p>
            <a:r>
              <a:rPr lang="en-GB" dirty="0"/>
              <a:t>Cross validation</a:t>
            </a:r>
          </a:p>
        </p:txBody>
      </p:sp>
      <p:sp>
        <p:nvSpPr>
          <p:cNvPr id="3" name="Content Placeholder 2">
            <a:extLst>
              <a:ext uri="{FF2B5EF4-FFF2-40B4-BE49-F238E27FC236}">
                <a16:creationId xmlns:a16="http://schemas.microsoft.com/office/drawing/2014/main" id="{BF07A52D-121F-494B-9344-60093182E54E}"/>
              </a:ext>
            </a:extLst>
          </p:cNvPr>
          <p:cNvSpPr>
            <a:spLocks noGrp="1"/>
          </p:cNvSpPr>
          <p:nvPr>
            <p:ph idx="1"/>
          </p:nvPr>
        </p:nvSpPr>
        <p:spPr>
          <a:xfrm>
            <a:off x="677334" y="1693333"/>
            <a:ext cx="8596668" cy="4348029"/>
          </a:xfrm>
        </p:spPr>
        <p:txBody>
          <a:bodyPr>
            <a:normAutofit/>
          </a:bodyPr>
          <a:lstStyle/>
          <a:p>
            <a:pPr marL="0" indent="0">
              <a:buNone/>
            </a:pPr>
            <a:r>
              <a:rPr lang="en-GB" dirty="0"/>
              <a:t>The following hyper parameters are chosen for cross-validation of the logistic regression with 4-fold:</a:t>
            </a:r>
          </a:p>
          <a:p>
            <a:pPr lvl="1"/>
            <a:r>
              <a:rPr lang="en-GB" dirty="0" err="1"/>
              <a:t>elasticNetParam</a:t>
            </a:r>
            <a:r>
              <a:rPr lang="en-GB" dirty="0"/>
              <a:t> - the elastic net is a regularized regression method that linearly combines the L1 and L2 penalties of the lasso and ridge methods.</a:t>
            </a:r>
          </a:p>
          <a:p>
            <a:pPr lvl="1"/>
            <a:r>
              <a:rPr lang="en-GB" dirty="0" err="1"/>
              <a:t>regparam</a:t>
            </a:r>
            <a:r>
              <a:rPr lang="en-GB" dirty="0"/>
              <a:t> - regularisation parameter.</a:t>
            </a:r>
          </a:p>
          <a:p>
            <a:pPr lvl="1"/>
            <a:r>
              <a:rPr lang="en-GB" dirty="0" err="1"/>
              <a:t>maxIter</a:t>
            </a:r>
            <a:r>
              <a:rPr lang="en-GB" dirty="0"/>
              <a:t> - maximum number of iterations</a:t>
            </a:r>
          </a:p>
          <a:p>
            <a:pPr marL="0" indent="0">
              <a:buNone/>
            </a:pPr>
            <a:endParaRPr lang="en-GB" dirty="0"/>
          </a:p>
          <a:p>
            <a:pPr marL="0" indent="0">
              <a:buNone/>
            </a:pPr>
            <a:r>
              <a:rPr lang="en-GB" dirty="0"/>
              <a:t>The final metrics achieved are:</a:t>
            </a:r>
          </a:p>
          <a:p>
            <a:pPr lvl="1"/>
            <a:r>
              <a:rPr lang="en-GB" dirty="0"/>
              <a:t>Accuracy = 0.83871</a:t>
            </a:r>
          </a:p>
          <a:p>
            <a:pPr lvl="1"/>
            <a:r>
              <a:rPr lang="en-GB" dirty="0"/>
              <a:t>Precision = 0.890323</a:t>
            </a:r>
          </a:p>
          <a:p>
            <a:pPr lvl="1"/>
            <a:r>
              <a:rPr lang="en-GB" dirty="0"/>
              <a:t>Recall = 0.83871</a:t>
            </a:r>
          </a:p>
          <a:p>
            <a:pPr lvl="1"/>
            <a:r>
              <a:rPr lang="en-GB" dirty="0"/>
              <a:t>F1_score = 0.829032</a:t>
            </a:r>
          </a:p>
        </p:txBody>
      </p:sp>
    </p:spTree>
    <p:extLst>
      <p:ext uri="{BB962C8B-B14F-4D97-AF65-F5344CB8AC3E}">
        <p14:creationId xmlns:p14="http://schemas.microsoft.com/office/powerpoint/2010/main" val="2512905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C93C7D1-FBC5-4D90-8257-80B45605CD6C}"/>
              </a:ext>
            </a:extLst>
          </p:cNvPr>
          <p:cNvSpPr>
            <a:spLocks noGrp="1"/>
          </p:cNvSpPr>
          <p:nvPr>
            <p:ph type="title"/>
          </p:nvPr>
        </p:nvSpPr>
        <p:spPr>
          <a:xfrm>
            <a:off x="1320800" y="816638"/>
            <a:ext cx="2690026" cy="5224724"/>
          </a:xfrm>
        </p:spPr>
        <p:txBody>
          <a:bodyPr anchor="ctr">
            <a:normAutofit/>
          </a:bodyPr>
          <a:lstStyle/>
          <a:p>
            <a:r>
              <a:rPr lang="de-DE" dirty="0"/>
              <a:t>Conclusion</a:t>
            </a:r>
            <a:endParaRPr lang="en-GB" dirty="0"/>
          </a:p>
        </p:txBody>
      </p:sp>
      <p:sp>
        <p:nvSpPr>
          <p:cNvPr id="3" name="Content Placeholder 2">
            <a:extLst>
              <a:ext uri="{FF2B5EF4-FFF2-40B4-BE49-F238E27FC236}">
                <a16:creationId xmlns:a16="http://schemas.microsoft.com/office/drawing/2014/main" id="{BF07A52D-121F-494B-9344-60093182E54E}"/>
              </a:ext>
            </a:extLst>
          </p:cNvPr>
          <p:cNvSpPr>
            <a:spLocks noGrp="1"/>
          </p:cNvSpPr>
          <p:nvPr>
            <p:ph idx="1"/>
          </p:nvPr>
        </p:nvSpPr>
        <p:spPr>
          <a:xfrm>
            <a:off x="4654295" y="816638"/>
            <a:ext cx="4619706" cy="5224724"/>
          </a:xfrm>
        </p:spPr>
        <p:txBody>
          <a:bodyPr anchor="ctr">
            <a:normAutofit/>
          </a:bodyPr>
          <a:lstStyle/>
          <a:p>
            <a:r>
              <a:rPr lang="de-DE" dirty="0"/>
              <a:t>From the evaluation, it is evident that the augmentation improved the model performance by more than 36%. Hence, it is proof that more data can improve the classification in a better way.</a:t>
            </a:r>
          </a:p>
          <a:p>
            <a:r>
              <a:rPr lang="de-DE" dirty="0"/>
              <a:t>Among the models, logistic regression achieved the maximum performance.</a:t>
            </a:r>
          </a:p>
          <a:p>
            <a:r>
              <a:rPr lang="de-DE" dirty="0"/>
              <a:t>From the cross validation, it is clear that the logistic regression model with the default parameter values performs better.</a:t>
            </a:r>
          </a:p>
          <a:p>
            <a:r>
              <a:rPr lang="de-DE" dirty="0"/>
              <a:t>The seniority levels for the missing jobs are filled and stored as a csv file.</a:t>
            </a:r>
            <a:endParaRPr lang="en-GB" dirty="0"/>
          </a:p>
        </p:txBody>
      </p:sp>
    </p:spTree>
    <p:extLst>
      <p:ext uri="{BB962C8B-B14F-4D97-AF65-F5344CB8AC3E}">
        <p14:creationId xmlns:p14="http://schemas.microsoft.com/office/powerpoint/2010/main" val="2228398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C7D1-FBC5-4D90-8257-80B45605CD6C}"/>
              </a:ext>
            </a:extLst>
          </p:cNvPr>
          <p:cNvSpPr>
            <a:spLocks noGrp="1"/>
          </p:cNvSpPr>
          <p:nvPr>
            <p:ph type="title"/>
          </p:nvPr>
        </p:nvSpPr>
        <p:spPr/>
        <p:txBody>
          <a:bodyPr/>
          <a:lstStyle/>
          <a:p>
            <a:r>
              <a:rPr lang="de-DE" dirty="0"/>
              <a:t>Future works</a:t>
            </a:r>
            <a:endParaRPr lang="en-GB" dirty="0"/>
          </a:p>
        </p:txBody>
      </p:sp>
      <p:sp>
        <p:nvSpPr>
          <p:cNvPr id="4" name="Content Placeholder 2">
            <a:extLst>
              <a:ext uri="{FF2B5EF4-FFF2-40B4-BE49-F238E27FC236}">
                <a16:creationId xmlns:a16="http://schemas.microsoft.com/office/drawing/2014/main" id="{14ECAA7F-4353-4C78-9FF4-B91425978A5E}"/>
              </a:ext>
            </a:extLst>
          </p:cNvPr>
          <p:cNvSpPr txBox="1">
            <a:spLocks noGrp="1"/>
          </p:cNvSpPr>
          <p:nvPr>
            <p:ph idx="1"/>
          </p:nvPr>
        </p:nvSpPr>
        <p:spPr>
          <a:xfrm>
            <a:off x="677334" y="1666066"/>
            <a:ext cx="8596312" cy="388143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Model Explainability is a broad concept of analysing and understanding the results provided by ML models and to understand how the model arrives at a specific decision. </a:t>
            </a:r>
          </a:p>
          <a:p>
            <a:r>
              <a:rPr lang="en-GB" dirty="0"/>
              <a:t>There are different ways to achieve this. A simple approach would be to use the coefficients of the logistic regression to understand the importance of each word. There are other libraries like SHAP(Shapley Additive </a:t>
            </a:r>
            <a:r>
              <a:rPr lang="en-GB" dirty="0" err="1"/>
              <a:t>exPlanations</a:t>
            </a:r>
            <a:r>
              <a:rPr lang="en-GB" dirty="0"/>
              <a:t>) that are specifically programmed to achieve </a:t>
            </a:r>
            <a:r>
              <a:rPr lang="en-GB" dirty="0" err="1"/>
              <a:t>explainability</a:t>
            </a:r>
            <a:r>
              <a:rPr lang="en-GB" dirty="0"/>
              <a:t>.</a:t>
            </a:r>
          </a:p>
          <a:p>
            <a:r>
              <a:rPr lang="en-GB" dirty="0"/>
              <a:t>Advanced methods such as BERT, Glove could be used to generate embeddings.</a:t>
            </a:r>
          </a:p>
          <a:p>
            <a:r>
              <a:rPr lang="en-GB" dirty="0"/>
              <a:t>Finally, complex models that uses deep learning techniques can be implemented.</a:t>
            </a:r>
          </a:p>
        </p:txBody>
      </p:sp>
    </p:spTree>
    <p:extLst>
      <p:ext uri="{BB962C8B-B14F-4D97-AF65-F5344CB8AC3E}">
        <p14:creationId xmlns:p14="http://schemas.microsoft.com/office/powerpoint/2010/main" val="9185835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6" name="Straight Connector 25">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6" name="Rectangle 35">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up of some jewelry&#10;&#10;Description automatically generated with low confidence">
            <a:extLst>
              <a:ext uri="{FF2B5EF4-FFF2-40B4-BE49-F238E27FC236}">
                <a16:creationId xmlns:a16="http://schemas.microsoft.com/office/drawing/2014/main" id="{BD114AAC-C2CD-4906-ABCF-6E08190533F2}"/>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1758" y="480060"/>
            <a:ext cx="11113230" cy="5748020"/>
          </a:xfrm>
          <a:prstGeom prst="rect">
            <a:avLst/>
          </a:prstGeom>
        </p:spPr>
      </p:pic>
    </p:spTree>
    <p:extLst>
      <p:ext uri="{BB962C8B-B14F-4D97-AF65-F5344CB8AC3E}">
        <p14:creationId xmlns:p14="http://schemas.microsoft.com/office/powerpoint/2010/main" val="1303706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68B1F99-4CBB-46A0-A02C-425D3B5184E0}"/>
              </a:ext>
            </a:extLst>
          </p:cNvPr>
          <p:cNvSpPr>
            <a:spLocks noGrp="1"/>
          </p:cNvSpPr>
          <p:nvPr>
            <p:ph type="title"/>
          </p:nvPr>
        </p:nvSpPr>
        <p:spPr>
          <a:xfrm>
            <a:off x="643467" y="816638"/>
            <a:ext cx="3367359" cy="5224724"/>
          </a:xfrm>
        </p:spPr>
        <p:txBody>
          <a:bodyPr anchor="ctr">
            <a:normAutofit/>
          </a:bodyPr>
          <a:lstStyle/>
          <a:p>
            <a:r>
              <a:rPr lang="de-DE" dirty="0"/>
              <a:t>Introduction</a:t>
            </a:r>
            <a:endParaRPr lang="en-GB" dirty="0"/>
          </a:p>
        </p:txBody>
      </p:sp>
      <p:sp>
        <p:nvSpPr>
          <p:cNvPr id="3" name="Content Placeholder 2">
            <a:extLst>
              <a:ext uri="{FF2B5EF4-FFF2-40B4-BE49-F238E27FC236}">
                <a16:creationId xmlns:a16="http://schemas.microsoft.com/office/drawing/2014/main" id="{15F2601E-4C8E-4EDC-A6BA-690307107FE3}"/>
              </a:ext>
            </a:extLst>
          </p:cNvPr>
          <p:cNvSpPr>
            <a:spLocks noGrp="1"/>
          </p:cNvSpPr>
          <p:nvPr>
            <p:ph idx="1"/>
          </p:nvPr>
        </p:nvSpPr>
        <p:spPr>
          <a:xfrm>
            <a:off x="4654295" y="816638"/>
            <a:ext cx="4619706" cy="5224724"/>
          </a:xfrm>
        </p:spPr>
        <p:txBody>
          <a:bodyPr anchor="ctr">
            <a:normAutofit/>
          </a:bodyPr>
          <a:lstStyle/>
          <a:p>
            <a:pPr marL="0" indent="0">
              <a:buNone/>
            </a:pPr>
            <a:r>
              <a:rPr lang="de-DE" dirty="0">
                <a:solidFill>
                  <a:schemeClr val="accent1"/>
                </a:solidFill>
              </a:rPr>
              <a:t>PROBLEM STATEMENT:</a:t>
            </a:r>
          </a:p>
          <a:p>
            <a:pPr marL="0" indent="0">
              <a:buNone/>
            </a:pPr>
            <a:r>
              <a:rPr lang="de-DE" dirty="0"/>
              <a:t>	To build an application that helps to restore the seniority levels  for a given job decription and title.</a:t>
            </a:r>
          </a:p>
          <a:p>
            <a:pPr marL="0" indent="0">
              <a:buNone/>
            </a:pPr>
            <a:endParaRPr lang="de-DE" dirty="0"/>
          </a:p>
          <a:p>
            <a:pPr marL="0" indent="0">
              <a:buNone/>
            </a:pPr>
            <a:r>
              <a:rPr lang="de-DE" dirty="0">
                <a:solidFill>
                  <a:schemeClr val="accent1"/>
                </a:solidFill>
              </a:rPr>
              <a:t>APPROACH:</a:t>
            </a:r>
          </a:p>
          <a:p>
            <a:pPr marL="0" indent="0">
              <a:buNone/>
            </a:pPr>
            <a:r>
              <a:rPr lang="de-DE" dirty="0"/>
              <a:t>	To build a supervised text classification model that is trained using the given data and to use the model to predict the seniority levels for the required data.</a:t>
            </a:r>
            <a:endParaRPr lang="en-GB" dirty="0"/>
          </a:p>
        </p:txBody>
      </p:sp>
    </p:spTree>
    <p:extLst>
      <p:ext uri="{BB962C8B-B14F-4D97-AF65-F5344CB8AC3E}">
        <p14:creationId xmlns:p14="http://schemas.microsoft.com/office/powerpoint/2010/main" val="3005852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62246-8229-417E-B35A-8A6434D98CAA}"/>
              </a:ext>
            </a:extLst>
          </p:cNvPr>
          <p:cNvSpPr>
            <a:spLocks noGrp="1"/>
          </p:cNvSpPr>
          <p:nvPr>
            <p:ph type="title"/>
          </p:nvPr>
        </p:nvSpPr>
        <p:spPr>
          <a:xfrm>
            <a:off x="677334" y="609600"/>
            <a:ext cx="8596668" cy="1320800"/>
          </a:xfrm>
        </p:spPr>
        <p:txBody>
          <a:bodyPr anchor="t">
            <a:normAutofit/>
          </a:bodyPr>
          <a:lstStyle/>
          <a:p>
            <a:r>
              <a:rPr lang="de-DE" dirty="0"/>
              <a:t>Approach</a:t>
            </a:r>
            <a:endParaRPr lang="en-GB" dirty="0"/>
          </a:p>
        </p:txBody>
      </p:sp>
      <p:sp>
        <p:nvSpPr>
          <p:cNvPr id="1030" name="Content Placeholder 1029">
            <a:extLst>
              <a:ext uri="{FF2B5EF4-FFF2-40B4-BE49-F238E27FC236}">
                <a16:creationId xmlns:a16="http://schemas.microsoft.com/office/drawing/2014/main" id="{EA8F38F3-F53C-4498-9B14-A368AF6828CA}"/>
              </a:ext>
            </a:extLst>
          </p:cNvPr>
          <p:cNvSpPr>
            <a:spLocks noGrp="1"/>
          </p:cNvSpPr>
          <p:nvPr>
            <p:ph idx="1"/>
          </p:nvPr>
        </p:nvSpPr>
        <p:spPr>
          <a:xfrm>
            <a:off x="5527040" y="2160589"/>
            <a:ext cx="3743961" cy="3880773"/>
          </a:xfrm>
        </p:spPr>
        <p:txBody>
          <a:bodyPr>
            <a:normAutofit/>
          </a:bodyPr>
          <a:lstStyle/>
          <a:p>
            <a:pPr>
              <a:lnSpc>
                <a:spcPct val="90000"/>
              </a:lnSpc>
            </a:pPr>
            <a:r>
              <a:rPr lang="en-US" sz="1600" dirty="0"/>
              <a:t>For this project, the CRISP-DM methodology is chosen as the overall approach to deal with the project.</a:t>
            </a:r>
          </a:p>
          <a:p>
            <a:pPr>
              <a:lnSpc>
                <a:spcPct val="90000"/>
              </a:lnSpc>
            </a:pPr>
            <a:r>
              <a:rPr lang="en-GB" sz="1600" dirty="0"/>
              <a:t> CRISP-DM (short for cross-industry standard process for data mining) is a process model that can be employed to structure the analysis of data in different fields. </a:t>
            </a:r>
          </a:p>
          <a:p>
            <a:pPr>
              <a:lnSpc>
                <a:spcPct val="90000"/>
              </a:lnSpc>
            </a:pPr>
            <a:r>
              <a:rPr lang="en-GB" sz="1600" dirty="0"/>
              <a:t>The process consists of six major phases and each phase is explained in the next slides.</a:t>
            </a:r>
            <a:endParaRPr lang="en-US" sz="1600" dirty="0"/>
          </a:p>
          <a:p>
            <a:pPr marL="0" indent="0">
              <a:lnSpc>
                <a:spcPct val="90000"/>
              </a:lnSpc>
              <a:buNone/>
            </a:pPr>
            <a:endParaRPr lang="en-US" sz="1500" dirty="0"/>
          </a:p>
        </p:txBody>
      </p:sp>
      <p:pic>
        <p:nvPicPr>
          <p:cNvPr id="1026" name="Picture 2" descr="Using CRISP-DM to Grow as Data Scientist | by Florian Heinrichs | Towards  Data Science">
            <a:extLst>
              <a:ext uri="{FF2B5EF4-FFF2-40B4-BE49-F238E27FC236}">
                <a16:creationId xmlns:a16="http://schemas.microsoft.com/office/drawing/2014/main" id="{203D68C9-A236-49DE-A867-D7ACE44862F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 t="1655" r="2" b="895"/>
          <a:stretch/>
        </p:blipFill>
        <p:spPr bwMode="auto">
          <a:xfrm>
            <a:off x="677334" y="1930400"/>
            <a:ext cx="4295882" cy="4088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417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13B655E-6E57-4F16-AC64-0025CF302D4A}"/>
              </a:ext>
            </a:extLst>
          </p:cNvPr>
          <p:cNvSpPr>
            <a:spLocks noGrp="1"/>
          </p:cNvSpPr>
          <p:nvPr>
            <p:ph type="title"/>
          </p:nvPr>
        </p:nvSpPr>
        <p:spPr>
          <a:xfrm>
            <a:off x="643467" y="816638"/>
            <a:ext cx="3367359" cy="5224724"/>
          </a:xfrm>
        </p:spPr>
        <p:txBody>
          <a:bodyPr anchor="ctr">
            <a:normAutofit/>
          </a:bodyPr>
          <a:lstStyle/>
          <a:p>
            <a:r>
              <a:rPr lang="de-DE" dirty="0"/>
              <a:t>Business Understanding</a:t>
            </a:r>
            <a:endParaRPr lang="en-GB" dirty="0"/>
          </a:p>
        </p:txBody>
      </p:sp>
      <p:sp>
        <p:nvSpPr>
          <p:cNvPr id="3" name="Content Placeholder 2">
            <a:extLst>
              <a:ext uri="{FF2B5EF4-FFF2-40B4-BE49-F238E27FC236}">
                <a16:creationId xmlns:a16="http://schemas.microsoft.com/office/drawing/2014/main" id="{BC29358B-47D4-4500-A598-0BDC9F3218E6}"/>
              </a:ext>
            </a:extLst>
          </p:cNvPr>
          <p:cNvSpPr>
            <a:spLocks noGrp="1"/>
          </p:cNvSpPr>
          <p:nvPr>
            <p:ph idx="1"/>
          </p:nvPr>
        </p:nvSpPr>
        <p:spPr>
          <a:xfrm>
            <a:off x="4472783" y="816638"/>
            <a:ext cx="4801218" cy="5224724"/>
          </a:xfrm>
        </p:spPr>
        <p:txBody>
          <a:bodyPr anchor="ctr">
            <a:normAutofit/>
          </a:bodyPr>
          <a:lstStyle/>
          <a:p>
            <a:r>
              <a:rPr lang="de-DE" dirty="0"/>
              <a:t>In this phase the overall goal, challenges and the context of a problem is understood.</a:t>
            </a:r>
          </a:p>
          <a:p>
            <a:pPr marL="0" indent="0">
              <a:buNone/>
            </a:pPr>
            <a:endParaRPr lang="de-DE" dirty="0"/>
          </a:p>
          <a:p>
            <a:r>
              <a:rPr lang="de-DE" dirty="0"/>
              <a:t>The main goal of this project is to build a text classification model that will predict the seniority level of a job based on a given title and description.</a:t>
            </a:r>
            <a:endParaRPr lang="en-GB" dirty="0"/>
          </a:p>
        </p:txBody>
      </p:sp>
    </p:spTree>
    <p:extLst>
      <p:ext uri="{BB962C8B-B14F-4D97-AF65-F5344CB8AC3E}">
        <p14:creationId xmlns:p14="http://schemas.microsoft.com/office/powerpoint/2010/main" val="3008689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E644E-F818-4C59-B943-4B65553F852C}"/>
              </a:ext>
            </a:extLst>
          </p:cNvPr>
          <p:cNvSpPr>
            <a:spLocks noGrp="1"/>
          </p:cNvSpPr>
          <p:nvPr>
            <p:ph type="title"/>
          </p:nvPr>
        </p:nvSpPr>
        <p:spPr/>
        <p:txBody>
          <a:bodyPr/>
          <a:lstStyle/>
          <a:p>
            <a:r>
              <a:rPr lang="de-DE" dirty="0"/>
              <a:t>Softwares used</a:t>
            </a:r>
            <a:endParaRPr lang="en-GB" dirty="0"/>
          </a:p>
        </p:txBody>
      </p:sp>
      <p:sp>
        <p:nvSpPr>
          <p:cNvPr id="3" name="Content Placeholder 2">
            <a:extLst>
              <a:ext uri="{FF2B5EF4-FFF2-40B4-BE49-F238E27FC236}">
                <a16:creationId xmlns:a16="http://schemas.microsoft.com/office/drawing/2014/main" id="{EC5491E3-2DED-4577-8184-41AECBE80977}"/>
              </a:ext>
            </a:extLst>
          </p:cNvPr>
          <p:cNvSpPr>
            <a:spLocks noGrp="1"/>
          </p:cNvSpPr>
          <p:nvPr>
            <p:ph idx="1"/>
          </p:nvPr>
        </p:nvSpPr>
        <p:spPr>
          <a:xfrm>
            <a:off x="677334" y="1504335"/>
            <a:ext cx="8596668" cy="4537027"/>
          </a:xfrm>
        </p:spPr>
        <p:txBody>
          <a:bodyPr>
            <a:normAutofit/>
          </a:bodyPr>
          <a:lstStyle/>
          <a:p>
            <a:r>
              <a:rPr lang="de-DE" sz="2000" dirty="0">
                <a:solidFill>
                  <a:schemeClr val="accent1"/>
                </a:solidFill>
              </a:rPr>
              <a:t>PYTHON</a:t>
            </a:r>
          </a:p>
          <a:p>
            <a:pPr marL="0" indent="0">
              <a:buNone/>
            </a:pPr>
            <a:r>
              <a:rPr lang="de-DE" sz="2300" dirty="0"/>
              <a:t>	</a:t>
            </a:r>
            <a:r>
              <a:rPr lang="de-DE" sz="1600" dirty="0"/>
              <a:t>Python offers great libraries for datascience and is opted because of the ease of 	use and the simple syntax.</a:t>
            </a:r>
            <a:endParaRPr lang="de-DE" sz="2300" dirty="0"/>
          </a:p>
          <a:p>
            <a:r>
              <a:rPr lang="de-DE" sz="2000" dirty="0">
                <a:solidFill>
                  <a:schemeClr val="accent1"/>
                </a:solidFill>
              </a:rPr>
              <a:t>SPARK-NLP</a:t>
            </a:r>
          </a:p>
          <a:p>
            <a:pPr lvl="1"/>
            <a:r>
              <a:rPr lang="en-GB" dirty="0"/>
              <a:t>In earlier times, the performance of Natural Language Processing (NLP) was only suitable for hundreds or thousands of documents.</a:t>
            </a:r>
          </a:p>
          <a:p>
            <a:pPr lvl="1"/>
            <a:r>
              <a:rPr lang="en-GB" dirty="0"/>
              <a:t>Due to the data deluge in recent years, it is vital to incorporate a suitable working approach. </a:t>
            </a:r>
          </a:p>
          <a:p>
            <a:pPr lvl="1"/>
            <a:r>
              <a:rPr lang="en-GB" dirty="0"/>
              <a:t>Due to the inconsistency in text data, parallelizing and distributing has become more important but also more complex. </a:t>
            </a:r>
          </a:p>
          <a:p>
            <a:pPr lvl="1"/>
            <a:r>
              <a:rPr lang="en-GB" dirty="0"/>
              <a:t>Apache Spark, a distributed framework, has introduced Spark-NLP that helps to overcome these challenges. In Spark-based programs, the processing is quicker since data is stored in memory.</a:t>
            </a:r>
            <a:endParaRPr lang="de-DE" dirty="0"/>
          </a:p>
          <a:p>
            <a:pPr marL="228600" lvl="1" indent="0">
              <a:buNone/>
            </a:pPr>
            <a:endParaRPr lang="en-GB" dirty="0"/>
          </a:p>
        </p:txBody>
      </p:sp>
    </p:spTree>
    <p:extLst>
      <p:ext uri="{BB962C8B-B14F-4D97-AF65-F5344CB8AC3E}">
        <p14:creationId xmlns:p14="http://schemas.microsoft.com/office/powerpoint/2010/main" val="355719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D0A20-FCF7-4230-8555-CBCF6D188450}"/>
              </a:ext>
            </a:extLst>
          </p:cNvPr>
          <p:cNvSpPr>
            <a:spLocks noGrp="1"/>
          </p:cNvSpPr>
          <p:nvPr>
            <p:ph type="title"/>
          </p:nvPr>
        </p:nvSpPr>
        <p:spPr>
          <a:xfrm>
            <a:off x="676746" y="609600"/>
            <a:ext cx="3729076" cy="1320800"/>
          </a:xfrm>
        </p:spPr>
        <p:txBody>
          <a:bodyPr anchor="ctr">
            <a:normAutofit/>
          </a:bodyPr>
          <a:lstStyle/>
          <a:p>
            <a:r>
              <a:rPr lang="de-DE" dirty="0"/>
              <a:t>Comparison of NLP libraries</a:t>
            </a:r>
            <a:endParaRPr lang="en-GB" dirty="0"/>
          </a:p>
        </p:txBody>
      </p:sp>
      <p:sp>
        <p:nvSpPr>
          <p:cNvPr id="3" name="Content Placeholder 2">
            <a:extLst>
              <a:ext uri="{FF2B5EF4-FFF2-40B4-BE49-F238E27FC236}">
                <a16:creationId xmlns:a16="http://schemas.microsoft.com/office/drawing/2014/main" id="{90FA466C-4368-4E74-B126-68025D2058D4}"/>
              </a:ext>
            </a:extLst>
          </p:cNvPr>
          <p:cNvSpPr>
            <a:spLocks noGrp="1"/>
          </p:cNvSpPr>
          <p:nvPr>
            <p:ph idx="1"/>
          </p:nvPr>
        </p:nvSpPr>
        <p:spPr>
          <a:xfrm>
            <a:off x="685167" y="2160589"/>
            <a:ext cx="4375268" cy="4016691"/>
          </a:xfrm>
        </p:spPr>
        <p:txBody>
          <a:bodyPr>
            <a:normAutofit lnSpcReduction="10000"/>
          </a:bodyPr>
          <a:lstStyle/>
          <a:p>
            <a:pPr>
              <a:lnSpc>
                <a:spcPct val="90000"/>
              </a:lnSpc>
            </a:pPr>
            <a:r>
              <a:rPr lang="en-GB" sz="1400" dirty="0"/>
              <a:t>From the table, it is evident that the Spark-NLP has more features and models compared to the other libraries. </a:t>
            </a:r>
          </a:p>
          <a:p>
            <a:pPr>
              <a:lnSpc>
                <a:spcPct val="90000"/>
              </a:lnSpc>
            </a:pPr>
            <a:r>
              <a:rPr lang="en-GB" sz="1400" dirty="0"/>
              <a:t>In a recent survey by O’Reilly, Spark-NLP is growing to be one of the most used libraries in recent times.</a:t>
            </a:r>
          </a:p>
          <a:p>
            <a:pPr>
              <a:lnSpc>
                <a:spcPct val="90000"/>
              </a:lnSpc>
            </a:pPr>
            <a:r>
              <a:rPr lang="en-GB" sz="1400" dirty="0"/>
              <a:t>Since the model is built as an extension of the Spark ML API, the library can run models on a cluster, other machines or save them for later. </a:t>
            </a:r>
          </a:p>
          <a:p>
            <a:pPr>
              <a:lnSpc>
                <a:spcPct val="90000"/>
              </a:lnSpc>
            </a:pPr>
            <a:r>
              <a:rPr lang="en-GB" sz="1400" dirty="0"/>
              <a:t>Also, the performance of the library is significant on both individual and cluster machines. </a:t>
            </a:r>
          </a:p>
          <a:p>
            <a:pPr>
              <a:lnSpc>
                <a:spcPct val="90000"/>
              </a:lnSpc>
            </a:pPr>
            <a:r>
              <a:rPr lang="en-GB" sz="1400" dirty="0"/>
              <a:t>Spark-NLP trains eighty times faster than SpaCy in a comparison study conducted by O’Reilly for training a simple pipeline (sentence detection, tokenization, and part of speech tagging) on a single Intel i5, 4-core, and 16 GB memory machine.</a:t>
            </a:r>
          </a:p>
        </p:txBody>
      </p:sp>
      <p:pic>
        <p:nvPicPr>
          <p:cNvPr id="5" name="Picture 4">
            <a:extLst>
              <a:ext uri="{FF2B5EF4-FFF2-40B4-BE49-F238E27FC236}">
                <a16:creationId xmlns:a16="http://schemas.microsoft.com/office/drawing/2014/main" id="{BCDD6D6A-8171-4483-8B48-6ECA029EA9D2}"/>
              </a:ext>
            </a:extLst>
          </p:cNvPr>
          <p:cNvPicPr>
            <a:picLocks noChangeAspect="1"/>
          </p:cNvPicPr>
          <p:nvPr/>
        </p:nvPicPr>
        <p:blipFill>
          <a:blip r:embed="rId2"/>
          <a:stretch>
            <a:fillRect/>
          </a:stretch>
        </p:blipFill>
        <p:spPr>
          <a:xfrm>
            <a:off x="5060435" y="2160589"/>
            <a:ext cx="4602747" cy="2750141"/>
          </a:xfrm>
          <a:prstGeom prst="rect">
            <a:avLst/>
          </a:prstGeom>
        </p:spPr>
      </p:pic>
    </p:spTree>
    <p:extLst>
      <p:ext uri="{BB962C8B-B14F-4D97-AF65-F5344CB8AC3E}">
        <p14:creationId xmlns:p14="http://schemas.microsoft.com/office/powerpoint/2010/main" val="2690594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9C9F722-D9C4-4D42-9F59-DD3F0D2DEE2C}"/>
              </a:ext>
            </a:extLst>
          </p:cNvPr>
          <p:cNvSpPr>
            <a:spLocks noGrp="1"/>
          </p:cNvSpPr>
          <p:nvPr>
            <p:ph type="title"/>
          </p:nvPr>
        </p:nvSpPr>
        <p:spPr>
          <a:xfrm>
            <a:off x="461955" y="573419"/>
            <a:ext cx="3367359" cy="1774162"/>
          </a:xfrm>
        </p:spPr>
        <p:txBody>
          <a:bodyPr anchor="ctr">
            <a:normAutofit/>
          </a:bodyPr>
          <a:lstStyle/>
          <a:p>
            <a:r>
              <a:rPr lang="de-DE" dirty="0"/>
              <a:t>Data Understanding</a:t>
            </a:r>
            <a:endParaRPr lang="en-GB" dirty="0"/>
          </a:p>
        </p:txBody>
      </p:sp>
      <p:sp>
        <p:nvSpPr>
          <p:cNvPr id="3" name="Content Placeholder 2">
            <a:extLst>
              <a:ext uri="{FF2B5EF4-FFF2-40B4-BE49-F238E27FC236}">
                <a16:creationId xmlns:a16="http://schemas.microsoft.com/office/drawing/2014/main" id="{F5218AAB-0EA9-47BB-9731-1BEB36DD1F57}"/>
              </a:ext>
            </a:extLst>
          </p:cNvPr>
          <p:cNvSpPr>
            <a:spLocks noGrp="1"/>
          </p:cNvSpPr>
          <p:nvPr>
            <p:ph idx="1"/>
          </p:nvPr>
        </p:nvSpPr>
        <p:spPr>
          <a:xfrm>
            <a:off x="4654295" y="816638"/>
            <a:ext cx="4619706" cy="5224724"/>
          </a:xfrm>
        </p:spPr>
        <p:txBody>
          <a:bodyPr anchor="ctr">
            <a:normAutofit/>
          </a:bodyPr>
          <a:lstStyle/>
          <a:p>
            <a:pPr>
              <a:lnSpc>
                <a:spcPct val="90000"/>
              </a:lnSpc>
            </a:pPr>
            <a:r>
              <a:rPr lang="en-GB" sz="1500" dirty="0"/>
              <a:t>As the business objective has been understood, the next step is to understand the data.</a:t>
            </a:r>
          </a:p>
          <a:p>
            <a:pPr>
              <a:lnSpc>
                <a:spcPct val="90000"/>
              </a:lnSpc>
            </a:pPr>
            <a:r>
              <a:rPr lang="en-GB" sz="1500" dirty="0"/>
              <a:t>The given data has three columns: </a:t>
            </a:r>
          </a:p>
          <a:p>
            <a:pPr lvl="1">
              <a:lnSpc>
                <a:spcPct val="90000"/>
              </a:lnSpc>
            </a:pPr>
            <a:r>
              <a:rPr lang="en-GB" sz="1500" dirty="0"/>
              <a:t>Title : The title of the job</a:t>
            </a:r>
          </a:p>
          <a:p>
            <a:pPr lvl="1">
              <a:lnSpc>
                <a:spcPct val="90000"/>
              </a:lnSpc>
            </a:pPr>
            <a:r>
              <a:rPr lang="en-GB" sz="1500" dirty="0"/>
              <a:t>Description: The description gives a better understanding of the job. For example: the requirements, the company description</a:t>
            </a:r>
          </a:p>
          <a:p>
            <a:pPr lvl="1">
              <a:lnSpc>
                <a:spcPct val="90000"/>
              </a:lnSpc>
            </a:pPr>
            <a:r>
              <a:rPr lang="en-GB" sz="1500" dirty="0"/>
              <a:t>Level: This is the seniority level of each job. This would be the label for the classification problem.</a:t>
            </a:r>
          </a:p>
          <a:p>
            <a:pPr>
              <a:lnSpc>
                <a:spcPct val="90000"/>
              </a:lnSpc>
            </a:pPr>
            <a:r>
              <a:rPr lang="en-GB" sz="1500" dirty="0"/>
              <a:t>The total number of entries in the data frame is 216, out of which the training set (with levels) is 141 and the test set (for which the levels has to be filled) is 75.</a:t>
            </a:r>
          </a:p>
          <a:p>
            <a:pPr>
              <a:lnSpc>
                <a:spcPct val="90000"/>
              </a:lnSpc>
            </a:pPr>
            <a:r>
              <a:rPr lang="en-GB" sz="1500" dirty="0"/>
              <a:t>There are no null values, but 4 jobs (2 in training and 2 in test) have no job description.</a:t>
            </a:r>
          </a:p>
          <a:p>
            <a:pPr>
              <a:lnSpc>
                <a:spcPct val="90000"/>
              </a:lnSpc>
            </a:pPr>
            <a:r>
              <a:rPr lang="en-GB" sz="1500" dirty="0"/>
              <a:t>The bar graph shows the number of entries based on the seniority levels. This shows that the dataset is imbalanced. </a:t>
            </a:r>
          </a:p>
        </p:txBody>
      </p:sp>
      <p:pic>
        <p:nvPicPr>
          <p:cNvPr id="5" name="Content Placeholder 4">
            <a:extLst>
              <a:ext uri="{FF2B5EF4-FFF2-40B4-BE49-F238E27FC236}">
                <a16:creationId xmlns:a16="http://schemas.microsoft.com/office/drawing/2014/main" id="{F0086422-2200-40C9-97A7-91AD4BE7875F}"/>
              </a:ext>
            </a:extLst>
          </p:cNvPr>
          <p:cNvPicPr>
            <a:picLocks noChangeAspect="1"/>
          </p:cNvPicPr>
          <p:nvPr/>
        </p:nvPicPr>
        <p:blipFill>
          <a:blip r:embed="rId2"/>
          <a:stretch>
            <a:fillRect/>
          </a:stretch>
        </p:blipFill>
        <p:spPr>
          <a:xfrm>
            <a:off x="278392" y="2843279"/>
            <a:ext cx="3757167" cy="2324646"/>
          </a:xfrm>
          <a:prstGeom prst="rect">
            <a:avLst/>
          </a:prstGeom>
        </p:spPr>
      </p:pic>
    </p:spTree>
    <p:extLst>
      <p:ext uri="{BB962C8B-B14F-4D97-AF65-F5344CB8AC3E}">
        <p14:creationId xmlns:p14="http://schemas.microsoft.com/office/powerpoint/2010/main" val="926934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03C8831-A644-4881-8C90-DD8EE1F9EF1F}"/>
              </a:ext>
            </a:extLst>
          </p:cNvPr>
          <p:cNvSpPr>
            <a:spLocks noGrp="1"/>
          </p:cNvSpPr>
          <p:nvPr>
            <p:ph type="title"/>
          </p:nvPr>
        </p:nvSpPr>
        <p:spPr>
          <a:xfrm>
            <a:off x="643468" y="816638"/>
            <a:ext cx="3185846" cy="5224724"/>
          </a:xfrm>
        </p:spPr>
        <p:txBody>
          <a:bodyPr anchor="ctr">
            <a:normAutofit/>
          </a:bodyPr>
          <a:lstStyle/>
          <a:p>
            <a:r>
              <a:rPr lang="de-DE" dirty="0"/>
              <a:t>Data Preprocessing</a:t>
            </a:r>
            <a:endParaRPr lang="en-GB" dirty="0"/>
          </a:p>
        </p:txBody>
      </p:sp>
      <p:sp>
        <p:nvSpPr>
          <p:cNvPr id="3" name="Content Placeholder 2">
            <a:extLst>
              <a:ext uri="{FF2B5EF4-FFF2-40B4-BE49-F238E27FC236}">
                <a16:creationId xmlns:a16="http://schemas.microsoft.com/office/drawing/2014/main" id="{8A48104E-4C81-4AC2-82FD-3E016E362AB4}"/>
              </a:ext>
            </a:extLst>
          </p:cNvPr>
          <p:cNvSpPr>
            <a:spLocks noGrp="1"/>
          </p:cNvSpPr>
          <p:nvPr>
            <p:ph idx="1"/>
          </p:nvPr>
        </p:nvSpPr>
        <p:spPr>
          <a:xfrm>
            <a:off x="4348482" y="816638"/>
            <a:ext cx="4925519" cy="5224724"/>
          </a:xfrm>
        </p:spPr>
        <p:txBody>
          <a:bodyPr anchor="ctr">
            <a:normAutofit/>
          </a:bodyPr>
          <a:lstStyle/>
          <a:p>
            <a:pPr marL="0" indent="0">
              <a:lnSpc>
                <a:spcPct val="90000"/>
              </a:lnSpc>
              <a:buNone/>
            </a:pPr>
            <a:r>
              <a:rPr lang="de-DE" sz="1600" dirty="0"/>
              <a:t>In the this phase, the following preprocessing steps are done to the data set.</a:t>
            </a:r>
          </a:p>
          <a:p>
            <a:pPr lvl="1">
              <a:lnSpc>
                <a:spcPct val="90000"/>
              </a:lnSpc>
            </a:pPr>
            <a:r>
              <a:rPr lang="en-GB" dirty="0"/>
              <a:t>Remove \n </a:t>
            </a:r>
          </a:p>
          <a:p>
            <a:pPr lvl="1">
              <a:lnSpc>
                <a:spcPct val="90000"/>
              </a:lnSpc>
            </a:pPr>
            <a:r>
              <a:rPr lang="en-GB" dirty="0"/>
              <a:t>Replace numbers with words. E.g.: "3 years" as "three years"</a:t>
            </a:r>
          </a:p>
          <a:p>
            <a:pPr lvl="1">
              <a:lnSpc>
                <a:spcPct val="90000"/>
              </a:lnSpc>
            </a:pPr>
            <a:r>
              <a:rPr lang="en-GB" dirty="0"/>
              <a:t>Remove all the special characters.</a:t>
            </a:r>
          </a:p>
          <a:p>
            <a:pPr lvl="1">
              <a:lnSpc>
                <a:spcPct val="90000"/>
              </a:lnSpc>
            </a:pPr>
            <a:r>
              <a:rPr lang="en-GB" dirty="0"/>
              <a:t>Convert the text to lowercase.</a:t>
            </a:r>
          </a:p>
          <a:p>
            <a:pPr lvl="1">
              <a:lnSpc>
                <a:spcPct val="90000"/>
              </a:lnSpc>
            </a:pPr>
            <a:r>
              <a:rPr lang="en-GB" dirty="0"/>
              <a:t>Remove "description" or "job description" or "Job Purpose" or "No description available“.</a:t>
            </a:r>
          </a:p>
          <a:p>
            <a:pPr lvl="1">
              <a:lnSpc>
                <a:spcPct val="90000"/>
              </a:lnSpc>
            </a:pPr>
            <a:r>
              <a:rPr lang="en-GB" dirty="0"/>
              <a:t>Replace the abbreviations E.g.: sr., jr.</a:t>
            </a:r>
          </a:p>
          <a:p>
            <a:pPr lvl="1">
              <a:lnSpc>
                <a:spcPct val="90000"/>
              </a:lnSpc>
            </a:pPr>
            <a:r>
              <a:rPr lang="en-GB" dirty="0"/>
              <a:t>Remove the trailing white spaces at the beginning and end of the sentence.</a:t>
            </a:r>
          </a:p>
          <a:p>
            <a:pPr lvl="1">
              <a:lnSpc>
                <a:spcPct val="90000"/>
              </a:lnSpc>
            </a:pPr>
            <a:r>
              <a:rPr lang="en-GB" dirty="0"/>
              <a:t>Remove the single characters if available, for example: m f from (m/f).</a:t>
            </a:r>
          </a:p>
          <a:p>
            <a:pPr lvl="1">
              <a:lnSpc>
                <a:spcPct val="90000"/>
              </a:lnSpc>
            </a:pPr>
            <a:r>
              <a:rPr lang="en-GB" dirty="0"/>
              <a:t>Remove stop words.</a:t>
            </a:r>
          </a:p>
          <a:p>
            <a:pPr lvl="1">
              <a:lnSpc>
                <a:spcPct val="90000"/>
              </a:lnSpc>
            </a:pPr>
            <a:r>
              <a:rPr lang="en-GB" dirty="0"/>
              <a:t>Check for spelling mistakes and replace them with the right words.</a:t>
            </a:r>
          </a:p>
        </p:txBody>
      </p:sp>
    </p:spTree>
    <p:extLst>
      <p:ext uri="{BB962C8B-B14F-4D97-AF65-F5344CB8AC3E}">
        <p14:creationId xmlns:p14="http://schemas.microsoft.com/office/powerpoint/2010/main" val="35349297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1508</TotalTime>
  <Words>2615</Words>
  <Application>Microsoft Office PowerPoint</Application>
  <PresentationFormat>Widescreen</PresentationFormat>
  <Paragraphs>195</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Cambria Math</vt:lpstr>
      <vt:lpstr>LMRoman12-Regular</vt:lpstr>
      <vt:lpstr>Trebuchet MS</vt:lpstr>
      <vt:lpstr>Trebuchet MS (Body)</vt:lpstr>
      <vt:lpstr>Wingdings 3</vt:lpstr>
      <vt:lpstr>Facet</vt:lpstr>
      <vt:lpstr>Job augmentation</vt:lpstr>
      <vt:lpstr>Road map</vt:lpstr>
      <vt:lpstr>Introduction</vt:lpstr>
      <vt:lpstr>Approach</vt:lpstr>
      <vt:lpstr>Business Understanding</vt:lpstr>
      <vt:lpstr>Softwares used</vt:lpstr>
      <vt:lpstr>Comparison of NLP libraries</vt:lpstr>
      <vt:lpstr>Data Understanding</vt:lpstr>
      <vt:lpstr>Data Preprocessing</vt:lpstr>
      <vt:lpstr>Data Preprocessing</vt:lpstr>
      <vt:lpstr>Modelling</vt:lpstr>
      <vt:lpstr>Modelling</vt:lpstr>
      <vt:lpstr>Modelling  Spark-NLP pipeline</vt:lpstr>
      <vt:lpstr>Modelling Classifier models</vt:lpstr>
      <vt:lpstr>Decision trees</vt:lpstr>
      <vt:lpstr>Decision trees</vt:lpstr>
      <vt:lpstr>Random Forests</vt:lpstr>
      <vt:lpstr>Logistic Regression</vt:lpstr>
      <vt:lpstr>Evaluation Confusion matrix</vt:lpstr>
      <vt:lpstr>Evaluation Confusion matrix</vt:lpstr>
      <vt:lpstr>Evaluation metrics</vt:lpstr>
      <vt:lpstr>Evaluation of metrics on different datasets</vt:lpstr>
      <vt:lpstr>Hyper parameter tuning</vt:lpstr>
      <vt:lpstr>Cross validation</vt:lpstr>
      <vt:lpstr>Conclusion</vt:lpstr>
      <vt:lpstr>Future works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augmentation</dc:title>
  <dc:creator>Gayathri Adhimoolam</dc:creator>
  <cp:lastModifiedBy>Gayathri Adhimoolam</cp:lastModifiedBy>
  <cp:revision>131</cp:revision>
  <dcterms:created xsi:type="dcterms:W3CDTF">2021-12-31T09:42:14Z</dcterms:created>
  <dcterms:modified xsi:type="dcterms:W3CDTF">2022-01-02T16:43:14Z</dcterms:modified>
</cp:coreProperties>
</file>