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376" r:id="rId3"/>
    <p:sldId id="378" r:id="rId4"/>
    <p:sldId id="309" r:id="rId5"/>
    <p:sldId id="384" r:id="rId6"/>
    <p:sldId id="388" r:id="rId7"/>
    <p:sldId id="389" r:id="rId8"/>
    <p:sldId id="390" r:id="rId9"/>
    <p:sldId id="335" r:id="rId10"/>
    <p:sldId id="374" r:id="rId11"/>
    <p:sldId id="307" r:id="rId12"/>
    <p:sldId id="336" r:id="rId13"/>
    <p:sldId id="406" r:id="rId14"/>
    <p:sldId id="407" r:id="rId15"/>
    <p:sldId id="408" r:id="rId16"/>
    <p:sldId id="409" r:id="rId17"/>
    <p:sldId id="343" r:id="rId18"/>
    <p:sldId id="35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4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2FE2-F1B0-421C-92E6-247513FD5652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074-A531-45A8-A627-EE0F633A5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8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2FE2-F1B0-421C-92E6-247513FD5652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074-A531-45A8-A627-EE0F633A5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5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2FE2-F1B0-421C-92E6-247513FD5652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074-A531-45A8-A627-EE0F633A5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7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2FE2-F1B0-421C-92E6-247513FD5652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074-A531-45A8-A627-EE0F633A5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2FE2-F1B0-421C-92E6-247513FD5652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074-A531-45A8-A627-EE0F633A5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1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2FE2-F1B0-421C-92E6-247513FD5652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074-A531-45A8-A627-EE0F633A5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4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2FE2-F1B0-421C-92E6-247513FD5652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074-A531-45A8-A627-EE0F633A5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2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2FE2-F1B0-421C-92E6-247513FD5652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074-A531-45A8-A627-EE0F633A5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3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2FE2-F1B0-421C-92E6-247513FD5652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074-A531-45A8-A627-EE0F633A5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1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2FE2-F1B0-421C-92E6-247513FD5652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074-A531-45A8-A627-EE0F633A5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6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2FE2-F1B0-421C-92E6-247513FD5652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074-A531-45A8-A627-EE0F633A5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0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82FE2-F1B0-421C-92E6-247513FD5652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E0074-A531-45A8-A627-EE0F633A5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456" y="618836"/>
            <a:ext cx="11517744" cy="5301674"/>
          </a:xfrm>
        </p:spPr>
        <p:txBody>
          <a:bodyPr>
            <a:noAutofit/>
          </a:bodyPr>
          <a:lstStyle/>
          <a:p>
            <a:pPr rtl="1">
              <a:lnSpc>
                <a:spcPct val="150000"/>
              </a:lnSpc>
            </a:pPr>
            <a:endParaRPr lang="he-IL" sz="2800" dirty="0"/>
          </a:p>
          <a:p>
            <a:pPr algn="r" rtl="1">
              <a:lnSpc>
                <a:spcPct val="150000"/>
              </a:lnSpc>
            </a:pPr>
            <a:endParaRPr lang="he-IL" sz="2800" dirty="0"/>
          </a:p>
          <a:p>
            <a:pPr algn="r" rtl="1">
              <a:lnSpc>
                <a:spcPct val="150000"/>
              </a:lnSpc>
            </a:pPr>
            <a:r>
              <a:rPr lang="he-IL" sz="4000" dirty="0"/>
              <a:t>נבקש ממך להשיב על מספר שאלות לפני תחילת המשחק.</a:t>
            </a:r>
          </a:p>
          <a:p>
            <a:pPr algn="r" rtl="1">
              <a:lnSpc>
                <a:spcPct val="150000"/>
              </a:lnSpc>
            </a:pPr>
            <a:endParaRPr lang="he-IL" sz="2800" dirty="0"/>
          </a:p>
          <a:p>
            <a:pPr algn="r" rtl="1">
              <a:lnSpc>
                <a:spcPct val="150000"/>
              </a:lnSpc>
            </a:pP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62519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000" y="648000"/>
            <a:ext cx="9873671" cy="4673600"/>
          </a:xfrm>
        </p:spPr>
        <p:txBody>
          <a:bodyPr>
            <a:noAutofit/>
          </a:bodyPr>
          <a:lstStyle/>
          <a:p>
            <a:pPr rtl="1">
              <a:lnSpc>
                <a:spcPct val="150000"/>
              </a:lnSpc>
            </a:pPr>
            <a:endParaRPr lang="he-IL" sz="4400" dirty="0" smtClean="0"/>
          </a:p>
          <a:p>
            <a:pPr rtl="1">
              <a:lnSpc>
                <a:spcPct val="150000"/>
              </a:lnSpc>
            </a:pPr>
            <a:r>
              <a:rPr lang="he-IL" sz="4400" dirty="0" smtClean="0"/>
              <a:t>לצורך וידוא תקינות כפתורי התגובה,</a:t>
            </a:r>
          </a:p>
          <a:p>
            <a:pPr rtl="1">
              <a:lnSpc>
                <a:spcPct val="150000"/>
              </a:lnSpc>
            </a:pPr>
            <a:r>
              <a:rPr lang="he-IL" sz="4400" dirty="0" smtClean="0"/>
              <a:t>אנא </a:t>
            </a:r>
            <a:r>
              <a:rPr lang="he-IL" sz="4400" dirty="0" err="1" smtClean="0"/>
              <a:t>לחצ</a:t>
            </a:r>
            <a:r>
              <a:rPr lang="he-IL" sz="4400" dirty="0" smtClean="0"/>
              <a:t>/י על מקש </a:t>
            </a:r>
            <a:r>
              <a:rPr lang="he-IL" sz="4400" dirty="0" smtClean="0">
                <a:solidFill>
                  <a:srgbClr val="FFFF00"/>
                </a:solidFill>
              </a:rPr>
              <a:t>2 </a:t>
            </a:r>
            <a:r>
              <a:rPr lang="he-IL" sz="4400" dirty="0"/>
              <a:t>כדי לעבור למסך הבא</a:t>
            </a:r>
          </a:p>
          <a:p>
            <a:pPr rtl="1">
              <a:lnSpc>
                <a:spcPct val="150000"/>
              </a:lnSpc>
            </a:pPr>
            <a:endParaRPr lang="he-IL" sz="4400" dirty="0" smtClean="0">
              <a:solidFill>
                <a:srgbClr val="FFFF00"/>
              </a:solidFill>
            </a:endParaRPr>
          </a:p>
          <a:p>
            <a:pPr rtl="1">
              <a:lnSpc>
                <a:spcPct val="150000"/>
              </a:lnSpc>
            </a:pP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10505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2873" y="166253"/>
            <a:ext cx="9873671" cy="6474691"/>
          </a:xfrm>
        </p:spPr>
        <p:txBody>
          <a:bodyPr>
            <a:noAutofit/>
          </a:bodyPr>
          <a:lstStyle/>
          <a:p>
            <a:pPr rtl="1">
              <a:lnSpc>
                <a:spcPct val="150000"/>
              </a:lnSpc>
            </a:pPr>
            <a:r>
              <a:rPr lang="he-IL" sz="4000" dirty="0" smtClean="0"/>
              <a:t>מיד נתחיל בניסוי</a:t>
            </a:r>
          </a:p>
          <a:p>
            <a:pPr algn="r" rtl="1">
              <a:lnSpc>
                <a:spcPct val="100000"/>
              </a:lnSpc>
              <a:spcBef>
                <a:spcPts val="600"/>
              </a:spcBef>
            </a:pPr>
            <a:endParaRPr lang="he-IL" sz="3800" b="1" u="sng" dirty="0" smtClean="0"/>
          </a:p>
          <a:p>
            <a:pPr algn="r" rtl="1">
              <a:lnSpc>
                <a:spcPct val="150000"/>
              </a:lnSpc>
              <a:spcBef>
                <a:spcPts val="600"/>
              </a:spcBef>
            </a:pPr>
            <a:r>
              <a:rPr lang="he-IL" sz="4000" b="1" u="sng" dirty="0" smtClean="0"/>
              <a:t>זכרו:</a:t>
            </a:r>
          </a:p>
          <a:p>
            <a:pPr marL="514350" indent="-514350" algn="r" rtl="1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he-IL" sz="4000" dirty="0" smtClean="0"/>
              <a:t>הגיבו בצורה מיידית</a:t>
            </a:r>
          </a:p>
          <a:p>
            <a:pPr marL="514350" indent="-514350" algn="r" rtl="1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he-IL" sz="4000" dirty="0" smtClean="0"/>
              <a:t>כאשר מופיע '+' יש למקד את </a:t>
            </a:r>
            <a:r>
              <a:rPr lang="he-IL" sz="4000" smtClean="0"/>
              <a:t>המבט בו</a:t>
            </a:r>
            <a:endParaRPr lang="he-IL" sz="4000" dirty="0"/>
          </a:p>
          <a:p>
            <a:pPr rtl="1">
              <a:lnSpc>
                <a:spcPct val="150000"/>
              </a:lnSpc>
            </a:pP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8248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18837" y="535709"/>
            <a:ext cx="10520216" cy="5624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he-IL" sz="3600" dirty="0" smtClean="0"/>
              <a:t>לאחר סיום המשחק, נבקש ממך להשיב על מספר שאלות.</a:t>
            </a:r>
          </a:p>
          <a:p>
            <a:pPr algn="r" rtl="1">
              <a:lnSpc>
                <a:spcPct val="150000"/>
              </a:lnSpc>
            </a:pPr>
            <a:endParaRPr lang="he-IL" sz="3600" dirty="0" smtClean="0"/>
          </a:p>
          <a:p>
            <a:pPr algn="r" rtl="1">
              <a:lnSpc>
                <a:spcPct val="150000"/>
              </a:lnSpc>
            </a:pPr>
            <a:r>
              <a:rPr lang="he-IL" sz="3600" dirty="0" smtClean="0"/>
              <a:t>ראשית תתבקש/י להיזכר ב</a:t>
            </a:r>
            <a:r>
              <a:rPr lang="he-IL" sz="3600" dirty="0" smtClean="0">
                <a:solidFill>
                  <a:srgbClr val="FFFF00"/>
                </a:solidFill>
              </a:rPr>
              <a:t>הצעות ובמסרים שקיבלת במהלך המשחק </a:t>
            </a:r>
            <a:r>
              <a:rPr lang="he-IL" sz="3600" dirty="0" smtClean="0"/>
              <a:t>ולדרג את עוצמת הרגש שאת/ה מרגיש/ה כלפיהם. הדירוג יתבצע על גבי סקלה בין </a:t>
            </a:r>
            <a:r>
              <a:rPr lang="he-IL" sz="3600" dirty="0" smtClean="0">
                <a:solidFill>
                  <a:srgbClr val="FFFF00"/>
                </a:solidFill>
              </a:rPr>
              <a:t>0</a:t>
            </a:r>
            <a:r>
              <a:rPr lang="he-IL" sz="3600" dirty="0" smtClean="0"/>
              <a:t> (עוצמת רגש נמוכה) ל-</a:t>
            </a:r>
            <a:r>
              <a:rPr lang="he-IL" sz="3600" dirty="0" smtClean="0">
                <a:solidFill>
                  <a:srgbClr val="FFFF00"/>
                </a:solidFill>
              </a:rPr>
              <a:t>10</a:t>
            </a:r>
            <a:r>
              <a:rPr lang="he-IL" sz="3600" dirty="0" smtClean="0"/>
              <a:t> (עוצמת רגש גבוהה). </a:t>
            </a:r>
          </a:p>
          <a:p>
            <a:pPr algn="r" rtl="1">
              <a:lnSpc>
                <a:spcPct val="150000"/>
              </a:lnSpc>
            </a:pPr>
            <a:r>
              <a:rPr lang="he-IL" sz="3600" dirty="0" smtClean="0"/>
              <a:t> </a:t>
            </a:r>
          </a:p>
          <a:p>
            <a:pPr algn="r" rtl="1">
              <a:lnSpc>
                <a:spcPct val="150000"/>
              </a:lnSpc>
            </a:pPr>
            <a:endParaRPr lang="he-IL" sz="3600" dirty="0" smtClean="0"/>
          </a:p>
          <a:p>
            <a:pPr algn="r" rtl="1">
              <a:lnSpc>
                <a:spcPct val="150000"/>
              </a:lnSpc>
            </a:pPr>
            <a:endParaRPr lang="he-IL" sz="3600" dirty="0" smtClean="0"/>
          </a:p>
        </p:txBody>
      </p:sp>
    </p:spTree>
    <p:extLst>
      <p:ext uri="{BB962C8B-B14F-4D97-AF65-F5344CB8AC3E}">
        <p14:creationId xmlns:p14="http://schemas.microsoft.com/office/powerpoint/2010/main" val="197779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31014"/>
            <a:ext cx="11563925" cy="6354619"/>
          </a:xfrm>
        </p:spPr>
        <p:txBody>
          <a:bodyPr>
            <a:noAutofit/>
          </a:bodyPr>
          <a:lstStyle/>
          <a:p>
            <a:pPr rtl="1">
              <a:lnSpc>
                <a:spcPct val="150000"/>
              </a:lnSpc>
            </a:pPr>
            <a:endParaRPr lang="he-IL" sz="1500" b="1" u="sng" dirty="0" smtClean="0"/>
          </a:p>
          <a:p>
            <a:pPr rtl="1">
              <a:lnSpc>
                <a:spcPct val="150000"/>
              </a:lnSpc>
            </a:pPr>
            <a:r>
              <a:rPr lang="he-IL" sz="4000" b="1" u="sng" dirty="0" smtClean="0"/>
              <a:t>עד כמה את/ה </a:t>
            </a:r>
            <a:r>
              <a:rPr lang="he-IL" sz="4000" b="1" u="sng" dirty="0" smtClean="0">
                <a:solidFill>
                  <a:srgbClr val="FFFF00"/>
                </a:solidFill>
              </a:rPr>
              <a:t>שמח/ה</a:t>
            </a:r>
            <a:r>
              <a:rPr lang="he-IL" sz="4000" b="1" u="sng" dirty="0" smtClean="0"/>
              <a:t> עכשיו?</a:t>
            </a:r>
          </a:p>
          <a:p>
            <a:pPr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r" rtl="1">
              <a:lnSpc>
                <a:spcPct val="150000"/>
              </a:lnSpc>
            </a:pPr>
            <a:r>
              <a:rPr lang="he-IL" sz="2800" b="1" dirty="0" smtClean="0"/>
              <a:t>       מעט				       בינוני				        הרבה</a:t>
            </a:r>
          </a:p>
          <a:p>
            <a:pPr rtl="1">
              <a:lnSpc>
                <a:spcPct val="150000"/>
              </a:lnSpc>
            </a:pPr>
            <a:endParaRPr lang="he-IL" sz="2000" dirty="0" smtClean="0"/>
          </a:p>
          <a:p>
            <a:pPr rtl="1">
              <a:lnSpc>
                <a:spcPct val="150000"/>
              </a:lnSpc>
            </a:pPr>
            <a:r>
              <a:rPr lang="he-IL" sz="2800" dirty="0" smtClean="0"/>
              <a:t>הקש/י </a:t>
            </a:r>
            <a:r>
              <a:rPr lang="en-US" sz="2800" dirty="0" smtClean="0"/>
              <a:t>ENTER</a:t>
            </a:r>
            <a:r>
              <a:rPr lang="he-IL" sz="2800" dirty="0" smtClean="0"/>
              <a:t> על מנת לעבור למסך הבא</a:t>
            </a:r>
            <a:endParaRPr lang="he-IL" sz="2800" dirty="0"/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366221" y="3399416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37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31014"/>
            <a:ext cx="11563925" cy="6354619"/>
          </a:xfrm>
        </p:spPr>
        <p:txBody>
          <a:bodyPr>
            <a:noAutofit/>
          </a:bodyPr>
          <a:lstStyle/>
          <a:p>
            <a:pPr rtl="1">
              <a:lnSpc>
                <a:spcPct val="150000"/>
              </a:lnSpc>
            </a:pPr>
            <a:endParaRPr lang="he-IL" sz="1500" b="1" u="sng" dirty="0" smtClean="0"/>
          </a:p>
          <a:p>
            <a:pPr rtl="1">
              <a:lnSpc>
                <a:spcPct val="150000"/>
              </a:lnSpc>
            </a:pPr>
            <a:r>
              <a:rPr lang="he-IL" sz="4000" b="1" u="sng" dirty="0" smtClean="0"/>
              <a:t>עד כמה את/ה </a:t>
            </a:r>
            <a:r>
              <a:rPr lang="he-IL" sz="4000" b="1" u="sng" dirty="0" smtClean="0">
                <a:solidFill>
                  <a:srgbClr val="FFFF00"/>
                </a:solidFill>
              </a:rPr>
              <a:t>כועס/ת</a:t>
            </a:r>
            <a:r>
              <a:rPr lang="he-IL" sz="4000" b="1" u="sng" dirty="0" smtClean="0"/>
              <a:t> עכשיו?</a:t>
            </a:r>
          </a:p>
          <a:p>
            <a:pPr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r" rtl="1">
              <a:lnSpc>
                <a:spcPct val="150000"/>
              </a:lnSpc>
            </a:pPr>
            <a:r>
              <a:rPr lang="he-IL" sz="2800" b="1" dirty="0" smtClean="0"/>
              <a:t>       מעט				       בינוני				        הרבה</a:t>
            </a:r>
          </a:p>
          <a:p>
            <a:pPr rtl="1">
              <a:lnSpc>
                <a:spcPct val="150000"/>
              </a:lnSpc>
            </a:pPr>
            <a:endParaRPr lang="he-IL" sz="2000" dirty="0" smtClean="0"/>
          </a:p>
          <a:p>
            <a:pPr rtl="1">
              <a:lnSpc>
                <a:spcPct val="150000"/>
              </a:lnSpc>
            </a:pPr>
            <a:r>
              <a:rPr lang="he-IL" sz="2800" dirty="0" smtClean="0"/>
              <a:t>הקש/י </a:t>
            </a:r>
            <a:r>
              <a:rPr lang="en-US" sz="2800" dirty="0" smtClean="0"/>
              <a:t>ENTER</a:t>
            </a:r>
            <a:r>
              <a:rPr lang="he-IL" sz="2800" dirty="0" smtClean="0"/>
              <a:t> על מנת לעבור למסך הבא</a:t>
            </a:r>
            <a:endParaRPr lang="he-IL" sz="2800" dirty="0"/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366221" y="3399416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85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31014"/>
            <a:ext cx="11563925" cy="6354619"/>
          </a:xfrm>
        </p:spPr>
        <p:txBody>
          <a:bodyPr>
            <a:noAutofit/>
          </a:bodyPr>
          <a:lstStyle/>
          <a:p>
            <a:pPr rtl="1">
              <a:lnSpc>
                <a:spcPct val="150000"/>
              </a:lnSpc>
            </a:pPr>
            <a:endParaRPr lang="he-IL" sz="1500" b="1" u="sng" dirty="0" smtClean="0"/>
          </a:p>
          <a:p>
            <a:pPr rtl="1">
              <a:lnSpc>
                <a:spcPct val="150000"/>
              </a:lnSpc>
            </a:pPr>
            <a:r>
              <a:rPr lang="he-IL" sz="4000" b="1" u="sng" dirty="0" smtClean="0"/>
              <a:t>עד כמה את/ה </a:t>
            </a:r>
            <a:r>
              <a:rPr lang="he-IL" sz="4000" b="1" u="sng" dirty="0" smtClean="0">
                <a:solidFill>
                  <a:srgbClr val="FFFF00"/>
                </a:solidFill>
              </a:rPr>
              <a:t>מפחד/ת</a:t>
            </a:r>
            <a:r>
              <a:rPr lang="he-IL" sz="4000" b="1" u="sng" dirty="0" smtClean="0"/>
              <a:t> עכשיו?</a:t>
            </a:r>
          </a:p>
          <a:p>
            <a:pPr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r" rtl="1">
              <a:lnSpc>
                <a:spcPct val="150000"/>
              </a:lnSpc>
            </a:pPr>
            <a:r>
              <a:rPr lang="he-IL" sz="2800" b="1" dirty="0" smtClean="0"/>
              <a:t>       מעט				       בינוני				        הרבה</a:t>
            </a:r>
          </a:p>
          <a:p>
            <a:pPr rtl="1">
              <a:lnSpc>
                <a:spcPct val="150000"/>
              </a:lnSpc>
            </a:pPr>
            <a:endParaRPr lang="he-IL" sz="2000" dirty="0" smtClean="0"/>
          </a:p>
          <a:p>
            <a:pPr rtl="1">
              <a:lnSpc>
                <a:spcPct val="150000"/>
              </a:lnSpc>
            </a:pPr>
            <a:r>
              <a:rPr lang="he-IL" sz="2800" dirty="0" smtClean="0"/>
              <a:t>הקש/י </a:t>
            </a:r>
            <a:r>
              <a:rPr lang="en-US" sz="2800" dirty="0" smtClean="0"/>
              <a:t>ENTER</a:t>
            </a:r>
            <a:r>
              <a:rPr lang="he-IL" sz="2800" dirty="0" smtClean="0"/>
              <a:t> על מנת לעבור למסך הבא</a:t>
            </a:r>
            <a:endParaRPr lang="he-IL" sz="2800" dirty="0"/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366221" y="3399416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18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31014"/>
            <a:ext cx="11563925" cy="6354619"/>
          </a:xfrm>
        </p:spPr>
        <p:txBody>
          <a:bodyPr>
            <a:noAutofit/>
          </a:bodyPr>
          <a:lstStyle/>
          <a:p>
            <a:pPr rtl="1">
              <a:lnSpc>
                <a:spcPct val="150000"/>
              </a:lnSpc>
            </a:pPr>
            <a:endParaRPr lang="he-IL" sz="1500" b="1" u="sng" dirty="0" smtClean="0"/>
          </a:p>
          <a:p>
            <a:pPr rtl="1">
              <a:lnSpc>
                <a:spcPct val="150000"/>
              </a:lnSpc>
            </a:pPr>
            <a:r>
              <a:rPr lang="he-IL" sz="4000" b="1" u="sng" dirty="0" smtClean="0"/>
              <a:t>עד כמה את/ה </a:t>
            </a:r>
            <a:r>
              <a:rPr lang="he-IL" sz="4000" b="1" u="sng" dirty="0" smtClean="0">
                <a:solidFill>
                  <a:srgbClr val="FFFF00"/>
                </a:solidFill>
              </a:rPr>
              <a:t>עצוב/ה</a:t>
            </a:r>
            <a:r>
              <a:rPr lang="he-IL" sz="4000" b="1" u="sng" dirty="0" smtClean="0"/>
              <a:t> עכשיו?</a:t>
            </a:r>
          </a:p>
          <a:p>
            <a:pPr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2800" dirty="0" smtClean="0"/>
              <a:t>0</a:t>
            </a:r>
            <a:r>
              <a:rPr lang="he-IL" sz="2800" b="1" dirty="0" smtClean="0"/>
              <a:t>	1	2	3	4	5	6	7	8	9	10</a:t>
            </a:r>
          </a:p>
          <a:p>
            <a:pPr algn="r" rtl="1">
              <a:lnSpc>
                <a:spcPct val="150000"/>
              </a:lnSpc>
            </a:pPr>
            <a:r>
              <a:rPr lang="he-IL" sz="2800" b="1" dirty="0" smtClean="0"/>
              <a:t>       מעט				       בינוני				        הרבה</a:t>
            </a:r>
          </a:p>
          <a:p>
            <a:pPr rtl="1">
              <a:lnSpc>
                <a:spcPct val="150000"/>
              </a:lnSpc>
            </a:pPr>
            <a:endParaRPr lang="he-IL" sz="2000" dirty="0" smtClean="0"/>
          </a:p>
          <a:p>
            <a:pPr rtl="1">
              <a:lnSpc>
                <a:spcPct val="150000"/>
              </a:lnSpc>
            </a:pPr>
            <a:r>
              <a:rPr lang="he-IL" sz="2800" dirty="0" smtClean="0"/>
              <a:t>הקש/י </a:t>
            </a:r>
            <a:r>
              <a:rPr lang="en-US" sz="2800" dirty="0" smtClean="0"/>
              <a:t>ENTER</a:t>
            </a:r>
            <a:r>
              <a:rPr lang="he-IL" sz="2800" dirty="0" smtClean="0"/>
              <a:t> על מנת לעבור למסך הבא</a:t>
            </a:r>
            <a:endParaRPr lang="he-IL" sz="2800" dirty="0"/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366221" y="3399416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13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84728" y="175491"/>
            <a:ext cx="11757890" cy="6363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he-IL" sz="3600" dirty="0" smtClean="0"/>
              <a:t>כעת </a:t>
            </a:r>
            <a:r>
              <a:rPr lang="he-IL" sz="3600" dirty="0"/>
              <a:t>נבקש </a:t>
            </a:r>
            <a:r>
              <a:rPr lang="he-IL" sz="3600" dirty="0" smtClean="0"/>
              <a:t>ממך </a:t>
            </a:r>
            <a:r>
              <a:rPr lang="he-IL" sz="3600" dirty="0"/>
              <a:t>להשיב על מספר שאלות לגבי אופן תפיסתך את המשחק. </a:t>
            </a:r>
            <a:endParaRPr lang="he-IL" sz="3600" dirty="0" smtClean="0"/>
          </a:p>
          <a:p>
            <a:pPr algn="r" rtl="1">
              <a:lnSpc>
                <a:spcPct val="150000"/>
              </a:lnSpc>
            </a:pPr>
            <a:endParaRPr lang="he-IL" sz="3600" dirty="0"/>
          </a:p>
          <a:p>
            <a:pPr algn="r" rtl="1">
              <a:lnSpc>
                <a:spcPct val="150000"/>
              </a:lnSpc>
            </a:pPr>
            <a:r>
              <a:rPr lang="he-IL" sz="3600" dirty="0"/>
              <a:t>תתבקש/י לדרג את מידת ההוגנות הנתפסת על-ידך ואת עוצמת הרגש המתעוררת בך לגבי </a:t>
            </a:r>
            <a:r>
              <a:rPr lang="he-IL" sz="3600" dirty="0">
                <a:solidFill>
                  <a:srgbClr val="FFFF00"/>
                </a:solidFill>
              </a:rPr>
              <a:t>ההצעות השונות שיוצגו. </a:t>
            </a:r>
            <a:r>
              <a:rPr lang="he-IL" sz="3600" dirty="0"/>
              <a:t>הדירוג יתבצע על גבי סקלה בין </a:t>
            </a:r>
            <a:r>
              <a:rPr lang="he-IL" sz="3600" dirty="0">
                <a:solidFill>
                  <a:srgbClr val="FFFF00"/>
                </a:solidFill>
              </a:rPr>
              <a:t>0</a:t>
            </a:r>
            <a:r>
              <a:rPr lang="he-IL" sz="3600" dirty="0"/>
              <a:t> </a:t>
            </a:r>
            <a:r>
              <a:rPr lang="he-IL" sz="3600" dirty="0" smtClean="0"/>
              <a:t>ל-</a:t>
            </a:r>
            <a:r>
              <a:rPr lang="he-IL" sz="3600" dirty="0" smtClean="0">
                <a:solidFill>
                  <a:srgbClr val="FFFF00"/>
                </a:solidFill>
              </a:rPr>
              <a:t>10</a:t>
            </a:r>
            <a:r>
              <a:rPr lang="he-IL" sz="3600" dirty="0" smtClean="0"/>
              <a:t>.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257964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55781"/>
            <a:ext cx="12071927" cy="5301674"/>
          </a:xfrm>
        </p:spPr>
        <p:txBody>
          <a:bodyPr>
            <a:noAutofit/>
          </a:bodyPr>
          <a:lstStyle/>
          <a:p>
            <a:pPr rtl="1">
              <a:lnSpc>
                <a:spcPct val="150000"/>
              </a:lnSpc>
            </a:pPr>
            <a:endParaRPr lang="he-IL" sz="2800" dirty="0"/>
          </a:p>
          <a:p>
            <a:pPr algn="r" rtl="1">
              <a:lnSpc>
                <a:spcPct val="150000"/>
              </a:lnSpc>
            </a:pPr>
            <a:endParaRPr lang="he-IL" sz="2800" dirty="0"/>
          </a:p>
          <a:p>
            <a:pPr rtl="1">
              <a:lnSpc>
                <a:spcPct val="150000"/>
              </a:lnSpc>
            </a:pPr>
            <a:r>
              <a:rPr lang="he-IL" sz="4000" dirty="0" smtClean="0"/>
              <a:t>הקש/י על מקש הרווח כדי להמשיך הלאה להצעה הבאה</a:t>
            </a:r>
            <a:endParaRPr lang="he-IL" sz="4000" dirty="0"/>
          </a:p>
          <a:p>
            <a:pPr algn="r" rtl="1">
              <a:lnSpc>
                <a:spcPct val="150000"/>
              </a:lnSpc>
            </a:pPr>
            <a:endParaRPr lang="he-IL" sz="2800" dirty="0"/>
          </a:p>
          <a:p>
            <a:pPr algn="r" rtl="1">
              <a:lnSpc>
                <a:spcPct val="150000"/>
              </a:lnSpc>
            </a:pP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868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95562"/>
            <a:ext cx="11563925" cy="6354619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</a:pPr>
            <a:r>
              <a:rPr lang="he-IL" sz="3200" dirty="0" smtClean="0"/>
              <a:t>הצעה </a:t>
            </a:r>
            <a:r>
              <a:rPr lang="he-IL" sz="3200" dirty="0"/>
              <a:t>של </a:t>
            </a:r>
            <a:r>
              <a:rPr lang="he-IL" sz="3200" dirty="0" smtClean="0">
                <a:solidFill>
                  <a:srgbClr val="FFFF00"/>
                </a:solidFill>
              </a:rPr>
              <a:t>50%</a:t>
            </a:r>
            <a:r>
              <a:rPr lang="he-IL" sz="3200" dirty="0" smtClean="0"/>
              <a:t> </a:t>
            </a:r>
            <a:r>
              <a:rPr lang="he-IL" sz="3200" dirty="0"/>
              <a:t>מהסכום עבורך </a:t>
            </a:r>
            <a:r>
              <a:rPr lang="he-IL" sz="3200" dirty="0" smtClean="0"/>
              <a:t>ו-</a:t>
            </a:r>
            <a:r>
              <a:rPr lang="he-IL" sz="3200" dirty="0" smtClean="0">
                <a:solidFill>
                  <a:srgbClr val="FFFF00"/>
                </a:solidFill>
              </a:rPr>
              <a:t>50% </a:t>
            </a:r>
            <a:r>
              <a:rPr lang="he-IL" sz="3200" dirty="0"/>
              <a:t>עבור השחקן/ית </a:t>
            </a:r>
            <a:r>
              <a:rPr lang="he-IL" sz="3200" dirty="0" smtClean="0"/>
              <a:t>השניי/ה</a:t>
            </a:r>
            <a:r>
              <a:rPr lang="he-IL" sz="3200" dirty="0" smtClean="0"/>
              <a:t>.</a:t>
            </a:r>
          </a:p>
          <a:p>
            <a:pPr algn="r" rtl="1">
              <a:lnSpc>
                <a:spcPct val="150000"/>
              </a:lnSpc>
            </a:pPr>
            <a:r>
              <a:rPr lang="he-IL" sz="2800" dirty="0"/>
              <a:t> </a:t>
            </a:r>
            <a:endParaRPr lang="he-IL" sz="2800" dirty="0"/>
          </a:p>
          <a:p>
            <a:pPr rtl="1">
              <a:lnSpc>
                <a:spcPct val="150000"/>
              </a:lnSpc>
            </a:pPr>
            <a:r>
              <a:rPr lang="he-IL" sz="3600" b="1" u="sng" dirty="0" smtClean="0"/>
              <a:t>עד כמה הצעה זו נתפסת בעינייך כ</a:t>
            </a:r>
            <a:r>
              <a:rPr lang="he-IL" sz="3600" b="1" u="sng" dirty="0" smtClean="0">
                <a:solidFill>
                  <a:srgbClr val="FFFF00"/>
                </a:solidFill>
              </a:rPr>
              <a:t>הוגנת</a:t>
            </a:r>
            <a:r>
              <a:rPr lang="he-IL" sz="3600" b="1" u="sng" dirty="0" smtClean="0"/>
              <a:t>?</a:t>
            </a:r>
          </a:p>
          <a:p>
            <a:pPr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r" rtl="1">
              <a:lnSpc>
                <a:spcPct val="150000"/>
              </a:lnSpc>
            </a:pPr>
            <a:r>
              <a:rPr lang="he-IL" sz="2800" b="1" dirty="0" smtClean="0"/>
              <a:t>       מעט				       בינוני				        הרבה</a:t>
            </a:r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2800" dirty="0" smtClean="0"/>
              <a:t>הקש/י </a:t>
            </a:r>
            <a:r>
              <a:rPr lang="en-US" sz="2800" dirty="0" smtClean="0"/>
              <a:t>ENTER</a:t>
            </a:r>
            <a:r>
              <a:rPr lang="he-IL" sz="2800" dirty="0" smtClean="0"/>
              <a:t> על מנת לעבור למסך הבא</a:t>
            </a:r>
            <a:endParaRPr lang="he-IL" sz="2800" dirty="0"/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366221" y="4399160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13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95562"/>
            <a:ext cx="11563925" cy="6354619"/>
          </a:xfrm>
        </p:spPr>
        <p:txBody>
          <a:bodyPr>
            <a:noAutofit/>
          </a:bodyPr>
          <a:lstStyle/>
          <a:p>
            <a:pPr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4000" dirty="0" smtClean="0"/>
              <a:t>עד כמה את/ה רוצה להרוויח כסף במשחק?</a:t>
            </a:r>
            <a:endParaRPr lang="he-IL" sz="4000" dirty="0"/>
          </a:p>
          <a:p>
            <a:pPr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r" rtl="1">
              <a:lnSpc>
                <a:spcPct val="150000"/>
              </a:lnSpc>
            </a:pPr>
            <a:r>
              <a:rPr lang="he-IL" sz="2800" b="1" dirty="0" smtClean="0"/>
              <a:t>       מעט				       בינוני				        הרבה</a:t>
            </a:r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2800" dirty="0" smtClean="0"/>
              <a:t>הקש/י </a:t>
            </a:r>
            <a:r>
              <a:rPr lang="en-US" sz="2800" dirty="0" smtClean="0"/>
              <a:t>ENTER</a:t>
            </a:r>
            <a:r>
              <a:rPr lang="he-IL" sz="2800" dirty="0" smtClean="0"/>
              <a:t> על מנת לעבור למסך הבא</a:t>
            </a:r>
            <a:endParaRPr lang="he-IL" sz="2800" dirty="0"/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366221" y="3606680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76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95562"/>
            <a:ext cx="11563925" cy="6354619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</a:pPr>
            <a:r>
              <a:rPr lang="he-IL" sz="3200" dirty="0" smtClean="0"/>
              <a:t>הצעה </a:t>
            </a:r>
            <a:r>
              <a:rPr lang="he-IL" sz="3200" dirty="0"/>
              <a:t>של </a:t>
            </a:r>
            <a:r>
              <a:rPr lang="he-IL" sz="3200" dirty="0">
                <a:solidFill>
                  <a:srgbClr val="FFFF00"/>
                </a:solidFill>
              </a:rPr>
              <a:t>50%</a:t>
            </a:r>
            <a:r>
              <a:rPr lang="he-IL" sz="3200" dirty="0"/>
              <a:t> מהסכום עבורך ו-</a:t>
            </a:r>
            <a:r>
              <a:rPr lang="he-IL" sz="3200" dirty="0">
                <a:solidFill>
                  <a:srgbClr val="FFFF00"/>
                </a:solidFill>
              </a:rPr>
              <a:t>50% </a:t>
            </a:r>
            <a:r>
              <a:rPr lang="he-IL" sz="3200" dirty="0"/>
              <a:t>עבור השחקן/ית </a:t>
            </a:r>
            <a:r>
              <a:rPr lang="he-IL" sz="3200" dirty="0" smtClean="0"/>
              <a:t>השניי/ה.</a:t>
            </a:r>
            <a:r>
              <a:rPr lang="he-IL" sz="2800" dirty="0" smtClean="0"/>
              <a:t> </a:t>
            </a:r>
          </a:p>
          <a:p>
            <a:pPr algn="r" rtl="1">
              <a:lnSpc>
                <a:spcPct val="150000"/>
              </a:lnSpc>
            </a:pPr>
            <a:r>
              <a:rPr lang="he-IL" sz="3200" dirty="0" smtClean="0"/>
              <a:t> </a:t>
            </a:r>
            <a:r>
              <a:rPr lang="he-IL" sz="2800" dirty="0" smtClean="0"/>
              <a:t> </a:t>
            </a:r>
            <a:endParaRPr lang="he-IL" sz="2800" dirty="0"/>
          </a:p>
          <a:p>
            <a:pPr rtl="1">
              <a:lnSpc>
                <a:spcPct val="150000"/>
              </a:lnSpc>
            </a:pPr>
            <a:r>
              <a:rPr lang="he-IL" sz="3600" b="1" u="sng" dirty="0" smtClean="0"/>
              <a:t>עד כמה הצעה זו </a:t>
            </a:r>
            <a:r>
              <a:rPr lang="he-IL" sz="3600" b="1" u="sng" dirty="0" smtClean="0">
                <a:solidFill>
                  <a:srgbClr val="FFFF00"/>
                </a:solidFill>
              </a:rPr>
              <a:t>משמחת</a:t>
            </a:r>
            <a:r>
              <a:rPr lang="he-IL" sz="3600" b="1" u="sng" dirty="0" smtClean="0"/>
              <a:t> אותך?</a:t>
            </a:r>
          </a:p>
          <a:p>
            <a:pPr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r" rtl="1">
              <a:lnSpc>
                <a:spcPct val="150000"/>
              </a:lnSpc>
            </a:pPr>
            <a:r>
              <a:rPr lang="he-IL" sz="2800" b="1" dirty="0" smtClean="0"/>
              <a:t>       מעט				       בינוני				        הרבה</a:t>
            </a:r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2800" dirty="0" smtClean="0"/>
              <a:t>הקש/י </a:t>
            </a:r>
            <a:r>
              <a:rPr lang="en-US" sz="2800" dirty="0" smtClean="0"/>
              <a:t>ENTER</a:t>
            </a:r>
            <a:r>
              <a:rPr lang="he-IL" sz="2800" dirty="0" smtClean="0"/>
              <a:t> על מנת לעבור למסך הבא</a:t>
            </a:r>
            <a:endParaRPr lang="he-IL" sz="2800" dirty="0"/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366221" y="4399160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33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95562"/>
            <a:ext cx="11563925" cy="6354619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</a:pPr>
            <a:r>
              <a:rPr lang="he-IL" sz="3200" dirty="0"/>
              <a:t>הצעה של </a:t>
            </a:r>
            <a:r>
              <a:rPr lang="he-IL" sz="3200" dirty="0">
                <a:solidFill>
                  <a:srgbClr val="FFFF00"/>
                </a:solidFill>
              </a:rPr>
              <a:t>50%</a:t>
            </a:r>
            <a:r>
              <a:rPr lang="he-IL" sz="3200" dirty="0"/>
              <a:t> מהסכום עבורך ו-</a:t>
            </a:r>
            <a:r>
              <a:rPr lang="he-IL" sz="3200" dirty="0">
                <a:solidFill>
                  <a:srgbClr val="FFFF00"/>
                </a:solidFill>
              </a:rPr>
              <a:t>50% </a:t>
            </a:r>
            <a:r>
              <a:rPr lang="he-IL" sz="3200" dirty="0"/>
              <a:t>עבור השחקן/ית </a:t>
            </a:r>
            <a:r>
              <a:rPr lang="he-IL" sz="3200" dirty="0" smtClean="0"/>
              <a:t>השניי/ה.</a:t>
            </a:r>
            <a:endParaRPr lang="he-IL" sz="2800" dirty="0" smtClean="0"/>
          </a:p>
          <a:p>
            <a:pPr algn="r" rtl="1">
              <a:lnSpc>
                <a:spcPct val="150000"/>
              </a:lnSpc>
            </a:pPr>
            <a:endParaRPr lang="he-IL" sz="2800" dirty="0"/>
          </a:p>
          <a:p>
            <a:pPr rtl="1">
              <a:lnSpc>
                <a:spcPct val="150000"/>
              </a:lnSpc>
            </a:pPr>
            <a:r>
              <a:rPr lang="he-IL" sz="3600" b="1" u="sng" dirty="0" smtClean="0"/>
              <a:t>עד כמה הצעה זו </a:t>
            </a:r>
            <a:r>
              <a:rPr lang="he-IL" sz="3600" b="1" u="sng" dirty="0" smtClean="0">
                <a:solidFill>
                  <a:srgbClr val="FFFF00"/>
                </a:solidFill>
              </a:rPr>
              <a:t>מעציבה</a:t>
            </a:r>
            <a:r>
              <a:rPr lang="he-IL" sz="3600" b="1" u="sng" dirty="0" smtClean="0"/>
              <a:t> אותך?</a:t>
            </a:r>
          </a:p>
          <a:p>
            <a:pPr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r" rtl="1">
              <a:lnSpc>
                <a:spcPct val="150000"/>
              </a:lnSpc>
            </a:pPr>
            <a:r>
              <a:rPr lang="he-IL" sz="2800" b="1" dirty="0" smtClean="0"/>
              <a:t>       מעט				       בינוני				        הרבה</a:t>
            </a:r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2800" dirty="0" smtClean="0"/>
              <a:t>הקש/י </a:t>
            </a:r>
            <a:r>
              <a:rPr lang="en-US" sz="2800" dirty="0" smtClean="0"/>
              <a:t>ENTER</a:t>
            </a:r>
            <a:r>
              <a:rPr lang="he-IL" sz="2800" dirty="0" smtClean="0"/>
              <a:t> על מנת לעבור למסך הבא</a:t>
            </a:r>
            <a:endParaRPr lang="he-IL" sz="2800" dirty="0"/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366221" y="4399160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90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95562"/>
            <a:ext cx="11563925" cy="6354619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</a:pPr>
            <a:r>
              <a:rPr lang="he-IL" sz="3200" dirty="0"/>
              <a:t>הצעה של </a:t>
            </a:r>
            <a:r>
              <a:rPr lang="he-IL" sz="3200" dirty="0">
                <a:solidFill>
                  <a:srgbClr val="FFFF00"/>
                </a:solidFill>
              </a:rPr>
              <a:t>50%</a:t>
            </a:r>
            <a:r>
              <a:rPr lang="he-IL" sz="3200" dirty="0"/>
              <a:t> מהסכום עבורך ו-</a:t>
            </a:r>
            <a:r>
              <a:rPr lang="he-IL" sz="3200" dirty="0">
                <a:solidFill>
                  <a:srgbClr val="FFFF00"/>
                </a:solidFill>
              </a:rPr>
              <a:t>50% </a:t>
            </a:r>
            <a:r>
              <a:rPr lang="he-IL" sz="3200" dirty="0"/>
              <a:t>עבור השחקן/ית </a:t>
            </a:r>
            <a:r>
              <a:rPr lang="he-IL" sz="3200" dirty="0" smtClean="0"/>
              <a:t>השניי/ה.</a:t>
            </a:r>
            <a:r>
              <a:rPr lang="he-IL" sz="2800" dirty="0" smtClean="0"/>
              <a:t> </a:t>
            </a:r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3600" b="1" u="sng" dirty="0" smtClean="0"/>
              <a:t>עד כמה הצעה זו </a:t>
            </a:r>
            <a:r>
              <a:rPr lang="he-IL" sz="3600" b="1" u="sng" dirty="0" smtClean="0">
                <a:solidFill>
                  <a:srgbClr val="FFFF00"/>
                </a:solidFill>
              </a:rPr>
              <a:t>מכעיסה</a:t>
            </a:r>
            <a:r>
              <a:rPr lang="he-IL" sz="3600" b="1" u="sng" dirty="0" smtClean="0"/>
              <a:t> אותך?</a:t>
            </a:r>
          </a:p>
          <a:p>
            <a:pPr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r" rtl="1">
              <a:lnSpc>
                <a:spcPct val="150000"/>
              </a:lnSpc>
            </a:pPr>
            <a:r>
              <a:rPr lang="he-IL" sz="2800" b="1" dirty="0" smtClean="0"/>
              <a:t>       מעט				       בינוני				        הרבה</a:t>
            </a:r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2800" dirty="0" smtClean="0"/>
              <a:t>הקש/י </a:t>
            </a:r>
            <a:r>
              <a:rPr lang="en-US" sz="2800" dirty="0" smtClean="0"/>
              <a:t>ENTER</a:t>
            </a:r>
            <a:r>
              <a:rPr lang="he-IL" sz="2800" dirty="0" smtClean="0"/>
              <a:t> על מנת לעבור למסך הבא</a:t>
            </a:r>
            <a:endParaRPr lang="he-IL" sz="2800" dirty="0"/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366221" y="4399160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84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95562"/>
            <a:ext cx="11563925" cy="6354619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</a:pPr>
            <a:r>
              <a:rPr lang="he-IL" sz="3200" dirty="0"/>
              <a:t>הצעה של </a:t>
            </a:r>
            <a:r>
              <a:rPr lang="he-IL" sz="3200" dirty="0">
                <a:solidFill>
                  <a:srgbClr val="FFFF00"/>
                </a:solidFill>
              </a:rPr>
              <a:t>50%</a:t>
            </a:r>
            <a:r>
              <a:rPr lang="he-IL" sz="3200" dirty="0"/>
              <a:t> מהסכום עבורך ו-</a:t>
            </a:r>
            <a:r>
              <a:rPr lang="he-IL" sz="3200" dirty="0">
                <a:solidFill>
                  <a:srgbClr val="FFFF00"/>
                </a:solidFill>
              </a:rPr>
              <a:t>50% </a:t>
            </a:r>
            <a:r>
              <a:rPr lang="he-IL" sz="3200" dirty="0"/>
              <a:t>עבור השחקן/ית </a:t>
            </a:r>
            <a:r>
              <a:rPr lang="he-IL" sz="3200" dirty="0" smtClean="0"/>
              <a:t>השניי/ה.</a:t>
            </a:r>
            <a:endParaRPr lang="he-IL" sz="2800" dirty="0" smtClean="0"/>
          </a:p>
          <a:p>
            <a:pPr algn="r" rtl="1">
              <a:lnSpc>
                <a:spcPct val="150000"/>
              </a:lnSpc>
            </a:pPr>
            <a:endParaRPr lang="he-IL" sz="2800" dirty="0"/>
          </a:p>
          <a:p>
            <a:pPr rtl="1">
              <a:lnSpc>
                <a:spcPct val="150000"/>
              </a:lnSpc>
            </a:pPr>
            <a:r>
              <a:rPr lang="he-IL" sz="3600" b="1" u="sng" dirty="0" smtClean="0"/>
              <a:t>עד כמה הצעה זו </a:t>
            </a:r>
            <a:r>
              <a:rPr lang="he-IL" sz="3600" b="1" u="sng" dirty="0" smtClean="0">
                <a:solidFill>
                  <a:srgbClr val="FFFF00"/>
                </a:solidFill>
              </a:rPr>
              <a:t>מפחידה</a:t>
            </a:r>
            <a:r>
              <a:rPr lang="he-IL" sz="3600" b="1" u="sng" dirty="0" smtClean="0"/>
              <a:t> אותך?</a:t>
            </a:r>
          </a:p>
          <a:p>
            <a:pPr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r" rtl="1">
              <a:lnSpc>
                <a:spcPct val="150000"/>
              </a:lnSpc>
            </a:pPr>
            <a:r>
              <a:rPr lang="he-IL" sz="2800" b="1" dirty="0" smtClean="0"/>
              <a:t>       מעט				       בינוני				        הרבה</a:t>
            </a:r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2800" dirty="0" smtClean="0"/>
              <a:t>הקש/י </a:t>
            </a:r>
            <a:r>
              <a:rPr lang="en-US" sz="2800" dirty="0" smtClean="0"/>
              <a:t>ENTER</a:t>
            </a:r>
            <a:r>
              <a:rPr lang="he-IL" sz="2800" dirty="0" smtClean="0"/>
              <a:t> על מנת לעבור למסך הבא</a:t>
            </a:r>
            <a:endParaRPr lang="he-IL" sz="2800" dirty="0"/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366221" y="4399160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1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95562"/>
            <a:ext cx="11563925" cy="6354619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</a:pPr>
            <a:r>
              <a:rPr lang="he-IL" sz="3200" dirty="0"/>
              <a:t>הצעה של </a:t>
            </a:r>
            <a:r>
              <a:rPr lang="he-IL" sz="3200" dirty="0" smtClean="0">
                <a:solidFill>
                  <a:srgbClr val="FFFF00"/>
                </a:solidFill>
              </a:rPr>
              <a:t>30</a:t>
            </a:r>
            <a:r>
              <a:rPr lang="he-IL" sz="3200" dirty="0">
                <a:solidFill>
                  <a:srgbClr val="FFFF00"/>
                </a:solidFill>
              </a:rPr>
              <a:t>%</a:t>
            </a:r>
            <a:r>
              <a:rPr lang="he-IL" sz="3200" dirty="0"/>
              <a:t> מהסכום עבורך </a:t>
            </a:r>
            <a:r>
              <a:rPr lang="he-IL" sz="3200" dirty="0" smtClean="0"/>
              <a:t>ו-</a:t>
            </a:r>
            <a:r>
              <a:rPr lang="he-IL" sz="3200" dirty="0" smtClean="0">
                <a:solidFill>
                  <a:srgbClr val="FFFF00"/>
                </a:solidFill>
              </a:rPr>
              <a:t>70</a:t>
            </a:r>
            <a:r>
              <a:rPr lang="he-IL" sz="3200" dirty="0">
                <a:solidFill>
                  <a:srgbClr val="FFFF00"/>
                </a:solidFill>
              </a:rPr>
              <a:t>% </a:t>
            </a:r>
            <a:r>
              <a:rPr lang="he-IL" sz="3200" dirty="0"/>
              <a:t>עבור השחקן/ית </a:t>
            </a:r>
            <a:r>
              <a:rPr lang="he-IL" sz="3200" dirty="0" smtClean="0"/>
              <a:t>השניי/ה.</a:t>
            </a:r>
            <a:endParaRPr lang="he-IL" sz="2800" dirty="0" smtClean="0"/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3600" b="1" u="sng" dirty="0" smtClean="0"/>
              <a:t>עד </a:t>
            </a:r>
            <a:r>
              <a:rPr lang="he-IL" sz="3600" b="1" u="sng" dirty="0"/>
              <a:t>כמה הצעה זו נתפסת בעינייך כ</a:t>
            </a:r>
            <a:r>
              <a:rPr lang="he-IL" sz="3600" b="1" u="sng" dirty="0">
                <a:solidFill>
                  <a:srgbClr val="FFFF00"/>
                </a:solidFill>
              </a:rPr>
              <a:t>הוגנת</a:t>
            </a:r>
            <a:r>
              <a:rPr lang="he-IL" sz="3600" b="1" u="sng" dirty="0"/>
              <a:t>?</a:t>
            </a:r>
          </a:p>
          <a:p>
            <a:pPr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r" rtl="1">
              <a:lnSpc>
                <a:spcPct val="150000"/>
              </a:lnSpc>
            </a:pPr>
            <a:r>
              <a:rPr lang="he-IL" sz="2800" b="1" dirty="0" smtClean="0"/>
              <a:t>       מעט				       בינוני				        הרבה</a:t>
            </a:r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2800" dirty="0" smtClean="0"/>
              <a:t>הקש/י </a:t>
            </a:r>
            <a:r>
              <a:rPr lang="en-US" sz="2800" dirty="0" smtClean="0"/>
              <a:t>ENTER</a:t>
            </a:r>
            <a:r>
              <a:rPr lang="he-IL" sz="2800" dirty="0" smtClean="0"/>
              <a:t> על מנת לעבור למסך הבא</a:t>
            </a:r>
            <a:endParaRPr lang="he-IL" sz="2800" dirty="0"/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366221" y="4399160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33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95562"/>
            <a:ext cx="11563925" cy="6354619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</a:pPr>
            <a:r>
              <a:rPr lang="he-IL" sz="3200" dirty="0"/>
              <a:t>הצעה של </a:t>
            </a:r>
            <a:r>
              <a:rPr lang="he-IL" sz="3200" dirty="0">
                <a:solidFill>
                  <a:srgbClr val="FFFF00"/>
                </a:solidFill>
              </a:rPr>
              <a:t>30%</a:t>
            </a:r>
            <a:r>
              <a:rPr lang="he-IL" sz="3200" dirty="0"/>
              <a:t> מהסכום עבורך ו-</a:t>
            </a:r>
            <a:r>
              <a:rPr lang="he-IL" sz="3200" dirty="0">
                <a:solidFill>
                  <a:srgbClr val="FFFF00"/>
                </a:solidFill>
              </a:rPr>
              <a:t>70% </a:t>
            </a:r>
            <a:r>
              <a:rPr lang="he-IL" sz="3200" dirty="0"/>
              <a:t>עבור השחקן/ית </a:t>
            </a:r>
            <a:r>
              <a:rPr lang="he-IL" sz="3200" dirty="0" smtClean="0"/>
              <a:t>השניי/ה.</a:t>
            </a:r>
            <a:r>
              <a:rPr lang="he-IL" sz="2800" dirty="0" smtClean="0"/>
              <a:t> </a:t>
            </a:r>
          </a:p>
          <a:p>
            <a:pPr algn="r" rtl="1">
              <a:lnSpc>
                <a:spcPct val="150000"/>
              </a:lnSpc>
            </a:pPr>
            <a:endParaRPr lang="he-IL" sz="2800" dirty="0"/>
          </a:p>
          <a:p>
            <a:pPr rtl="1">
              <a:lnSpc>
                <a:spcPct val="150000"/>
              </a:lnSpc>
            </a:pPr>
            <a:r>
              <a:rPr lang="he-IL" sz="3600" b="1" u="sng" dirty="0" smtClean="0"/>
              <a:t>עד </a:t>
            </a:r>
            <a:r>
              <a:rPr lang="he-IL" sz="3600" b="1" u="sng" dirty="0"/>
              <a:t>כמה הצעה זו </a:t>
            </a:r>
            <a:r>
              <a:rPr lang="he-IL" sz="3600" b="1" u="sng" dirty="0">
                <a:solidFill>
                  <a:srgbClr val="FFFF00"/>
                </a:solidFill>
              </a:rPr>
              <a:t>משמחת</a:t>
            </a:r>
            <a:r>
              <a:rPr lang="he-IL" sz="3600" b="1" u="sng" dirty="0"/>
              <a:t> אותך</a:t>
            </a:r>
            <a:r>
              <a:rPr lang="he-IL" sz="3600" b="1" u="sng" dirty="0" smtClean="0"/>
              <a:t>?</a:t>
            </a:r>
          </a:p>
          <a:p>
            <a:pPr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r" rtl="1">
              <a:lnSpc>
                <a:spcPct val="150000"/>
              </a:lnSpc>
            </a:pPr>
            <a:r>
              <a:rPr lang="he-IL" sz="2800" b="1" dirty="0" smtClean="0"/>
              <a:t>       מעט				       בינוני				        הרבה</a:t>
            </a:r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2800" dirty="0" smtClean="0"/>
              <a:t>הקש/י </a:t>
            </a:r>
            <a:r>
              <a:rPr lang="en-US" sz="2800" dirty="0" smtClean="0"/>
              <a:t>ENTER</a:t>
            </a:r>
            <a:r>
              <a:rPr lang="he-IL" sz="2800" dirty="0" smtClean="0"/>
              <a:t> על מנת לעבור למסך הבא</a:t>
            </a:r>
            <a:endParaRPr lang="he-IL" sz="2800" dirty="0"/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366221" y="4399160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87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95562"/>
            <a:ext cx="11563925" cy="6354619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</a:pPr>
            <a:r>
              <a:rPr lang="he-IL" sz="3200" dirty="0"/>
              <a:t>הצעה של </a:t>
            </a:r>
            <a:r>
              <a:rPr lang="he-IL" sz="3200" dirty="0">
                <a:solidFill>
                  <a:srgbClr val="FFFF00"/>
                </a:solidFill>
              </a:rPr>
              <a:t>30%</a:t>
            </a:r>
            <a:r>
              <a:rPr lang="he-IL" sz="3200" dirty="0"/>
              <a:t> מהסכום עבורך ו-</a:t>
            </a:r>
            <a:r>
              <a:rPr lang="he-IL" sz="3200" dirty="0">
                <a:solidFill>
                  <a:srgbClr val="FFFF00"/>
                </a:solidFill>
              </a:rPr>
              <a:t>70% </a:t>
            </a:r>
            <a:r>
              <a:rPr lang="he-IL" sz="3200" dirty="0"/>
              <a:t>עבור השחקן/ית </a:t>
            </a:r>
            <a:r>
              <a:rPr lang="he-IL" sz="3200" dirty="0" smtClean="0"/>
              <a:t>השניי/ה.</a:t>
            </a:r>
            <a:r>
              <a:rPr lang="he-IL" sz="2800" dirty="0" smtClean="0"/>
              <a:t> </a:t>
            </a:r>
          </a:p>
          <a:p>
            <a:pPr algn="r" rtl="1">
              <a:lnSpc>
                <a:spcPct val="150000"/>
              </a:lnSpc>
            </a:pPr>
            <a:endParaRPr lang="he-IL" sz="2800" dirty="0"/>
          </a:p>
          <a:p>
            <a:pPr rtl="1">
              <a:lnSpc>
                <a:spcPct val="150000"/>
              </a:lnSpc>
            </a:pPr>
            <a:r>
              <a:rPr lang="he-IL" sz="3600" b="1" u="sng" dirty="0" smtClean="0"/>
              <a:t>עד </a:t>
            </a:r>
            <a:r>
              <a:rPr lang="he-IL" sz="3600" b="1" u="sng" dirty="0"/>
              <a:t>כמה הצעה זו </a:t>
            </a:r>
            <a:r>
              <a:rPr lang="he-IL" sz="3600" b="1" u="sng" dirty="0">
                <a:solidFill>
                  <a:srgbClr val="FFFF00"/>
                </a:solidFill>
              </a:rPr>
              <a:t>מעציבה</a:t>
            </a:r>
            <a:r>
              <a:rPr lang="he-IL" sz="3600" b="1" u="sng" dirty="0"/>
              <a:t> אותך</a:t>
            </a:r>
            <a:r>
              <a:rPr lang="he-IL" sz="3600" b="1" u="sng" dirty="0" smtClean="0"/>
              <a:t>?</a:t>
            </a:r>
          </a:p>
          <a:p>
            <a:pPr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r" rtl="1">
              <a:lnSpc>
                <a:spcPct val="150000"/>
              </a:lnSpc>
            </a:pPr>
            <a:r>
              <a:rPr lang="he-IL" sz="2800" b="1" dirty="0" smtClean="0"/>
              <a:t>       מעט				       בינוני				        הרבה</a:t>
            </a:r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2800" dirty="0" smtClean="0"/>
              <a:t>הקש/י </a:t>
            </a:r>
            <a:r>
              <a:rPr lang="en-US" sz="2800" dirty="0" smtClean="0"/>
              <a:t>ENTER</a:t>
            </a:r>
            <a:r>
              <a:rPr lang="he-IL" sz="2800" dirty="0" smtClean="0"/>
              <a:t> על מנת לעבור למסך הבא</a:t>
            </a:r>
            <a:endParaRPr lang="he-IL" sz="2800" dirty="0"/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366221" y="4399160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41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95562"/>
            <a:ext cx="11563925" cy="6354619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</a:pPr>
            <a:r>
              <a:rPr lang="he-IL" sz="3200" dirty="0"/>
              <a:t>הצעה של </a:t>
            </a:r>
            <a:r>
              <a:rPr lang="he-IL" sz="3200" dirty="0">
                <a:solidFill>
                  <a:srgbClr val="FFFF00"/>
                </a:solidFill>
              </a:rPr>
              <a:t>30%</a:t>
            </a:r>
            <a:r>
              <a:rPr lang="he-IL" sz="3200" dirty="0"/>
              <a:t> מהסכום עבורך ו-</a:t>
            </a:r>
            <a:r>
              <a:rPr lang="he-IL" sz="3200" dirty="0">
                <a:solidFill>
                  <a:srgbClr val="FFFF00"/>
                </a:solidFill>
              </a:rPr>
              <a:t>70% </a:t>
            </a:r>
            <a:r>
              <a:rPr lang="he-IL" sz="3200" dirty="0"/>
              <a:t>עבור השחקן/ית </a:t>
            </a:r>
            <a:r>
              <a:rPr lang="he-IL" sz="3200" dirty="0" smtClean="0"/>
              <a:t>השניי/ה.</a:t>
            </a:r>
            <a:r>
              <a:rPr lang="he-IL" sz="2800" dirty="0" smtClean="0"/>
              <a:t> </a:t>
            </a:r>
          </a:p>
          <a:p>
            <a:pPr algn="r" rtl="1">
              <a:lnSpc>
                <a:spcPct val="150000"/>
              </a:lnSpc>
            </a:pPr>
            <a:endParaRPr lang="he-IL" sz="2800" dirty="0"/>
          </a:p>
          <a:p>
            <a:pPr rtl="1">
              <a:lnSpc>
                <a:spcPct val="150000"/>
              </a:lnSpc>
            </a:pPr>
            <a:r>
              <a:rPr lang="he-IL" sz="3600" b="1" u="sng" dirty="0" smtClean="0"/>
              <a:t>עד </a:t>
            </a:r>
            <a:r>
              <a:rPr lang="he-IL" sz="3600" b="1" u="sng" dirty="0"/>
              <a:t>כמה הצעה זו </a:t>
            </a:r>
            <a:r>
              <a:rPr lang="he-IL" sz="3600" b="1" u="sng" dirty="0">
                <a:solidFill>
                  <a:srgbClr val="FFFF00"/>
                </a:solidFill>
              </a:rPr>
              <a:t>מכעיסה</a:t>
            </a:r>
            <a:r>
              <a:rPr lang="he-IL" sz="3600" b="1" u="sng" dirty="0"/>
              <a:t> אותך</a:t>
            </a:r>
            <a:r>
              <a:rPr lang="he-IL" sz="3600" b="1" u="sng" dirty="0" smtClean="0"/>
              <a:t>?</a:t>
            </a:r>
          </a:p>
          <a:p>
            <a:pPr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r" rtl="1">
              <a:lnSpc>
                <a:spcPct val="150000"/>
              </a:lnSpc>
            </a:pPr>
            <a:r>
              <a:rPr lang="he-IL" sz="2800" b="1" dirty="0" smtClean="0"/>
              <a:t>       מעט				       בינוני				        הרבה</a:t>
            </a:r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2800" dirty="0" smtClean="0"/>
              <a:t>הקש/י </a:t>
            </a:r>
            <a:r>
              <a:rPr lang="en-US" sz="2800" dirty="0" smtClean="0"/>
              <a:t>ENTER</a:t>
            </a:r>
            <a:r>
              <a:rPr lang="he-IL" sz="2800" dirty="0" smtClean="0"/>
              <a:t> על מנת לעבור למסך הבא</a:t>
            </a:r>
            <a:endParaRPr lang="he-IL" sz="2800" dirty="0"/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366221" y="4399160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63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95562"/>
            <a:ext cx="11563925" cy="6354619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</a:pPr>
            <a:r>
              <a:rPr lang="he-IL" sz="3200" dirty="0"/>
              <a:t>הצעה של </a:t>
            </a:r>
            <a:r>
              <a:rPr lang="he-IL" sz="3200" dirty="0">
                <a:solidFill>
                  <a:srgbClr val="FFFF00"/>
                </a:solidFill>
              </a:rPr>
              <a:t>30%</a:t>
            </a:r>
            <a:r>
              <a:rPr lang="he-IL" sz="3200" dirty="0"/>
              <a:t> מהסכום עבורך ו-</a:t>
            </a:r>
            <a:r>
              <a:rPr lang="he-IL" sz="3200" dirty="0">
                <a:solidFill>
                  <a:srgbClr val="FFFF00"/>
                </a:solidFill>
              </a:rPr>
              <a:t>70% </a:t>
            </a:r>
            <a:r>
              <a:rPr lang="he-IL" sz="3200" dirty="0"/>
              <a:t>עבור השחקן/ית </a:t>
            </a:r>
            <a:r>
              <a:rPr lang="he-IL" sz="3200" dirty="0" smtClean="0"/>
              <a:t>השניי/ה.</a:t>
            </a:r>
            <a:r>
              <a:rPr lang="he-IL" sz="2800" dirty="0" smtClean="0"/>
              <a:t> </a:t>
            </a:r>
          </a:p>
          <a:p>
            <a:pPr algn="r" rtl="1">
              <a:lnSpc>
                <a:spcPct val="150000"/>
              </a:lnSpc>
            </a:pPr>
            <a:endParaRPr lang="he-IL" sz="2800" dirty="0"/>
          </a:p>
          <a:p>
            <a:pPr rtl="1">
              <a:lnSpc>
                <a:spcPct val="150000"/>
              </a:lnSpc>
            </a:pPr>
            <a:r>
              <a:rPr lang="he-IL" sz="3600" b="1" u="sng" dirty="0" smtClean="0"/>
              <a:t>עד </a:t>
            </a:r>
            <a:r>
              <a:rPr lang="he-IL" sz="3600" b="1" u="sng" dirty="0"/>
              <a:t>כמה הצעה זו </a:t>
            </a:r>
            <a:r>
              <a:rPr lang="he-IL" sz="3600" b="1" u="sng" dirty="0">
                <a:solidFill>
                  <a:srgbClr val="FFFF00"/>
                </a:solidFill>
              </a:rPr>
              <a:t>מפחידה</a:t>
            </a:r>
            <a:r>
              <a:rPr lang="he-IL" sz="3600" b="1" u="sng" dirty="0"/>
              <a:t> אותך</a:t>
            </a:r>
            <a:r>
              <a:rPr lang="he-IL" sz="3600" b="1" u="sng" dirty="0" smtClean="0"/>
              <a:t>?</a:t>
            </a:r>
          </a:p>
          <a:p>
            <a:pPr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r" rtl="1">
              <a:lnSpc>
                <a:spcPct val="150000"/>
              </a:lnSpc>
            </a:pPr>
            <a:r>
              <a:rPr lang="he-IL" sz="2800" b="1" dirty="0" smtClean="0"/>
              <a:t>       מעט				       בינוני				        הרבה</a:t>
            </a:r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2800" dirty="0" smtClean="0"/>
              <a:t>הקש/י </a:t>
            </a:r>
            <a:r>
              <a:rPr lang="en-US" sz="2800" dirty="0" smtClean="0"/>
              <a:t>ENTER</a:t>
            </a:r>
            <a:r>
              <a:rPr lang="he-IL" sz="2800" dirty="0" smtClean="0"/>
              <a:t> על מנת לעבור למסך הבא</a:t>
            </a:r>
            <a:endParaRPr lang="he-IL" sz="2800" dirty="0"/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366221" y="4399160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56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95562"/>
            <a:ext cx="11563925" cy="6354619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</a:pPr>
            <a:r>
              <a:rPr lang="he-IL" sz="3200" dirty="0"/>
              <a:t>הצעה של </a:t>
            </a:r>
            <a:r>
              <a:rPr lang="he-IL" sz="3200" dirty="0" smtClean="0">
                <a:solidFill>
                  <a:srgbClr val="FFFF00"/>
                </a:solidFill>
              </a:rPr>
              <a:t>10</a:t>
            </a:r>
            <a:r>
              <a:rPr lang="he-IL" sz="3200" dirty="0">
                <a:solidFill>
                  <a:srgbClr val="FFFF00"/>
                </a:solidFill>
              </a:rPr>
              <a:t>%</a:t>
            </a:r>
            <a:r>
              <a:rPr lang="he-IL" sz="3200" dirty="0"/>
              <a:t> מהסכום עבורך </a:t>
            </a:r>
            <a:r>
              <a:rPr lang="he-IL" sz="3200" dirty="0" smtClean="0"/>
              <a:t>ו-</a:t>
            </a:r>
            <a:r>
              <a:rPr lang="he-IL" sz="3200" dirty="0" smtClean="0">
                <a:solidFill>
                  <a:srgbClr val="FFFF00"/>
                </a:solidFill>
              </a:rPr>
              <a:t>90</a:t>
            </a:r>
            <a:r>
              <a:rPr lang="he-IL" sz="3200" dirty="0">
                <a:solidFill>
                  <a:srgbClr val="FFFF00"/>
                </a:solidFill>
              </a:rPr>
              <a:t>% </a:t>
            </a:r>
            <a:r>
              <a:rPr lang="he-IL" sz="3200" dirty="0"/>
              <a:t>עבור השחקן/ית </a:t>
            </a:r>
            <a:r>
              <a:rPr lang="he-IL" sz="3200" dirty="0" smtClean="0"/>
              <a:t>השניי/ה.</a:t>
            </a:r>
            <a:r>
              <a:rPr lang="he-IL" sz="2800" dirty="0" smtClean="0"/>
              <a:t> </a:t>
            </a:r>
          </a:p>
          <a:p>
            <a:pPr algn="r" rtl="1">
              <a:lnSpc>
                <a:spcPct val="150000"/>
              </a:lnSpc>
            </a:pPr>
            <a:endParaRPr lang="he-IL" sz="2800" dirty="0"/>
          </a:p>
          <a:p>
            <a:pPr rtl="1">
              <a:lnSpc>
                <a:spcPct val="150000"/>
              </a:lnSpc>
            </a:pPr>
            <a:r>
              <a:rPr lang="he-IL" sz="3600" b="1" u="sng" dirty="0"/>
              <a:t>עד כמה הצעה זו נתפסת בעינייך כ</a:t>
            </a:r>
            <a:r>
              <a:rPr lang="he-IL" sz="3600" b="1" u="sng" dirty="0">
                <a:solidFill>
                  <a:srgbClr val="FFFF00"/>
                </a:solidFill>
              </a:rPr>
              <a:t>הוגנת</a:t>
            </a:r>
            <a:r>
              <a:rPr lang="he-IL" sz="3600" b="1" u="sng" dirty="0"/>
              <a:t>?</a:t>
            </a:r>
          </a:p>
          <a:p>
            <a:pPr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r" rtl="1">
              <a:lnSpc>
                <a:spcPct val="150000"/>
              </a:lnSpc>
            </a:pPr>
            <a:r>
              <a:rPr lang="he-IL" sz="2800" b="1" dirty="0" smtClean="0"/>
              <a:t>       מעט				       בינוני				        הרבה</a:t>
            </a:r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2800" dirty="0" smtClean="0"/>
              <a:t>הקש/י </a:t>
            </a:r>
            <a:r>
              <a:rPr lang="en-US" sz="2800" dirty="0" smtClean="0"/>
              <a:t>ENTER</a:t>
            </a:r>
            <a:r>
              <a:rPr lang="he-IL" sz="2800" dirty="0" smtClean="0"/>
              <a:t> על מנת לעבור למסך הבא</a:t>
            </a:r>
            <a:endParaRPr lang="he-IL" sz="2800" dirty="0"/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366221" y="4399160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1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95562"/>
            <a:ext cx="11563925" cy="6354619"/>
          </a:xfrm>
        </p:spPr>
        <p:txBody>
          <a:bodyPr>
            <a:noAutofit/>
          </a:bodyPr>
          <a:lstStyle/>
          <a:p>
            <a:pPr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4000" dirty="0" smtClean="0"/>
              <a:t>כמה חשיבות את/ה </a:t>
            </a:r>
            <a:r>
              <a:rPr lang="he-IL" sz="4000" dirty="0" err="1" smtClean="0"/>
              <a:t>נותנ</a:t>
            </a:r>
            <a:r>
              <a:rPr lang="he-IL" sz="4000" dirty="0" smtClean="0"/>
              <a:t>/ת ל-</a:t>
            </a:r>
            <a:r>
              <a:rPr lang="he-IL" sz="4000" dirty="0" err="1" smtClean="0"/>
              <a:t>10</a:t>
            </a:r>
            <a:r>
              <a:rPr lang="he-IL" sz="4000" dirty="0" smtClean="0"/>
              <a:t>₪?</a:t>
            </a:r>
            <a:endParaRPr lang="he-IL" sz="4000" dirty="0"/>
          </a:p>
          <a:p>
            <a:pPr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r" rtl="1">
              <a:lnSpc>
                <a:spcPct val="150000"/>
              </a:lnSpc>
            </a:pPr>
            <a:r>
              <a:rPr lang="he-IL" sz="2800" b="1" dirty="0" smtClean="0"/>
              <a:t>       מעט				       בינוני				        הרבה</a:t>
            </a:r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2800" dirty="0" smtClean="0"/>
              <a:t>הקש/י </a:t>
            </a:r>
            <a:r>
              <a:rPr lang="en-US" sz="2800" dirty="0" smtClean="0"/>
              <a:t>ENTER</a:t>
            </a:r>
            <a:r>
              <a:rPr lang="he-IL" sz="2800" dirty="0" smtClean="0"/>
              <a:t> על מנת לעבור למסך הבא</a:t>
            </a:r>
            <a:endParaRPr lang="he-IL" sz="2800" dirty="0"/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366221" y="3606680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76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95562"/>
            <a:ext cx="11563925" cy="6354619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</a:pPr>
            <a:r>
              <a:rPr lang="he-IL" sz="3200" dirty="0"/>
              <a:t>הצעה של </a:t>
            </a:r>
            <a:r>
              <a:rPr lang="he-IL" sz="3200" dirty="0">
                <a:solidFill>
                  <a:srgbClr val="FFFF00"/>
                </a:solidFill>
              </a:rPr>
              <a:t>10%</a:t>
            </a:r>
            <a:r>
              <a:rPr lang="he-IL" sz="3200" dirty="0"/>
              <a:t> מהסכום עבורך ו-</a:t>
            </a:r>
            <a:r>
              <a:rPr lang="he-IL" sz="3200" dirty="0">
                <a:solidFill>
                  <a:srgbClr val="FFFF00"/>
                </a:solidFill>
              </a:rPr>
              <a:t>90% </a:t>
            </a:r>
            <a:r>
              <a:rPr lang="he-IL" sz="3200" dirty="0"/>
              <a:t>עבור השחקן/ית </a:t>
            </a:r>
            <a:r>
              <a:rPr lang="he-IL" sz="3200" dirty="0" smtClean="0"/>
              <a:t>השניי/ה.</a:t>
            </a:r>
            <a:r>
              <a:rPr lang="he-IL" sz="2800" dirty="0" smtClean="0"/>
              <a:t> </a:t>
            </a:r>
          </a:p>
          <a:p>
            <a:pPr algn="r" rtl="1">
              <a:lnSpc>
                <a:spcPct val="150000"/>
              </a:lnSpc>
            </a:pPr>
            <a:endParaRPr lang="he-IL" sz="2800" dirty="0"/>
          </a:p>
          <a:p>
            <a:pPr rtl="1">
              <a:lnSpc>
                <a:spcPct val="150000"/>
              </a:lnSpc>
            </a:pPr>
            <a:r>
              <a:rPr lang="he-IL" sz="3600" b="1" u="sng" dirty="0" smtClean="0"/>
              <a:t>עד </a:t>
            </a:r>
            <a:r>
              <a:rPr lang="he-IL" sz="3600" b="1" u="sng" dirty="0"/>
              <a:t>כמה הצעה זו </a:t>
            </a:r>
            <a:r>
              <a:rPr lang="he-IL" sz="3600" b="1" u="sng" dirty="0">
                <a:solidFill>
                  <a:srgbClr val="FFFF00"/>
                </a:solidFill>
              </a:rPr>
              <a:t>משמחת</a:t>
            </a:r>
            <a:r>
              <a:rPr lang="he-IL" sz="3600" b="1" u="sng" dirty="0"/>
              <a:t> אותך</a:t>
            </a:r>
            <a:r>
              <a:rPr lang="he-IL" sz="3600" b="1" u="sng" dirty="0" smtClean="0"/>
              <a:t>?</a:t>
            </a:r>
          </a:p>
          <a:p>
            <a:pPr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r" rtl="1">
              <a:lnSpc>
                <a:spcPct val="150000"/>
              </a:lnSpc>
            </a:pPr>
            <a:r>
              <a:rPr lang="he-IL" sz="2800" b="1" dirty="0" smtClean="0"/>
              <a:t>       מעט				       בינוני				        הרבה</a:t>
            </a:r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2800" dirty="0" smtClean="0"/>
              <a:t>הקש/י </a:t>
            </a:r>
            <a:r>
              <a:rPr lang="en-US" sz="2800" dirty="0" smtClean="0"/>
              <a:t>ENTER</a:t>
            </a:r>
            <a:r>
              <a:rPr lang="he-IL" sz="2800" dirty="0" smtClean="0"/>
              <a:t> על מנת לעבור למסך הבא</a:t>
            </a:r>
            <a:endParaRPr lang="he-IL" sz="2800" dirty="0"/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366221" y="4399160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95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95562"/>
            <a:ext cx="11563925" cy="6354619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</a:pPr>
            <a:r>
              <a:rPr lang="he-IL" sz="3200" dirty="0"/>
              <a:t>הצעה של </a:t>
            </a:r>
            <a:r>
              <a:rPr lang="he-IL" sz="3200" dirty="0">
                <a:solidFill>
                  <a:srgbClr val="FFFF00"/>
                </a:solidFill>
              </a:rPr>
              <a:t>10%</a:t>
            </a:r>
            <a:r>
              <a:rPr lang="he-IL" sz="3200" dirty="0"/>
              <a:t> מהסכום עבורך ו-</a:t>
            </a:r>
            <a:r>
              <a:rPr lang="he-IL" sz="3200" dirty="0">
                <a:solidFill>
                  <a:srgbClr val="FFFF00"/>
                </a:solidFill>
              </a:rPr>
              <a:t>90% </a:t>
            </a:r>
            <a:r>
              <a:rPr lang="he-IL" sz="3200" dirty="0"/>
              <a:t>עבור השחקן/ית </a:t>
            </a:r>
            <a:r>
              <a:rPr lang="he-IL" sz="3200" dirty="0" smtClean="0"/>
              <a:t>השניי/ה.</a:t>
            </a:r>
            <a:r>
              <a:rPr lang="he-IL" sz="2800" dirty="0" smtClean="0"/>
              <a:t> </a:t>
            </a:r>
          </a:p>
          <a:p>
            <a:pPr algn="r" rtl="1">
              <a:lnSpc>
                <a:spcPct val="150000"/>
              </a:lnSpc>
            </a:pPr>
            <a:endParaRPr lang="he-IL" sz="2800" dirty="0"/>
          </a:p>
          <a:p>
            <a:pPr rtl="1">
              <a:lnSpc>
                <a:spcPct val="150000"/>
              </a:lnSpc>
            </a:pPr>
            <a:r>
              <a:rPr lang="he-IL" sz="3600" b="1" u="sng" dirty="0" smtClean="0"/>
              <a:t>עד </a:t>
            </a:r>
            <a:r>
              <a:rPr lang="he-IL" sz="3600" b="1" u="sng" dirty="0"/>
              <a:t>כמה הצעה זו </a:t>
            </a:r>
            <a:r>
              <a:rPr lang="he-IL" sz="3600" b="1" u="sng" dirty="0">
                <a:solidFill>
                  <a:srgbClr val="FFFF00"/>
                </a:solidFill>
              </a:rPr>
              <a:t>מעציבה</a:t>
            </a:r>
            <a:r>
              <a:rPr lang="he-IL" sz="3600" b="1" u="sng" dirty="0"/>
              <a:t> אותך</a:t>
            </a:r>
            <a:r>
              <a:rPr lang="he-IL" sz="3600" b="1" u="sng" dirty="0" smtClean="0"/>
              <a:t>?</a:t>
            </a:r>
          </a:p>
          <a:p>
            <a:pPr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r" rtl="1">
              <a:lnSpc>
                <a:spcPct val="150000"/>
              </a:lnSpc>
            </a:pPr>
            <a:r>
              <a:rPr lang="he-IL" sz="2800" b="1" dirty="0" smtClean="0"/>
              <a:t>       מעט				       בינוני				        הרבה</a:t>
            </a:r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2800" dirty="0" smtClean="0"/>
              <a:t>הקש/י </a:t>
            </a:r>
            <a:r>
              <a:rPr lang="en-US" sz="2800" dirty="0" smtClean="0"/>
              <a:t>ENTER</a:t>
            </a:r>
            <a:r>
              <a:rPr lang="he-IL" sz="2800" dirty="0" smtClean="0"/>
              <a:t> על מנת לעבור למסך הבא</a:t>
            </a:r>
            <a:endParaRPr lang="he-IL" sz="2800" dirty="0"/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366221" y="4399160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9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95562"/>
            <a:ext cx="11563925" cy="6354619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</a:pPr>
            <a:r>
              <a:rPr lang="he-IL" sz="3200" dirty="0"/>
              <a:t>הצעה של </a:t>
            </a:r>
            <a:r>
              <a:rPr lang="he-IL" sz="3200" dirty="0">
                <a:solidFill>
                  <a:srgbClr val="FFFF00"/>
                </a:solidFill>
              </a:rPr>
              <a:t>10%</a:t>
            </a:r>
            <a:r>
              <a:rPr lang="he-IL" sz="3200" dirty="0"/>
              <a:t> מהסכום עבורך ו-</a:t>
            </a:r>
            <a:r>
              <a:rPr lang="he-IL" sz="3200" dirty="0">
                <a:solidFill>
                  <a:srgbClr val="FFFF00"/>
                </a:solidFill>
              </a:rPr>
              <a:t>90% </a:t>
            </a:r>
            <a:r>
              <a:rPr lang="he-IL" sz="3200" dirty="0"/>
              <a:t>עבור השחקן/ית </a:t>
            </a:r>
            <a:r>
              <a:rPr lang="he-IL" sz="3200" dirty="0" smtClean="0"/>
              <a:t>השניי/ה.</a:t>
            </a:r>
            <a:r>
              <a:rPr lang="he-IL" sz="2800" dirty="0" smtClean="0"/>
              <a:t> </a:t>
            </a:r>
          </a:p>
          <a:p>
            <a:pPr algn="r" rtl="1">
              <a:lnSpc>
                <a:spcPct val="150000"/>
              </a:lnSpc>
            </a:pPr>
            <a:endParaRPr lang="he-IL" sz="2800" dirty="0"/>
          </a:p>
          <a:p>
            <a:pPr rtl="1">
              <a:lnSpc>
                <a:spcPct val="150000"/>
              </a:lnSpc>
            </a:pPr>
            <a:r>
              <a:rPr lang="he-IL" sz="3600" b="1" u="sng" dirty="0" smtClean="0"/>
              <a:t>עד </a:t>
            </a:r>
            <a:r>
              <a:rPr lang="he-IL" sz="3600" b="1" u="sng" dirty="0"/>
              <a:t>כמה הצעה זו </a:t>
            </a:r>
            <a:r>
              <a:rPr lang="he-IL" sz="3600" b="1" u="sng" dirty="0">
                <a:solidFill>
                  <a:srgbClr val="FFFF00"/>
                </a:solidFill>
              </a:rPr>
              <a:t>מכעיסה</a:t>
            </a:r>
            <a:r>
              <a:rPr lang="he-IL" sz="3600" b="1" u="sng" dirty="0"/>
              <a:t> אותך?</a:t>
            </a:r>
          </a:p>
          <a:p>
            <a:pPr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r" rtl="1">
              <a:lnSpc>
                <a:spcPct val="150000"/>
              </a:lnSpc>
            </a:pPr>
            <a:r>
              <a:rPr lang="he-IL" sz="2800" b="1" dirty="0" smtClean="0"/>
              <a:t>       מעט				       בינוני				        הרבה</a:t>
            </a:r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2800" dirty="0" smtClean="0"/>
              <a:t>הקש/י </a:t>
            </a:r>
            <a:r>
              <a:rPr lang="en-US" sz="2800" dirty="0" smtClean="0"/>
              <a:t>ENTER</a:t>
            </a:r>
            <a:r>
              <a:rPr lang="he-IL" sz="2800" dirty="0" smtClean="0"/>
              <a:t> על מנת לעבור למסך הבא</a:t>
            </a:r>
            <a:endParaRPr lang="he-IL" sz="2800" dirty="0"/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366221" y="4399160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46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95562"/>
            <a:ext cx="11563925" cy="6354619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</a:pPr>
            <a:r>
              <a:rPr lang="he-IL" sz="3200" dirty="0"/>
              <a:t>הצעה של </a:t>
            </a:r>
            <a:r>
              <a:rPr lang="he-IL" sz="3200" dirty="0">
                <a:solidFill>
                  <a:srgbClr val="FFFF00"/>
                </a:solidFill>
              </a:rPr>
              <a:t>10%</a:t>
            </a:r>
            <a:r>
              <a:rPr lang="he-IL" sz="3200" dirty="0"/>
              <a:t> מהסכום עבורך ו-</a:t>
            </a:r>
            <a:r>
              <a:rPr lang="he-IL" sz="3200" dirty="0">
                <a:solidFill>
                  <a:srgbClr val="FFFF00"/>
                </a:solidFill>
              </a:rPr>
              <a:t>90% </a:t>
            </a:r>
            <a:r>
              <a:rPr lang="he-IL" sz="3200" dirty="0"/>
              <a:t>עבור השחקן/ית </a:t>
            </a:r>
            <a:r>
              <a:rPr lang="he-IL" sz="3200" dirty="0" smtClean="0"/>
              <a:t>השניי/ה.</a:t>
            </a:r>
            <a:r>
              <a:rPr lang="he-IL" sz="2800" dirty="0" smtClean="0"/>
              <a:t> </a:t>
            </a:r>
          </a:p>
          <a:p>
            <a:pPr algn="r" rtl="1">
              <a:lnSpc>
                <a:spcPct val="150000"/>
              </a:lnSpc>
            </a:pPr>
            <a:endParaRPr lang="he-IL" sz="2800" dirty="0"/>
          </a:p>
          <a:p>
            <a:pPr rtl="1">
              <a:lnSpc>
                <a:spcPct val="150000"/>
              </a:lnSpc>
            </a:pPr>
            <a:r>
              <a:rPr lang="he-IL" sz="3600" b="1" u="sng" dirty="0" smtClean="0"/>
              <a:t>עד </a:t>
            </a:r>
            <a:r>
              <a:rPr lang="he-IL" sz="3600" b="1" u="sng" dirty="0"/>
              <a:t>כמה הצעה זו </a:t>
            </a:r>
            <a:r>
              <a:rPr lang="he-IL" sz="3600" b="1" u="sng" dirty="0">
                <a:solidFill>
                  <a:srgbClr val="FFFF00"/>
                </a:solidFill>
              </a:rPr>
              <a:t>מפחידה</a:t>
            </a:r>
            <a:r>
              <a:rPr lang="he-IL" sz="3600" b="1" u="sng" dirty="0"/>
              <a:t> אותך</a:t>
            </a:r>
            <a:r>
              <a:rPr lang="he-IL" sz="3600" b="1" u="sng" dirty="0" smtClean="0"/>
              <a:t>?</a:t>
            </a:r>
          </a:p>
          <a:p>
            <a:pPr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r" rtl="1">
              <a:lnSpc>
                <a:spcPct val="150000"/>
              </a:lnSpc>
            </a:pPr>
            <a:r>
              <a:rPr lang="he-IL" sz="2800" b="1" dirty="0" smtClean="0"/>
              <a:t>       מעט				       בינוני				        הרבה</a:t>
            </a:r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2800" dirty="0" smtClean="0"/>
              <a:t>הקש/י </a:t>
            </a:r>
            <a:r>
              <a:rPr lang="en-US" sz="2800" dirty="0" smtClean="0"/>
              <a:t>ENTER</a:t>
            </a:r>
            <a:r>
              <a:rPr lang="he-IL" sz="2800" dirty="0" smtClean="0"/>
              <a:t> על מנת לעבור למסך הבא</a:t>
            </a:r>
            <a:endParaRPr lang="he-IL" sz="2800" dirty="0"/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366221" y="4399160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00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8512" y="1294939"/>
            <a:ext cx="10082784" cy="3620654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</a:pPr>
            <a:r>
              <a:rPr lang="he-IL" sz="4000" dirty="0" smtClean="0"/>
              <a:t>כעת תתבקש/י </a:t>
            </a:r>
            <a:r>
              <a:rPr lang="he-IL" sz="4000" dirty="0"/>
              <a:t>לדרג את עוצמת הרגש שאת/ה מרגיש/ה </a:t>
            </a:r>
            <a:r>
              <a:rPr lang="he-IL" sz="4000" dirty="0">
                <a:solidFill>
                  <a:srgbClr val="FFFF00"/>
                </a:solidFill>
              </a:rPr>
              <a:t>עכשיו. </a:t>
            </a:r>
            <a:r>
              <a:rPr lang="he-IL" sz="4000" dirty="0"/>
              <a:t>הדירוג יתבצע על גבי סקלה בין </a:t>
            </a:r>
            <a:r>
              <a:rPr lang="he-IL" sz="4000" dirty="0">
                <a:solidFill>
                  <a:srgbClr val="FFFF00"/>
                </a:solidFill>
              </a:rPr>
              <a:t>0</a:t>
            </a:r>
            <a:r>
              <a:rPr lang="he-IL" sz="4000" dirty="0"/>
              <a:t> (עוצמת רגש נמוכה) </a:t>
            </a:r>
            <a:r>
              <a:rPr lang="he-IL" sz="4000" dirty="0" smtClean="0"/>
              <a:t>ל-</a:t>
            </a:r>
            <a:r>
              <a:rPr lang="he-IL" sz="4000" dirty="0" smtClean="0">
                <a:solidFill>
                  <a:srgbClr val="FFFF00"/>
                </a:solidFill>
              </a:rPr>
              <a:t>10</a:t>
            </a:r>
            <a:r>
              <a:rPr lang="he-IL" sz="4000" dirty="0" smtClean="0"/>
              <a:t> </a:t>
            </a:r>
            <a:r>
              <a:rPr lang="he-IL" sz="4000" dirty="0"/>
              <a:t>(עוצמת רגש גבוהה). </a:t>
            </a:r>
          </a:p>
          <a:p>
            <a:pPr algn="r" rtl="1">
              <a:lnSpc>
                <a:spcPct val="150000"/>
              </a:lnSpc>
            </a:pPr>
            <a:r>
              <a:rPr lang="he-IL" sz="2800" dirty="0" smtClean="0"/>
              <a:t> </a:t>
            </a:r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</p:txBody>
      </p:sp>
    </p:spTree>
    <p:extLst>
      <p:ext uri="{BB962C8B-B14F-4D97-AF65-F5344CB8AC3E}">
        <p14:creationId xmlns:p14="http://schemas.microsoft.com/office/powerpoint/2010/main" val="363088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31014"/>
            <a:ext cx="11563925" cy="6354619"/>
          </a:xfrm>
        </p:spPr>
        <p:txBody>
          <a:bodyPr>
            <a:noAutofit/>
          </a:bodyPr>
          <a:lstStyle/>
          <a:p>
            <a:pPr rtl="1">
              <a:lnSpc>
                <a:spcPct val="150000"/>
              </a:lnSpc>
            </a:pPr>
            <a:endParaRPr lang="he-IL" sz="1500" b="1" u="sng" dirty="0" smtClean="0"/>
          </a:p>
          <a:p>
            <a:pPr rtl="1">
              <a:lnSpc>
                <a:spcPct val="150000"/>
              </a:lnSpc>
            </a:pPr>
            <a:r>
              <a:rPr lang="he-IL" sz="4000" b="1" u="sng" dirty="0" smtClean="0"/>
              <a:t>עד כמה את/ה </a:t>
            </a:r>
            <a:r>
              <a:rPr lang="he-IL" sz="4000" b="1" u="sng" dirty="0" smtClean="0">
                <a:solidFill>
                  <a:srgbClr val="FFFF00"/>
                </a:solidFill>
              </a:rPr>
              <a:t>שמח/ה</a:t>
            </a:r>
            <a:r>
              <a:rPr lang="he-IL" sz="4000" b="1" u="sng" dirty="0" smtClean="0"/>
              <a:t> עכשיו?</a:t>
            </a:r>
          </a:p>
          <a:p>
            <a:pPr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r" rtl="1">
              <a:lnSpc>
                <a:spcPct val="150000"/>
              </a:lnSpc>
            </a:pPr>
            <a:r>
              <a:rPr lang="he-IL" sz="2800" b="1" dirty="0" smtClean="0"/>
              <a:t>       מעט				       בינוני				        הרבה</a:t>
            </a:r>
          </a:p>
          <a:p>
            <a:pPr rtl="1">
              <a:lnSpc>
                <a:spcPct val="150000"/>
              </a:lnSpc>
            </a:pPr>
            <a:endParaRPr lang="he-IL" sz="2000" dirty="0" smtClean="0"/>
          </a:p>
          <a:p>
            <a:pPr rtl="1">
              <a:lnSpc>
                <a:spcPct val="150000"/>
              </a:lnSpc>
            </a:pPr>
            <a:r>
              <a:rPr lang="he-IL" sz="2800" dirty="0" smtClean="0"/>
              <a:t>הקש/י </a:t>
            </a:r>
            <a:r>
              <a:rPr lang="en-US" sz="2800" dirty="0" smtClean="0"/>
              <a:t>ENTER</a:t>
            </a:r>
            <a:r>
              <a:rPr lang="he-IL" sz="2800" dirty="0" smtClean="0"/>
              <a:t> על מנת לעבור למסך הבא</a:t>
            </a:r>
            <a:endParaRPr lang="he-IL" sz="2800" dirty="0"/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366221" y="3399416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8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31014"/>
            <a:ext cx="11563925" cy="6354619"/>
          </a:xfrm>
        </p:spPr>
        <p:txBody>
          <a:bodyPr>
            <a:noAutofit/>
          </a:bodyPr>
          <a:lstStyle/>
          <a:p>
            <a:pPr rtl="1">
              <a:lnSpc>
                <a:spcPct val="150000"/>
              </a:lnSpc>
            </a:pPr>
            <a:endParaRPr lang="he-IL" sz="1500" b="1" u="sng" dirty="0" smtClean="0"/>
          </a:p>
          <a:p>
            <a:pPr rtl="1">
              <a:lnSpc>
                <a:spcPct val="150000"/>
              </a:lnSpc>
            </a:pPr>
            <a:r>
              <a:rPr lang="he-IL" sz="4000" b="1" u="sng" dirty="0" smtClean="0"/>
              <a:t>עד כמה את/ה </a:t>
            </a:r>
            <a:r>
              <a:rPr lang="he-IL" sz="4000" b="1" u="sng" dirty="0" smtClean="0">
                <a:solidFill>
                  <a:srgbClr val="FFFF00"/>
                </a:solidFill>
              </a:rPr>
              <a:t>כועס/ת</a:t>
            </a:r>
            <a:r>
              <a:rPr lang="he-IL" sz="4000" b="1" u="sng" dirty="0" smtClean="0"/>
              <a:t> עכשיו?</a:t>
            </a:r>
          </a:p>
          <a:p>
            <a:pPr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r" rtl="1">
              <a:lnSpc>
                <a:spcPct val="150000"/>
              </a:lnSpc>
            </a:pPr>
            <a:r>
              <a:rPr lang="he-IL" sz="2800" b="1" dirty="0" smtClean="0"/>
              <a:t>       מעט				       בינוני				        הרבה</a:t>
            </a:r>
          </a:p>
          <a:p>
            <a:pPr rtl="1">
              <a:lnSpc>
                <a:spcPct val="150000"/>
              </a:lnSpc>
            </a:pPr>
            <a:endParaRPr lang="he-IL" sz="2000" dirty="0" smtClean="0"/>
          </a:p>
          <a:p>
            <a:pPr rtl="1">
              <a:lnSpc>
                <a:spcPct val="150000"/>
              </a:lnSpc>
            </a:pPr>
            <a:r>
              <a:rPr lang="he-IL" sz="2800" dirty="0" smtClean="0"/>
              <a:t>הקש/י </a:t>
            </a:r>
            <a:r>
              <a:rPr lang="en-US" sz="2800" dirty="0" smtClean="0"/>
              <a:t>ENTER</a:t>
            </a:r>
            <a:r>
              <a:rPr lang="he-IL" sz="2800" dirty="0" smtClean="0"/>
              <a:t> על מנת לעבור למסך הבא</a:t>
            </a:r>
            <a:endParaRPr lang="he-IL" sz="2800" dirty="0"/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366221" y="3399416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8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31014"/>
            <a:ext cx="11563925" cy="6354619"/>
          </a:xfrm>
        </p:spPr>
        <p:txBody>
          <a:bodyPr>
            <a:noAutofit/>
          </a:bodyPr>
          <a:lstStyle/>
          <a:p>
            <a:pPr rtl="1">
              <a:lnSpc>
                <a:spcPct val="150000"/>
              </a:lnSpc>
            </a:pPr>
            <a:endParaRPr lang="he-IL" sz="1500" b="1" u="sng" dirty="0" smtClean="0"/>
          </a:p>
          <a:p>
            <a:pPr rtl="1">
              <a:lnSpc>
                <a:spcPct val="150000"/>
              </a:lnSpc>
            </a:pPr>
            <a:r>
              <a:rPr lang="he-IL" sz="4000" b="1" u="sng" dirty="0" smtClean="0"/>
              <a:t>עד כמה את/ה </a:t>
            </a:r>
            <a:r>
              <a:rPr lang="he-IL" sz="4000" b="1" u="sng" dirty="0" smtClean="0">
                <a:solidFill>
                  <a:srgbClr val="FFFF00"/>
                </a:solidFill>
              </a:rPr>
              <a:t>מפחד/ת</a:t>
            </a:r>
            <a:r>
              <a:rPr lang="he-IL" sz="4000" b="1" u="sng" dirty="0" smtClean="0"/>
              <a:t> עכשיו?</a:t>
            </a:r>
          </a:p>
          <a:p>
            <a:pPr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r" rtl="1">
              <a:lnSpc>
                <a:spcPct val="150000"/>
              </a:lnSpc>
            </a:pPr>
            <a:r>
              <a:rPr lang="he-IL" sz="2800" b="1" dirty="0" smtClean="0"/>
              <a:t>       מעט				       בינוני				        הרבה</a:t>
            </a:r>
          </a:p>
          <a:p>
            <a:pPr rtl="1">
              <a:lnSpc>
                <a:spcPct val="150000"/>
              </a:lnSpc>
            </a:pPr>
            <a:endParaRPr lang="he-IL" sz="2000" dirty="0" smtClean="0"/>
          </a:p>
          <a:p>
            <a:pPr rtl="1">
              <a:lnSpc>
                <a:spcPct val="150000"/>
              </a:lnSpc>
            </a:pPr>
            <a:r>
              <a:rPr lang="he-IL" sz="2800" dirty="0" smtClean="0"/>
              <a:t>הקש/י </a:t>
            </a:r>
            <a:r>
              <a:rPr lang="en-US" sz="2800" dirty="0" smtClean="0"/>
              <a:t>ENTER</a:t>
            </a:r>
            <a:r>
              <a:rPr lang="he-IL" sz="2800" dirty="0" smtClean="0"/>
              <a:t> על מנת לעבור למסך הבא</a:t>
            </a:r>
            <a:endParaRPr lang="he-IL" sz="2800" dirty="0"/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366221" y="3399416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8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31014"/>
            <a:ext cx="11563925" cy="6354619"/>
          </a:xfrm>
        </p:spPr>
        <p:txBody>
          <a:bodyPr>
            <a:noAutofit/>
          </a:bodyPr>
          <a:lstStyle/>
          <a:p>
            <a:pPr rtl="1">
              <a:lnSpc>
                <a:spcPct val="150000"/>
              </a:lnSpc>
            </a:pPr>
            <a:endParaRPr lang="he-IL" sz="1500" b="1" u="sng" dirty="0" smtClean="0"/>
          </a:p>
          <a:p>
            <a:pPr rtl="1">
              <a:lnSpc>
                <a:spcPct val="150000"/>
              </a:lnSpc>
            </a:pPr>
            <a:r>
              <a:rPr lang="he-IL" sz="4000" b="1" u="sng" dirty="0" smtClean="0"/>
              <a:t>עד כמה את/ה </a:t>
            </a:r>
            <a:r>
              <a:rPr lang="he-IL" sz="4000" b="1" u="sng" dirty="0" smtClean="0">
                <a:solidFill>
                  <a:srgbClr val="FFFF00"/>
                </a:solidFill>
              </a:rPr>
              <a:t>עצוב/ה</a:t>
            </a:r>
            <a:r>
              <a:rPr lang="he-IL" sz="4000" b="1" u="sng" dirty="0" smtClean="0"/>
              <a:t> עכשיו?</a:t>
            </a:r>
          </a:p>
          <a:p>
            <a:pPr rtl="1">
              <a:lnSpc>
                <a:spcPct val="150000"/>
              </a:lnSpc>
            </a:pPr>
            <a:endParaRPr lang="he-IL" sz="2800" dirty="0" smtClean="0"/>
          </a:p>
          <a:p>
            <a:pPr rtl="1">
              <a:lnSpc>
                <a:spcPct val="150000"/>
              </a:lnSpc>
            </a:pPr>
            <a:r>
              <a:rPr lang="he-IL" sz="2800" dirty="0" smtClean="0"/>
              <a:t>0</a:t>
            </a:r>
            <a:r>
              <a:rPr lang="he-IL" sz="2800" b="1" dirty="0" smtClean="0"/>
              <a:t>	1	2	3	4	5	6	7	8	9	10</a:t>
            </a:r>
          </a:p>
          <a:p>
            <a:pPr algn="r" rtl="1">
              <a:lnSpc>
                <a:spcPct val="150000"/>
              </a:lnSpc>
            </a:pPr>
            <a:r>
              <a:rPr lang="he-IL" sz="2800" b="1" dirty="0" smtClean="0"/>
              <a:t>       מעט				       בינוני				        הרבה</a:t>
            </a:r>
          </a:p>
          <a:p>
            <a:pPr rtl="1">
              <a:lnSpc>
                <a:spcPct val="150000"/>
              </a:lnSpc>
            </a:pPr>
            <a:endParaRPr lang="he-IL" sz="2000" dirty="0" smtClean="0"/>
          </a:p>
          <a:p>
            <a:pPr rtl="1">
              <a:lnSpc>
                <a:spcPct val="150000"/>
              </a:lnSpc>
            </a:pPr>
            <a:r>
              <a:rPr lang="he-IL" sz="2800" dirty="0" smtClean="0"/>
              <a:t>הקש/י </a:t>
            </a:r>
            <a:r>
              <a:rPr lang="en-US" sz="2800" dirty="0" smtClean="0"/>
              <a:t>ENTER</a:t>
            </a:r>
            <a:r>
              <a:rPr lang="he-IL" sz="2800" dirty="0" smtClean="0"/>
              <a:t> על מנת לעבור למסך הבא</a:t>
            </a:r>
            <a:endParaRPr lang="he-IL" sz="2800" dirty="0"/>
          </a:p>
          <a:p>
            <a:pPr algn="r" rtl="1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366221" y="3399416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8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000" y="648000"/>
            <a:ext cx="9873671" cy="4673600"/>
          </a:xfrm>
        </p:spPr>
        <p:txBody>
          <a:bodyPr>
            <a:noAutofit/>
          </a:bodyPr>
          <a:lstStyle/>
          <a:p>
            <a:pPr rtl="1">
              <a:lnSpc>
                <a:spcPct val="150000"/>
              </a:lnSpc>
            </a:pPr>
            <a:endParaRPr lang="he-IL" sz="4400" dirty="0" smtClean="0"/>
          </a:p>
          <a:p>
            <a:pPr rtl="1">
              <a:lnSpc>
                <a:spcPct val="150000"/>
              </a:lnSpc>
            </a:pPr>
            <a:r>
              <a:rPr lang="he-IL" sz="4400" dirty="0" smtClean="0"/>
              <a:t>לצורך וידוא תקינות כפתורי התגובה,</a:t>
            </a:r>
          </a:p>
          <a:p>
            <a:pPr rtl="1">
              <a:lnSpc>
                <a:spcPct val="150000"/>
              </a:lnSpc>
            </a:pPr>
            <a:r>
              <a:rPr lang="he-IL" sz="4400" dirty="0" smtClean="0"/>
              <a:t>אנא </a:t>
            </a:r>
            <a:r>
              <a:rPr lang="he-IL" sz="4400" dirty="0" err="1" smtClean="0"/>
              <a:t>לחצ</a:t>
            </a:r>
            <a:r>
              <a:rPr lang="he-IL" sz="4400" dirty="0" smtClean="0"/>
              <a:t>/י על מקש </a:t>
            </a:r>
            <a:r>
              <a:rPr lang="he-IL" sz="4400" dirty="0" smtClean="0">
                <a:solidFill>
                  <a:srgbClr val="FFFF00"/>
                </a:solidFill>
              </a:rPr>
              <a:t>1 </a:t>
            </a:r>
            <a:r>
              <a:rPr lang="he-IL" sz="4400" dirty="0"/>
              <a:t>כדי לעבור למסך הבא</a:t>
            </a:r>
          </a:p>
          <a:p>
            <a:pPr rtl="1">
              <a:lnSpc>
                <a:spcPct val="150000"/>
              </a:lnSpc>
            </a:pPr>
            <a:endParaRPr lang="he-IL" sz="4400" dirty="0" smtClean="0">
              <a:solidFill>
                <a:srgbClr val="FFFF00"/>
              </a:solidFill>
            </a:endParaRPr>
          </a:p>
          <a:p>
            <a:pPr rtl="1">
              <a:lnSpc>
                <a:spcPct val="150000"/>
              </a:lnSpc>
            </a:pP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10505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557</Words>
  <Application>Microsoft Office PowerPoint</Application>
  <PresentationFormat>Widescreen</PresentationFormat>
  <Paragraphs>216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Ziv Ben Zion</dc:creator>
  <cp:lastModifiedBy>Gadi Gilam</cp:lastModifiedBy>
  <cp:revision>120</cp:revision>
  <dcterms:created xsi:type="dcterms:W3CDTF">2015-11-17T12:12:10Z</dcterms:created>
  <dcterms:modified xsi:type="dcterms:W3CDTF">2018-08-17T16:36:15Z</dcterms:modified>
</cp:coreProperties>
</file>