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1"/>
  </p:notesMasterIdLst>
  <p:sldIdLst>
    <p:sldId id="256" r:id="rId2"/>
    <p:sldId id="264" r:id="rId3"/>
    <p:sldId id="257" r:id="rId4"/>
    <p:sldId id="258" r:id="rId5"/>
    <p:sldId id="259" r:id="rId6"/>
    <p:sldId id="260" r:id="rId7"/>
    <p:sldId id="261" r:id="rId8"/>
    <p:sldId id="262" r:id="rId9"/>
    <p:sldId id="263" r:id="rId10"/>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lan" initials="G"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69592" autoAdjust="0"/>
  </p:normalViewPr>
  <p:slideViewPr>
    <p:cSldViewPr>
      <p:cViewPr varScale="1">
        <p:scale>
          <a:sx n="91" d="100"/>
          <a:sy n="91" d="100"/>
        </p:scale>
        <p:origin x="218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CAF8DBFB-8443-403D-9AB0-D7EA9E218F02}" type="datetimeFigureOut">
              <a:rPr lang="he-IL" smtClean="0"/>
              <a:pPr/>
              <a:t>ו'/אלול/תשע"ח</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B30BFE94-F5BB-498F-9B1C-3A4759266104}" type="slidenum">
              <a:rPr lang="he-IL" smtClean="0"/>
              <a:pPr/>
              <a:t>‹#›</a:t>
            </a:fld>
            <a:endParaRPr lang="he-IL"/>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indent="-342900" algn="l" rtl="0">
              <a:buNone/>
            </a:pPr>
            <a:r>
              <a:rPr lang="en-US" dirty="0" smtClean="0"/>
              <a:t>*</a:t>
            </a:r>
            <a:r>
              <a:rPr lang="en-US" sz="1200" dirty="0" smtClean="0"/>
              <a:t>PPI is in fact multiple linear regression in which we test whether the difference in slopes (Beta_2-Beta_1) between two tasks is greater than zero on average across our group of subjects. If we get a negative Z-score for the difference in slope, it means that Beta_2-Beta_1 is significantly negative. That could mean two things: (A) that Beta_1 and Beta_2 are both negative, with Beta_1 having a greater absolute value (i.e. activity in the 'new' ROI is negatively related to activity in the seed ROI, and this relationship is stronger during the task); (B) But it could also mean that Beta_1 and Beta_2 are both positive and Beta_2 is bigger than Beta_1 (</a:t>
            </a:r>
            <a:r>
              <a:rPr lang="en-US" sz="1200" dirty="0" err="1" smtClean="0"/>
              <a:t>ie</a:t>
            </a:r>
            <a:r>
              <a:rPr lang="en-US" sz="1200" dirty="0" smtClean="0"/>
              <a:t>, there is a  +</a:t>
            </a:r>
            <a:r>
              <a:rPr lang="en-US" sz="1200" dirty="0" err="1" smtClean="0"/>
              <a:t>ve</a:t>
            </a:r>
            <a:r>
              <a:rPr lang="en-US" sz="1200" dirty="0" smtClean="0"/>
              <a:t> relationship between activity in the new ROI and seed ROI, that gets weaker during the task blocks).</a:t>
            </a:r>
          </a:p>
          <a:p>
            <a:pPr marL="342900" indent="-342900" algn="l" rtl="0">
              <a:buNone/>
            </a:pPr>
            <a:endParaRPr lang="en-US" sz="1200" b="0" i="0" kern="1200" dirty="0" smtClean="0">
              <a:solidFill>
                <a:schemeClr val="tx1"/>
              </a:solidFill>
              <a:latin typeface="+mn-lt"/>
              <a:ea typeface="+mn-ea"/>
              <a:cs typeface="+mn-cs"/>
            </a:endParaRPr>
          </a:p>
          <a:p>
            <a:pPr marL="342900" indent="-342900" algn="l" rtl="0">
              <a:buNone/>
            </a:pPr>
            <a:r>
              <a:rPr lang="en-US" sz="1200" b="0" i="0" kern="1200" dirty="0" smtClean="0">
                <a:solidFill>
                  <a:schemeClr val="tx1"/>
                </a:solidFill>
                <a:latin typeface="+mn-lt"/>
                <a:ea typeface="+mn-ea"/>
                <a:cs typeface="+mn-cs"/>
              </a:rPr>
              <a:t>Unfortunately since you are always testing the relative strength of relationships, it is difficult to distinguish between these two interpretations. Possibly you could do this by looking at whether the regression of activity in the new ROI on the seed ROI is positive in general (</a:t>
            </a:r>
            <a:r>
              <a:rPr lang="en-US" sz="1200" b="0" i="0" kern="1200" dirty="0" err="1" smtClean="0">
                <a:solidFill>
                  <a:schemeClr val="tx1"/>
                </a:solidFill>
                <a:latin typeface="+mn-lt"/>
                <a:ea typeface="+mn-ea"/>
                <a:cs typeface="+mn-cs"/>
              </a:rPr>
              <a:t>ie</a:t>
            </a:r>
            <a:r>
              <a:rPr lang="en-US" sz="1200" b="0" i="0" kern="1200" dirty="0" smtClean="0">
                <a:solidFill>
                  <a:schemeClr val="tx1"/>
                </a:solidFill>
                <a:latin typeface="+mn-lt"/>
                <a:ea typeface="+mn-ea"/>
                <a:cs typeface="+mn-cs"/>
              </a:rPr>
              <a:t> whether you get a positive Z score for the effect of the </a:t>
            </a:r>
            <a:r>
              <a:rPr lang="en-US" sz="1200" b="0" i="0" kern="1200" dirty="0" err="1" smtClean="0">
                <a:solidFill>
                  <a:schemeClr val="tx1"/>
                </a:solidFill>
                <a:latin typeface="+mn-lt"/>
                <a:ea typeface="+mn-ea"/>
                <a:cs typeface="+mn-cs"/>
              </a:rPr>
              <a:t>regressor</a:t>
            </a:r>
            <a:r>
              <a:rPr lang="en-US" sz="1200" b="0" i="0" kern="1200" dirty="0" smtClean="0">
                <a:solidFill>
                  <a:schemeClr val="tx1"/>
                </a:solidFill>
                <a:latin typeface="+mn-lt"/>
                <a:ea typeface="+mn-ea"/>
                <a:cs typeface="+mn-cs"/>
              </a:rPr>
              <a:t> just capturing seed ROI activity without task modulation). If this is negative, it would favor explanation A, whereas if positive, it would favor B. However, there remains the </a:t>
            </a:r>
            <a:r>
              <a:rPr lang="en-US" sz="1200" b="0" i="0" kern="1200" dirty="0" err="1" smtClean="0">
                <a:solidFill>
                  <a:schemeClr val="tx1"/>
                </a:solidFill>
                <a:latin typeface="+mn-lt"/>
                <a:ea typeface="+mn-ea"/>
                <a:cs typeface="+mn-cs"/>
              </a:rPr>
              <a:t>possiibility</a:t>
            </a:r>
            <a:r>
              <a:rPr lang="en-US" sz="1200" b="0" i="0" kern="1200" dirty="0" smtClean="0">
                <a:solidFill>
                  <a:schemeClr val="tx1"/>
                </a:solidFill>
                <a:latin typeface="+mn-lt"/>
                <a:ea typeface="+mn-ea"/>
                <a:cs typeface="+mn-cs"/>
              </a:rPr>
              <a:t> that Beta_1 and Beta_2 have different signs which would probably mean a different interpretation </a:t>
            </a:r>
            <a:r>
              <a:rPr lang="en-US" sz="1200" b="0" i="0" kern="1200" dirty="0" smtClean="0">
                <a:solidFill>
                  <a:schemeClr val="tx1"/>
                </a:solidFill>
                <a:latin typeface="+mn-lt"/>
                <a:ea typeface="+mn-ea"/>
                <a:cs typeface="+mn-cs"/>
              </a:rPr>
              <a:t>all together...</a:t>
            </a:r>
            <a:endParaRPr lang="he-IL" dirty="0"/>
          </a:p>
        </p:txBody>
      </p:sp>
      <p:sp>
        <p:nvSpPr>
          <p:cNvPr id="4" name="Slide Number Placeholder 3"/>
          <p:cNvSpPr>
            <a:spLocks noGrp="1"/>
          </p:cNvSpPr>
          <p:nvPr>
            <p:ph type="sldNum" sz="quarter" idx="10"/>
          </p:nvPr>
        </p:nvSpPr>
        <p:spPr/>
        <p:txBody>
          <a:bodyPr/>
          <a:lstStyle/>
          <a:p>
            <a:fld id="{B30BFE94-F5BB-498F-9B1C-3A4759266104}" type="slidenum">
              <a:rPr lang="he-IL" smtClean="0"/>
              <a:pPr/>
              <a:t>2</a:t>
            </a:fld>
            <a:endParaRPr lang="he-IL"/>
          </a:p>
        </p:txBody>
      </p:sp>
    </p:spTree>
    <p:extLst>
      <p:ext uri="{BB962C8B-B14F-4D97-AF65-F5344CB8AC3E}">
        <p14:creationId xmlns:p14="http://schemas.microsoft.com/office/powerpoint/2010/main" val="3607448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a:p>
        </p:txBody>
      </p:sp>
      <p:sp>
        <p:nvSpPr>
          <p:cNvPr id="4" name="Date Placeholder 3"/>
          <p:cNvSpPr>
            <a:spLocks noGrp="1"/>
          </p:cNvSpPr>
          <p:nvPr>
            <p:ph type="dt" sz="half" idx="10"/>
          </p:nvPr>
        </p:nvSpPr>
        <p:spPr/>
        <p:txBody>
          <a:bodyPr/>
          <a:lstStyle/>
          <a:p>
            <a:fld id="{4F08DBFD-2E77-4D0E-A33F-8C7D46F2A4DF}" type="datetimeFigureOut">
              <a:rPr lang="he-IL" smtClean="0"/>
              <a:pPr/>
              <a:t>ו'/אלול/תשע"ח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3CFA99B-5139-45C4-98E1-BBD711540A80}" type="slidenum">
              <a:rPr lang="he-IL" smtClean="0"/>
              <a:pPr/>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4F08DBFD-2E77-4D0E-A33F-8C7D46F2A4DF}" type="datetimeFigureOut">
              <a:rPr lang="he-IL" smtClean="0"/>
              <a:pPr/>
              <a:t>ו'/אלול/תשע"ח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3CFA99B-5139-45C4-98E1-BBD711540A80}" type="slidenum">
              <a:rPr lang="he-IL" smtClean="0"/>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4F08DBFD-2E77-4D0E-A33F-8C7D46F2A4DF}" type="datetimeFigureOut">
              <a:rPr lang="he-IL" smtClean="0"/>
              <a:pPr/>
              <a:t>ו'/אלול/תשע"ח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3CFA99B-5139-45C4-98E1-BBD711540A80}" type="slidenum">
              <a:rPr lang="he-IL" smtClean="0"/>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4F08DBFD-2E77-4D0E-A33F-8C7D46F2A4DF}" type="datetimeFigureOut">
              <a:rPr lang="he-IL" smtClean="0"/>
              <a:pPr/>
              <a:t>ו'/אלול/תשע"ח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3CFA99B-5139-45C4-98E1-BBD711540A80}" type="slidenum">
              <a:rPr lang="he-IL" smtClean="0"/>
              <a:pPr/>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08DBFD-2E77-4D0E-A33F-8C7D46F2A4DF}" type="datetimeFigureOut">
              <a:rPr lang="he-IL" smtClean="0"/>
              <a:pPr/>
              <a:t>ו'/אלול/תשע"ח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3CFA99B-5139-45C4-98E1-BBD711540A80}" type="slidenum">
              <a:rPr lang="he-IL" smtClean="0"/>
              <a:pPr/>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p>
            <a:fld id="{4F08DBFD-2E77-4D0E-A33F-8C7D46F2A4DF}" type="datetimeFigureOut">
              <a:rPr lang="he-IL" smtClean="0"/>
              <a:pPr/>
              <a:t>ו'/אלול/תשע"ח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3CFA99B-5139-45C4-98E1-BBD711540A80}" type="slidenum">
              <a:rPr lang="he-IL" smtClean="0"/>
              <a:pPr/>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p>
            <a:fld id="{4F08DBFD-2E77-4D0E-A33F-8C7D46F2A4DF}" type="datetimeFigureOut">
              <a:rPr lang="he-IL" smtClean="0"/>
              <a:pPr/>
              <a:t>ו'/אלול/תשע"ח</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E3CFA99B-5139-45C4-98E1-BBD711540A80}" type="slidenum">
              <a:rPr lang="he-IL" smtClean="0"/>
              <a:pPr/>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p>
            <a:fld id="{4F08DBFD-2E77-4D0E-A33F-8C7D46F2A4DF}" type="datetimeFigureOut">
              <a:rPr lang="he-IL" smtClean="0"/>
              <a:pPr/>
              <a:t>ו'/אלול/תשע"ח</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E3CFA99B-5139-45C4-98E1-BBD711540A80}" type="slidenum">
              <a:rPr lang="he-IL" smtClean="0"/>
              <a:pPr/>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8DBFD-2E77-4D0E-A33F-8C7D46F2A4DF}" type="datetimeFigureOut">
              <a:rPr lang="he-IL" smtClean="0"/>
              <a:pPr/>
              <a:t>ו'/אלול/תשע"ח</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E3CFA99B-5139-45C4-98E1-BBD711540A80}" type="slidenum">
              <a:rPr lang="he-IL" smtClean="0"/>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08DBFD-2E77-4D0E-A33F-8C7D46F2A4DF}" type="datetimeFigureOut">
              <a:rPr lang="he-IL" smtClean="0"/>
              <a:pPr/>
              <a:t>ו'/אלול/תשע"ח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3CFA99B-5139-45C4-98E1-BBD711540A80}" type="slidenum">
              <a:rPr lang="he-IL" smtClean="0"/>
              <a:pPr/>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08DBFD-2E77-4D0E-A33F-8C7D46F2A4DF}" type="datetimeFigureOut">
              <a:rPr lang="he-IL" smtClean="0"/>
              <a:pPr/>
              <a:t>ו'/אלול/תשע"ח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3CFA99B-5139-45C4-98E1-BBD711540A80}" type="slidenum">
              <a:rPr lang="he-IL" smtClean="0"/>
              <a:pPr/>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smtClean="0"/>
              <a:t>Click to edit Master title style</a:t>
            </a:r>
            <a:endParaRPr lang="he-IL"/>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4F08DBFD-2E77-4D0E-A33F-8C7D46F2A4DF}" type="datetimeFigureOut">
              <a:rPr lang="he-IL" smtClean="0"/>
              <a:pPr/>
              <a:t>ו'/אלול/תשע"ח</a:t>
            </a:fld>
            <a:endParaRPr lang="he-IL"/>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E3CFA99B-5139-45C4-98E1-BBD711540A80}" type="slidenum">
              <a:rPr lang="he-IL" smtClean="0"/>
              <a:pPr/>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mailto:gadi.gilam@gmail.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1196752"/>
            <a:ext cx="7772400" cy="3744416"/>
          </a:xfrm>
        </p:spPr>
        <p:txBody>
          <a:bodyPr>
            <a:noAutofit/>
          </a:bodyPr>
          <a:lstStyle/>
          <a:p>
            <a:pPr rtl="0" fontAlgn="base"/>
            <a:r>
              <a:rPr lang="en-US" sz="2000" b="1" u="sng" dirty="0" smtClean="0"/>
              <a:t>PPI analysis for Brain </a:t>
            </a:r>
            <a:r>
              <a:rPr lang="en-US" sz="2000" b="1" u="sng" dirty="0" smtClean="0"/>
              <a:t>Voyager QX</a:t>
            </a:r>
            <a:br>
              <a:rPr lang="en-US" sz="2000" b="1" u="sng" dirty="0" smtClean="0"/>
            </a:br>
            <a:r>
              <a:rPr lang="en-US" sz="2000" dirty="0" smtClean="0"/>
              <a:t>(developed in version BVQX2.4)</a:t>
            </a:r>
            <a:r>
              <a:rPr lang="he-IL" sz="2000" dirty="0" smtClean="0"/>
              <a:t/>
            </a:r>
            <a:br>
              <a:rPr lang="he-IL" sz="2000" dirty="0" smtClean="0"/>
            </a:br>
            <a:r>
              <a:rPr lang="en-US" sz="2000" dirty="0" smtClean="0"/>
              <a:t/>
            </a:r>
            <a:br>
              <a:rPr lang="en-US" sz="2000" dirty="0" smtClean="0"/>
            </a:br>
            <a:r>
              <a:rPr lang="en-US" sz="2000" dirty="0" smtClean="0"/>
              <a:t>Based on:</a:t>
            </a:r>
            <a:br>
              <a:rPr lang="en-US" sz="2000" dirty="0" smtClean="0"/>
            </a:br>
            <a:r>
              <a:rPr lang="en-US" sz="2000" dirty="0" err="1" smtClean="0"/>
              <a:t>Friston</a:t>
            </a:r>
            <a:r>
              <a:rPr lang="en-US" sz="2000" dirty="0" smtClean="0"/>
              <a:t> et al, 1997</a:t>
            </a:r>
            <a:br>
              <a:rPr lang="en-US" sz="2000" dirty="0" smtClean="0"/>
            </a:br>
            <a:r>
              <a:rPr lang="en-US" sz="2000" dirty="0" err="1" smtClean="0"/>
              <a:t>O’reilly</a:t>
            </a:r>
            <a:r>
              <a:rPr lang="en-US" sz="2000" dirty="0" smtClean="0"/>
              <a:t> et al, 2012</a:t>
            </a:r>
            <a:br>
              <a:rPr lang="en-US" sz="2000" dirty="0" smtClean="0"/>
            </a:br>
            <a:r>
              <a:rPr lang="en-US" sz="2000" dirty="0" err="1" smtClean="0"/>
              <a:t>Cisler</a:t>
            </a:r>
            <a:r>
              <a:rPr lang="en-US" sz="2000" dirty="0" smtClean="0"/>
              <a:t> et al 2014</a:t>
            </a:r>
            <a:br>
              <a:rPr lang="en-US" sz="2000" dirty="0" smtClean="0"/>
            </a:br>
            <a:r>
              <a:rPr lang="en-US" sz="2000" dirty="0" smtClean="0"/>
              <a:t>Gilam et al 2015</a:t>
            </a:r>
            <a:br>
              <a:rPr lang="en-US" sz="2000" dirty="0" smtClean="0"/>
            </a:br>
            <a:r>
              <a:rPr lang="en-US" sz="2000" dirty="0" smtClean="0"/>
              <a:t/>
            </a:r>
            <a:br>
              <a:rPr lang="en-US" sz="2000" dirty="0" smtClean="0"/>
            </a:br>
            <a:r>
              <a:rPr lang="en-US" sz="2000" b="1" u="sng" dirty="0">
                <a:solidFill>
                  <a:srgbClr val="0000FF"/>
                </a:solidFill>
              </a:rPr>
              <a:t>If you use this script please cite:</a:t>
            </a:r>
            <a:br>
              <a:rPr lang="en-US" sz="2000" b="1" u="sng" dirty="0">
                <a:solidFill>
                  <a:srgbClr val="0000FF"/>
                </a:solidFill>
              </a:rPr>
            </a:br>
            <a:r>
              <a:rPr lang="en-US" sz="2000" b="1" u="sng" dirty="0">
                <a:solidFill>
                  <a:srgbClr val="0000FF"/>
                </a:solidFill>
              </a:rPr>
              <a:t>Gilam et al, 2015, </a:t>
            </a:r>
            <a:r>
              <a:rPr lang="en-US" sz="2000" b="1" u="sng" dirty="0" err="1">
                <a:solidFill>
                  <a:srgbClr val="0000FF"/>
                </a:solidFill>
              </a:rPr>
              <a:t>Neuroimage</a:t>
            </a:r>
            <a:r>
              <a:rPr lang="he-IL" sz="2000" dirty="0">
                <a:solidFill>
                  <a:srgbClr val="0000FF"/>
                </a:solidFill>
              </a:rPr>
              <a:t/>
            </a:r>
            <a:br>
              <a:rPr lang="he-IL" sz="2000" dirty="0">
                <a:solidFill>
                  <a:srgbClr val="0000FF"/>
                </a:solidFill>
              </a:rPr>
            </a:br>
            <a:r>
              <a:rPr lang="he-IL" sz="2000" dirty="0">
                <a:solidFill>
                  <a:srgbClr val="0000FF"/>
                </a:solidFill>
              </a:rPr>
              <a:t/>
            </a:r>
            <a:br>
              <a:rPr lang="he-IL" sz="2000" dirty="0">
                <a:solidFill>
                  <a:srgbClr val="0000FF"/>
                </a:solidFill>
              </a:rPr>
            </a:br>
            <a:r>
              <a:rPr lang="he-IL" sz="2000" dirty="0" smtClean="0"/>
              <a:t/>
            </a:r>
            <a:br>
              <a:rPr lang="he-IL" sz="2000" dirty="0" smtClean="0"/>
            </a:br>
            <a:endParaRPr lang="he-IL" sz="2000" u="sng"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812360" cy="4401205"/>
          </a:xfrm>
          <a:prstGeom prst="rect">
            <a:avLst/>
          </a:prstGeom>
        </p:spPr>
        <p:txBody>
          <a:bodyPr wrap="square">
            <a:spAutoFit/>
          </a:bodyPr>
          <a:lstStyle/>
          <a:p>
            <a:pPr marL="342900" indent="-342900" algn="l" rtl="0"/>
            <a:r>
              <a:rPr lang="en-US" sz="1400" dirty="0" smtClean="0"/>
              <a:t>Some initial theoretical considerations:</a:t>
            </a:r>
          </a:p>
          <a:p>
            <a:pPr marL="342900" indent="-342900" algn="l" rtl="0">
              <a:buAutoNum type="arabicPeriod"/>
            </a:pPr>
            <a:r>
              <a:rPr lang="en-US" sz="1400" dirty="0" smtClean="0"/>
              <a:t>PPI analysis is a technique for investigating task-specific changes in functional connectivity, defined as task-specific changes in the relationship between brain areas. </a:t>
            </a:r>
          </a:p>
          <a:p>
            <a:pPr marL="342900" indent="-342900" algn="l" rtl="0">
              <a:buAutoNum type="arabicPeriod"/>
            </a:pPr>
            <a:r>
              <a:rPr lang="en-US" sz="1400" dirty="0" smtClean="0"/>
              <a:t>PPI analyses tend to lack power and hence a high proportion of false negatives should be expected.</a:t>
            </a:r>
          </a:p>
          <a:p>
            <a:pPr marL="342900" indent="-342900" algn="l" rtl="0">
              <a:buAutoNum type="arabicPeriod"/>
            </a:pPr>
            <a:r>
              <a:rPr lang="en-US" sz="1400" dirty="0" smtClean="0"/>
              <a:t>PPI relies on modeling the interaction between a psychological context and brain activity. A problem arises because while the psychological context is measured in real time, brain activity is measured with a lag of ∼6 s and with temporal blurring, due to convolution with the hemodynamic response function. To combine the two time-series, both need to be convolved with the HRF, or both need to be expressed in terms of the underlying neural activity (</a:t>
            </a:r>
            <a:r>
              <a:rPr lang="en-US" sz="1400" dirty="0" err="1" smtClean="0"/>
              <a:t>deconvolved</a:t>
            </a:r>
            <a:r>
              <a:rPr lang="en-US" sz="1400" dirty="0" smtClean="0"/>
              <a:t>). The implementation of PPI in FSL uses the first approach (so do we in this implementation for BV) while the implementation in SPM uses the second.</a:t>
            </a:r>
          </a:p>
          <a:p>
            <a:pPr marL="342900" indent="-342900" algn="l" rtl="0">
              <a:buAutoNum type="arabicPeriod"/>
            </a:pPr>
            <a:r>
              <a:rPr lang="en-US" sz="1400" dirty="0" smtClean="0"/>
              <a:t>It may be particularly difficult to use PPI in experiments with event-related designs: first, the shape of the HRF and assumptions about it are more important in the context of event-related designs. Secondly, as PPI analyses tend to lack power and event-related designs tend to have smaller effect sizes than block designs (due to a smaller proportion of the task time being spent in the condition of interest), spurious null results may be even more likely for PPIs in event-related designs that PPIs in block designs.</a:t>
            </a:r>
          </a:p>
          <a:p>
            <a:pPr marL="342900" indent="-342900" algn="l" rtl="0">
              <a:buAutoNum type="arabicPeriod"/>
            </a:pPr>
            <a:r>
              <a:rPr lang="en-US" sz="1400" dirty="0" smtClean="0"/>
              <a:t>Usually people tend to count more on positive PPI results rather than negative because of difficulties in interpretation*. This however is not always true in regards to what you may find in actual publications.</a:t>
            </a:r>
          </a:p>
        </p:txBody>
      </p:sp>
    </p:spTree>
    <p:extLst>
      <p:ext uri="{BB962C8B-B14F-4D97-AF65-F5344CB8AC3E}">
        <p14:creationId xmlns:p14="http://schemas.microsoft.com/office/powerpoint/2010/main" val="3652429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1600" y="980728"/>
            <a:ext cx="3282565" cy="369332"/>
          </a:xfrm>
          <a:prstGeom prst="rect">
            <a:avLst/>
          </a:prstGeom>
        </p:spPr>
        <p:txBody>
          <a:bodyPr wrap="none">
            <a:spAutoFit/>
          </a:bodyPr>
          <a:lstStyle/>
          <a:p>
            <a:pPr algn="r" rtl="0"/>
            <a:r>
              <a:rPr lang="en-US" dirty="0" smtClean="0"/>
              <a:t>C:\Users\gadig\Desktop\PPI test\</a:t>
            </a:r>
            <a:endParaRPr lang="he-IL" dirty="0"/>
          </a:p>
        </p:txBody>
      </p:sp>
      <p:sp>
        <p:nvSpPr>
          <p:cNvPr id="5" name="Rectangle 4"/>
          <p:cNvSpPr/>
          <p:nvPr/>
        </p:nvSpPr>
        <p:spPr>
          <a:xfrm>
            <a:off x="827584" y="548680"/>
            <a:ext cx="7812360" cy="3693319"/>
          </a:xfrm>
          <a:prstGeom prst="rect">
            <a:avLst/>
          </a:prstGeom>
        </p:spPr>
        <p:txBody>
          <a:bodyPr wrap="square">
            <a:spAutoFit/>
          </a:bodyPr>
          <a:lstStyle/>
          <a:p>
            <a:pPr marL="342900" indent="-342900" algn="l" rtl="0">
              <a:buAutoNum type="arabicPeriod"/>
            </a:pPr>
            <a:r>
              <a:rPr lang="en-US" dirty="0" smtClean="0"/>
              <a:t>Prepare directories with the relevant files. E.g.:</a:t>
            </a:r>
            <a:r>
              <a:rPr lang="he-IL" dirty="0" smtClean="0"/>
              <a:t/>
            </a:r>
            <a:br>
              <a:rPr lang="he-IL" dirty="0" smtClean="0"/>
            </a:br>
            <a:endParaRPr lang="he-IL" dirty="0" smtClean="0"/>
          </a:p>
          <a:p>
            <a:pPr marL="342900" indent="-342900"/>
            <a:endParaRPr lang="he-IL" dirty="0"/>
          </a:p>
          <a:p>
            <a:pPr marL="342900" indent="-342900"/>
            <a:endParaRPr lang="he-IL" dirty="0"/>
          </a:p>
          <a:p>
            <a:pPr marL="342900" indent="-342900" algn="l" rtl="0"/>
            <a:r>
              <a:rPr lang="en-US" dirty="0" smtClean="0"/>
              <a:t>VTC directory:</a:t>
            </a:r>
          </a:p>
          <a:p>
            <a:pPr marL="342900" indent="-342900" algn="l" rtl="0"/>
            <a:endParaRPr lang="en-US" dirty="0"/>
          </a:p>
          <a:p>
            <a:pPr marL="342900" indent="-342900" algn="l" rtl="0"/>
            <a:endParaRPr lang="en-US" dirty="0" smtClean="0"/>
          </a:p>
          <a:p>
            <a:pPr marL="342900" indent="-342900" algn="l" rtl="0"/>
            <a:r>
              <a:rPr lang="en-US" dirty="0" smtClean="0"/>
              <a:t>SDM directory (experimental task predictors):</a:t>
            </a:r>
          </a:p>
          <a:p>
            <a:pPr marL="342900" indent="-342900" algn="l" rtl="0"/>
            <a:endParaRPr lang="en-US" dirty="0"/>
          </a:p>
          <a:p>
            <a:pPr marL="342900" indent="-342900" algn="l" rtl="0"/>
            <a:endParaRPr lang="en-US" dirty="0" smtClean="0"/>
          </a:p>
          <a:p>
            <a:pPr marL="342900" indent="-342900" algn="l" rtl="0"/>
            <a:r>
              <a:rPr lang="en-US" dirty="0" smtClean="0"/>
              <a:t>VOI file with the potential “seed regions” for the analysis:</a:t>
            </a:r>
            <a:endParaRPr lang="he-IL" dirty="0"/>
          </a:p>
          <a:p>
            <a:pPr marL="342900" indent="-342900"/>
            <a:endParaRPr lang="he-IL" dirty="0" smtClean="0"/>
          </a:p>
          <a:p>
            <a:pPr marL="342900" indent="-342900"/>
            <a:endParaRPr lang="he-IL" dirty="0"/>
          </a:p>
        </p:txBody>
      </p:sp>
      <p:sp>
        <p:nvSpPr>
          <p:cNvPr id="7" name="Rectangle 6"/>
          <p:cNvSpPr/>
          <p:nvPr/>
        </p:nvSpPr>
        <p:spPr>
          <a:xfrm>
            <a:off x="971600" y="2852936"/>
            <a:ext cx="3793924" cy="369332"/>
          </a:xfrm>
          <a:prstGeom prst="rect">
            <a:avLst/>
          </a:prstGeom>
        </p:spPr>
        <p:txBody>
          <a:bodyPr wrap="none">
            <a:spAutoFit/>
          </a:bodyPr>
          <a:lstStyle/>
          <a:p>
            <a:pPr algn="l" rtl="0"/>
            <a:r>
              <a:rPr lang="en-US" dirty="0" smtClean="0"/>
              <a:t>C:\Users\gadig\Desktop\PPI test\</a:t>
            </a:r>
            <a:r>
              <a:rPr lang="en-US" dirty="0" err="1" smtClean="0"/>
              <a:t>sdm</a:t>
            </a:r>
            <a:r>
              <a:rPr lang="en-US" dirty="0" smtClean="0"/>
              <a:t>\</a:t>
            </a:r>
            <a:endParaRPr lang="he-IL" dirty="0"/>
          </a:p>
        </p:txBody>
      </p:sp>
      <p:sp>
        <p:nvSpPr>
          <p:cNvPr id="8" name="Rectangle 7"/>
          <p:cNvSpPr/>
          <p:nvPr/>
        </p:nvSpPr>
        <p:spPr>
          <a:xfrm>
            <a:off x="971600" y="1952431"/>
            <a:ext cx="3649589" cy="369332"/>
          </a:xfrm>
          <a:prstGeom prst="rect">
            <a:avLst/>
          </a:prstGeom>
        </p:spPr>
        <p:txBody>
          <a:bodyPr wrap="none">
            <a:spAutoFit/>
          </a:bodyPr>
          <a:lstStyle/>
          <a:p>
            <a:pPr algn="l" rtl="0"/>
            <a:r>
              <a:rPr lang="en-US" dirty="0" smtClean="0"/>
              <a:t>C:\Users\gadig\Desktop\PPI test\</a:t>
            </a:r>
            <a:r>
              <a:rPr lang="en-US" dirty="0" err="1" smtClean="0"/>
              <a:t>vtc</a:t>
            </a:r>
            <a:r>
              <a:rPr lang="en-US" dirty="0" smtClean="0"/>
              <a:t>\</a:t>
            </a:r>
            <a:endParaRPr lang="he-IL" dirty="0"/>
          </a:p>
        </p:txBody>
      </p:sp>
      <p:sp>
        <p:nvSpPr>
          <p:cNvPr id="9" name="Rectangle 8"/>
          <p:cNvSpPr/>
          <p:nvPr/>
        </p:nvSpPr>
        <p:spPr>
          <a:xfrm>
            <a:off x="971600" y="3635732"/>
            <a:ext cx="4407553" cy="369332"/>
          </a:xfrm>
          <a:prstGeom prst="rect">
            <a:avLst/>
          </a:prstGeom>
        </p:spPr>
        <p:txBody>
          <a:bodyPr wrap="none">
            <a:spAutoFit/>
          </a:bodyPr>
          <a:lstStyle/>
          <a:p>
            <a:pPr algn="l" rtl="0"/>
            <a:r>
              <a:rPr lang="en-US" dirty="0" smtClean="0"/>
              <a:t>C:\Users\gadig\Desktop\PPI test\test vois.voi</a:t>
            </a:r>
            <a:endParaRPr lang="he-IL" dirty="0"/>
          </a:p>
        </p:txBody>
      </p:sp>
      <p:pic>
        <p:nvPicPr>
          <p:cNvPr id="1027" name="Picture 3"/>
          <p:cNvPicPr>
            <a:picLocks noChangeAspect="1" noChangeArrowheads="1"/>
          </p:cNvPicPr>
          <p:nvPr/>
        </p:nvPicPr>
        <p:blipFill>
          <a:blip r:embed="rId2" cstate="print"/>
          <a:srcRect/>
          <a:stretch>
            <a:fillRect/>
          </a:stretch>
        </p:blipFill>
        <p:spPr bwMode="auto">
          <a:xfrm>
            <a:off x="1043608" y="4221088"/>
            <a:ext cx="7286625" cy="2019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812360" cy="923330"/>
          </a:xfrm>
          <a:prstGeom prst="rect">
            <a:avLst/>
          </a:prstGeom>
        </p:spPr>
        <p:txBody>
          <a:bodyPr wrap="square">
            <a:spAutoFit/>
          </a:bodyPr>
          <a:lstStyle/>
          <a:p>
            <a:pPr marL="342900" indent="-342900" algn="l" rtl="0"/>
            <a:r>
              <a:rPr lang="en-US" dirty="0" smtClean="0"/>
              <a:t>2. Make sure that the </a:t>
            </a:r>
            <a:r>
              <a:rPr lang="en-US" dirty="0" err="1" smtClean="0"/>
              <a:t>BVQX_tools</a:t>
            </a:r>
            <a:r>
              <a:rPr lang="en-US" dirty="0" smtClean="0"/>
              <a:t> is part of the </a:t>
            </a:r>
            <a:r>
              <a:rPr lang="en-US" dirty="0" err="1" smtClean="0"/>
              <a:t>matlab</a:t>
            </a:r>
            <a:r>
              <a:rPr lang="en-US" dirty="0" smtClean="0"/>
              <a:t> path:</a:t>
            </a:r>
          </a:p>
          <a:p>
            <a:pPr marL="342900" indent="-342900" algn="l" rtl="0"/>
            <a:endParaRPr lang="en-US" dirty="0"/>
          </a:p>
          <a:p>
            <a:pPr marL="342900" indent="-342900" algn="l" rtl="0"/>
            <a:r>
              <a:rPr lang="en-US" dirty="0" smtClean="0"/>
              <a:t>3. Run in </a:t>
            </a:r>
            <a:r>
              <a:rPr lang="en-US" dirty="0" err="1" smtClean="0"/>
              <a:t>matlab</a:t>
            </a:r>
            <a:r>
              <a:rPr lang="en-US" dirty="0" smtClean="0"/>
              <a:t> the </a:t>
            </a:r>
            <a:r>
              <a:rPr lang="en-US" dirty="0" err="1" smtClean="0"/>
              <a:t>PPI_MAIN.m</a:t>
            </a:r>
            <a:r>
              <a:rPr lang="en-US" dirty="0" smtClean="0"/>
              <a:t> file</a:t>
            </a:r>
          </a:p>
        </p:txBody>
      </p:sp>
      <p:pic>
        <p:nvPicPr>
          <p:cNvPr id="2050" name="Picture 2"/>
          <p:cNvPicPr>
            <a:picLocks noChangeAspect="1" noChangeArrowheads="1"/>
          </p:cNvPicPr>
          <p:nvPr/>
        </p:nvPicPr>
        <p:blipFill>
          <a:blip r:embed="rId2" cstate="print"/>
          <a:srcRect/>
          <a:stretch>
            <a:fillRect/>
          </a:stretch>
        </p:blipFill>
        <p:spPr bwMode="auto">
          <a:xfrm>
            <a:off x="899592" y="3212976"/>
            <a:ext cx="7315200" cy="2105025"/>
          </a:xfrm>
          <a:prstGeom prst="rect">
            <a:avLst/>
          </a:prstGeom>
          <a:noFill/>
          <a:ln w="9525">
            <a:noFill/>
            <a:miter lim="800000"/>
            <a:headEnd/>
            <a:tailEnd/>
          </a:ln>
        </p:spPr>
      </p:pic>
      <p:sp>
        <p:nvSpPr>
          <p:cNvPr id="6" name="Rectangle 5"/>
          <p:cNvSpPr/>
          <p:nvPr/>
        </p:nvSpPr>
        <p:spPr>
          <a:xfrm>
            <a:off x="4499992" y="3429000"/>
            <a:ext cx="360040"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8" name="Straight Arrow Connector 7"/>
          <p:cNvCxnSpPr>
            <a:endCxn id="6" idx="0"/>
          </p:cNvCxnSpPr>
          <p:nvPr/>
        </p:nvCxnSpPr>
        <p:spPr>
          <a:xfrm flipH="1">
            <a:off x="4680012" y="2564904"/>
            <a:ext cx="684076" cy="86409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812360" cy="2862322"/>
          </a:xfrm>
          <a:prstGeom prst="rect">
            <a:avLst/>
          </a:prstGeom>
        </p:spPr>
        <p:txBody>
          <a:bodyPr wrap="square">
            <a:spAutoFit/>
          </a:bodyPr>
          <a:lstStyle/>
          <a:p>
            <a:pPr marL="342900" indent="-342900" algn="l" rtl="0"/>
            <a:r>
              <a:rPr lang="en-US" dirty="0" smtClean="0"/>
              <a:t>4. The script Z-transforms that predictors as part of the procedure, therefore you will receive a prompt reminding you to use SDM files in which the predictors were not already z-scored (required for an accurate PPI analysis)</a:t>
            </a:r>
          </a:p>
          <a:p>
            <a:pPr marL="342900" indent="-342900" algn="l" rtl="0"/>
            <a:endParaRPr lang="en-US" dirty="0"/>
          </a:p>
          <a:p>
            <a:pPr marL="342900" indent="-342900" algn="l" rtl="0"/>
            <a:endParaRPr lang="en-US" dirty="0" smtClean="0"/>
          </a:p>
          <a:p>
            <a:pPr marL="342900" indent="-342900" algn="l" rtl="0"/>
            <a:endParaRPr lang="en-US" dirty="0"/>
          </a:p>
          <a:p>
            <a:pPr marL="342900" indent="-342900" algn="l" rtl="0"/>
            <a:endParaRPr lang="en-US" dirty="0" smtClean="0"/>
          </a:p>
          <a:p>
            <a:pPr marL="342900" indent="-342900" algn="l" rtl="0"/>
            <a:endParaRPr lang="en-US" dirty="0"/>
          </a:p>
          <a:p>
            <a:pPr marL="342900" indent="-342900" algn="l" rtl="0"/>
            <a:endParaRPr lang="en-US" dirty="0" smtClean="0"/>
          </a:p>
          <a:p>
            <a:pPr marL="342900" indent="-342900" algn="l" rtl="0"/>
            <a:r>
              <a:rPr lang="en-US" dirty="0" smtClean="0"/>
              <a:t>5. Next you will be asked to populate the exact location of the files:</a:t>
            </a:r>
            <a:endParaRPr lang="he-IL" dirty="0"/>
          </a:p>
        </p:txBody>
      </p:sp>
      <p:pic>
        <p:nvPicPr>
          <p:cNvPr id="3074" name="Picture 2"/>
          <p:cNvPicPr>
            <a:picLocks noChangeAspect="1" noChangeArrowheads="1"/>
          </p:cNvPicPr>
          <p:nvPr/>
        </p:nvPicPr>
        <p:blipFill>
          <a:blip r:embed="rId2" cstate="print"/>
          <a:srcRect/>
          <a:stretch>
            <a:fillRect/>
          </a:stretch>
        </p:blipFill>
        <p:spPr bwMode="auto">
          <a:xfrm>
            <a:off x="2483768" y="1412776"/>
            <a:ext cx="4219575" cy="1438275"/>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403648" y="3789040"/>
            <a:ext cx="5619750" cy="25908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1832570" y="3212976"/>
            <a:ext cx="5619750" cy="2590800"/>
          </a:xfrm>
          <a:prstGeom prst="rect">
            <a:avLst/>
          </a:prstGeom>
          <a:noFill/>
          <a:ln w="9525">
            <a:noFill/>
            <a:miter lim="800000"/>
            <a:headEnd/>
            <a:tailEnd/>
          </a:ln>
        </p:spPr>
      </p:pic>
      <p:sp>
        <p:nvSpPr>
          <p:cNvPr id="4" name="Rectangle 3"/>
          <p:cNvSpPr/>
          <p:nvPr/>
        </p:nvSpPr>
        <p:spPr>
          <a:xfrm>
            <a:off x="827584" y="260648"/>
            <a:ext cx="7812360" cy="1754326"/>
          </a:xfrm>
          <a:prstGeom prst="rect">
            <a:avLst/>
          </a:prstGeom>
        </p:spPr>
        <p:txBody>
          <a:bodyPr wrap="square">
            <a:spAutoFit/>
          </a:bodyPr>
          <a:lstStyle/>
          <a:p>
            <a:pPr marL="342900" indent="-342900" algn="l" rtl="0"/>
            <a:r>
              <a:rPr lang="en-US" dirty="0" smtClean="0"/>
              <a:t>6. Note the “match chars” field – it refers to the number of characters at the beginning of each VTC and SDM file that uniquely describes each participant. This is according to the standard naming convention of BV.</a:t>
            </a:r>
          </a:p>
          <a:p>
            <a:pPr marL="342900" indent="-342900" algn="l" rtl="0"/>
            <a:endParaRPr lang="en-US" dirty="0"/>
          </a:p>
          <a:p>
            <a:pPr marL="342900" indent="-342900" algn="l" rtl="0"/>
            <a:r>
              <a:rPr lang="en-US" dirty="0" smtClean="0"/>
              <a:t>In the following example, we need 3 chars to confirm the relationship between the VTCs and the SDMs</a:t>
            </a:r>
            <a:endParaRPr lang="he-IL" dirty="0" smtClean="0"/>
          </a:p>
        </p:txBody>
      </p:sp>
      <p:sp>
        <p:nvSpPr>
          <p:cNvPr id="6" name="Rectangle 5"/>
          <p:cNvSpPr/>
          <p:nvPr/>
        </p:nvSpPr>
        <p:spPr>
          <a:xfrm>
            <a:off x="3272730" y="4869160"/>
            <a:ext cx="360040"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8" name="Straight Arrow Connector 7"/>
          <p:cNvCxnSpPr>
            <a:endCxn id="6" idx="0"/>
          </p:cNvCxnSpPr>
          <p:nvPr/>
        </p:nvCxnSpPr>
        <p:spPr>
          <a:xfrm flipH="1">
            <a:off x="3452750" y="1700808"/>
            <a:ext cx="687202" cy="316835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3" cstate="print"/>
          <a:srcRect/>
          <a:stretch>
            <a:fillRect/>
          </a:stretch>
        </p:blipFill>
        <p:spPr bwMode="auto">
          <a:xfrm>
            <a:off x="2267744" y="2060848"/>
            <a:ext cx="1381125" cy="962025"/>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4427984" y="2060848"/>
            <a:ext cx="2981325" cy="857250"/>
          </a:xfrm>
          <a:prstGeom prst="rect">
            <a:avLst/>
          </a:prstGeom>
          <a:noFill/>
          <a:ln w="9525">
            <a:noFill/>
            <a:miter lim="800000"/>
            <a:headEnd/>
            <a:tailEnd/>
          </a:ln>
        </p:spPr>
      </p:pic>
      <p:sp>
        <p:nvSpPr>
          <p:cNvPr id="9" name="Rectangle 8"/>
          <p:cNvSpPr/>
          <p:nvPr/>
        </p:nvSpPr>
        <p:spPr>
          <a:xfrm>
            <a:off x="2339752" y="2060848"/>
            <a:ext cx="432048" cy="9361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Rectangle 9"/>
          <p:cNvSpPr/>
          <p:nvPr/>
        </p:nvSpPr>
        <p:spPr>
          <a:xfrm>
            <a:off x="4499992" y="2060848"/>
            <a:ext cx="432048" cy="9361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Rectangle 10"/>
          <p:cNvSpPr/>
          <p:nvPr/>
        </p:nvSpPr>
        <p:spPr>
          <a:xfrm>
            <a:off x="467544" y="5805264"/>
            <a:ext cx="8244408" cy="923330"/>
          </a:xfrm>
          <a:prstGeom prst="rect">
            <a:avLst/>
          </a:prstGeom>
        </p:spPr>
        <p:txBody>
          <a:bodyPr wrap="square">
            <a:spAutoFit/>
          </a:bodyPr>
          <a:lstStyle/>
          <a:p>
            <a:pPr algn="l" rtl="0"/>
            <a:r>
              <a:rPr lang="en-US" dirty="0" smtClean="0"/>
              <a:t>Important – if a certain VTC file has more than one SDM file that matches, an error prompt will pop up and the script will stop. </a:t>
            </a:r>
          </a:p>
          <a:p>
            <a:pPr algn="l" rtl="0"/>
            <a:r>
              <a:rPr lang="en-US" dirty="0" smtClean="0"/>
              <a:t>A VTC file with no matching SDM will not be included in the script.</a:t>
            </a:r>
            <a:endParaRPr lang="he-I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812360" cy="5632311"/>
          </a:xfrm>
          <a:prstGeom prst="rect">
            <a:avLst/>
          </a:prstGeom>
        </p:spPr>
        <p:txBody>
          <a:bodyPr wrap="square">
            <a:spAutoFit/>
          </a:bodyPr>
          <a:lstStyle/>
          <a:p>
            <a:pPr marL="342900" indent="-342900" algn="l" rtl="0"/>
            <a:r>
              <a:rPr lang="en-US" dirty="0" smtClean="0"/>
              <a:t>7. Final phase:</a:t>
            </a:r>
          </a:p>
          <a:p>
            <a:pPr marL="342900" indent="-342900" algn="l" rtl="0"/>
            <a:r>
              <a:rPr lang="en-US" dirty="0"/>
              <a:t>	</a:t>
            </a:r>
            <a:r>
              <a:rPr lang="en-US" dirty="0" smtClean="0"/>
              <a:t>a. choose only the relevant predictors for the analysis (sometimes too many predictors may cause a problem of multiple-collinearity).</a:t>
            </a:r>
          </a:p>
          <a:p>
            <a:pPr marL="342900" indent="-342900" algn="l" rtl="0"/>
            <a:r>
              <a:rPr lang="en-US" dirty="0"/>
              <a:t>	</a:t>
            </a:r>
            <a:r>
              <a:rPr lang="en-US" dirty="0" smtClean="0"/>
              <a:t>b. choose the ROIs for which you want to generate the PPI SDMs (each one will be a separate SDM and therefore a separate GLM).</a:t>
            </a:r>
          </a:p>
          <a:p>
            <a:pPr marL="342900" indent="-342900" algn="l" rtl="0"/>
            <a:r>
              <a:rPr lang="en-US" dirty="0" smtClean="0"/>
              <a:t>	c. provide an output folder</a:t>
            </a:r>
          </a:p>
          <a:p>
            <a:pPr marL="342900" indent="-342900" algn="l" rtl="0"/>
            <a:r>
              <a:rPr lang="en-US" dirty="0"/>
              <a:t>	</a:t>
            </a:r>
            <a:r>
              <a:rPr lang="en-US" dirty="0" smtClean="0"/>
              <a:t>d. if the original SDM included any confound predictors (e.g. movement parameters..) then you can and it is suggested to z-score them as well.</a:t>
            </a:r>
            <a:endParaRPr lang="he-IL" dirty="0" smtClean="0"/>
          </a:p>
          <a:p>
            <a:pPr marL="342900" indent="-342900"/>
            <a:endParaRPr lang="he-IL" dirty="0"/>
          </a:p>
          <a:p>
            <a:pPr marL="342900" indent="-342900"/>
            <a:endParaRPr lang="he-IL" dirty="0" smtClean="0"/>
          </a:p>
          <a:p>
            <a:pPr marL="342900" indent="-342900"/>
            <a:endParaRPr lang="he-IL" dirty="0"/>
          </a:p>
          <a:p>
            <a:pPr marL="342900" indent="-342900"/>
            <a:endParaRPr lang="he-IL" dirty="0" smtClean="0"/>
          </a:p>
          <a:p>
            <a:pPr marL="342900" indent="-342900"/>
            <a:endParaRPr lang="he-IL" dirty="0"/>
          </a:p>
          <a:p>
            <a:pPr marL="342900" indent="-342900"/>
            <a:endParaRPr lang="he-IL" dirty="0" smtClean="0"/>
          </a:p>
          <a:p>
            <a:pPr marL="342900" indent="-342900"/>
            <a:endParaRPr lang="he-IL" dirty="0" smtClean="0"/>
          </a:p>
          <a:p>
            <a:pPr marL="342900" indent="-342900"/>
            <a:endParaRPr lang="he-IL" dirty="0" smtClean="0"/>
          </a:p>
          <a:p>
            <a:pPr marL="342900" indent="-342900"/>
            <a:endParaRPr lang="he-IL" dirty="0" smtClean="0"/>
          </a:p>
          <a:p>
            <a:pPr marL="342900" indent="-342900"/>
            <a:endParaRPr lang="he-IL" dirty="0" smtClean="0"/>
          </a:p>
          <a:p>
            <a:pPr marL="342900" indent="-342900"/>
            <a:endParaRPr lang="he-IL" dirty="0" smtClean="0"/>
          </a:p>
          <a:p>
            <a:pPr marL="342900" indent="-342900" algn="l" rtl="0"/>
            <a:r>
              <a:rPr lang="en-US" dirty="0" smtClean="0"/>
              <a:t>8. To run the script, press START</a:t>
            </a:r>
            <a:endParaRPr lang="he-IL" dirty="0" smtClean="0"/>
          </a:p>
        </p:txBody>
      </p:sp>
      <p:pic>
        <p:nvPicPr>
          <p:cNvPr id="1028" name="Picture 4"/>
          <p:cNvPicPr>
            <a:picLocks noChangeAspect="1" noChangeArrowheads="1"/>
          </p:cNvPicPr>
          <p:nvPr/>
        </p:nvPicPr>
        <p:blipFill>
          <a:blip r:embed="rId2" cstate="print"/>
          <a:srcRect/>
          <a:stretch>
            <a:fillRect/>
          </a:stretch>
        </p:blipFill>
        <p:spPr bwMode="auto">
          <a:xfrm>
            <a:off x="1619672" y="3068960"/>
            <a:ext cx="5543550" cy="2495550"/>
          </a:xfrm>
          <a:prstGeom prst="rect">
            <a:avLst/>
          </a:prstGeom>
          <a:noFill/>
          <a:ln w="9525">
            <a:noFill/>
            <a:miter lim="800000"/>
            <a:headEnd/>
            <a:tailEnd/>
          </a:ln>
        </p:spPr>
      </p:pic>
      <p:sp>
        <p:nvSpPr>
          <p:cNvPr id="6" name="Rectangle 5"/>
          <p:cNvSpPr/>
          <p:nvPr/>
        </p:nvSpPr>
        <p:spPr>
          <a:xfrm>
            <a:off x="5580112" y="5085184"/>
            <a:ext cx="1368152"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7" name="Straight Arrow Connector 6"/>
          <p:cNvCxnSpPr/>
          <p:nvPr/>
        </p:nvCxnSpPr>
        <p:spPr>
          <a:xfrm flipV="1">
            <a:off x="3995936" y="5388466"/>
            <a:ext cx="1512168" cy="52813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2339752" y="2732559"/>
            <a:ext cx="3714609" cy="220860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812360" cy="2308324"/>
          </a:xfrm>
          <a:prstGeom prst="rect">
            <a:avLst/>
          </a:prstGeom>
        </p:spPr>
        <p:txBody>
          <a:bodyPr wrap="square">
            <a:spAutoFit/>
          </a:bodyPr>
          <a:lstStyle/>
          <a:p>
            <a:pPr marL="342900" indent="-342900" algn="l" rtl="0"/>
            <a:r>
              <a:rPr lang="en-US" dirty="0" smtClean="0"/>
              <a:t>9. The message that the script ended successfully:</a:t>
            </a:r>
          </a:p>
          <a:p>
            <a:pPr marL="342900" indent="-342900" algn="l" rtl="0"/>
            <a:endParaRPr lang="en-US" dirty="0"/>
          </a:p>
          <a:p>
            <a:pPr marL="342900" indent="-342900" algn="l" rtl="0"/>
            <a:endParaRPr lang="en-US" dirty="0" smtClean="0"/>
          </a:p>
          <a:p>
            <a:pPr marL="342900" indent="-342900" algn="l" rtl="0"/>
            <a:endParaRPr lang="en-US" dirty="0"/>
          </a:p>
          <a:p>
            <a:pPr marL="342900" indent="-342900" algn="l" rtl="0"/>
            <a:endParaRPr lang="en-US" dirty="0" smtClean="0"/>
          </a:p>
          <a:p>
            <a:pPr marL="342900" indent="-342900" algn="l" rtl="0"/>
            <a:endParaRPr lang="en-US" dirty="0"/>
          </a:p>
          <a:p>
            <a:pPr marL="342900" indent="-342900" algn="l" rtl="0"/>
            <a:endParaRPr lang="en-US" dirty="0" smtClean="0"/>
          </a:p>
          <a:p>
            <a:pPr marL="342900" indent="-342900" algn="l" rtl="0"/>
            <a:r>
              <a:rPr lang="en-US" dirty="0" smtClean="0"/>
              <a:t>10. A new directory was created for each VOI separately:</a:t>
            </a:r>
            <a:endParaRPr lang="he-IL" dirty="0" smtClean="0"/>
          </a:p>
        </p:txBody>
      </p:sp>
      <p:pic>
        <p:nvPicPr>
          <p:cNvPr id="2050" name="Picture 2"/>
          <p:cNvPicPr>
            <a:picLocks noChangeAspect="1" noChangeArrowheads="1"/>
          </p:cNvPicPr>
          <p:nvPr/>
        </p:nvPicPr>
        <p:blipFill>
          <a:blip r:embed="rId2" cstate="print"/>
          <a:srcRect/>
          <a:stretch>
            <a:fillRect/>
          </a:stretch>
        </p:blipFill>
        <p:spPr bwMode="auto">
          <a:xfrm>
            <a:off x="5868144" y="497384"/>
            <a:ext cx="1781175" cy="123825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115616" y="2852936"/>
            <a:ext cx="4371975" cy="2438400"/>
          </a:xfrm>
          <a:prstGeom prst="rect">
            <a:avLst/>
          </a:prstGeom>
          <a:noFill/>
          <a:ln w="9525">
            <a:noFill/>
            <a:miter lim="800000"/>
            <a:headEnd/>
            <a:tailEnd/>
          </a:ln>
        </p:spPr>
      </p:pic>
      <p:sp>
        <p:nvSpPr>
          <p:cNvPr id="8" name="Rectangle 7"/>
          <p:cNvSpPr/>
          <p:nvPr/>
        </p:nvSpPr>
        <p:spPr>
          <a:xfrm>
            <a:off x="2411760" y="3933056"/>
            <a:ext cx="1008112"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812360" cy="5909310"/>
          </a:xfrm>
          <a:prstGeom prst="rect">
            <a:avLst/>
          </a:prstGeom>
        </p:spPr>
        <p:txBody>
          <a:bodyPr wrap="square">
            <a:spAutoFit/>
          </a:bodyPr>
          <a:lstStyle/>
          <a:p>
            <a:pPr marL="342900" indent="-342900" algn="l" rtl="0"/>
            <a:r>
              <a:rPr lang="en-US" dirty="0" smtClean="0"/>
              <a:t>11. The new SDM files were saved with the same naming scheme as the original SDMs, but with the additional of PPI and the VOI name at the end:</a:t>
            </a:r>
          </a:p>
          <a:p>
            <a:pPr marL="342900" indent="-342900" algn="l" rtl="0"/>
            <a:endParaRPr lang="en-US" dirty="0"/>
          </a:p>
          <a:p>
            <a:pPr marL="342900" indent="-342900" algn="l" rtl="0"/>
            <a:endParaRPr lang="en-US" dirty="0" smtClean="0"/>
          </a:p>
          <a:p>
            <a:pPr marL="342900" indent="-342900" algn="l" rtl="0"/>
            <a:endParaRPr lang="en-US" dirty="0"/>
          </a:p>
          <a:p>
            <a:pPr marL="342900" indent="-342900" algn="l" rtl="0"/>
            <a:endParaRPr lang="en-US" dirty="0" smtClean="0"/>
          </a:p>
          <a:p>
            <a:pPr marL="342900" indent="-342900" algn="l" rtl="0"/>
            <a:endParaRPr lang="en-US" dirty="0"/>
          </a:p>
          <a:p>
            <a:pPr marL="342900" indent="-342900" algn="l" rtl="0"/>
            <a:endParaRPr lang="en-US" dirty="0" smtClean="0"/>
          </a:p>
          <a:p>
            <a:pPr marL="342900" indent="-342900" algn="l" rtl="0"/>
            <a:endParaRPr lang="en-US" dirty="0"/>
          </a:p>
          <a:p>
            <a:pPr marL="342900" indent="-342900" algn="l" rtl="0"/>
            <a:endParaRPr lang="en-US" dirty="0" smtClean="0"/>
          </a:p>
          <a:p>
            <a:pPr marL="342900" indent="-342900" algn="l" rtl="0"/>
            <a:endParaRPr lang="en-US" dirty="0" smtClean="0"/>
          </a:p>
          <a:p>
            <a:pPr marL="342900" indent="-342900" algn="l" rtl="0"/>
            <a:r>
              <a:rPr lang="en-US" dirty="0" smtClean="0"/>
              <a:t>12. Next, create a new MDM with the original VTCs and the new PPI SDMs and generate a new GLM which will show you the PPI map from the VOI.</a:t>
            </a:r>
          </a:p>
          <a:p>
            <a:pPr marL="342900" indent="-342900" algn="l" rtl="0"/>
            <a:endParaRPr lang="en-US" dirty="0"/>
          </a:p>
          <a:p>
            <a:pPr marL="342900" indent="-342900" algn="l" rtl="0"/>
            <a:endParaRPr lang="en-US" dirty="0" smtClean="0"/>
          </a:p>
          <a:p>
            <a:pPr marL="342900" indent="-342900" algn="l" rtl="0"/>
            <a:r>
              <a:rPr lang="en-US" dirty="0"/>
              <a:t>	</a:t>
            </a:r>
            <a:r>
              <a:rPr lang="en-US" dirty="0" smtClean="0"/>
              <a:t>Good luck!!</a:t>
            </a:r>
          </a:p>
          <a:p>
            <a:pPr marL="342900" indent="-342900" algn="l" rtl="0"/>
            <a:endParaRPr lang="en-US" dirty="0"/>
          </a:p>
          <a:p>
            <a:pPr marL="342900" indent="-342900" algn="l" rtl="0"/>
            <a:r>
              <a:rPr lang="en-US" dirty="0" smtClean="0"/>
              <a:t>Gadi Gilam</a:t>
            </a:r>
          </a:p>
          <a:p>
            <a:pPr marL="342900" indent="-342900" algn="l" rtl="0"/>
            <a:r>
              <a:rPr lang="en-US" dirty="0" smtClean="0">
                <a:hlinkClick r:id="rId2"/>
              </a:rPr>
              <a:t>gadi.gilam@gmail.com</a:t>
            </a:r>
            <a:endParaRPr lang="en-US" dirty="0" smtClean="0"/>
          </a:p>
          <a:p>
            <a:pPr marL="342900" indent="-342900" algn="l" rtl="0"/>
            <a:r>
              <a:rPr lang="en-US" dirty="0" smtClean="0">
                <a:hlinkClick r:id="rId2"/>
              </a:rPr>
              <a:t>gadi.gilam@Stanford.edu</a:t>
            </a:r>
            <a:endParaRPr lang="he-IL" dirty="0"/>
          </a:p>
          <a:p>
            <a:pPr marL="342900" indent="-342900" algn="l" rtl="0"/>
            <a:endParaRPr lang="he-IL" dirty="0" smtClean="0"/>
          </a:p>
        </p:txBody>
      </p:sp>
      <p:pic>
        <p:nvPicPr>
          <p:cNvPr id="3074" name="Picture 2"/>
          <p:cNvPicPr>
            <a:picLocks noChangeAspect="1" noChangeArrowheads="1"/>
          </p:cNvPicPr>
          <p:nvPr/>
        </p:nvPicPr>
        <p:blipFill>
          <a:blip r:embed="rId3" cstate="print"/>
          <a:srcRect/>
          <a:stretch>
            <a:fillRect/>
          </a:stretch>
        </p:blipFill>
        <p:spPr bwMode="auto">
          <a:xfrm>
            <a:off x="1187624" y="1268760"/>
            <a:ext cx="3933825" cy="1971675"/>
          </a:xfrm>
          <a:prstGeom prst="rect">
            <a:avLst/>
          </a:prstGeom>
          <a:noFill/>
          <a:ln w="9525">
            <a:noFill/>
            <a:miter lim="800000"/>
            <a:headEnd/>
            <a:tailEnd/>
          </a:ln>
        </p:spPr>
      </p:pic>
      <p:sp>
        <p:nvSpPr>
          <p:cNvPr id="2" name="Rectangle 1"/>
          <p:cNvSpPr/>
          <p:nvPr/>
        </p:nvSpPr>
        <p:spPr>
          <a:xfrm>
            <a:off x="5121449" y="5518973"/>
            <a:ext cx="3491880" cy="646331"/>
          </a:xfrm>
          <a:prstGeom prst="rect">
            <a:avLst/>
          </a:prstGeom>
        </p:spPr>
        <p:txBody>
          <a:bodyPr wrap="square">
            <a:spAutoFit/>
          </a:bodyPr>
          <a:lstStyle/>
          <a:p>
            <a:pPr algn="ctr"/>
            <a:r>
              <a:rPr lang="en-US" b="1" u="sng" dirty="0">
                <a:solidFill>
                  <a:srgbClr val="0000FF"/>
                </a:solidFill>
              </a:rPr>
              <a:t>If you use this script please cite:</a:t>
            </a:r>
            <a:br>
              <a:rPr lang="en-US" b="1" u="sng" dirty="0">
                <a:solidFill>
                  <a:srgbClr val="0000FF"/>
                </a:solidFill>
              </a:rPr>
            </a:br>
            <a:r>
              <a:rPr lang="en-US" b="1" u="sng" dirty="0">
                <a:solidFill>
                  <a:srgbClr val="0000FF"/>
                </a:solidFill>
              </a:rPr>
              <a:t>Gilam et al, 2015, </a:t>
            </a:r>
            <a:r>
              <a:rPr lang="en-US" b="1" u="sng" dirty="0" err="1" smtClean="0">
                <a:solidFill>
                  <a:srgbClr val="0000FF"/>
                </a:solidFill>
              </a:rPr>
              <a:t>Neuroimage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743</Words>
  <Application>Microsoft Office PowerPoint</Application>
  <PresentationFormat>On-screen Show (4:3)</PresentationFormat>
  <Paragraphs>85</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PPI analysis for Brain Voyager QX (developed in version BVQX2.4)  Based on: Friston et al, 1997 O’reilly et al, 2012 Cisler et al 2014 Gilam et al 2015  If you use this script please cite: Gilam et al, 2015, Neuroimage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הדרכת שימוש בסקריפט הכנת קבצי SDM עבור אנליזת PPI   מבוסס על:  Tools of the trade: psychophysiological interactions and functional connectivity  O’Reilly, Woolrich, Behrens, Smith &amp; Johansen-Berg Soc Cogn Affect Neurosci (2012) 7 (5): 604-609. doi: 10.1093/scan/nss055  ג'קונט את גילעם הפקות</dc:title>
  <dc:creator>G</dc:creator>
  <cp:lastModifiedBy>Gadi Gilam</cp:lastModifiedBy>
  <cp:revision>23</cp:revision>
  <dcterms:created xsi:type="dcterms:W3CDTF">2014-01-14T07:44:18Z</dcterms:created>
  <dcterms:modified xsi:type="dcterms:W3CDTF">2018-08-17T15:48:32Z</dcterms:modified>
</cp:coreProperties>
</file>