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65" r:id="rId6"/>
    <p:sldId id="258" r:id="rId7"/>
    <p:sldId id="259" r:id="rId8"/>
    <p:sldId id="261" r:id="rId9"/>
    <p:sldId id="267" r:id="rId10"/>
    <p:sldId id="271" r:id="rId11"/>
    <p:sldId id="268" r:id="rId12"/>
    <p:sldId id="272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8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2FE2-F1B0-421C-92E6-247513FD5652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074-A531-45A8-A627-EE0F633A5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8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2FE2-F1B0-421C-92E6-247513FD5652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074-A531-45A8-A627-EE0F633A5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5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2FE2-F1B0-421C-92E6-247513FD5652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074-A531-45A8-A627-EE0F633A5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7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2FE2-F1B0-421C-92E6-247513FD5652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074-A531-45A8-A627-EE0F633A5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2FE2-F1B0-421C-92E6-247513FD5652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074-A531-45A8-A627-EE0F633A5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1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2FE2-F1B0-421C-92E6-247513FD5652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074-A531-45A8-A627-EE0F633A5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4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2FE2-F1B0-421C-92E6-247513FD5652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074-A531-45A8-A627-EE0F633A5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2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2FE2-F1B0-421C-92E6-247513FD5652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074-A531-45A8-A627-EE0F633A5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3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2FE2-F1B0-421C-92E6-247513FD5652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074-A531-45A8-A627-EE0F633A5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1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2FE2-F1B0-421C-92E6-247513FD5652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074-A531-45A8-A627-EE0F633A5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6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2FE2-F1B0-421C-92E6-247513FD5652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074-A531-45A8-A627-EE0F633A5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0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82FE2-F1B0-421C-92E6-247513FD5652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E0074-A531-45A8-A627-EE0F633A5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3636" y="480291"/>
            <a:ext cx="9901381" cy="5975927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>
                <a:solidFill>
                  <a:schemeClr val="bg1"/>
                </a:solidFill>
              </a:rPr>
              <a:t>D</a:t>
            </a:r>
            <a:r>
              <a:rPr lang="en-US" sz="3200" dirty="0" smtClean="0"/>
              <a:t>ear Participant,</a:t>
            </a:r>
            <a:endParaRPr lang="he-IL" sz="3200" dirty="0" smtClean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3200" dirty="0" smtClean="0">
                <a:solidFill>
                  <a:schemeClr val="bg1"/>
                </a:solidFill>
              </a:rPr>
              <a:t>In this study you will complete a decision-making task. </a:t>
            </a:r>
            <a:r>
              <a:rPr lang="en-US" sz="3200" dirty="0" smtClean="0"/>
              <a:t>You might earn </a:t>
            </a:r>
            <a:r>
              <a:rPr lang="en-US" sz="3200" dirty="0"/>
              <a:t>extra payment </a:t>
            </a:r>
            <a:r>
              <a:rPr lang="en-US" sz="3200" dirty="0" smtClean="0"/>
              <a:t>according to your decisions </a:t>
            </a:r>
            <a:r>
              <a:rPr lang="en-US" sz="3200" dirty="0"/>
              <a:t>in the </a:t>
            </a:r>
            <a:r>
              <a:rPr lang="en-US" sz="3200" dirty="0" smtClean="0"/>
              <a:t>task.</a:t>
            </a:r>
            <a:endParaRPr lang="en-US" sz="3200" dirty="0" smtClean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3200" dirty="0" smtClean="0"/>
              <a:t>Please read the following instructions attentively as you will be tested on comprehension.</a:t>
            </a:r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82381" y="5616566"/>
            <a:ext cx="5637441" cy="4630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Unless noted otherwise, press the &lt;spacebar&gt; to proceed.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8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580" y="714588"/>
            <a:ext cx="9978094" cy="3330342"/>
          </a:xfrm>
        </p:spPr>
        <p:txBody>
          <a:bodyPr>
            <a:noAutofit/>
          </a:bodyPr>
          <a:lstStyle/>
          <a:p>
            <a:pPr marL="514350" lvl="0" indent="-514350" algn="l">
              <a:lnSpc>
                <a:spcPct val="150000"/>
              </a:lnSpc>
              <a:buFont typeface="+mj-lt"/>
              <a:buAutoNum type="arabicPeriod" startAt="4"/>
            </a:pPr>
            <a:r>
              <a:rPr lang="en-US" sz="3200" b="1" dirty="0" smtClean="0"/>
              <a:t>Result</a:t>
            </a:r>
            <a:r>
              <a:rPr lang="en-US" sz="3200" dirty="0" smtClean="0"/>
              <a:t> – displays the offer’s outcome (monetary split) according to your decision, or </a:t>
            </a:r>
            <a:r>
              <a:rPr lang="en-US" sz="3200" dirty="0"/>
              <a:t>a message (‘please respond in time’) if you did no</a:t>
            </a:r>
            <a:r>
              <a:rPr lang="en-US" sz="3200" dirty="0" smtClean="0"/>
              <a:t>t respond within time.</a:t>
            </a:r>
          </a:p>
          <a:p>
            <a:pPr marL="514350" lvl="0" indent="-514350" algn="l">
              <a:lnSpc>
                <a:spcPct val="150000"/>
              </a:lnSpc>
              <a:buFont typeface="+mj-lt"/>
              <a:buAutoNum type="arabicPeriod" startAt="4"/>
            </a:pPr>
            <a:endParaRPr lang="en-US" sz="3200" dirty="0" smtClean="0"/>
          </a:p>
          <a:p>
            <a:pPr lvl="0" algn="l">
              <a:lnSpc>
                <a:spcPct val="150000"/>
              </a:lnSpc>
            </a:pPr>
            <a:r>
              <a:rPr lang="en-US" sz="3200" u="sng" dirty="0"/>
              <a:t>Note</a:t>
            </a:r>
            <a:r>
              <a:rPr lang="en-US" sz="3200" dirty="0"/>
              <a:t> – at the end of </a:t>
            </a:r>
            <a:r>
              <a:rPr lang="en-US" sz="3200" dirty="0" smtClean="0"/>
              <a:t>each step of the </a:t>
            </a:r>
            <a:r>
              <a:rPr lang="en-US" sz="3200" dirty="0"/>
              <a:t>task </a:t>
            </a:r>
            <a:r>
              <a:rPr lang="en-US" sz="3200" dirty="0" smtClean="0"/>
              <a:t>you will </a:t>
            </a:r>
            <a:r>
              <a:rPr lang="en-US" sz="3200" dirty="0"/>
              <a:t>automatically continue to the next </a:t>
            </a:r>
            <a:r>
              <a:rPr lang="en-US" sz="3200" dirty="0" smtClean="0"/>
              <a:t>step.</a:t>
            </a:r>
            <a:endParaRPr lang="he-IL" sz="3200" dirty="0" smtClean="0"/>
          </a:p>
        </p:txBody>
      </p:sp>
    </p:spTree>
    <p:extLst>
      <p:ext uri="{BB962C8B-B14F-4D97-AF65-F5344CB8AC3E}">
        <p14:creationId xmlns:p14="http://schemas.microsoft.com/office/powerpoint/2010/main" val="175588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835" y="221674"/>
            <a:ext cx="10737419" cy="570807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4000" dirty="0" smtClean="0"/>
              <a:t>You will now perform a practice trial. </a:t>
            </a:r>
          </a:p>
          <a:p>
            <a:pPr algn="l">
              <a:lnSpc>
                <a:spcPct val="150000"/>
              </a:lnSpc>
            </a:pPr>
            <a:r>
              <a:rPr lang="en-US" sz="4000" dirty="0" smtClean="0"/>
              <a:t>Please prepare by placing your dominant hand’s fingers on the ‘</a:t>
            </a:r>
            <a:r>
              <a:rPr lang="en-US" sz="4000" dirty="0"/>
              <a:t>1</a:t>
            </a:r>
            <a:r>
              <a:rPr lang="en-US" sz="4000" dirty="0" smtClean="0"/>
              <a:t>’ and ‘2’ buttons. </a:t>
            </a:r>
          </a:p>
          <a:p>
            <a:pPr algn="l">
              <a:lnSpc>
                <a:spcPct val="150000"/>
              </a:lnSpc>
            </a:pPr>
            <a:endParaRPr lang="en-US" sz="4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4409616" y="5633552"/>
            <a:ext cx="3382657" cy="4630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To proceed, press the &lt;spacebar&gt;.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69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818" y="263283"/>
            <a:ext cx="9978094" cy="5601807"/>
          </a:xfrm>
        </p:spPr>
        <p:txBody>
          <a:bodyPr>
            <a:noAutofit/>
          </a:bodyPr>
          <a:lstStyle/>
          <a:p>
            <a:pPr lvl="0" algn="l">
              <a:lnSpc>
                <a:spcPct val="150000"/>
              </a:lnSpc>
            </a:pPr>
            <a:r>
              <a:rPr lang="en-US" sz="4000" dirty="0" smtClean="0"/>
              <a:t>Do you have any questions?</a:t>
            </a:r>
          </a:p>
          <a:p>
            <a:pPr lvl="0" algn="l">
              <a:lnSpc>
                <a:spcPct val="150000"/>
              </a:lnSpc>
            </a:pPr>
            <a:endParaRPr lang="en-US" sz="4000" dirty="0"/>
          </a:p>
          <a:p>
            <a:pPr lvl="0" algn="l">
              <a:lnSpc>
                <a:spcPct val="150000"/>
              </a:lnSpc>
            </a:pPr>
            <a:r>
              <a:rPr lang="en-US" sz="4000" dirty="0" smtClean="0"/>
              <a:t>You will now be asked to provide your own offer and message to the </a:t>
            </a:r>
            <a:r>
              <a:rPr lang="en-US" sz="4000" dirty="0" smtClean="0"/>
              <a:t>database</a:t>
            </a:r>
            <a:r>
              <a:rPr lang="en-US" sz="4000" dirty="0" smtClean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4409616" y="5633552"/>
            <a:ext cx="3382657" cy="4630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To proceed, press the &lt;spacebar&gt;.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06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55781"/>
            <a:ext cx="12071927" cy="5301674"/>
          </a:xfrm>
        </p:spPr>
        <p:txBody>
          <a:bodyPr>
            <a:noAutofit/>
          </a:bodyPr>
          <a:lstStyle/>
          <a:p>
            <a:pPr rtl="1">
              <a:lnSpc>
                <a:spcPct val="150000"/>
              </a:lnSpc>
            </a:pPr>
            <a:endParaRPr lang="he-IL" sz="2800" dirty="0"/>
          </a:p>
          <a:p>
            <a:pPr algn="r" rtl="1">
              <a:lnSpc>
                <a:spcPct val="150000"/>
              </a:lnSpc>
            </a:pPr>
            <a:endParaRPr lang="he-IL" sz="2600" dirty="0"/>
          </a:p>
          <a:p>
            <a:pPr rtl="1">
              <a:lnSpc>
                <a:spcPct val="150000"/>
              </a:lnSpc>
            </a:pPr>
            <a:r>
              <a:rPr lang="en-US" sz="2600" dirty="0" smtClean="0"/>
              <a:t>This part is over.</a:t>
            </a:r>
            <a:endParaRPr lang="he-IL" sz="2600" dirty="0"/>
          </a:p>
          <a:p>
            <a:pPr algn="r" rtl="1">
              <a:lnSpc>
                <a:spcPct val="150000"/>
              </a:lnSpc>
            </a:pPr>
            <a:endParaRPr lang="he-IL" sz="2800" dirty="0"/>
          </a:p>
          <a:p>
            <a:pPr algn="r" rtl="1">
              <a:lnSpc>
                <a:spcPct val="150000"/>
              </a:lnSpc>
            </a:pPr>
            <a:endParaRPr lang="he-IL" sz="2800" dirty="0"/>
          </a:p>
        </p:txBody>
      </p:sp>
      <p:sp>
        <p:nvSpPr>
          <p:cNvPr id="4" name="Rectangle 3"/>
          <p:cNvSpPr/>
          <p:nvPr/>
        </p:nvSpPr>
        <p:spPr>
          <a:xfrm>
            <a:off x="4409616" y="5633552"/>
            <a:ext cx="3382657" cy="4630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To proceed, press the &lt;spacebar&gt;.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80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" y="134755"/>
            <a:ext cx="11713946" cy="672324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/>
              <a:t>In this task there are two players who need to agree on how to split a sum of money between them. </a:t>
            </a:r>
          </a:p>
          <a:p>
            <a:pPr algn="l">
              <a:lnSpc>
                <a:spcPct val="150000"/>
              </a:lnSpc>
            </a:pPr>
            <a:r>
              <a:rPr lang="en-US" sz="3200" dirty="0" smtClean="0"/>
              <a:t>Player 1 is the ‘proposer’ who decides how to split the money. </a:t>
            </a:r>
            <a:br>
              <a:rPr lang="en-US" sz="3200" dirty="0" smtClean="0"/>
            </a:br>
            <a:r>
              <a:rPr lang="en-US" sz="3200" dirty="0" smtClean="0"/>
              <a:t>Player 2 is the ‘responder’ who decides whether to accept or reject the offer.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If accepted, both players gain their designated sum of money. </a:t>
            </a:r>
          </a:p>
          <a:p>
            <a:pPr algn="l">
              <a:lnSpc>
                <a:spcPct val="150000"/>
              </a:lnSpc>
            </a:pPr>
            <a:r>
              <a:rPr lang="en-US" sz="3200" dirty="0" smtClean="0"/>
              <a:t>If rejected, neither player receives any money for that round.</a:t>
            </a:r>
          </a:p>
        </p:txBody>
      </p:sp>
    </p:spTree>
    <p:extLst>
      <p:ext uri="{BB962C8B-B14F-4D97-AF65-F5344CB8AC3E}">
        <p14:creationId xmlns:p14="http://schemas.microsoft.com/office/powerpoint/2010/main" val="227650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2873" y="655781"/>
            <a:ext cx="9873671" cy="530167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he-IL" sz="4000" dirty="0" smtClean="0"/>
          </a:p>
          <a:p>
            <a:pPr>
              <a:lnSpc>
                <a:spcPct val="150000"/>
              </a:lnSpc>
            </a:pPr>
            <a:r>
              <a:rPr lang="en-US" sz="4000" dirty="0" smtClean="0"/>
              <a:t>Please answer </a:t>
            </a:r>
            <a:r>
              <a:rPr lang="en-US" sz="4000" dirty="0"/>
              <a:t>the following questions to </a:t>
            </a:r>
            <a:r>
              <a:rPr lang="en-US" sz="4000" dirty="0" smtClean="0"/>
              <a:t>ensure you understand the task.</a:t>
            </a:r>
          </a:p>
        </p:txBody>
      </p:sp>
    </p:spTree>
    <p:extLst>
      <p:ext uri="{BB962C8B-B14F-4D97-AF65-F5344CB8AC3E}">
        <p14:creationId xmlns:p14="http://schemas.microsoft.com/office/powerpoint/2010/main" val="76537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390" y="81814"/>
            <a:ext cx="11367436" cy="6737685"/>
          </a:xfrm>
        </p:spPr>
        <p:txBody>
          <a:bodyPr>
            <a:noAutofit/>
          </a:bodyPr>
          <a:lstStyle/>
          <a:p>
            <a:pPr algn="l">
              <a:lnSpc>
                <a:spcPct val="160000"/>
              </a:lnSpc>
            </a:pPr>
            <a:r>
              <a:rPr lang="en-US" sz="3200" dirty="0" smtClean="0"/>
              <a:t>In the current study you will always be the responder (player 2) who needs to decide whether to accept or reject </a:t>
            </a:r>
            <a:r>
              <a:rPr lang="en-US" sz="3200" dirty="0"/>
              <a:t> </a:t>
            </a:r>
            <a:r>
              <a:rPr lang="en-US" sz="3200" dirty="0" smtClean="0"/>
              <a:t>a sequence </a:t>
            </a:r>
            <a:r>
              <a:rPr lang="en-US" sz="3200" dirty="0"/>
              <a:t>of </a:t>
            </a:r>
            <a:r>
              <a:rPr lang="en-US" sz="3200" dirty="0" smtClean="0"/>
              <a:t>offers made by other participants. </a:t>
            </a:r>
          </a:p>
          <a:p>
            <a:pPr algn="l">
              <a:lnSpc>
                <a:spcPct val="160000"/>
              </a:lnSpc>
            </a:pPr>
            <a:endParaRPr lang="en-US" sz="2600" dirty="0" smtClean="0"/>
          </a:p>
          <a:p>
            <a:pPr algn="l">
              <a:lnSpc>
                <a:spcPct val="160000"/>
              </a:lnSpc>
            </a:pPr>
            <a:r>
              <a:rPr lang="en-US" sz="3200" dirty="0" smtClean="0"/>
              <a:t>Your earnings will </a:t>
            </a:r>
            <a:r>
              <a:rPr lang="en-US" sz="3200" dirty="0" smtClean="0"/>
              <a:t>be paid </a:t>
            </a:r>
            <a:r>
              <a:rPr lang="en-US" sz="3200" dirty="0" smtClean="0"/>
              <a:t>out to you at </a:t>
            </a:r>
            <a:r>
              <a:rPr lang="en-US" sz="3200" dirty="0" smtClean="0"/>
              <a:t>the end of </a:t>
            </a:r>
            <a:r>
              <a:rPr lang="en-US" sz="3200" dirty="0" smtClean="0"/>
              <a:t>data collection and based </a:t>
            </a:r>
            <a:r>
              <a:rPr lang="en-US" sz="3200" dirty="0" smtClean="0"/>
              <a:t>on </a:t>
            </a:r>
            <a:r>
              <a:rPr lang="en-US" sz="3200" dirty="0" smtClean="0"/>
              <a:t>the total sum of money that you gained. The three participants with the highest total gain will be rewarded that </a:t>
            </a:r>
            <a:r>
              <a:rPr lang="en-US" sz="3200" dirty="0" smtClean="0"/>
              <a:t>sum.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71581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005" y="105879"/>
            <a:ext cx="11916076" cy="6545178"/>
          </a:xfrm>
        </p:spPr>
        <p:txBody>
          <a:bodyPr>
            <a:noAutofit/>
          </a:bodyPr>
          <a:lstStyle/>
          <a:p>
            <a:pPr algn="l">
              <a:lnSpc>
                <a:spcPct val="160000"/>
              </a:lnSpc>
            </a:pPr>
            <a:r>
              <a:rPr lang="en-US" sz="3400" dirty="0" smtClean="0"/>
              <a:t>Each offer presented to you is randomly drawn from a </a:t>
            </a:r>
            <a:r>
              <a:rPr lang="en-US" sz="3400" dirty="0" smtClean="0"/>
              <a:t>database </a:t>
            </a:r>
            <a:r>
              <a:rPr lang="en-US" sz="3400" dirty="0" smtClean="0"/>
              <a:t>of offers previously made by other participants</a:t>
            </a:r>
            <a:r>
              <a:rPr lang="en-US" sz="3400" dirty="0"/>
              <a:t>. </a:t>
            </a:r>
            <a:r>
              <a:rPr lang="en-US" sz="3400" dirty="0"/>
              <a:t>At the end of these instructions, you will also provide such an offer that will later be added to the </a:t>
            </a:r>
            <a:r>
              <a:rPr lang="en-US" sz="3400" dirty="0" smtClean="0"/>
              <a:t>database</a:t>
            </a:r>
            <a:r>
              <a:rPr lang="en-US" sz="3400" dirty="0"/>
              <a:t>.</a:t>
            </a:r>
          </a:p>
          <a:p>
            <a:pPr algn="l">
              <a:lnSpc>
                <a:spcPct val="160000"/>
              </a:lnSpc>
            </a:pPr>
            <a:r>
              <a:rPr lang="en-US" sz="3400" dirty="0" smtClean="0"/>
              <a:t>The amount of money allocated per offer ranges between 20-30</a:t>
            </a:r>
            <a:r>
              <a:rPr lang="en-US" sz="3400" dirty="0" smtClean="0">
                <a:solidFill>
                  <a:srgbClr val="FF0000"/>
                </a:solidFill>
              </a:rPr>
              <a:t> </a:t>
            </a:r>
            <a:r>
              <a:rPr lang="en-US" sz="3400" dirty="0">
                <a:solidFill>
                  <a:srgbClr val="FF0000"/>
                </a:solidFill>
              </a:rPr>
              <a:t>monetary </a:t>
            </a:r>
            <a:r>
              <a:rPr lang="en-US" sz="3400" dirty="0" smtClean="0">
                <a:solidFill>
                  <a:srgbClr val="FF0000"/>
                </a:solidFill>
              </a:rPr>
              <a:t>units</a:t>
            </a:r>
            <a:r>
              <a:rPr lang="en-US" sz="3400" dirty="0" smtClean="0"/>
              <a:t>.</a:t>
            </a:r>
            <a:r>
              <a:rPr lang="en-US" sz="3400" dirty="0" smtClean="0">
                <a:solidFill>
                  <a:srgbClr val="FF0000"/>
                </a:solidFill>
              </a:rPr>
              <a:t> </a:t>
            </a:r>
            <a:r>
              <a:rPr lang="en-US" sz="3400" dirty="0" smtClean="0"/>
              <a:t>Each </a:t>
            </a:r>
            <a:r>
              <a:rPr lang="en-US" sz="3400" dirty="0"/>
              <a:t>offer </a:t>
            </a:r>
            <a:r>
              <a:rPr lang="en-US" sz="3400" dirty="0" smtClean="0"/>
              <a:t>can be made in any percentage (%) decided by the proposer, but presented in </a:t>
            </a:r>
            <a:r>
              <a:rPr lang="en-US" sz="3400" dirty="0" smtClean="0">
                <a:solidFill>
                  <a:srgbClr val="FF0000"/>
                </a:solidFill>
              </a:rPr>
              <a:t>monetary units</a:t>
            </a:r>
            <a:r>
              <a:rPr lang="en-US" sz="3400" dirty="0" smtClean="0"/>
              <a:t>.</a:t>
            </a:r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85563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364" y="221672"/>
            <a:ext cx="11998038" cy="647469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/>
              <a:t>To maintain anonymity, each offer is presented by participants’ initials. For example, John Doe is presented by the initials “J.D.”.</a:t>
            </a:r>
          </a:p>
          <a:p>
            <a:pPr algn="l">
              <a:lnSpc>
                <a:spcPct val="150000"/>
              </a:lnSpc>
            </a:pPr>
            <a:endParaRPr lang="en-US" sz="3200" dirty="0" smtClean="0"/>
          </a:p>
          <a:p>
            <a:pPr algn="l">
              <a:lnSpc>
                <a:spcPct val="150000"/>
              </a:lnSpc>
            </a:pPr>
            <a:r>
              <a:rPr lang="en-US" sz="3200" dirty="0" smtClean="0"/>
              <a:t>Participants are </a:t>
            </a:r>
            <a:r>
              <a:rPr lang="en-US" sz="3200" dirty="0" smtClean="0"/>
              <a:t>also requested </a:t>
            </a:r>
            <a:r>
              <a:rPr lang="en-US" sz="3200" dirty="0" smtClean="0"/>
              <a:t>to add a short personal message (</a:t>
            </a:r>
            <a:r>
              <a:rPr lang="en-US" sz="3200" dirty="0"/>
              <a:t>35 characters </a:t>
            </a:r>
            <a:r>
              <a:rPr lang="en-US" sz="3200" dirty="0" smtClean="0"/>
              <a:t>maximum) to accompany their </a:t>
            </a:r>
            <a:r>
              <a:rPr lang="en-US" sz="3200" dirty="0"/>
              <a:t>monetary offer </a:t>
            </a:r>
            <a:r>
              <a:rPr lang="en-US" sz="3200" dirty="0" smtClean="0"/>
              <a:t>to other participants. </a:t>
            </a:r>
            <a:r>
              <a:rPr lang="en-US" sz="3200" u="sng" dirty="0" smtClean="0"/>
              <a:t>Note</a:t>
            </a:r>
            <a:r>
              <a:rPr lang="en-US" sz="3200" dirty="0" smtClean="0"/>
              <a:t> - these messages do not pass any editing and are added as is to the offer database.</a:t>
            </a:r>
            <a:endParaRPr lang="he-IL" sz="3200" dirty="0"/>
          </a:p>
          <a:p>
            <a:pPr algn="l">
              <a:lnSpc>
                <a:spcPct val="150000"/>
              </a:lnSpc>
            </a:pPr>
            <a:endParaRPr lang="he-IL" sz="3200" dirty="0" smtClean="0"/>
          </a:p>
          <a:p>
            <a:pPr algn="l">
              <a:lnSpc>
                <a:spcPct val="150000"/>
              </a:lnSpc>
            </a:pP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28428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1201" y="249381"/>
            <a:ext cx="10520216" cy="624378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Offers will appear as follows:</a:t>
            </a:r>
            <a:endParaRPr lang="he-IL" sz="3600" dirty="0" smtClean="0"/>
          </a:p>
          <a:p>
            <a:pPr>
              <a:lnSpc>
                <a:spcPct val="150000"/>
              </a:lnSpc>
            </a:pP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4800" dirty="0" smtClean="0"/>
              <a:t>Me</a:t>
            </a:r>
            <a:r>
              <a:rPr lang="he-IL" sz="4800" dirty="0" smtClean="0"/>
              <a:t>			 </a:t>
            </a:r>
            <a:r>
              <a:rPr lang="en-US" sz="4800" dirty="0" smtClean="0"/>
              <a:t>J.D.</a:t>
            </a:r>
            <a:r>
              <a:rPr lang="he-IL" sz="4800" dirty="0" smtClean="0"/>
              <a:t> </a:t>
            </a:r>
            <a:endParaRPr lang="en-US" sz="4800" dirty="0" smtClean="0"/>
          </a:p>
          <a:p>
            <a:pPr>
              <a:lnSpc>
                <a:spcPct val="150000"/>
              </a:lnSpc>
            </a:pPr>
            <a:r>
              <a:rPr lang="en-US" sz="4800" dirty="0" smtClean="0">
                <a:solidFill>
                  <a:srgbClr val="FFFF00"/>
                </a:solidFill>
              </a:rPr>
              <a:t>12</a:t>
            </a:r>
            <a:r>
              <a:rPr lang="en-US" sz="4800" dirty="0" smtClean="0">
                <a:solidFill>
                  <a:srgbClr val="FF0000"/>
                </a:solidFill>
              </a:rPr>
              <a:t>mu</a:t>
            </a:r>
            <a:r>
              <a:rPr lang="he-IL" sz="4800" dirty="0" smtClean="0">
                <a:solidFill>
                  <a:srgbClr val="FFFF00"/>
                </a:solidFill>
              </a:rPr>
              <a:t>		</a:t>
            </a:r>
            <a:r>
              <a:rPr lang="en-US" sz="4800" dirty="0">
                <a:solidFill>
                  <a:srgbClr val="FFFF00"/>
                </a:solidFill>
              </a:rPr>
              <a:t> </a:t>
            </a:r>
            <a:r>
              <a:rPr lang="en-US" sz="4800" dirty="0" smtClean="0">
                <a:solidFill>
                  <a:srgbClr val="FFFF00"/>
                </a:solidFill>
              </a:rPr>
              <a:t> </a:t>
            </a:r>
            <a:r>
              <a:rPr lang="en-US" sz="4800" dirty="0" smtClean="0">
                <a:solidFill>
                  <a:srgbClr val="FFFF00"/>
                </a:solidFill>
              </a:rPr>
              <a:t>12</a:t>
            </a:r>
            <a:r>
              <a:rPr lang="en-US" sz="4800" dirty="0" smtClean="0">
                <a:solidFill>
                  <a:srgbClr val="FF0000"/>
                </a:solidFill>
              </a:rPr>
              <a:t>mu</a:t>
            </a:r>
            <a:r>
              <a:rPr lang="he-IL" sz="4800" dirty="0" smtClean="0"/>
              <a:t> </a:t>
            </a:r>
            <a:endParaRPr lang="en-US" sz="4800" dirty="0" smtClean="0"/>
          </a:p>
          <a:p>
            <a:pPr>
              <a:lnSpc>
                <a:spcPct val="100000"/>
              </a:lnSpc>
            </a:pPr>
            <a:endParaRPr lang="he-IL" sz="2800" dirty="0" smtClean="0"/>
          </a:p>
          <a:p>
            <a:pPr>
              <a:lnSpc>
                <a:spcPct val="100000"/>
              </a:lnSpc>
            </a:pPr>
            <a:r>
              <a:rPr lang="en-US" sz="4000" dirty="0" smtClean="0"/>
              <a:t>J.D.:</a:t>
            </a:r>
            <a:endParaRPr lang="he-IL" sz="4000" dirty="0" smtClean="0"/>
          </a:p>
          <a:p>
            <a:pPr>
              <a:lnSpc>
                <a:spcPct val="100000"/>
              </a:lnSpc>
            </a:pPr>
            <a:r>
              <a:rPr lang="en-US" sz="4000" dirty="0" smtClean="0"/>
              <a:t>Fair and square for both of us :)</a:t>
            </a:r>
            <a:endParaRPr lang="he-IL" sz="4000" dirty="0" smtClean="0"/>
          </a:p>
        </p:txBody>
      </p:sp>
    </p:spTree>
    <p:extLst>
      <p:ext uri="{BB962C8B-B14F-4D97-AF65-F5344CB8AC3E}">
        <p14:creationId xmlns:p14="http://schemas.microsoft.com/office/powerpoint/2010/main" val="425133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45" y="92364"/>
            <a:ext cx="11979564" cy="6474691"/>
          </a:xfrm>
        </p:spPr>
        <p:txBody>
          <a:bodyPr>
            <a:noAutofit/>
          </a:bodyPr>
          <a:lstStyle/>
          <a:p>
            <a:pPr lvl="0" algn="l">
              <a:lnSpc>
                <a:spcPct val="150000"/>
              </a:lnSpc>
            </a:pPr>
            <a:r>
              <a:rPr lang="en-US" sz="3600" dirty="0" smtClean="0"/>
              <a:t>The task is divided into </a:t>
            </a:r>
            <a:r>
              <a:rPr lang="en-US" sz="3600" dirty="0" smtClean="0"/>
              <a:t>four </a:t>
            </a:r>
            <a:r>
              <a:rPr lang="en-US" sz="3600" dirty="0" smtClean="0"/>
              <a:t>steps that will repeat for each offer (you will soon have a practice trial):</a:t>
            </a:r>
          </a:p>
          <a:p>
            <a:pPr marL="742950" lvl="0" indent="-742950" algn="l">
              <a:lnSpc>
                <a:spcPct val="150000"/>
              </a:lnSpc>
              <a:buAutoNum type="arabicPeriod"/>
            </a:pPr>
            <a:r>
              <a:rPr lang="en-US" sz="3200" b="1" dirty="0" smtClean="0"/>
              <a:t>Rest</a:t>
            </a:r>
            <a:r>
              <a:rPr lang="en-US" sz="3200" dirty="0" smtClean="0"/>
              <a:t> – ‘+’ will appear on screen. An offer is drawn from the database. Please focus your attention at the crosshair.</a:t>
            </a:r>
          </a:p>
          <a:p>
            <a:pPr marL="742950" lvl="0" indent="-742950" algn="l">
              <a:lnSpc>
                <a:spcPct val="150000"/>
              </a:lnSpc>
              <a:buAutoNum type="arabicPeriod"/>
            </a:pPr>
            <a:endParaRPr lang="en-US" sz="3200" dirty="0" smtClean="0"/>
          </a:p>
          <a:p>
            <a:pPr marL="742950" lvl="0" indent="-742950" algn="l">
              <a:lnSpc>
                <a:spcPct val="150000"/>
              </a:lnSpc>
              <a:buAutoNum type="arabicPeriod"/>
            </a:pPr>
            <a:r>
              <a:rPr lang="en-US" sz="3200" b="1" dirty="0" smtClean="0"/>
              <a:t>Offer</a:t>
            </a:r>
            <a:r>
              <a:rPr lang="en-US" sz="3200" dirty="0" smtClean="0"/>
              <a:t> – the monetary offer and the message are displayed on screen for </a:t>
            </a:r>
            <a:r>
              <a:rPr lang="en-US" sz="3200" u="sng" dirty="0" smtClean="0"/>
              <a:t>5 seconds</a:t>
            </a:r>
            <a:r>
              <a:rPr lang="en-US" sz="3200" dirty="0" smtClean="0"/>
              <a:t>.</a:t>
            </a:r>
            <a:endParaRPr lang="he-IL" sz="3200" dirty="0" smtClean="0"/>
          </a:p>
        </p:txBody>
      </p:sp>
    </p:spTree>
    <p:extLst>
      <p:ext uri="{BB962C8B-B14F-4D97-AF65-F5344CB8AC3E}">
        <p14:creationId xmlns:p14="http://schemas.microsoft.com/office/powerpoint/2010/main" val="24889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7927"/>
            <a:ext cx="11009745" cy="5717308"/>
          </a:xfrm>
        </p:spPr>
        <p:txBody>
          <a:bodyPr>
            <a:noAutofit/>
          </a:bodyPr>
          <a:lstStyle/>
          <a:p>
            <a:pPr marL="457200" lvl="0" indent="-457200" algn="l">
              <a:lnSpc>
                <a:spcPct val="150000"/>
              </a:lnSpc>
              <a:buFont typeface="+mj-lt"/>
              <a:buAutoNum type="arabicPeriod" startAt="3"/>
            </a:pPr>
            <a:r>
              <a:rPr lang="en-US" sz="3200" b="1" dirty="0" smtClean="0"/>
              <a:t>Decision </a:t>
            </a:r>
            <a:r>
              <a:rPr lang="en-US" sz="3200" dirty="0" smtClean="0"/>
              <a:t>– your time to make a decision. Press the ‘1’ keyboard button to </a:t>
            </a:r>
            <a:r>
              <a:rPr lang="en-US" sz="3200" dirty="0"/>
              <a:t>reject</a:t>
            </a:r>
            <a:r>
              <a:rPr lang="en-US" sz="3200" dirty="0" smtClean="0"/>
              <a:t> (the word will always be displayed on the left of screen) and the ‘2’ </a:t>
            </a:r>
            <a:r>
              <a:rPr lang="en-US" sz="3200" dirty="0"/>
              <a:t>keyboard button to accept</a:t>
            </a:r>
            <a:r>
              <a:rPr lang="en-US" sz="3200" dirty="0" smtClean="0"/>
              <a:t> (right of </a:t>
            </a:r>
            <a:r>
              <a:rPr lang="en-US" sz="3200" dirty="0"/>
              <a:t>screen</a:t>
            </a:r>
            <a:r>
              <a:rPr lang="en-US" sz="3200" dirty="0" smtClean="0"/>
              <a:t>). </a:t>
            </a:r>
            <a:endParaRPr lang="en-US" sz="3200" dirty="0"/>
          </a:p>
          <a:p>
            <a:pPr marL="457200" lvl="0" algn="l">
              <a:lnSpc>
                <a:spcPct val="150000"/>
              </a:lnSpc>
            </a:pPr>
            <a:r>
              <a:rPr lang="en-US" sz="3200" dirty="0" smtClean="0"/>
              <a:t>Please respond immediately – you have only </a:t>
            </a:r>
            <a:r>
              <a:rPr lang="en-US" sz="3200" u="sng" dirty="0" smtClean="0"/>
              <a:t>3 seconds </a:t>
            </a:r>
            <a:r>
              <a:rPr lang="en-US" sz="3200" dirty="0" smtClean="0"/>
              <a:t>to make your decision. Only the first keyboard press will be considered. Delayed responses will not be considered. </a:t>
            </a:r>
            <a:endParaRPr lang="he-IL" sz="3200" dirty="0" smtClean="0"/>
          </a:p>
        </p:txBody>
      </p:sp>
    </p:spTree>
    <p:extLst>
      <p:ext uri="{BB962C8B-B14F-4D97-AF65-F5344CB8AC3E}">
        <p14:creationId xmlns:p14="http://schemas.microsoft.com/office/powerpoint/2010/main" val="397002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3912</TotalTime>
  <Words>591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Ziv Ben Zion</dc:creator>
  <cp:lastModifiedBy>Gadi Gilam</cp:lastModifiedBy>
  <cp:revision>165</cp:revision>
  <dcterms:created xsi:type="dcterms:W3CDTF">2015-11-17T12:12:10Z</dcterms:created>
  <dcterms:modified xsi:type="dcterms:W3CDTF">2018-06-22T19:45:46Z</dcterms:modified>
</cp:coreProperties>
</file>