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6" r:id="rId3"/>
    <p:sldId id="378" r:id="rId4"/>
    <p:sldId id="309" r:id="rId5"/>
    <p:sldId id="407" r:id="rId6"/>
    <p:sldId id="408" r:id="rId7"/>
    <p:sldId id="409" r:id="rId8"/>
    <p:sldId id="410" r:id="rId9"/>
    <p:sldId id="335" r:id="rId10"/>
    <p:sldId id="411" r:id="rId11"/>
    <p:sldId id="412" r:id="rId12"/>
    <p:sldId id="336" r:id="rId13"/>
    <p:sldId id="434" r:id="rId14"/>
    <p:sldId id="435" r:id="rId15"/>
    <p:sldId id="436" r:id="rId16"/>
    <p:sldId id="437" r:id="rId17"/>
    <p:sldId id="418" r:id="rId18"/>
    <p:sldId id="350" r:id="rId19"/>
    <p:sldId id="391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2FE2-F1B0-421C-92E6-247513FD5652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074-A531-45A8-A627-EE0F633A5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456" y="618836"/>
            <a:ext cx="11517744" cy="530167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400" dirty="0" smtClean="0"/>
              <a:t>Before beginning the task, please answer the following questions.</a:t>
            </a:r>
          </a:p>
          <a:p>
            <a:pPr algn="l">
              <a:lnSpc>
                <a:spcPct val="150000"/>
              </a:lnSpc>
            </a:pPr>
            <a:endParaRPr lang="en-US" sz="3400" dirty="0"/>
          </a:p>
          <a:p>
            <a:pPr algn="l">
              <a:lnSpc>
                <a:spcPct val="150000"/>
              </a:lnSpc>
            </a:pPr>
            <a:r>
              <a:rPr lang="en-US" sz="3400" dirty="0" smtClean="0"/>
              <a:t>Use the number keys on the keyboard where needed.</a:t>
            </a:r>
            <a:endParaRPr lang="he-IL" sz="34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</p:txBody>
      </p:sp>
      <p:sp>
        <p:nvSpPr>
          <p:cNvPr id="2" name="Rectangle 1"/>
          <p:cNvSpPr/>
          <p:nvPr/>
        </p:nvSpPr>
        <p:spPr>
          <a:xfrm>
            <a:off x="4401733" y="5151480"/>
            <a:ext cx="3453189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proceed, press </a:t>
            </a:r>
            <a:r>
              <a:rPr lang="en-US" dirty="0" smtClean="0">
                <a:solidFill>
                  <a:schemeClr val="bg1"/>
                </a:solidFill>
              </a:rPr>
              <a:t>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000" y="648000"/>
            <a:ext cx="9873671" cy="467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To ensure technical functionality of the keyboard, please press </a:t>
            </a:r>
            <a:r>
              <a:rPr lang="en-US" sz="4400" dirty="0" smtClean="0">
                <a:solidFill>
                  <a:srgbClr val="FFFF00"/>
                </a:solidFill>
              </a:rPr>
              <a:t>2</a:t>
            </a:r>
            <a:r>
              <a:rPr lang="en-US" sz="4400" dirty="0" smtClean="0"/>
              <a:t> to proceed to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3528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456" y="618836"/>
            <a:ext cx="11517744" cy="530167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/>
              <a:t>The task will shortly begin. Keep your fingers on the ‘1’ and ‘2’ keys</a:t>
            </a:r>
            <a:r>
              <a:rPr lang="en-US" sz="2800" dirty="0"/>
              <a:t> </a:t>
            </a:r>
            <a:r>
              <a:rPr lang="en-US" sz="2800" dirty="0" smtClean="0"/>
              <a:t>and please move away the mouse courser from the center of the screen</a:t>
            </a:r>
            <a:endParaRPr lang="he-IL" sz="2800" dirty="0"/>
          </a:p>
          <a:p>
            <a:pPr>
              <a:lnSpc>
                <a:spcPct val="150000"/>
              </a:lnSpc>
            </a:pPr>
            <a:endParaRPr lang="he-IL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sz="3200" u="sng" dirty="0" smtClean="0"/>
              <a:t>Please remember:</a:t>
            </a:r>
          </a:p>
          <a:p>
            <a:pPr marL="742950" indent="-742950" algn="l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200" dirty="0" smtClean="0"/>
              <a:t>Respond as fast as possible.</a:t>
            </a:r>
            <a:endParaRPr lang="en-US" sz="3200" dirty="0"/>
          </a:p>
          <a:p>
            <a:pPr marL="742950" indent="-742950" algn="l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200" dirty="0" smtClean="0"/>
              <a:t>When </a:t>
            </a:r>
            <a:r>
              <a:rPr lang="en-US" sz="3200" dirty="0"/>
              <a:t>the ‘+’ appears, focus your attention on it</a:t>
            </a:r>
            <a:r>
              <a:rPr lang="en-US" sz="32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1733" y="5766338"/>
            <a:ext cx="3453189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proceed, press </a:t>
            </a:r>
            <a:r>
              <a:rPr lang="en-US" dirty="0" smtClean="0">
                <a:solidFill>
                  <a:schemeClr val="bg1"/>
                </a:solidFill>
              </a:rPr>
              <a:t>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18836" y="168066"/>
            <a:ext cx="10608487" cy="5624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 smtClean="0"/>
              <a:t>The task is complete. Please </a:t>
            </a:r>
            <a:r>
              <a:rPr lang="en-US" sz="3600" dirty="0"/>
              <a:t>respond the following questions.</a:t>
            </a:r>
            <a:endParaRPr lang="he-IL" sz="3600" dirty="0" smtClean="0"/>
          </a:p>
          <a:p>
            <a:pPr algn="l">
              <a:lnSpc>
                <a:spcPct val="150000"/>
              </a:lnSpc>
            </a:pPr>
            <a:endParaRPr lang="en-US" sz="3600" dirty="0" smtClean="0"/>
          </a:p>
          <a:p>
            <a:pPr algn="l">
              <a:lnSpc>
                <a:spcPct val="150000"/>
              </a:lnSpc>
            </a:pPr>
            <a:r>
              <a:rPr lang="en-US" sz="3600" dirty="0" smtClean="0"/>
              <a:t>Please recall the offers and messages received during the task and </a:t>
            </a:r>
            <a:r>
              <a:rPr lang="en-US" sz="3600" dirty="0"/>
              <a:t>rate the </a:t>
            </a:r>
            <a:r>
              <a:rPr lang="en-US" sz="3600" dirty="0">
                <a:solidFill>
                  <a:srgbClr val="FFFF00"/>
                </a:solidFill>
              </a:rPr>
              <a:t>present intensity </a:t>
            </a:r>
            <a:r>
              <a:rPr lang="en-US" sz="3600" dirty="0"/>
              <a:t>of several feelings on a </a:t>
            </a:r>
            <a:r>
              <a:rPr lang="en-US" sz="3600" dirty="0">
                <a:solidFill>
                  <a:srgbClr val="FFFF00"/>
                </a:solidFill>
              </a:rPr>
              <a:t>0</a:t>
            </a:r>
            <a:r>
              <a:rPr lang="en-US" sz="3600" dirty="0"/>
              <a:t> (</a:t>
            </a:r>
            <a:r>
              <a:rPr lang="en-US" sz="3600" dirty="0" smtClean="0"/>
              <a:t>not at </a:t>
            </a:r>
            <a:r>
              <a:rPr lang="en-US" sz="3600" dirty="0"/>
              <a:t>all) to </a:t>
            </a:r>
            <a:r>
              <a:rPr lang="en-US" sz="3600" dirty="0">
                <a:solidFill>
                  <a:srgbClr val="FFFF00"/>
                </a:solidFill>
              </a:rPr>
              <a:t>10</a:t>
            </a:r>
            <a:r>
              <a:rPr lang="en-US" sz="3600" dirty="0"/>
              <a:t> (very much) scale</a:t>
            </a:r>
            <a:r>
              <a:rPr lang="en-US" sz="3600" dirty="0" smtClean="0"/>
              <a:t>.</a:t>
            </a:r>
            <a:endParaRPr lang="he-IL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01733" y="5952759"/>
            <a:ext cx="3453189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proceed, press </a:t>
            </a:r>
            <a:r>
              <a:rPr lang="en-US" dirty="0" smtClean="0">
                <a:solidFill>
                  <a:schemeClr val="bg1"/>
                </a:solidFill>
              </a:rPr>
              <a:t>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 smtClean="0">
                <a:solidFill>
                  <a:srgbClr val="FF00FF"/>
                </a:solidFill>
              </a:rPr>
              <a:t>happy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</a:t>
            </a:r>
            <a:r>
              <a:rPr lang="en-US" sz="2800" dirty="0" smtClean="0"/>
              <a:t>&gt;.</a:t>
            </a: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>
                <a:solidFill>
                  <a:srgbClr val="C00000"/>
                </a:solidFill>
              </a:rPr>
              <a:t>angry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 smtClean="0">
                <a:solidFill>
                  <a:srgbClr val="FFFF00"/>
                </a:solidFill>
              </a:rPr>
              <a:t>fearful</a:t>
            </a:r>
            <a:r>
              <a:rPr lang="en-US" sz="4000" dirty="0" smtClean="0"/>
              <a:t> 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 smtClean="0">
                <a:solidFill>
                  <a:srgbClr val="0070C0"/>
                </a:solidFill>
              </a:rPr>
              <a:t>sad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18837" y="683125"/>
            <a:ext cx="10520216" cy="5308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 smtClean="0"/>
              <a:t>You will now be asked to </a:t>
            </a:r>
            <a:r>
              <a:rPr lang="en-US" sz="3200" dirty="0"/>
              <a:t>evaluate the </a:t>
            </a:r>
            <a:r>
              <a:rPr lang="en-US" sz="3200" u="sng" dirty="0"/>
              <a:t>fairness</a:t>
            </a:r>
            <a:r>
              <a:rPr lang="en-US" sz="3200" dirty="0"/>
              <a:t> </a:t>
            </a:r>
            <a:r>
              <a:rPr lang="en-US" sz="3200" dirty="0" smtClean="0"/>
              <a:t>and rate </a:t>
            </a:r>
            <a:r>
              <a:rPr lang="en-US" sz="3200" dirty="0"/>
              <a:t>the </a:t>
            </a:r>
            <a:r>
              <a:rPr lang="en-US" sz="3200" dirty="0" smtClean="0"/>
              <a:t>intensity </a:t>
            </a:r>
            <a:r>
              <a:rPr lang="en-US" sz="3200" dirty="0"/>
              <a:t>of several </a:t>
            </a:r>
            <a:r>
              <a:rPr lang="en-US" sz="3200" u="sng" dirty="0" smtClean="0"/>
              <a:t>feelings</a:t>
            </a:r>
            <a:r>
              <a:rPr lang="en-US" sz="3200" dirty="0" smtClean="0"/>
              <a:t> in regards to </a:t>
            </a:r>
            <a:r>
              <a:rPr lang="en-US" sz="3200" dirty="0" smtClean="0">
                <a:solidFill>
                  <a:srgbClr val="FFFF00"/>
                </a:solidFill>
              </a:rPr>
              <a:t>offers made to you </a:t>
            </a:r>
            <a:r>
              <a:rPr lang="en-US" sz="3200" dirty="0" smtClean="0"/>
              <a:t>on </a:t>
            </a:r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0</a:t>
            </a:r>
            <a:r>
              <a:rPr lang="en-US" sz="3200" dirty="0"/>
              <a:t> (</a:t>
            </a:r>
            <a:r>
              <a:rPr lang="en-US" sz="3200" dirty="0" smtClean="0"/>
              <a:t>not at </a:t>
            </a:r>
            <a:r>
              <a:rPr lang="en-US" sz="3200" dirty="0"/>
              <a:t>all) to </a:t>
            </a:r>
            <a:r>
              <a:rPr lang="en-US" sz="3200" dirty="0">
                <a:solidFill>
                  <a:srgbClr val="FFFF00"/>
                </a:solidFill>
              </a:rPr>
              <a:t>10</a:t>
            </a:r>
            <a:r>
              <a:rPr lang="en-US" sz="3200" dirty="0"/>
              <a:t> (very much) scale</a:t>
            </a:r>
            <a:r>
              <a:rPr lang="en-US" sz="3200" dirty="0" smtClean="0"/>
              <a:t>.</a:t>
            </a:r>
          </a:p>
          <a:p>
            <a:pPr algn="l">
              <a:lnSpc>
                <a:spcPct val="150000"/>
              </a:lnSpc>
            </a:pPr>
            <a:endParaRPr lang="en-US" sz="3200" dirty="0"/>
          </a:p>
          <a:p>
            <a:pPr algn="l">
              <a:lnSpc>
                <a:spcPct val="150000"/>
              </a:lnSpc>
            </a:pPr>
            <a:r>
              <a:rPr lang="en-US" sz="3200" u="sng" dirty="0" smtClean="0"/>
              <a:t>Please return to your experience at the moment you actually got these offers before rating.</a:t>
            </a:r>
            <a:endParaRPr lang="he-IL" sz="3200" u="sng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01733" y="5754796"/>
            <a:ext cx="3453189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proceed, press </a:t>
            </a:r>
            <a:r>
              <a:rPr lang="en-US" dirty="0" smtClean="0">
                <a:solidFill>
                  <a:schemeClr val="bg1"/>
                </a:solidFill>
              </a:rPr>
              <a:t>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781"/>
            <a:ext cx="12071927" cy="5301674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600" dirty="0"/>
          </a:p>
          <a:p>
            <a:pPr rtl="1">
              <a:lnSpc>
                <a:spcPct val="150000"/>
              </a:lnSpc>
            </a:pPr>
            <a:r>
              <a:rPr lang="en-US" sz="2600" dirty="0" smtClean="0"/>
              <a:t>To proceed, press the &lt;spacebar&gt;.</a:t>
            </a:r>
            <a:endParaRPr lang="he-IL" sz="26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6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An offer was made splitting </a:t>
            </a:r>
            <a:r>
              <a:rPr lang="en-US" sz="3200" dirty="0" smtClean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7030A0"/>
                </a:solidFill>
              </a:rPr>
              <a:t>fair</a:t>
            </a:r>
            <a:r>
              <a:rPr lang="en-US" sz="3600" b="1" dirty="0"/>
              <a:t> do you perceive </a:t>
            </a:r>
            <a:r>
              <a:rPr lang="en-US" sz="3600" b="1" u="sng" dirty="0"/>
              <a:t>this offer </a:t>
            </a:r>
            <a:r>
              <a:rPr lang="en-US" sz="3600" b="1" dirty="0"/>
              <a:t>to be?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/>
              <a:t>To what extent do you </a:t>
            </a:r>
            <a:r>
              <a:rPr lang="en-US" sz="4000" u="sng" dirty="0"/>
              <a:t>want to win money </a:t>
            </a:r>
            <a:r>
              <a:rPr lang="en-US" sz="4000" dirty="0"/>
              <a:t>in this task?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b="1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proceed, press &lt;enter&gt;.</a:t>
            </a:r>
            <a:endParaRPr lang="he-IL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FF00FF"/>
                </a:solidFill>
              </a:rPr>
              <a:t>happy</a:t>
            </a:r>
            <a:r>
              <a:rPr lang="en-US" sz="3600" b="1" dirty="0"/>
              <a:t> 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you</a:t>
            </a:r>
            <a:r>
              <a:rPr lang="en-US" sz="3200" dirty="0" smtClean="0"/>
              <a:t>.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 smtClean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angry</a:t>
            </a:r>
            <a:r>
              <a:rPr lang="en-US" sz="3600" b="1" dirty="0" smtClean="0"/>
              <a:t> does </a:t>
            </a:r>
            <a:r>
              <a:rPr lang="en-US" sz="3600" b="1" u="sng" dirty="0" smtClean="0"/>
              <a:t>this offer </a:t>
            </a:r>
            <a:r>
              <a:rPr lang="en-US" sz="3600" b="1" dirty="0" smtClean="0"/>
              <a:t>make you?</a:t>
            </a:r>
            <a:endParaRPr lang="he-IL" sz="3600" b="1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FFFF00"/>
                </a:solidFill>
              </a:rPr>
              <a:t>fearful </a:t>
            </a:r>
            <a:r>
              <a:rPr lang="en-US" sz="3600" b="1" dirty="0"/>
              <a:t>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50% </a:t>
            </a:r>
            <a:r>
              <a:rPr lang="en-US" sz="3200" dirty="0" smtClean="0"/>
              <a:t>for you</a:t>
            </a:r>
            <a:r>
              <a:rPr lang="en-US" sz="3200" dirty="0" smtClean="0"/>
              <a:t>.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0070C0"/>
                </a:solidFill>
              </a:rPr>
              <a:t>sad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/>
              <a:t>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 smtClean="0">
                <a:solidFill>
                  <a:srgbClr val="FFFF00"/>
                </a:solidFill>
              </a:rPr>
              <a:t>70% </a:t>
            </a:r>
            <a:r>
              <a:rPr lang="en-US" sz="3200" dirty="0" smtClean="0"/>
              <a:t>for </a:t>
            </a:r>
            <a:r>
              <a:rPr lang="en-US" sz="3200" dirty="0"/>
              <a:t>the proposer and </a:t>
            </a:r>
            <a:r>
              <a:rPr lang="en-US" sz="3200" dirty="0" smtClean="0">
                <a:solidFill>
                  <a:srgbClr val="FFFF00"/>
                </a:solidFill>
              </a:rPr>
              <a:t>30% </a:t>
            </a:r>
            <a:r>
              <a:rPr lang="en-US" sz="3200" dirty="0" smtClean="0"/>
              <a:t>for </a:t>
            </a:r>
            <a:r>
              <a:rPr lang="en-US" sz="3200" dirty="0"/>
              <a:t>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7030A0"/>
                </a:solidFill>
              </a:rPr>
              <a:t>fair</a:t>
            </a:r>
            <a:r>
              <a:rPr lang="en-US" sz="3600" b="1" dirty="0"/>
              <a:t> do you perceive </a:t>
            </a:r>
            <a:r>
              <a:rPr lang="en-US" sz="3600" b="1" u="sng" dirty="0"/>
              <a:t>this offer </a:t>
            </a:r>
            <a:r>
              <a:rPr lang="en-US" sz="3600" b="1" dirty="0"/>
              <a:t>to be?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70%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30% </a:t>
            </a:r>
            <a:r>
              <a:rPr lang="en-US" sz="3200" dirty="0" smtClean="0"/>
              <a:t>for </a:t>
            </a:r>
            <a:r>
              <a:rPr lang="en-US" sz="3200" dirty="0"/>
              <a:t>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FF00FF"/>
                </a:solidFill>
              </a:rPr>
              <a:t>happy</a:t>
            </a:r>
            <a:r>
              <a:rPr lang="en-US" sz="3600" b="1" dirty="0"/>
              <a:t> 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70%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30% </a:t>
            </a:r>
            <a:r>
              <a:rPr lang="en-US" sz="3200" dirty="0" smtClean="0"/>
              <a:t>for </a:t>
            </a:r>
            <a:r>
              <a:rPr lang="en-US" sz="3200" dirty="0"/>
              <a:t>you</a:t>
            </a:r>
            <a:r>
              <a:rPr lang="en-US" sz="3200" dirty="0" smtClean="0"/>
              <a:t>.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 smtClean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angry</a:t>
            </a:r>
            <a:r>
              <a:rPr lang="en-US" sz="3600" b="1" dirty="0" smtClean="0"/>
              <a:t> does </a:t>
            </a:r>
            <a:r>
              <a:rPr lang="en-US" sz="3600" b="1" u="sng" dirty="0" smtClean="0"/>
              <a:t>this offer </a:t>
            </a:r>
            <a:r>
              <a:rPr lang="en-US" sz="3600" b="1" dirty="0" smtClean="0"/>
              <a:t>make you?</a:t>
            </a:r>
            <a:endParaRPr lang="he-IL" sz="3600" b="1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70%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30% </a:t>
            </a:r>
            <a:r>
              <a:rPr lang="en-US" sz="3200" dirty="0" smtClean="0"/>
              <a:t>for </a:t>
            </a:r>
            <a:r>
              <a:rPr lang="en-US" sz="3200" dirty="0"/>
              <a:t>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FFFF00"/>
                </a:solidFill>
              </a:rPr>
              <a:t>fearful </a:t>
            </a:r>
            <a:r>
              <a:rPr lang="en-US" sz="3600" b="1" dirty="0"/>
              <a:t>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70%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30% </a:t>
            </a:r>
            <a:r>
              <a:rPr lang="en-US" sz="3200" dirty="0" smtClean="0"/>
              <a:t>for </a:t>
            </a:r>
            <a:r>
              <a:rPr lang="en-US" sz="3200" dirty="0"/>
              <a:t>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0070C0"/>
                </a:solidFill>
              </a:rPr>
              <a:t>sad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/>
              <a:t>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An offer was made splitting </a:t>
            </a:r>
            <a:r>
              <a:rPr lang="en-US" sz="3200" dirty="0" smtClean="0">
                <a:solidFill>
                  <a:srgbClr val="FFFF00"/>
                </a:solidFill>
              </a:rPr>
              <a:t>90</a:t>
            </a:r>
            <a:r>
              <a:rPr lang="en-US" sz="3200" dirty="0">
                <a:solidFill>
                  <a:srgbClr val="FFFF00"/>
                </a:solidFill>
              </a:rPr>
              <a:t>% </a:t>
            </a:r>
            <a:r>
              <a:rPr lang="en-US" sz="3200" dirty="0"/>
              <a:t>for the proposer and </a:t>
            </a:r>
            <a:r>
              <a:rPr lang="en-US" sz="3200" dirty="0" smtClean="0">
                <a:solidFill>
                  <a:srgbClr val="FFFF00"/>
                </a:solidFill>
              </a:rPr>
              <a:t>10</a:t>
            </a:r>
            <a:r>
              <a:rPr lang="en-US" sz="3200" dirty="0">
                <a:solidFill>
                  <a:srgbClr val="FFFF00"/>
                </a:solidFill>
              </a:rPr>
              <a:t>%</a:t>
            </a:r>
            <a:r>
              <a:rPr lang="en-US" sz="3200" dirty="0" smtClean="0"/>
              <a:t> 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7030A0"/>
                </a:solidFill>
              </a:rPr>
              <a:t>fair</a:t>
            </a:r>
            <a:r>
              <a:rPr lang="en-US" sz="3600" b="1" dirty="0"/>
              <a:t> do you perceive </a:t>
            </a:r>
            <a:r>
              <a:rPr lang="en-US" sz="3600" b="1" u="sng" dirty="0"/>
              <a:t>this offer </a:t>
            </a:r>
            <a:r>
              <a:rPr lang="en-US" sz="3600" b="1" dirty="0"/>
              <a:t>to be?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/>
              <a:t>To what extent do you </a:t>
            </a:r>
            <a:r>
              <a:rPr lang="en-US" sz="4000" u="sng" dirty="0" smtClean="0"/>
              <a:t>value </a:t>
            </a:r>
            <a:r>
              <a:rPr lang="en-US" sz="4000" u="sng" dirty="0"/>
              <a:t>$10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90%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10%</a:t>
            </a:r>
            <a:r>
              <a:rPr lang="en-US" sz="3200" dirty="0"/>
              <a:t> 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FF00FF"/>
                </a:solidFill>
              </a:rPr>
              <a:t>happy</a:t>
            </a:r>
            <a:r>
              <a:rPr lang="en-US" sz="3600" b="1" dirty="0"/>
              <a:t> 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90%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10%</a:t>
            </a:r>
            <a:r>
              <a:rPr lang="en-US" sz="3200" dirty="0"/>
              <a:t> 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 smtClean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angry</a:t>
            </a:r>
            <a:r>
              <a:rPr lang="en-US" sz="3600" b="1" dirty="0" smtClean="0"/>
              <a:t> does </a:t>
            </a:r>
            <a:r>
              <a:rPr lang="en-US" sz="3600" b="1" u="sng" dirty="0" smtClean="0"/>
              <a:t>this offer </a:t>
            </a:r>
            <a:r>
              <a:rPr lang="en-US" sz="3600" b="1" dirty="0" smtClean="0"/>
              <a:t>make you?</a:t>
            </a:r>
            <a:endParaRPr lang="he-IL" sz="3600" b="1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90%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10%</a:t>
            </a:r>
            <a:r>
              <a:rPr lang="en-US" sz="3200" dirty="0"/>
              <a:t> 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FFFF00"/>
                </a:solidFill>
              </a:rPr>
              <a:t>fearful </a:t>
            </a:r>
            <a:r>
              <a:rPr lang="en-US" sz="3600" b="1" dirty="0"/>
              <a:t>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An offer was made splitting </a:t>
            </a:r>
            <a:r>
              <a:rPr lang="en-US" sz="3200" dirty="0">
                <a:solidFill>
                  <a:srgbClr val="FFFF00"/>
                </a:solidFill>
              </a:rPr>
              <a:t>90% </a:t>
            </a:r>
            <a:r>
              <a:rPr lang="en-US" sz="3200" dirty="0"/>
              <a:t>for the proposer and </a:t>
            </a:r>
            <a:r>
              <a:rPr lang="en-US" sz="3200" dirty="0">
                <a:solidFill>
                  <a:srgbClr val="FFFF00"/>
                </a:solidFill>
              </a:rPr>
              <a:t>10%</a:t>
            </a:r>
            <a:r>
              <a:rPr lang="en-US" sz="3200" dirty="0"/>
              <a:t> for you. </a:t>
            </a:r>
            <a:endParaRPr lang="en-US" sz="32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3600" b="1" dirty="0"/>
              <a:t>How </a:t>
            </a:r>
            <a:r>
              <a:rPr lang="en-US" sz="3600" b="1" dirty="0">
                <a:solidFill>
                  <a:srgbClr val="0070C0"/>
                </a:solidFill>
              </a:rPr>
              <a:t>sad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/>
              <a:t>does </a:t>
            </a:r>
            <a:r>
              <a:rPr lang="en-US" sz="3600" b="1" u="sng" dirty="0"/>
              <a:t>this offer </a:t>
            </a:r>
            <a:r>
              <a:rPr lang="en-US" sz="3600" b="1" dirty="0"/>
              <a:t>make you?</a:t>
            </a:r>
            <a:endParaRPr lang="he-IL" sz="3600" b="1" dirty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he-IL" sz="3600" dirty="0" smtClean="0"/>
          </a:p>
          <a:p>
            <a:pPr>
              <a:lnSpc>
                <a:spcPct val="150000"/>
              </a:lnSpc>
            </a:pPr>
            <a:r>
              <a:rPr lang="en-US" dirty="0"/>
              <a:t>To proceed, press &lt;enter&gt;.</a:t>
            </a:r>
            <a:endParaRPr lang="he-IL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6221" y="439916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057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4418722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781"/>
            <a:ext cx="12071927" cy="5301674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600" dirty="0"/>
          </a:p>
          <a:p>
            <a:pPr rtl="1">
              <a:lnSpc>
                <a:spcPct val="150000"/>
              </a:lnSpc>
            </a:pPr>
            <a:r>
              <a:rPr lang="en-US" sz="2600" dirty="0" smtClean="0"/>
              <a:t>This part is over – please call the experimenter.</a:t>
            </a:r>
            <a:endParaRPr lang="he-IL" sz="26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algn="r" rtl="1">
              <a:lnSpc>
                <a:spcPct val="150000"/>
              </a:lnSpc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408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512" y="701566"/>
            <a:ext cx="10082784" cy="42140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/>
              <a:t>You will now be asked rate the </a:t>
            </a:r>
            <a:r>
              <a:rPr lang="en-US" sz="3200" dirty="0" smtClean="0">
                <a:solidFill>
                  <a:srgbClr val="FFFF00"/>
                </a:solidFill>
              </a:rPr>
              <a:t>present intensity </a:t>
            </a:r>
            <a:r>
              <a:rPr lang="en-US" sz="3200" dirty="0" smtClean="0"/>
              <a:t>of several feelings on a </a:t>
            </a:r>
            <a:r>
              <a:rPr lang="en-US" sz="3200" dirty="0" smtClean="0">
                <a:solidFill>
                  <a:srgbClr val="FFFF00"/>
                </a:solidFill>
              </a:rPr>
              <a:t>0</a:t>
            </a:r>
            <a:r>
              <a:rPr lang="en-US" sz="3200" dirty="0" smtClean="0"/>
              <a:t> (not at all) to </a:t>
            </a:r>
            <a:r>
              <a:rPr lang="en-US" sz="3200" dirty="0" smtClean="0">
                <a:solidFill>
                  <a:srgbClr val="FFFF00"/>
                </a:solidFill>
              </a:rPr>
              <a:t>10</a:t>
            </a:r>
            <a:r>
              <a:rPr lang="en-US" sz="3200" dirty="0" smtClean="0"/>
              <a:t> (very much) scale.</a:t>
            </a:r>
          </a:p>
          <a:p>
            <a:pPr algn="l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363309" y="5739438"/>
            <a:ext cx="3453189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proceed, press </a:t>
            </a:r>
            <a:r>
              <a:rPr lang="en-US" dirty="0" smtClean="0">
                <a:solidFill>
                  <a:schemeClr val="bg1"/>
                </a:solidFill>
              </a:rPr>
              <a:t>the &lt;spacebar&gt;.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 smtClean="0">
                <a:solidFill>
                  <a:srgbClr val="FF00FF"/>
                </a:solidFill>
              </a:rPr>
              <a:t>happy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</a:t>
            </a:r>
            <a:r>
              <a:rPr lang="en-US" sz="2800" dirty="0" smtClean="0"/>
              <a:t>&gt;.</a:t>
            </a: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>
                <a:solidFill>
                  <a:srgbClr val="C00000"/>
                </a:solidFill>
              </a:rPr>
              <a:t>angry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 smtClean="0">
                <a:solidFill>
                  <a:srgbClr val="FFFF00"/>
                </a:solidFill>
              </a:rPr>
              <a:t>fearful</a:t>
            </a:r>
            <a:r>
              <a:rPr lang="en-US" sz="4000" dirty="0" smtClean="0"/>
              <a:t> 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37" y="295562"/>
            <a:ext cx="11563925" cy="63546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How </a:t>
            </a:r>
            <a:r>
              <a:rPr lang="en-US" sz="4000" dirty="0" smtClean="0">
                <a:solidFill>
                  <a:srgbClr val="0070C0"/>
                </a:solidFill>
              </a:rPr>
              <a:t>sad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are you right </a:t>
            </a:r>
            <a:r>
              <a:rPr lang="en-US" sz="4000" u="sng" dirty="0" smtClean="0"/>
              <a:t>now</a:t>
            </a:r>
            <a:r>
              <a:rPr lang="en-US" sz="4000" dirty="0" smtClean="0"/>
              <a:t>?</a:t>
            </a:r>
            <a:endParaRPr lang="he-IL" sz="4000" dirty="0"/>
          </a:p>
          <a:p>
            <a:pPr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he-IL" sz="2800" b="1" dirty="0" smtClean="0"/>
              <a:t>0	1	2	3	4	5	6	7	8	9	10</a:t>
            </a:r>
          </a:p>
          <a:p>
            <a:pPr algn="l">
              <a:lnSpc>
                <a:spcPct val="150000"/>
              </a:lnSpc>
            </a:pP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he-IL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proceed, press &lt;enter&gt;.</a:t>
            </a:r>
            <a:endParaRPr lang="he-IL" sz="2800" dirty="0"/>
          </a:p>
          <a:p>
            <a:pPr algn="l">
              <a:lnSpc>
                <a:spcPct val="150000"/>
              </a:lnSpc>
            </a:pPr>
            <a:endParaRPr lang="he-IL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366221" y="3606680"/>
            <a:ext cx="9455974" cy="107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057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 at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751" y="3617440"/>
            <a:ext cx="1302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much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000" y="648000"/>
            <a:ext cx="9873671" cy="467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To ensure technical functionality of the keyboard, please press </a:t>
            </a:r>
            <a:r>
              <a:rPr lang="en-US" sz="4400" dirty="0" smtClean="0">
                <a:solidFill>
                  <a:srgbClr val="FFFF00"/>
                </a:solidFill>
              </a:rPr>
              <a:t>1</a:t>
            </a:r>
            <a:r>
              <a:rPr lang="en-US" sz="4400" dirty="0" smtClean="0"/>
              <a:t> to proceed to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1050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889</Words>
  <Application>Microsoft Office PowerPoint</Application>
  <PresentationFormat>Widescreen</PresentationFormat>
  <Paragraphs>326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 Ben Zion</dc:creator>
  <cp:lastModifiedBy>Gadi Gilam</cp:lastModifiedBy>
  <cp:revision>146</cp:revision>
  <dcterms:created xsi:type="dcterms:W3CDTF">2015-11-17T12:12:10Z</dcterms:created>
  <dcterms:modified xsi:type="dcterms:W3CDTF">2018-08-17T16:22:28Z</dcterms:modified>
</cp:coreProperties>
</file>