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309" r:id="rId3"/>
    <p:sldId id="314" r:id="rId4"/>
    <p:sldId id="310" r:id="rId5"/>
    <p:sldId id="315" r:id="rId6"/>
    <p:sldId id="312" r:id="rId7"/>
    <p:sldId id="313" r:id="rId8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5" tIns="45695" rIns="91415" bIns="4569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5" tIns="45695" rIns="91415" bIns="4569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5" tIns="45695" rIns="91415" bIns="4569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5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5" tIns="45695" rIns="91415" bIns="4569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5" tIns="45695" rIns="91415" bIns="45695" anchor="b" anchorCtr="0">
            <a:noAutofit/>
          </a:bodyPr>
          <a:lstStyle/>
          <a:p>
            <a:pPr algn="r"/>
            <a:fld id="{00000000-1234-1234-1234-123412341234}" type="slidenum">
              <a:rPr lang="en-US" sz="1200" smtClean="0">
                <a:solidFill>
                  <a:schemeClr val="dk1"/>
                </a:solidFill>
              </a:rPr>
              <a:pPr algn="r"/>
              <a:t>‹#›</a:t>
            </a:fld>
            <a:endParaRPr lang="en-US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033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15" tIns="45695" rIns="91415" bIns="45695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12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74408" y="6180634"/>
            <a:ext cx="1396606" cy="337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1143000" y="3969208"/>
            <a:ext cx="6858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143000" y="3602038"/>
            <a:ext cx="685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>
  <p:cSld name="캡션 있는 그림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418201"/>
            <a:ext cx="997392" cy="24142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31218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11"/>
          <p:cNvCxnSpPr/>
          <p:nvPr/>
        </p:nvCxnSpPr>
        <p:spPr>
          <a:xfrm>
            <a:off x="395536" y="980728"/>
            <a:ext cx="3246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3887391" y="273600"/>
            <a:ext cx="4869300" cy="5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31329" y="1142995"/>
            <a:ext cx="3147600" cy="51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1pPr>
            <a:lvl2pPr marL="914400" lvl="1" indent="-298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  <a:defRPr sz="1100"/>
            </a:lvl2pPr>
            <a:lvl3pPr marL="1371600" lvl="2" indent="-295275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➢"/>
              <a:defRPr sz="1050"/>
            </a:lvl3pPr>
            <a:lvl4pPr marL="1828800" lvl="3" indent="-2794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—"/>
              <a:defRPr sz="800"/>
            </a:lvl4pPr>
            <a:lvl5pPr marL="2286000" lvl="4" indent="-2794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6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028600" y="-462600"/>
            <a:ext cx="5112000" cy="8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418201"/>
            <a:ext cx="997392" cy="241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2"/>
          <p:cNvCxnSpPr/>
          <p:nvPr/>
        </p:nvCxnSpPr>
        <p:spPr>
          <a:xfrm>
            <a:off x="395536" y="980728"/>
            <a:ext cx="8352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5477061" y="2918275"/>
            <a:ext cx="58119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285620" y="-291875"/>
            <a:ext cx="5811900" cy="7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418201"/>
            <a:ext cx="997392" cy="241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3"/>
          <p:cNvCxnSpPr/>
          <p:nvPr/>
        </p:nvCxnSpPr>
        <p:spPr>
          <a:xfrm>
            <a:off x="8025103" y="365125"/>
            <a:ext cx="0" cy="58119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6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21200" y="1144800"/>
            <a:ext cx="8326800" cy="5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/>
            </a:lvl2pPr>
            <a:lvl3pPr marL="137160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418201"/>
            <a:ext cx="997392" cy="241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24;p3"/>
          <p:cNvCxnSpPr/>
          <p:nvPr/>
        </p:nvCxnSpPr>
        <p:spPr>
          <a:xfrm>
            <a:off x="395536" y="980728"/>
            <a:ext cx="8352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418201"/>
            <a:ext cx="997392" cy="241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12" scaled="0"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6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21200" y="1144800"/>
            <a:ext cx="8326800" cy="5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/>
            </a:lvl1pPr>
            <a:lvl2pPr marL="914400" lvl="1" indent="-3175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arenR"/>
              <a:defRPr/>
            </a:lvl2pPr>
            <a:lvl3pPr marL="1371600" lvl="2" indent="-304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/>
            </a:lvl3pPr>
            <a:lvl4pPr marL="1828800" lvl="3" indent="-2921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lphaUcPeriod"/>
              <a:defRPr/>
            </a:lvl4pPr>
            <a:lvl5pPr marL="2286000" lvl="4" indent="-2921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lphaLcPeriod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418201"/>
            <a:ext cx="997392" cy="241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5"/>
          <p:cNvCxnSpPr/>
          <p:nvPr/>
        </p:nvCxnSpPr>
        <p:spPr>
          <a:xfrm>
            <a:off x="395536" y="980728"/>
            <a:ext cx="8352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>
  <p:cSld name="콘텐츠 2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674892" y="1143269"/>
            <a:ext cx="4068000" cy="5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21200" y="1143269"/>
            <a:ext cx="4068000" cy="5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6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418201"/>
            <a:ext cx="997392" cy="241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6"/>
          <p:cNvCxnSpPr/>
          <p:nvPr/>
        </p:nvCxnSpPr>
        <p:spPr>
          <a:xfrm>
            <a:off x="395536" y="980728"/>
            <a:ext cx="8352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674892" y="1965651"/>
            <a:ext cx="40680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21200" y="1965651"/>
            <a:ext cx="40680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421200" y="1141740"/>
            <a:ext cx="40680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4675850" y="1141740"/>
            <a:ext cx="4067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418201"/>
            <a:ext cx="997392" cy="241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7"/>
          <p:cNvCxnSpPr/>
          <p:nvPr/>
        </p:nvCxnSpPr>
        <p:spPr>
          <a:xfrm>
            <a:off x="395536" y="980728"/>
            <a:ext cx="8352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6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6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418201"/>
            <a:ext cx="997392" cy="241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8"/>
          <p:cNvCxnSpPr/>
          <p:nvPr/>
        </p:nvCxnSpPr>
        <p:spPr>
          <a:xfrm>
            <a:off x="395536" y="980728"/>
            <a:ext cx="8352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418201"/>
            <a:ext cx="997392" cy="241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>
  <p:cSld name="캡션 있는 콘텐츠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6418201"/>
            <a:ext cx="997392" cy="24142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31218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4" name="Google Shape;64;p10"/>
          <p:cNvCxnSpPr/>
          <p:nvPr/>
        </p:nvCxnSpPr>
        <p:spPr>
          <a:xfrm>
            <a:off x="395536" y="980728"/>
            <a:ext cx="3246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887391" y="273600"/>
            <a:ext cx="4869300" cy="5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431329" y="1142995"/>
            <a:ext cx="3147600" cy="51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1pPr>
            <a:lvl2pPr marL="914400" lvl="1" indent="-2984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  <a:defRPr sz="1100"/>
            </a:lvl2pPr>
            <a:lvl3pPr marL="1371600" lvl="2" indent="-295275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➢"/>
              <a:defRPr sz="1050"/>
            </a:lvl3pPr>
            <a:lvl4pPr marL="1828800" lvl="3" indent="-2794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—"/>
              <a:defRPr sz="800"/>
            </a:lvl4pPr>
            <a:lvl5pPr marL="2286000" lvl="4" indent="-2794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6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21200" y="1144800"/>
            <a:ext cx="8326800" cy="5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—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685800" y="986626"/>
            <a:ext cx="7772400" cy="261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6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ARCUS Fault Tolerance</a:t>
            </a:r>
            <a:br>
              <a:rPr lang="en-US" sz="36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en-US" sz="36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36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이미지 모음</a:t>
            </a:r>
            <a:r>
              <a:rPr lang="en-US" altLang="ko-KR" sz="36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endParaRPr sz="12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1064419" y="4962191"/>
            <a:ext cx="6858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altLang="en-US" dirty="0" smtClean="0">
                <a:solidFill>
                  <a:srgbClr val="000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박준현</a:t>
            </a:r>
            <a:endParaRPr lang="en-US" dirty="0" smtClean="0">
              <a:solidFill>
                <a:srgbClr val="000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980728"/>
            <a:ext cx="835292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그림 </a:t>
            </a:r>
            <a:r>
              <a:rPr lang="en-US" altLang="ko-KR" sz="32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1) Automatic </a:t>
            </a:r>
            <a:r>
              <a:rPr lang="en-US" altLang="ko-KR" sz="32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Failstop</a:t>
            </a:r>
            <a:endParaRPr lang="ko-KR" altLang="en-US" sz="3200" dirty="0">
              <a:solidFill>
                <a:srgbClr val="009AC8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C595-A875-41FE-A9F6-6A7CB9D62C6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538843" y="1159329"/>
            <a:ext cx="8334890" cy="5014147"/>
            <a:chOff x="538843" y="1159329"/>
            <a:chExt cx="8334890" cy="5014147"/>
          </a:xfrm>
        </p:grpSpPr>
        <p:grpSp>
          <p:nvGrpSpPr>
            <p:cNvPr id="109" name="그룹 108"/>
            <p:cNvGrpSpPr/>
            <p:nvPr/>
          </p:nvGrpSpPr>
          <p:grpSpPr>
            <a:xfrm>
              <a:off x="538843" y="1159329"/>
              <a:ext cx="4033157" cy="4669972"/>
              <a:chOff x="710293" y="1436914"/>
              <a:chExt cx="4033157" cy="4669972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950204" y="5027750"/>
                <a:ext cx="1337381" cy="798468"/>
                <a:chOff x="4815921" y="5333986"/>
                <a:chExt cx="1337381" cy="798468"/>
              </a:xfrm>
            </p:grpSpPr>
            <p:sp>
              <p:nvSpPr>
                <p:cNvPr id="18" name="순서도: 자기 디스크 17"/>
                <p:cNvSpPr/>
                <p:nvPr/>
              </p:nvSpPr>
              <p:spPr>
                <a:xfrm>
                  <a:off x="4815921" y="5333986"/>
                  <a:ext cx="1337381" cy="798468"/>
                </a:xfrm>
                <a:prstGeom prst="flowChartMagneticDisk">
                  <a:avLst/>
                </a:prstGeom>
                <a:noFill/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831536" y="5683185"/>
                  <a:ext cx="1256786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pPr algn="ctr"/>
                  <a:r>
                    <a:rPr lang="en-US" altLang="ko-KR" sz="12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  <a:cs typeface="Liberation Sans"/>
                    </a:rPr>
                    <a:t>Database</a:t>
                  </a:r>
                  <a:endPara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Liberation Sans"/>
                  </a:endParaRPr>
                </a:p>
              </p:txBody>
            </p:sp>
          </p:grpSp>
          <p:sp>
            <p:nvSpPr>
              <p:cNvPr id="11" name="위쪽/아래쪽 화살표 10"/>
              <p:cNvSpPr/>
              <p:nvPr/>
            </p:nvSpPr>
            <p:spPr>
              <a:xfrm>
                <a:off x="1482328" y="4214812"/>
                <a:ext cx="307181" cy="812938"/>
              </a:xfrm>
              <a:prstGeom prst="upDownArrow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2824476" y="2143125"/>
                <a:ext cx="1620191" cy="2071687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68" name="Picture 3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2500" y="2332388"/>
                <a:ext cx="720080" cy="5040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" name="Picture 3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2500" y="2904417"/>
                <a:ext cx="720080" cy="5040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Picture 3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2500" y="3519995"/>
                <a:ext cx="720080" cy="5040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940046" y="1860773"/>
                <a:ext cx="1485067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Cache Cluster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endParaRPr>
              </a:p>
            </p:txBody>
          </p:sp>
          <p:sp>
            <p:nvSpPr>
              <p:cNvPr id="77" name="&quot;없음&quot; 기호 76"/>
              <p:cNvSpPr/>
              <p:nvPr/>
            </p:nvSpPr>
            <p:spPr>
              <a:xfrm>
                <a:off x="3045979" y="2971004"/>
                <a:ext cx="424054" cy="357137"/>
              </a:xfrm>
              <a:prstGeom prst="noSmoking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497957" y="2405937"/>
                <a:ext cx="946709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N1</a:t>
                </a:r>
                <a:r>
                  <a:rPr lang="en-US" altLang="ko-KR" sz="1200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(1/3)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14617" y="3005608"/>
                <a:ext cx="930049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N2 </a:t>
                </a:r>
                <a:r>
                  <a:rPr lang="en-US" altLang="ko-KR" sz="1200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(1/3)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497778" y="3605010"/>
                <a:ext cx="946888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N3 </a:t>
                </a:r>
                <a:r>
                  <a:rPr lang="en-US" altLang="ko-KR" sz="1200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(1/3)</a:t>
                </a:r>
              </a:p>
            </p:txBody>
          </p:sp>
          <p:cxnSp>
            <p:nvCxnSpPr>
              <p:cNvPr id="82" name="직선 연결선 81"/>
              <p:cNvCxnSpPr>
                <a:stCxn id="85" idx="3"/>
                <a:endCxn id="68" idx="1"/>
              </p:cNvCxnSpPr>
              <p:nvPr/>
            </p:nvCxnSpPr>
            <p:spPr>
              <a:xfrm flipV="1">
                <a:off x="1902703" y="2584416"/>
                <a:ext cx="1059797" cy="3599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모서리가 둥근 직사각형 82"/>
              <p:cNvSpPr/>
              <p:nvPr/>
            </p:nvSpPr>
            <p:spPr>
              <a:xfrm>
                <a:off x="1025166" y="2153711"/>
                <a:ext cx="1233614" cy="2063154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64394" y="1858785"/>
                <a:ext cx="1543050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Applications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endParaRPr>
              </a:p>
            </p:txBody>
          </p:sp>
          <p:pic>
            <p:nvPicPr>
              <p:cNvPr id="85" name="Picture 3" descr="C:\Documents and Settings\nhn\Local Settings\Temporary Internet Files\Content.IE5\5WPA381L\MC900428969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35088" y="2291090"/>
                <a:ext cx="567615" cy="658639"/>
              </a:xfrm>
              <a:prstGeom prst="rect">
                <a:avLst/>
              </a:prstGeom>
              <a:noFill/>
            </p:spPr>
          </p:pic>
          <p:pic>
            <p:nvPicPr>
              <p:cNvPr id="87" name="Picture 3" descr="C:\Documents and Settings\nhn\Local Settings\Temporary Internet Files\Content.IE5\5WPA381L\MC900428969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73302" y="3408473"/>
                <a:ext cx="567615" cy="637505"/>
              </a:xfrm>
              <a:prstGeom prst="rect">
                <a:avLst/>
              </a:prstGeom>
              <a:noFill/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1550196" y="2995255"/>
                <a:ext cx="369332" cy="48106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. .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92" name="직선 연결선 91"/>
              <p:cNvCxnSpPr>
                <a:stCxn id="85" idx="3"/>
                <a:endCxn id="69" idx="1"/>
              </p:cNvCxnSpPr>
              <p:nvPr/>
            </p:nvCxnSpPr>
            <p:spPr>
              <a:xfrm>
                <a:off x="1902703" y="2620410"/>
                <a:ext cx="1059797" cy="53603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stCxn id="85" idx="3"/>
                <a:endCxn id="70" idx="1"/>
              </p:cNvCxnSpPr>
              <p:nvPr/>
            </p:nvCxnSpPr>
            <p:spPr>
              <a:xfrm>
                <a:off x="1902703" y="2620410"/>
                <a:ext cx="1059797" cy="1151613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87" idx="3"/>
                <a:endCxn id="68" idx="1"/>
              </p:cNvCxnSpPr>
              <p:nvPr/>
            </p:nvCxnSpPr>
            <p:spPr>
              <a:xfrm flipV="1">
                <a:off x="1940917" y="2584416"/>
                <a:ext cx="1021583" cy="114281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>
                <a:stCxn id="87" idx="3"/>
                <a:endCxn id="69" idx="1"/>
              </p:cNvCxnSpPr>
              <p:nvPr/>
            </p:nvCxnSpPr>
            <p:spPr>
              <a:xfrm flipV="1">
                <a:off x="1940917" y="3156445"/>
                <a:ext cx="1021583" cy="570781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>
                <a:stCxn id="87" idx="3"/>
                <a:endCxn id="70" idx="1"/>
              </p:cNvCxnSpPr>
              <p:nvPr/>
            </p:nvCxnSpPr>
            <p:spPr>
              <a:xfrm>
                <a:off x="1940917" y="3727226"/>
                <a:ext cx="1021583" cy="4479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1940917" y="4459835"/>
                <a:ext cx="2350890" cy="442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Cache 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요청의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1/3 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양이</a:t>
                </a:r>
                <a:endParaRPr lang="en-US" altLang="ko-KR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endParaRPr>
              </a:p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DB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에 지속적으로 들어감</a:t>
                </a:r>
                <a:endPara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710293" y="1436914"/>
                <a:ext cx="4033157" cy="466997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4840576" y="1159329"/>
              <a:ext cx="4033157" cy="4669972"/>
              <a:chOff x="710293" y="1436914"/>
              <a:chExt cx="4033157" cy="4669972"/>
            </a:xfrm>
          </p:grpSpPr>
          <p:grpSp>
            <p:nvGrpSpPr>
              <p:cNvPr id="112" name="그룹 111"/>
              <p:cNvGrpSpPr/>
              <p:nvPr/>
            </p:nvGrpSpPr>
            <p:grpSpPr>
              <a:xfrm>
                <a:off x="950204" y="5027750"/>
                <a:ext cx="1337381" cy="798468"/>
                <a:chOff x="4815921" y="5333986"/>
                <a:chExt cx="1337381" cy="798468"/>
              </a:xfrm>
            </p:grpSpPr>
            <p:sp>
              <p:nvSpPr>
                <p:cNvPr id="136" name="순서도: 자기 디스크 135"/>
                <p:cNvSpPr/>
                <p:nvPr/>
              </p:nvSpPr>
              <p:spPr>
                <a:xfrm>
                  <a:off x="4815921" y="5333986"/>
                  <a:ext cx="1337381" cy="798468"/>
                </a:xfrm>
                <a:prstGeom prst="flowChartMagneticDisk">
                  <a:avLst/>
                </a:prstGeom>
                <a:noFill/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831536" y="5683185"/>
                  <a:ext cx="1256786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pPr algn="ctr"/>
                  <a:r>
                    <a:rPr lang="en-US" altLang="ko-KR" sz="12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  <a:cs typeface="Liberation Sans"/>
                    </a:rPr>
                    <a:t>Database</a:t>
                  </a:r>
                  <a:endPara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Liberation Sans"/>
                  </a:endParaRPr>
                </a:p>
              </p:txBody>
            </p:sp>
          </p:grpSp>
          <p:sp>
            <p:nvSpPr>
              <p:cNvPr id="113" name="위쪽/아래쪽 화살표 112"/>
              <p:cNvSpPr/>
              <p:nvPr/>
            </p:nvSpPr>
            <p:spPr>
              <a:xfrm>
                <a:off x="1482328" y="4214812"/>
                <a:ext cx="307181" cy="812938"/>
              </a:xfrm>
              <a:prstGeom prst="upDownArrow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4" name="모서리가 둥근 직사각형 113"/>
              <p:cNvSpPr/>
              <p:nvPr/>
            </p:nvSpPr>
            <p:spPr>
              <a:xfrm>
                <a:off x="2824476" y="2143125"/>
                <a:ext cx="1620191" cy="2071687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115" name="Picture 3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2500" y="2332388"/>
                <a:ext cx="720080" cy="5040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Picture 3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2500" y="3519995"/>
                <a:ext cx="720080" cy="5040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2940046" y="1860773"/>
                <a:ext cx="1485067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Cache Cluster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endParaRPr>
              </a:p>
            </p:txBody>
          </p:sp>
          <p:sp>
            <p:nvSpPr>
              <p:cNvPr id="119" name="&quot;없음&quot; 기호 118"/>
              <p:cNvSpPr/>
              <p:nvPr/>
            </p:nvSpPr>
            <p:spPr>
              <a:xfrm>
                <a:off x="3045979" y="2971004"/>
                <a:ext cx="424054" cy="357137"/>
              </a:xfrm>
              <a:prstGeom prst="noSmoking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497957" y="2405937"/>
                <a:ext cx="946709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N1</a:t>
                </a:r>
                <a:r>
                  <a:rPr lang="en-US" altLang="ko-KR" sz="1200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(1/2)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497778" y="3605010"/>
                <a:ext cx="946888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N3 </a:t>
                </a:r>
                <a:r>
                  <a:rPr lang="en-US" altLang="ko-KR" sz="1200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(1/2)</a:t>
                </a:r>
              </a:p>
            </p:txBody>
          </p:sp>
          <p:cxnSp>
            <p:nvCxnSpPr>
              <p:cNvPr id="123" name="직선 연결선 122"/>
              <p:cNvCxnSpPr>
                <a:stCxn id="126" idx="3"/>
                <a:endCxn id="115" idx="1"/>
              </p:cNvCxnSpPr>
              <p:nvPr/>
            </p:nvCxnSpPr>
            <p:spPr>
              <a:xfrm flipV="1">
                <a:off x="1902703" y="2584416"/>
                <a:ext cx="1059797" cy="3599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모서리가 둥근 직사각형 123"/>
              <p:cNvSpPr/>
              <p:nvPr/>
            </p:nvSpPr>
            <p:spPr>
              <a:xfrm>
                <a:off x="1025166" y="2153711"/>
                <a:ext cx="1233614" cy="2063154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864394" y="1858785"/>
                <a:ext cx="1543050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Applications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endParaRPr>
              </a:p>
            </p:txBody>
          </p:sp>
          <p:pic>
            <p:nvPicPr>
              <p:cNvPr id="126" name="Picture 3" descr="C:\Documents and Settings\nhn\Local Settings\Temporary Internet Files\Content.IE5\5WPA381L\MC900428969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35088" y="2291090"/>
                <a:ext cx="567615" cy="658639"/>
              </a:xfrm>
              <a:prstGeom prst="rect">
                <a:avLst/>
              </a:prstGeom>
              <a:noFill/>
            </p:spPr>
          </p:pic>
          <p:pic>
            <p:nvPicPr>
              <p:cNvPr id="127" name="Picture 3" descr="C:\Documents and Settings\nhn\Local Settings\Temporary Internet Files\Content.IE5\5WPA381L\MC900428969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73302" y="3408473"/>
                <a:ext cx="567615" cy="637505"/>
              </a:xfrm>
              <a:prstGeom prst="rect">
                <a:avLst/>
              </a:prstGeom>
              <a:noFill/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1550196" y="2995255"/>
                <a:ext cx="369332" cy="48106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. .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30" name="직선 연결선 129"/>
              <p:cNvCxnSpPr>
                <a:stCxn id="126" idx="3"/>
                <a:endCxn id="117" idx="1"/>
              </p:cNvCxnSpPr>
              <p:nvPr/>
            </p:nvCxnSpPr>
            <p:spPr>
              <a:xfrm>
                <a:off x="1902703" y="2620410"/>
                <a:ext cx="1059797" cy="1151613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>
                <a:stCxn id="127" idx="3"/>
                <a:endCxn id="115" idx="1"/>
              </p:cNvCxnSpPr>
              <p:nvPr/>
            </p:nvCxnSpPr>
            <p:spPr>
              <a:xfrm flipV="1">
                <a:off x="1940917" y="2584416"/>
                <a:ext cx="1021583" cy="114281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stCxn id="127" idx="3"/>
                <a:endCxn id="117" idx="1"/>
              </p:cNvCxnSpPr>
              <p:nvPr/>
            </p:nvCxnSpPr>
            <p:spPr>
              <a:xfrm>
                <a:off x="1940917" y="3727226"/>
                <a:ext cx="1021583" cy="4479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1940917" y="4367504"/>
                <a:ext cx="2350890" cy="626701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Cache 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요청의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1/3 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양이</a:t>
                </a:r>
                <a:endParaRPr lang="en-US" altLang="ko-KR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endParaRPr>
              </a:p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정상 캐시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노드에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 재배치되면 </a:t>
                </a:r>
                <a:endParaRPr lang="en-US" altLang="ko-KR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endParaRPr>
              </a:p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더 이상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cache miss 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없음</a:t>
                </a:r>
                <a:endPara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710293" y="1436914"/>
                <a:ext cx="4033157" cy="466997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692944" y="5916107"/>
              <a:ext cx="3564659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Case 1) Automatic Fail-stop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없는 경우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026259" y="5913220"/>
              <a:ext cx="3564659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Case 2) Automatic Fail-stop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있는 경우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703805" y="1550070"/>
            <a:ext cx="8238" cy="455569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980728"/>
            <a:ext cx="835292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그림 </a:t>
            </a:r>
            <a:r>
              <a:rPr lang="en-US" altLang="ko-KR" sz="32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1) Automatic Failstop-</a:t>
            </a:r>
            <a:r>
              <a:rPr lang="en-US" altLang="ko-KR" sz="32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en</a:t>
            </a:r>
            <a:endParaRPr lang="ko-KR" altLang="en-US" sz="3200" dirty="0">
              <a:solidFill>
                <a:srgbClr val="009AC8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C595-A875-41FE-A9F6-6A7CB9D62C6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140" name="그룹 139"/>
          <p:cNvGrpSpPr/>
          <p:nvPr/>
        </p:nvGrpSpPr>
        <p:grpSpPr>
          <a:xfrm>
            <a:off x="538843" y="1159329"/>
            <a:ext cx="8334890" cy="5014147"/>
            <a:chOff x="538843" y="1159329"/>
            <a:chExt cx="8334890" cy="5014147"/>
          </a:xfrm>
        </p:grpSpPr>
        <p:grpSp>
          <p:nvGrpSpPr>
            <p:cNvPr id="109" name="그룹 108"/>
            <p:cNvGrpSpPr/>
            <p:nvPr/>
          </p:nvGrpSpPr>
          <p:grpSpPr>
            <a:xfrm>
              <a:off x="538843" y="1159329"/>
              <a:ext cx="4033157" cy="4669972"/>
              <a:chOff x="710293" y="1436914"/>
              <a:chExt cx="4033157" cy="4669972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950204" y="5027750"/>
                <a:ext cx="1337381" cy="798468"/>
                <a:chOff x="4815921" y="5333986"/>
                <a:chExt cx="1337381" cy="798468"/>
              </a:xfrm>
            </p:grpSpPr>
            <p:sp>
              <p:nvSpPr>
                <p:cNvPr id="18" name="순서도: 자기 디스크 17"/>
                <p:cNvSpPr/>
                <p:nvPr/>
              </p:nvSpPr>
              <p:spPr>
                <a:xfrm>
                  <a:off x="4815921" y="5333986"/>
                  <a:ext cx="1337381" cy="798468"/>
                </a:xfrm>
                <a:prstGeom prst="flowChartMagneticDisk">
                  <a:avLst/>
                </a:prstGeom>
                <a:noFill/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831536" y="5683185"/>
                  <a:ext cx="1256786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pPr algn="ctr"/>
                  <a:r>
                    <a:rPr lang="en-US" altLang="ko-KR" sz="12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  <a:cs typeface="Liberation Sans"/>
                    </a:rPr>
                    <a:t>Database</a:t>
                  </a:r>
                  <a:endPara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Liberation Sans"/>
                  </a:endParaRPr>
                </a:p>
              </p:txBody>
            </p:sp>
          </p:grpSp>
          <p:sp>
            <p:nvSpPr>
              <p:cNvPr id="11" name="위쪽/아래쪽 화살표 10"/>
              <p:cNvSpPr/>
              <p:nvPr/>
            </p:nvSpPr>
            <p:spPr>
              <a:xfrm>
                <a:off x="1482328" y="4214812"/>
                <a:ext cx="307181" cy="812938"/>
              </a:xfrm>
              <a:prstGeom prst="upDownArrow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2824476" y="2143125"/>
                <a:ext cx="1620191" cy="2071687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68" name="Picture 3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2500" y="2332388"/>
                <a:ext cx="720080" cy="5040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" name="Picture 3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2500" y="2904417"/>
                <a:ext cx="720080" cy="5040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Picture 3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2500" y="3519995"/>
                <a:ext cx="720080" cy="5040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2940046" y="1860773"/>
                <a:ext cx="1485067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Cache Cluster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endParaRPr>
              </a:p>
            </p:txBody>
          </p:sp>
          <p:sp>
            <p:nvSpPr>
              <p:cNvPr id="77" name="&quot;없음&quot; 기호 76"/>
              <p:cNvSpPr/>
              <p:nvPr/>
            </p:nvSpPr>
            <p:spPr>
              <a:xfrm>
                <a:off x="3045979" y="2971004"/>
                <a:ext cx="424054" cy="357137"/>
              </a:xfrm>
              <a:prstGeom prst="noSmoking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497957" y="2405937"/>
                <a:ext cx="946709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N1</a:t>
                </a:r>
                <a:r>
                  <a:rPr lang="en-US" altLang="ko-KR" sz="1200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(1/3)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14617" y="3005608"/>
                <a:ext cx="930049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N2 </a:t>
                </a:r>
                <a:r>
                  <a:rPr lang="en-US" altLang="ko-KR" sz="1200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(1/3)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497778" y="3605010"/>
                <a:ext cx="946888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N3 </a:t>
                </a:r>
                <a:r>
                  <a:rPr lang="en-US" altLang="ko-KR" sz="1200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(1/3)</a:t>
                </a:r>
              </a:p>
            </p:txBody>
          </p:sp>
          <p:cxnSp>
            <p:nvCxnSpPr>
              <p:cNvPr id="82" name="직선 연결선 81"/>
              <p:cNvCxnSpPr>
                <a:stCxn id="85" idx="3"/>
                <a:endCxn id="68" idx="1"/>
              </p:cNvCxnSpPr>
              <p:nvPr/>
            </p:nvCxnSpPr>
            <p:spPr>
              <a:xfrm flipV="1">
                <a:off x="1902703" y="2584416"/>
                <a:ext cx="1059797" cy="3599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모서리가 둥근 직사각형 82"/>
              <p:cNvSpPr/>
              <p:nvPr/>
            </p:nvSpPr>
            <p:spPr>
              <a:xfrm>
                <a:off x="1025166" y="2153711"/>
                <a:ext cx="1233614" cy="2063154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64394" y="1858785"/>
                <a:ext cx="1543050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Applications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endParaRPr>
              </a:p>
            </p:txBody>
          </p:sp>
          <p:pic>
            <p:nvPicPr>
              <p:cNvPr id="85" name="Picture 3" descr="C:\Documents and Settings\nhn\Local Settings\Temporary Internet Files\Content.IE5\5WPA381L\MC900428969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35088" y="2291090"/>
                <a:ext cx="567615" cy="658639"/>
              </a:xfrm>
              <a:prstGeom prst="rect">
                <a:avLst/>
              </a:prstGeom>
              <a:noFill/>
            </p:spPr>
          </p:pic>
          <p:pic>
            <p:nvPicPr>
              <p:cNvPr id="87" name="Picture 3" descr="C:\Documents and Settings\nhn\Local Settings\Temporary Internet Files\Content.IE5\5WPA381L\MC900428969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73302" y="3408473"/>
                <a:ext cx="567615" cy="637505"/>
              </a:xfrm>
              <a:prstGeom prst="rect">
                <a:avLst/>
              </a:prstGeom>
              <a:noFill/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1550196" y="2995255"/>
                <a:ext cx="369332" cy="48106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. .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92" name="직선 연결선 91"/>
              <p:cNvCxnSpPr>
                <a:stCxn id="85" idx="3"/>
                <a:endCxn id="69" idx="1"/>
              </p:cNvCxnSpPr>
              <p:nvPr/>
            </p:nvCxnSpPr>
            <p:spPr>
              <a:xfrm>
                <a:off x="1902703" y="2620410"/>
                <a:ext cx="1059797" cy="536035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stCxn id="85" idx="3"/>
                <a:endCxn id="70" idx="1"/>
              </p:cNvCxnSpPr>
              <p:nvPr/>
            </p:nvCxnSpPr>
            <p:spPr>
              <a:xfrm>
                <a:off x="1902703" y="2620410"/>
                <a:ext cx="1059797" cy="1151613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87" idx="3"/>
                <a:endCxn id="68" idx="1"/>
              </p:cNvCxnSpPr>
              <p:nvPr/>
            </p:nvCxnSpPr>
            <p:spPr>
              <a:xfrm flipV="1">
                <a:off x="1940917" y="2584416"/>
                <a:ext cx="1021583" cy="114281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>
                <a:stCxn id="87" idx="3"/>
                <a:endCxn id="69" idx="1"/>
              </p:cNvCxnSpPr>
              <p:nvPr/>
            </p:nvCxnSpPr>
            <p:spPr>
              <a:xfrm flipV="1">
                <a:off x="1940917" y="3156445"/>
                <a:ext cx="1021583" cy="570781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>
                <a:stCxn id="87" idx="3"/>
                <a:endCxn id="70" idx="1"/>
              </p:cNvCxnSpPr>
              <p:nvPr/>
            </p:nvCxnSpPr>
            <p:spPr>
              <a:xfrm>
                <a:off x="1940917" y="3727226"/>
                <a:ext cx="1021583" cy="4479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2093776" y="4383976"/>
                <a:ext cx="2350890" cy="626701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r"/>
                <a:r>
                  <a:rPr lang="en-US" altLang="ko-KR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1/3 of cache request</a:t>
                </a:r>
              </a:p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c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ontinuously goes to DB</a:t>
                </a:r>
                <a:endParaRPr lang="en-US" sz="1200" dirty="0"/>
              </a:p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710293" y="1436914"/>
                <a:ext cx="4033157" cy="466997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4840576" y="1159329"/>
              <a:ext cx="4033157" cy="4669972"/>
              <a:chOff x="710293" y="1436914"/>
              <a:chExt cx="4033157" cy="4669972"/>
            </a:xfrm>
          </p:grpSpPr>
          <p:grpSp>
            <p:nvGrpSpPr>
              <p:cNvPr id="112" name="그룹 111"/>
              <p:cNvGrpSpPr/>
              <p:nvPr/>
            </p:nvGrpSpPr>
            <p:grpSpPr>
              <a:xfrm>
                <a:off x="950204" y="5027750"/>
                <a:ext cx="1337381" cy="798468"/>
                <a:chOff x="4815921" y="5333986"/>
                <a:chExt cx="1337381" cy="798468"/>
              </a:xfrm>
            </p:grpSpPr>
            <p:sp>
              <p:nvSpPr>
                <p:cNvPr id="136" name="순서도: 자기 디스크 135"/>
                <p:cNvSpPr/>
                <p:nvPr/>
              </p:nvSpPr>
              <p:spPr>
                <a:xfrm>
                  <a:off x="4815921" y="5333986"/>
                  <a:ext cx="1337381" cy="798468"/>
                </a:xfrm>
                <a:prstGeom prst="flowChartMagneticDisk">
                  <a:avLst/>
                </a:prstGeom>
                <a:noFill/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831536" y="5683185"/>
                  <a:ext cx="1256786" cy="25736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>
                  <a:spAutoFit/>
                </a:bodyPr>
                <a:lstStyle/>
                <a:p>
                  <a:pPr algn="ctr"/>
                  <a:r>
                    <a:rPr lang="en-US" altLang="ko-KR" sz="120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  <a:cs typeface="Liberation Sans"/>
                    </a:rPr>
                    <a:t>Database</a:t>
                  </a:r>
                  <a:endParaRPr lang="ko-KR" altLang="en-US" sz="12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Liberation Sans"/>
                  </a:endParaRPr>
                </a:p>
              </p:txBody>
            </p:sp>
          </p:grpSp>
          <p:sp>
            <p:nvSpPr>
              <p:cNvPr id="113" name="위쪽/아래쪽 화살표 112"/>
              <p:cNvSpPr/>
              <p:nvPr/>
            </p:nvSpPr>
            <p:spPr>
              <a:xfrm>
                <a:off x="1482328" y="4214812"/>
                <a:ext cx="307181" cy="812938"/>
              </a:xfrm>
              <a:prstGeom prst="upDownArrow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4" name="모서리가 둥근 직사각형 113"/>
              <p:cNvSpPr/>
              <p:nvPr/>
            </p:nvSpPr>
            <p:spPr>
              <a:xfrm>
                <a:off x="2824476" y="2143125"/>
                <a:ext cx="1620191" cy="2071687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115" name="Picture 3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2500" y="2332388"/>
                <a:ext cx="720080" cy="5040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Picture 3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2500" y="3519995"/>
                <a:ext cx="720080" cy="5040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2940046" y="1860773"/>
                <a:ext cx="1485067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Cache Cluster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endParaRPr>
              </a:p>
            </p:txBody>
          </p:sp>
          <p:sp>
            <p:nvSpPr>
              <p:cNvPr id="119" name="&quot;없음&quot; 기호 118"/>
              <p:cNvSpPr/>
              <p:nvPr/>
            </p:nvSpPr>
            <p:spPr>
              <a:xfrm>
                <a:off x="3045979" y="2971004"/>
                <a:ext cx="424054" cy="357137"/>
              </a:xfrm>
              <a:prstGeom prst="noSmoking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497957" y="2405937"/>
                <a:ext cx="946709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N1</a:t>
                </a:r>
                <a:r>
                  <a:rPr lang="en-US" altLang="ko-KR" sz="1200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(1/2)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497778" y="3605010"/>
                <a:ext cx="946888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N3 </a:t>
                </a:r>
                <a:r>
                  <a:rPr lang="en-US" altLang="ko-KR" sz="1200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(1/2)</a:t>
                </a:r>
              </a:p>
            </p:txBody>
          </p:sp>
          <p:cxnSp>
            <p:nvCxnSpPr>
              <p:cNvPr id="123" name="직선 연결선 122"/>
              <p:cNvCxnSpPr>
                <a:stCxn id="126" idx="3"/>
                <a:endCxn id="115" idx="1"/>
              </p:cNvCxnSpPr>
              <p:nvPr/>
            </p:nvCxnSpPr>
            <p:spPr>
              <a:xfrm flipV="1">
                <a:off x="1902703" y="2584416"/>
                <a:ext cx="1059797" cy="3599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모서리가 둥근 직사각형 123"/>
              <p:cNvSpPr/>
              <p:nvPr/>
            </p:nvSpPr>
            <p:spPr>
              <a:xfrm>
                <a:off x="1025166" y="2153711"/>
                <a:ext cx="1233614" cy="2063154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864394" y="1858785"/>
                <a:ext cx="1543050" cy="2573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ctr"/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Applications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endParaRPr>
              </a:p>
            </p:txBody>
          </p:sp>
          <p:pic>
            <p:nvPicPr>
              <p:cNvPr id="126" name="Picture 3" descr="C:\Documents and Settings\nhn\Local Settings\Temporary Internet Files\Content.IE5\5WPA381L\MC900428969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35088" y="2291090"/>
                <a:ext cx="567615" cy="658639"/>
              </a:xfrm>
              <a:prstGeom prst="rect">
                <a:avLst/>
              </a:prstGeom>
              <a:noFill/>
            </p:spPr>
          </p:pic>
          <p:pic>
            <p:nvPicPr>
              <p:cNvPr id="127" name="Picture 3" descr="C:\Documents and Settings\nhn\Local Settings\Temporary Internet Files\Content.IE5\5WPA381L\MC900428969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73302" y="3408473"/>
                <a:ext cx="567615" cy="637505"/>
              </a:xfrm>
              <a:prstGeom prst="rect">
                <a:avLst/>
              </a:prstGeom>
              <a:noFill/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1550196" y="2995255"/>
                <a:ext cx="369332" cy="48106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. .</a:t>
                </a:r>
                <a:endPara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130" name="직선 연결선 129"/>
              <p:cNvCxnSpPr>
                <a:stCxn id="126" idx="3"/>
                <a:endCxn id="117" idx="1"/>
              </p:cNvCxnSpPr>
              <p:nvPr/>
            </p:nvCxnSpPr>
            <p:spPr>
              <a:xfrm>
                <a:off x="1902703" y="2620410"/>
                <a:ext cx="1059797" cy="1151613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>
                <a:stCxn id="127" idx="3"/>
                <a:endCxn id="115" idx="1"/>
              </p:cNvCxnSpPr>
              <p:nvPr/>
            </p:nvCxnSpPr>
            <p:spPr>
              <a:xfrm flipV="1">
                <a:off x="1940917" y="2584416"/>
                <a:ext cx="1021583" cy="114281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>
                <a:stCxn id="127" idx="3"/>
                <a:endCxn id="117" idx="1"/>
              </p:cNvCxnSpPr>
              <p:nvPr/>
            </p:nvCxnSpPr>
            <p:spPr>
              <a:xfrm>
                <a:off x="1940917" y="3727226"/>
                <a:ext cx="1021583" cy="4479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2113199" y="4317130"/>
                <a:ext cx="2350890" cy="626701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>
                <a:spAutoFit/>
              </a:bodyPr>
              <a:lstStyle/>
              <a:p>
                <a:pPr algn="r"/>
                <a:r>
                  <a:rPr lang="en-US" altLang="ko-KR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1/3 of cache request </a:t>
                </a:r>
                <a:br>
                  <a:rPr lang="en-US" altLang="ko-KR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</a:br>
                <a:r>
                  <a:rPr lang="en-US" altLang="ko-KR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onsolas" panose="020B0609020204030204" pitchFamily="49" charset="0"/>
                  </a:rPr>
                  <a:t>reassigned to a normal cache nodes, no more cache miss</a:t>
                </a:r>
                <a:endPara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710293" y="1436914"/>
                <a:ext cx="4033157" cy="466997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692944" y="5916107"/>
              <a:ext cx="3564659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Case 1) There 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isn’t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Automatic Fail-stop 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026259" y="5913220"/>
              <a:ext cx="3564659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Case 2) There is Automatic Fail-stop</a:t>
              </a:r>
              <a:endPara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4703805" y="1550070"/>
            <a:ext cx="8238" cy="455569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980728"/>
            <a:ext cx="835292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그림 </a:t>
            </a:r>
            <a:r>
              <a:rPr lang="en-US" altLang="ko-KR" sz="32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2) ARCUS </a:t>
            </a:r>
            <a:r>
              <a:rPr lang="en-US" altLang="ko-KR" sz="32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ZooKeeper</a:t>
            </a:r>
            <a:endParaRPr lang="ko-KR" altLang="en-US" sz="3200" dirty="0">
              <a:solidFill>
                <a:srgbClr val="009AC8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C595-A875-41FE-A9F6-6A7CB9D62C6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61257" y="1272651"/>
            <a:ext cx="8487207" cy="4874078"/>
            <a:chOff x="261257" y="1272651"/>
            <a:chExt cx="8487207" cy="487407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07126" y="1681850"/>
              <a:ext cx="1749188" cy="3110824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2346" y="1381014"/>
              <a:ext cx="1728192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Applications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7126" y="1869268"/>
              <a:ext cx="1749188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ARCUS Client</a:t>
              </a: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894294" y="1681850"/>
              <a:ext cx="1525576" cy="305603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2" name="Picture 3" descr="C:\Documents and Settings\nhn\Local Settings\Temporary Internet Files\Content.IE5\JB9SUO49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8704" y="2170212"/>
              <a:ext cx="720080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Picture 3" descr="C:\Documents and Settings\nhn\Local Settings\Temporary Internet Files\Content.IE5\JB9SUO49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8704" y="2833142"/>
              <a:ext cx="720080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Picture 3" descr="C:\Documents and Settings\nhn\Local Settings\Temporary Internet Files\Content.IE5\JB9SUO49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8704" y="3496070"/>
              <a:ext cx="720080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Picture 3" descr="C:\Documents and Settings\nhn\Local Settings\Temporary Internet Files\Content.IE5\JB9SUO49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8704" y="4167166"/>
              <a:ext cx="720080" cy="5040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" name="직선 연결선 65"/>
            <p:cNvCxnSpPr>
              <a:stCxn id="81" idx="3"/>
              <a:endCxn id="97" idx="0"/>
            </p:cNvCxnSpPr>
            <p:nvPr/>
          </p:nvCxnSpPr>
          <p:spPr>
            <a:xfrm>
              <a:off x="1715550" y="2605046"/>
              <a:ext cx="2872547" cy="213434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88" idx="3"/>
              <a:endCxn id="97" idx="0"/>
            </p:cNvCxnSpPr>
            <p:nvPr/>
          </p:nvCxnSpPr>
          <p:spPr>
            <a:xfrm>
              <a:off x="1715550" y="3493095"/>
              <a:ext cx="2872547" cy="124630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97" idx="0"/>
              <a:endCxn id="104" idx="1"/>
            </p:cNvCxnSpPr>
            <p:nvPr/>
          </p:nvCxnSpPr>
          <p:spPr>
            <a:xfrm flipV="1">
              <a:off x="4588097" y="3192612"/>
              <a:ext cx="3090647" cy="15467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97" idx="0"/>
              <a:endCxn id="105" idx="1"/>
            </p:cNvCxnSpPr>
            <p:nvPr/>
          </p:nvCxnSpPr>
          <p:spPr>
            <a:xfrm flipV="1">
              <a:off x="4588097" y="2529682"/>
              <a:ext cx="3090647" cy="220971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97" idx="0"/>
              <a:endCxn id="103" idx="1"/>
            </p:cNvCxnSpPr>
            <p:nvPr/>
          </p:nvCxnSpPr>
          <p:spPr>
            <a:xfrm flipV="1">
              <a:off x="4588097" y="3855540"/>
              <a:ext cx="3090647" cy="883855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3" descr="C:\Documents and Settings\nhn\Local Settings\Temporary Internet Files\Content.IE5\5WPA381L\MC900428969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2635" y="2173568"/>
              <a:ext cx="567615" cy="658639"/>
            </a:xfrm>
            <a:prstGeom prst="rect">
              <a:avLst/>
            </a:prstGeom>
            <a:noFill/>
          </p:spPr>
        </p:pic>
        <p:pic>
          <p:nvPicPr>
            <p:cNvPr id="81" name="Picture 9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72675" y="2533608"/>
              <a:ext cx="142875" cy="142875"/>
            </a:xfrm>
            <a:prstGeom prst="rect">
              <a:avLst/>
            </a:prstGeom>
            <a:noFill/>
          </p:spPr>
        </p:pic>
        <p:pic>
          <p:nvPicPr>
            <p:cNvPr id="86" name="Picture 3" descr="C:\Documents and Settings\nhn\Local Settings\Temporary Internet Files\Content.IE5\5WPA381L\MC900428969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2635" y="3072185"/>
              <a:ext cx="567615" cy="637505"/>
            </a:xfrm>
            <a:prstGeom prst="rect">
              <a:avLst/>
            </a:prstGeom>
            <a:noFill/>
          </p:spPr>
        </p:pic>
        <p:pic>
          <p:nvPicPr>
            <p:cNvPr id="88" name="Picture 9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72675" y="3421657"/>
              <a:ext cx="142875" cy="142875"/>
            </a:xfrm>
            <a:prstGeom prst="rect">
              <a:avLst/>
            </a:prstGeom>
            <a:noFill/>
          </p:spPr>
        </p:pic>
        <p:pic>
          <p:nvPicPr>
            <p:cNvPr id="90" name="Picture 3" descr="C:\Documents and Settings\nhn\Local Settings\Temporary Internet Files\Content.IE5\5WPA381L\MC900428969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2635" y="3940575"/>
              <a:ext cx="567615" cy="658639"/>
            </a:xfrm>
            <a:prstGeom prst="rect">
              <a:avLst/>
            </a:prstGeom>
            <a:noFill/>
          </p:spPr>
        </p:pic>
        <p:pic>
          <p:nvPicPr>
            <p:cNvPr id="91" name="Picture 9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72675" y="4300614"/>
              <a:ext cx="142875" cy="142875"/>
            </a:xfrm>
            <a:prstGeom prst="rect">
              <a:avLst/>
            </a:prstGeom>
            <a:noFill/>
          </p:spPr>
        </p:pic>
        <p:grpSp>
          <p:nvGrpSpPr>
            <p:cNvPr id="95" name="그룹 94"/>
            <p:cNvGrpSpPr/>
            <p:nvPr/>
          </p:nvGrpSpPr>
          <p:grpSpPr>
            <a:xfrm>
              <a:off x="4072035" y="4667387"/>
              <a:ext cx="1032123" cy="744091"/>
              <a:chOff x="3923928" y="5611804"/>
              <a:chExt cx="1032123" cy="744091"/>
            </a:xfrm>
          </p:grpSpPr>
          <p:pic>
            <p:nvPicPr>
              <p:cNvPr id="96" name="Picture 3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23928" y="5611804"/>
                <a:ext cx="600075" cy="600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Picture 3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39952" y="5683812"/>
                <a:ext cx="600075" cy="600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Picture 3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55976" y="5755820"/>
                <a:ext cx="600075" cy="600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3830531" y="5433580"/>
              <a:ext cx="1347103" cy="442035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altLang="ko-KR" sz="1200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ZooKeeper</a:t>
              </a:r>
              <a:endPara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Ensemble 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pic>
          <p:nvPicPr>
            <p:cNvPr id="100" name="Picture 9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8744" y="4455198"/>
              <a:ext cx="142875" cy="142875"/>
            </a:xfrm>
            <a:prstGeom prst="rect">
              <a:avLst/>
            </a:prstGeom>
            <a:noFill/>
          </p:spPr>
        </p:pic>
        <p:pic>
          <p:nvPicPr>
            <p:cNvPr id="103" name="Picture 9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8744" y="3784102"/>
              <a:ext cx="142875" cy="142875"/>
            </a:xfrm>
            <a:prstGeom prst="rect">
              <a:avLst/>
            </a:prstGeom>
            <a:noFill/>
          </p:spPr>
        </p:pic>
        <p:pic>
          <p:nvPicPr>
            <p:cNvPr id="104" name="Picture 9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8744" y="3121174"/>
              <a:ext cx="142875" cy="142875"/>
            </a:xfrm>
            <a:prstGeom prst="rect">
              <a:avLst/>
            </a:prstGeom>
            <a:noFill/>
          </p:spPr>
        </p:pic>
        <p:pic>
          <p:nvPicPr>
            <p:cNvPr id="105" name="Picture 9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8744" y="2458244"/>
              <a:ext cx="142875" cy="142875"/>
            </a:xfrm>
            <a:prstGeom prst="rect">
              <a:avLst/>
            </a:prstGeom>
            <a:noFill/>
          </p:spPr>
        </p:pic>
        <p:cxnSp>
          <p:nvCxnSpPr>
            <p:cNvPr id="106" name="직선 연결선 105"/>
            <p:cNvCxnSpPr>
              <a:stCxn id="91" idx="3"/>
              <a:endCxn id="97" idx="0"/>
            </p:cNvCxnSpPr>
            <p:nvPr/>
          </p:nvCxnSpPr>
          <p:spPr>
            <a:xfrm>
              <a:off x="1715550" y="4372052"/>
              <a:ext cx="2872547" cy="36734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97" idx="0"/>
              <a:endCxn id="100" idx="1"/>
            </p:cNvCxnSpPr>
            <p:nvPr/>
          </p:nvCxnSpPr>
          <p:spPr>
            <a:xfrm flipV="1">
              <a:off x="4588097" y="4526636"/>
              <a:ext cx="3090647" cy="21275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6777291" y="1400136"/>
              <a:ext cx="1759582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Cache Cluster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87021" y="1785174"/>
              <a:ext cx="1525577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ARCUS Server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062724" y="4960030"/>
              <a:ext cx="2976060" cy="996033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&lt;cluster name: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cache node list&gt; 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관리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  <a:p>
              <a:r>
                <a:rPr lang="ko-KR" altLang="en-US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예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) “shopping” : { “IP1:11211”,</a:t>
              </a:r>
            </a:p>
            <a:p>
              <a:r>
                <a:rPr lang="en-US" altLang="ko-KR" sz="1200" dirty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                            “IP2:11211”,</a:t>
              </a:r>
            </a:p>
            <a:p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                             “IP3:11211”,</a:t>
              </a:r>
              <a:b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</a:br>
              <a:r>
                <a:rPr lang="en-US" altLang="ko-KR" sz="1200" dirty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                            “IP4:11211” }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860018" y="1711640"/>
              <a:ext cx="2047847" cy="167929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Cache Node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* 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구동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: ZK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에 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“</a:t>
              </a:r>
              <a:r>
                <a:rPr lang="en-US" altLang="ko-KR" sz="1200" dirty="0" err="1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ip:port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” 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등록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* 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종료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: ZK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의 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“</a:t>
              </a:r>
              <a:r>
                <a:rPr lang="en-US" altLang="ko-KR" sz="1200" dirty="0" err="1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ip:port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” 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제거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130000"/>
                </a:lnSpc>
              </a:pP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Automatic Fail-stop</a:t>
              </a:r>
            </a:p>
            <a:p>
              <a:pPr marL="108000" indent="-108000">
                <a:lnSpc>
                  <a:spcPct val="120000"/>
                </a:lnSpc>
              </a:pP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* ZK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ping - timeout based cache </a:t>
              </a:r>
              <a:r>
                <a:rPr lang="en-US" altLang="ko-KR" sz="1200" dirty="0" err="1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healthness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검사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395309" y="2071505"/>
              <a:ext cx="2186246" cy="97756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Client Library</a:t>
              </a:r>
            </a:p>
            <a:p>
              <a:pPr marL="108000" indent="-108000">
                <a:lnSpc>
                  <a:spcPct val="120000"/>
                </a:lnSpc>
              </a:pP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* 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처음 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cache node list 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조회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  <a:p>
              <a:pPr marL="108000" indent="-108000">
                <a:lnSpc>
                  <a:spcPct val="120000"/>
                </a:lnSpc>
              </a:pP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* 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변경 이벤트 알림을 받으면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,</a:t>
              </a:r>
            </a:p>
            <a:p>
              <a:pPr marL="108000" indent="-108000">
                <a:lnSpc>
                  <a:spcPct val="120000"/>
                </a:lnSpc>
              </a:pPr>
              <a:r>
                <a:rPr lang="ko-KR" altLang="en-US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   다시 </a:t>
              </a: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cache node list 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조회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61257" y="1272651"/>
              <a:ext cx="8487207" cy="487407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82064" y="2216912"/>
              <a:ext cx="415038" cy="3127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IP1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82064" y="2903436"/>
              <a:ext cx="415038" cy="28968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IP2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86818" y="3527376"/>
              <a:ext cx="415038" cy="28968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IP3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82064" y="4202359"/>
              <a:ext cx="415038" cy="28968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IP4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980728"/>
            <a:ext cx="835292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그림 </a:t>
            </a:r>
            <a:r>
              <a:rPr lang="en-US" altLang="ko-KR" sz="32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2) ARCUS ZooKeeper-</a:t>
            </a:r>
            <a:r>
              <a:rPr lang="en-US" altLang="ko-KR" sz="32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en</a:t>
            </a:r>
            <a:endParaRPr lang="ko-KR" altLang="en-US" sz="3200" dirty="0">
              <a:solidFill>
                <a:srgbClr val="009AC8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C595-A875-41FE-A9F6-6A7CB9D62C6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61257" y="1272651"/>
            <a:ext cx="8487207" cy="4874078"/>
            <a:chOff x="261257" y="1272651"/>
            <a:chExt cx="8487207" cy="487407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07126" y="1681850"/>
              <a:ext cx="1749188" cy="3110824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2346" y="1381014"/>
              <a:ext cx="1728192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Applications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7126" y="1869268"/>
              <a:ext cx="1749188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ARCUS Client</a:t>
              </a: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894294" y="1681850"/>
              <a:ext cx="1525576" cy="305603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2" name="Picture 3" descr="C:\Documents and Settings\nhn\Local Settings\Temporary Internet Files\Content.IE5\JB9SUO49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8704" y="2170212"/>
              <a:ext cx="720080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Picture 3" descr="C:\Documents and Settings\nhn\Local Settings\Temporary Internet Files\Content.IE5\JB9SUO49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8704" y="2833142"/>
              <a:ext cx="720080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Picture 3" descr="C:\Documents and Settings\nhn\Local Settings\Temporary Internet Files\Content.IE5\JB9SUO49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8704" y="3496070"/>
              <a:ext cx="720080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Picture 3" descr="C:\Documents and Settings\nhn\Local Settings\Temporary Internet Files\Content.IE5\JB9SUO49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8704" y="4167166"/>
              <a:ext cx="720080" cy="5040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" name="직선 연결선 65"/>
            <p:cNvCxnSpPr>
              <a:stCxn id="81" idx="3"/>
              <a:endCxn id="97" idx="0"/>
            </p:cNvCxnSpPr>
            <p:nvPr/>
          </p:nvCxnSpPr>
          <p:spPr>
            <a:xfrm>
              <a:off x="1715550" y="2605046"/>
              <a:ext cx="2872547" cy="213434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88" idx="3"/>
              <a:endCxn id="97" idx="0"/>
            </p:cNvCxnSpPr>
            <p:nvPr/>
          </p:nvCxnSpPr>
          <p:spPr>
            <a:xfrm>
              <a:off x="1715550" y="3493095"/>
              <a:ext cx="2872547" cy="124630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97" idx="0"/>
              <a:endCxn id="104" idx="1"/>
            </p:cNvCxnSpPr>
            <p:nvPr/>
          </p:nvCxnSpPr>
          <p:spPr>
            <a:xfrm flipV="1">
              <a:off x="4588097" y="3192612"/>
              <a:ext cx="3090647" cy="15467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97" idx="0"/>
              <a:endCxn id="105" idx="1"/>
            </p:cNvCxnSpPr>
            <p:nvPr/>
          </p:nvCxnSpPr>
          <p:spPr>
            <a:xfrm flipV="1">
              <a:off x="4588097" y="2529682"/>
              <a:ext cx="3090647" cy="220971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97" idx="0"/>
              <a:endCxn id="103" idx="1"/>
            </p:cNvCxnSpPr>
            <p:nvPr/>
          </p:nvCxnSpPr>
          <p:spPr>
            <a:xfrm flipV="1">
              <a:off x="4588097" y="3855540"/>
              <a:ext cx="3090647" cy="883855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3" descr="C:\Documents and Settings\nhn\Local Settings\Temporary Internet Files\Content.IE5\5WPA381L\MC900428969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2635" y="2173568"/>
              <a:ext cx="567615" cy="658639"/>
            </a:xfrm>
            <a:prstGeom prst="rect">
              <a:avLst/>
            </a:prstGeom>
            <a:noFill/>
          </p:spPr>
        </p:pic>
        <p:pic>
          <p:nvPicPr>
            <p:cNvPr id="81" name="Picture 9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72675" y="2533608"/>
              <a:ext cx="142875" cy="142875"/>
            </a:xfrm>
            <a:prstGeom prst="rect">
              <a:avLst/>
            </a:prstGeom>
            <a:noFill/>
          </p:spPr>
        </p:pic>
        <p:pic>
          <p:nvPicPr>
            <p:cNvPr id="86" name="Picture 3" descr="C:\Documents and Settings\nhn\Local Settings\Temporary Internet Files\Content.IE5\5WPA381L\MC900428969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2635" y="3072185"/>
              <a:ext cx="567615" cy="637505"/>
            </a:xfrm>
            <a:prstGeom prst="rect">
              <a:avLst/>
            </a:prstGeom>
            <a:noFill/>
          </p:spPr>
        </p:pic>
        <p:pic>
          <p:nvPicPr>
            <p:cNvPr id="88" name="Picture 9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72675" y="3421657"/>
              <a:ext cx="142875" cy="142875"/>
            </a:xfrm>
            <a:prstGeom prst="rect">
              <a:avLst/>
            </a:prstGeom>
            <a:noFill/>
          </p:spPr>
        </p:pic>
        <p:pic>
          <p:nvPicPr>
            <p:cNvPr id="90" name="Picture 3" descr="C:\Documents and Settings\nhn\Local Settings\Temporary Internet Files\Content.IE5\5WPA381L\MC900428969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2635" y="3940575"/>
              <a:ext cx="567615" cy="658639"/>
            </a:xfrm>
            <a:prstGeom prst="rect">
              <a:avLst/>
            </a:prstGeom>
            <a:noFill/>
          </p:spPr>
        </p:pic>
        <p:pic>
          <p:nvPicPr>
            <p:cNvPr id="91" name="Picture 9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72675" y="4300614"/>
              <a:ext cx="142875" cy="142875"/>
            </a:xfrm>
            <a:prstGeom prst="rect">
              <a:avLst/>
            </a:prstGeom>
            <a:noFill/>
          </p:spPr>
        </p:pic>
        <p:grpSp>
          <p:nvGrpSpPr>
            <p:cNvPr id="95" name="그룹 94"/>
            <p:cNvGrpSpPr/>
            <p:nvPr/>
          </p:nvGrpSpPr>
          <p:grpSpPr>
            <a:xfrm>
              <a:off x="4072035" y="4667387"/>
              <a:ext cx="1032123" cy="744091"/>
              <a:chOff x="3923928" y="5611804"/>
              <a:chExt cx="1032123" cy="744091"/>
            </a:xfrm>
          </p:grpSpPr>
          <p:pic>
            <p:nvPicPr>
              <p:cNvPr id="96" name="Picture 3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23928" y="5611804"/>
                <a:ext cx="600075" cy="600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Picture 3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39952" y="5683812"/>
                <a:ext cx="600075" cy="600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Picture 3" descr="C:\Documents and Settings\nhn\Local Settings\Temporary Internet Files\Content.IE5\JB9SUO49\MC900434845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355976" y="5755820"/>
                <a:ext cx="600075" cy="600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3830531" y="5433580"/>
              <a:ext cx="1347103" cy="442035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altLang="ko-KR" sz="1200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ZooKeeper</a:t>
              </a:r>
              <a:endPara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Ensemble 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pic>
          <p:nvPicPr>
            <p:cNvPr id="100" name="Picture 9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8744" y="4455198"/>
              <a:ext cx="142875" cy="142875"/>
            </a:xfrm>
            <a:prstGeom prst="rect">
              <a:avLst/>
            </a:prstGeom>
            <a:noFill/>
          </p:spPr>
        </p:pic>
        <p:pic>
          <p:nvPicPr>
            <p:cNvPr id="103" name="Picture 9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8744" y="3784102"/>
              <a:ext cx="142875" cy="142875"/>
            </a:xfrm>
            <a:prstGeom prst="rect">
              <a:avLst/>
            </a:prstGeom>
            <a:noFill/>
          </p:spPr>
        </p:pic>
        <p:pic>
          <p:nvPicPr>
            <p:cNvPr id="104" name="Picture 9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8744" y="3121174"/>
              <a:ext cx="142875" cy="142875"/>
            </a:xfrm>
            <a:prstGeom prst="rect">
              <a:avLst/>
            </a:prstGeom>
            <a:noFill/>
          </p:spPr>
        </p:pic>
        <p:pic>
          <p:nvPicPr>
            <p:cNvPr id="105" name="Picture 9" descr="C:\Program Files\Microsoft Office\MEDIA\OFFICE12\Bullets\BD21312_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8744" y="2458244"/>
              <a:ext cx="142875" cy="142875"/>
            </a:xfrm>
            <a:prstGeom prst="rect">
              <a:avLst/>
            </a:prstGeom>
            <a:noFill/>
          </p:spPr>
        </p:pic>
        <p:cxnSp>
          <p:nvCxnSpPr>
            <p:cNvPr id="106" name="직선 연결선 105"/>
            <p:cNvCxnSpPr>
              <a:stCxn id="91" idx="3"/>
              <a:endCxn id="97" idx="0"/>
            </p:cNvCxnSpPr>
            <p:nvPr/>
          </p:nvCxnSpPr>
          <p:spPr>
            <a:xfrm>
              <a:off x="1715550" y="4372052"/>
              <a:ext cx="2872547" cy="36734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97" idx="0"/>
              <a:endCxn id="100" idx="1"/>
            </p:cNvCxnSpPr>
            <p:nvPr/>
          </p:nvCxnSpPr>
          <p:spPr>
            <a:xfrm flipV="1">
              <a:off x="4588097" y="4526636"/>
              <a:ext cx="3090647" cy="212759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6777291" y="1400136"/>
              <a:ext cx="1759582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Cache Cluster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87021" y="1785174"/>
              <a:ext cx="1525577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ARCUS Server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062724" y="4998502"/>
              <a:ext cx="3684184" cy="91908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&lt;cluster name:</a:t>
              </a:r>
              <a:r>
                <a:rPr lang="ko-KR" altLang="en-US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cache node list&gt; management</a:t>
              </a:r>
            </a:p>
            <a:p>
              <a:r>
                <a:rPr lang="ko-KR" altLang="en-US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e.g. “shopping” : { “IP1:11211”,</a:t>
              </a:r>
            </a:p>
            <a:p>
              <a:r>
                <a:rPr lang="en-US" altLang="ko-KR" sz="1100" dirty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                            “IP2:11211”,</a:t>
              </a:r>
            </a:p>
            <a:p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                             “IP3:11211”,</a:t>
              </a:r>
              <a:b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</a:br>
              <a:r>
                <a:rPr lang="en-US" altLang="ko-KR" sz="1100" dirty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                            “IP4:11211” }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443193" y="1387029"/>
              <a:ext cx="2506592" cy="1605430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Cache Node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*Start: register “</a:t>
              </a:r>
              <a:r>
                <a:rPr lang="en-US" altLang="ko-KR" sz="1100" dirty="0" err="1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ip:port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” to 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ZK</a:t>
              </a:r>
              <a:endParaRPr lang="en-US" altLang="ko-KR" sz="11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* Stop: remove “</a:t>
              </a:r>
              <a:r>
                <a:rPr lang="en-US" altLang="ko-KR" sz="1100" dirty="0" err="1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ip:port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” from ZK</a:t>
              </a:r>
            </a:p>
            <a:p>
              <a:pPr>
                <a:lnSpc>
                  <a:spcPct val="130000"/>
                </a:lnSpc>
              </a:pP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Automatic Fail-stop</a:t>
              </a:r>
            </a:p>
            <a:p>
              <a:pPr marL="108000" indent="-108000">
                <a:lnSpc>
                  <a:spcPct val="120000"/>
                </a:lnSpc>
              </a:pP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* ZK</a:t>
              </a:r>
              <a:r>
                <a:rPr lang="ko-KR" altLang="en-US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ping - timeout based cache </a:t>
              </a:r>
              <a:r>
                <a:rPr lang="en-US" altLang="ko-KR" sz="1100" dirty="0" err="1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healthness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 checkup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380611" y="1381014"/>
              <a:ext cx="1963871" cy="155003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Client Library</a:t>
              </a:r>
            </a:p>
            <a:p>
              <a:pPr marL="108000" indent="-108000">
                <a:lnSpc>
                  <a:spcPct val="120000"/>
                </a:lnSpc>
              </a:pPr>
              <a:r>
                <a:rPr lang="en-US" altLang="ko-KR" sz="12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* </a:t>
              </a:r>
              <a:r>
                <a:rPr lang="en-US" altLang="ko-KR" sz="1100" dirty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f</a:t>
              </a: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irst cache node list inquiry</a:t>
              </a:r>
            </a:p>
            <a:p>
              <a:pPr marL="108000" indent="-108000">
                <a:lnSpc>
                  <a:spcPct val="120000"/>
                </a:lnSpc>
              </a:pP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* When you get a</a:t>
              </a:r>
              <a:b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</a:b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change event </a:t>
              </a:r>
              <a:b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</a:br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notification, retrieve cache node list again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61257" y="1272651"/>
              <a:ext cx="8487207" cy="487407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82064" y="2216912"/>
              <a:ext cx="415038" cy="312769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IP1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82064" y="2903436"/>
              <a:ext cx="415038" cy="28968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IP2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86818" y="3527376"/>
              <a:ext cx="415038" cy="28968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IP3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82064" y="4202359"/>
              <a:ext cx="415038" cy="289686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Consolas" panose="020B0609020204030204" pitchFamily="49" charset="0"/>
                </a:rPr>
                <a:t>IP4</a:t>
              </a:r>
              <a:endParaRPr lang="en-US" altLang="ko-KR" sz="1200" dirty="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5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980728"/>
            <a:ext cx="835292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그림 </a:t>
            </a:r>
            <a:r>
              <a:rPr lang="en-US" altLang="ko-KR" sz="32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3) ARCUS Scrub Stale</a:t>
            </a:r>
            <a:endParaRPr lang="ko-KR" altLang="en-US" sz="3200" dirty="0">
              <a:solidFill>
                <a:srgbClr val="009AC8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C595-A875-41FE-A9F6-6A7CB9D62C6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32508" y="1666884"/>
            <a:ext cx="8695557" cy="3260180"/>
            <a:chOff x="232508" y="1666884"/>
            <a:chExt cx="8695557" cy="3260180"/>
          </a:xfrm>
          <a:noFill/>
        </p:grpSpPr>
        <p:grpSp>
          <p:nvGrpSpPr>
            <p:cNvPr id="11" name="그룹 10"/>
            <p:cNvGrpSpPr/>
            <p:nvPr/>
          </p:nvGrpSpPr>
          <p:grpSpPr>
            <a:xfrm>
              <a:off x="232508" y="1861487"/>
              <a:ext cx="2069759" cy="2083133"/>
              <a:chOff x="297821" y="1179316"/>
              <a:chExt cx="2069759" cy="2083133"/>
            </a:xfrm>
            <a:grpFill/>
          </p:grpSpPr>
          <p:sp>
            <p:nvSpPr>
              <p:cNvPr id="67" name="타원 66"/>
              <p:cNvSpPr/>
              <p:nvPr/>
            </p:nvSpPr>
            <p:spPr>
              <a:xfrm>
                <a:off x="627658" y="1501419"/>
                <a:ext cx="1530000" cy="1530000"/>
              </a:xfrm>
              <a:prstGeom prst="ellipse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Hash</a:t>
                </a:r>
              </a:p>
              <a:p>
                <a:pPr algn="ctr"/>
                <a:r>
                  <a:rPr lang="en-US" altLang="ko-KR" sz="1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Ring</a:t>
                </a:r>
              </a:p>
            </p:txBody>
          </p:sp>
          <p:sp>
            <p:nvSpPr>
              <p:cNvPr id="68" name="타원 67"/>
              <p:cNvSpPr>
                <a:spLocks/>
              </p:cNvSpPr>
              <p:nvPr/>
            </p:nvSpPr>
            <p:spPr>
              <a:xfrm>
                <a:off x="1237829" y="1374899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</a:t>
                </a:r>
                <a:endParaRPr lang="ko-KR" altLang="en-US" sz="1100" spc="-1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9" name="타원 68"/>
              <p:cNvSpPr>
                <a:spLocks/>
              </p:cNvSpPr>
              <p:nvPr/>
            </p:nvSpPr>
            <p:spPr>
              <a:xfrm>
                <a:off x="1881492" y="2411332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</a:t>
                </a:r>
                <a:endParaRPr lang="ko-KR" altLang="en-US" sz="1100" spc="-1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0" name="타원 69"/>
              <p:cNvSpPr>
                <a:spLocks/>
              </p:cNvSpPr>
              <p:nvPr/>
            </p:nvSpPr>
            <p:spPr>
              <a:xfrm>
                <a:off x="563329" y="2442289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</a:t>
                </a:r>
                <a:endParaRPr lang="ko-KR" altLang="en-US" sz="1100" spc="-1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47498" y="1925604"/>
                <a:ext cx="242499" cy="127619"/>
              </a:xfrm>
              <a:prstGeom prst="line">
                <a:avLst/>
              </a:prstGeom>
              <a:grpFill/>
              <a:ln w="762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951360" y="1771171"/>
                <a:ext cx="1016310" cy="261610"/>
              </a:xfrm>
              <a:prstGeom prst="rect">
                <a:avLst/>
              </a:prstGeom>
              <a:grp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&lt;key1,data1&gt;</a:t>
                </a:r>
                <a:endParaRPr lang="ko-KR" altLang="en-US" sz="1100" dirty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97822" y="1179316"/>
                <a:ext cx="2069758" cy="2083133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97821" y="1612600"/>
                <a:ext cx="407141" cy="261610"/>
              </a:xfrm>
              <a:prstGeom prst="rect">
                <a:avLst/>
              </a:prstGeom>
              <a:grp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key1</a:t>
                </a:r>
                <a:endParaRPr lang="ko-KR" altLang="en-US" sz="11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 rot="18229436">
                <a:off x="359089" y="1557829"/>
                <a:ext cx="1634628" cy="1279785"/>
              </a:xfrm>
              <a:prstGeom prst="arc">
                <a:avLst>
                  <a:gd name="adj1" fmla="val 16022673"/>
                  <a:gd name="adj2" fmla="val 19741685"/>
                </a:avLst>
              </a:prstGeom>
              <a:grpFill/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9" name="타원 58"/>
            <p:cNvSpPr/>
            <p:nvPr/>
          </p:nvSpPr>
          <p:spPr>
            <a:xfrm>
              <a:off x="2778224" y="2166198"/>
              <a:ext cx="1530000" cy="1530000"/>
            </a:xfrm>
            <a:prstGeom prst="ellipse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Hash</a:t>
              </a:r>
            </a:p>
            <a:p>
              <a:pPr algn="ctr"/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Ring</a:t>
              </a:r>
            </a:p>
          </p:txBody>
        </p:sp>
        <p:sp>
          <p:nvSpPr>
            <p:cNvPr id="61" name="타원 60"/>
            <p:cNvSpPr>
              <a:spLocks/>
            </p:cNvSpPr>
            <p:nvPr/>
          </p:nvSpPr>
          <p:spPr>
            <a:xfrm>
              <a:off x="4009760" y="3082022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11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타원 61"/>
            <p:cNvSpPr>
              <a:spLocks/>
            </p:cNvSpPr>
            <p:nvPr/>
          </p:nvSpPr>
          <p:spPr>
            <a:xfrm>
              <a:off x="2713895" y="3107068"/>
              <a:ext cx="360000" cy="36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11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2698064" y="2590383"/>
              <a:ext cx="242499" cy="127619"/>
            </a:xfrm>
            <a:prstGeom prst="line">
              <a:avLst/>
            </a:prstGeom>
            <a:grpFill/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454297" y="3453503"/>
              <a:ext cx="1061116" cy="261610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&lt;key1,data1&gt;</a:t>
              </a:r>
              <a:endParaRPr lang="ko-KR" altLang="en-US" sz="11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448387" y="2277379"/>
              <a:ext cx="407141" cy="261610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key1</a:t>
              </a:r>
              <a:endPara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436460" y="1859876"/>
              <a:ext cx="2069758" cy="2083133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633958" y="1859876"/>
              <a:ext cx="2069758" cy="2083133"/>
              <a:chOff x="4850335" y="1177706"/>
              <a:chExt cx="2069758" cy="2083133"/>
            </a:xfrm>
            <a:grpFill/>
          </p:grpSpPr>
          <p:sp>
            <p:nvSpPr>
              <p:cNvPr id="76" name="타원 75"/>
              <p:cNvSpPr/>
              <p:nvPr/>
            </p:nvSpPr>
            <p:spPr>
              <a:xfrm>
                <a:off x="5180172" y="1499500"/>
                <a:ext cx="1530000" cy="1530000"/>
              </a:xfrm>
              <a:prstGeom prst="ellipse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Hash</a:t>
                </a:r>
              </a:p>
              <a:p>
                <a:pPr algn="ctr"/>
                <a:r>
                  <a:rPr lang="en-US" altLang="ko-KR" sz="1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Ring</a:t>
                </a:r>
              </a:p>
            </p:txBody>
          </p:sp>
          <p:sp>
            <p:nvSpPr>
              <p:cNvPr id="77" name="타원 76"/>
              <p:cNvSpPr>
                <a:spLocks/>
              </p:cNvSpPr>
              <p:nvPr/>
            </p:nvSpPr>
            <p:spPr>
              <a:xfrm>
                <a:off x="5790343" y="1372980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</a:t>
                </a:r>
                <a:endParaRPr lang="ko-KR" altLang="en-US" sz="1100" spc="-1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8" name="타원 77"/>
              <p:cNvSpPr>
                <a:spLocks/>
              </p:cNvSpPr>
              <p:nvPr/>
            </p:nvSpPr>
            <p:spPr>
              <a:xfrm>
                <a:off x="6419828" y="2411333"/>
                <a:ext cx="335235" cy="360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</a:t>
                </a:r>
                <a:endParaRPr lang="ko-KR" altLang="en-US" sz="1100" spc="-1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9" name="타원 78"/>
              <p:cNvSpPr>
                <a:spLocks/>
              </p:cNvSpPr>
              <p:nvPr/>
            </p:nvSpPr>
            <p:spPr>
              <a:xfrm>
                <a:off x="5115843" y="2440370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</a:t>
                </a:r>
                <a:endParaRPr lang="ko-KR" altLang="en-US" sz="1100" spc="-1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5100012" y="1923685"/>
                <a:ext cx="242499" cy="127619"/>
              </a:xfrm>
              <a:prstGeom prst="line">
                <a:avLst/>
              </a:prstGeom>
              <a:grpFill/>
              <a:ln w="762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5496617" y="1769252"/>
                <a:ext cx="1016310" cy="261610"/>
              </a:xfrm>
              <a:prstGeom prst="rect">
                <a:avLst/>
              </a:prstGeom>
              <a:grp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&lt;key1,data2&gt;</a:t>
                </a:r>
                <a:endParaRPr lang="ko-KR" altLang="en-US" sz="1100" dirty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50335" y="1610681"/>
                <a:ext cx="407141" cy="261610"/>
              </a:xfrm>
              <a:prstGeom prst="rect">
                <a:avLst/>
              </a:prstGeom>
              <a:grp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key1</a:t>
                </a:r>
                <a:endParaRPr lang="ko-KR" altLang="en-US" sz="11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74624" y="2756491"/>
                <a:ext cx="1042107" cy="430887"/>
              </a:xfrm>
              <a:prstGeom prst="rect">
                <a:avLst/>
              </a:prstGeom>
              <a:grp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&lt;key1,data1&gt;</a:t>
                </a:r>
              </a:p>
              <a:p>
                <a:pPr algn="ctr"/>
                <a:r>
                  <a:rPr lang="en-US" altLang="ko-KR" sz="1100" dirty="0" smtClean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stale data</a:t>
                </a:r>
                <a:endParaRPr lang="ko-KR" altLang="en-US" sz="11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5" name="원호 84"/>
              <p:cNvSpPr/>
              <p:nvPr/>
            </p:nvSpPr>
            <p:spPr>
              <a:xfrm rot="18229436">
                <a:off x="4928583" y="1549855"/>
                <a:ext cx="1634628" cy="1262575"/>
              </a:xfrm>
              <a:prstGeom prst="arc">
                <a:avLst>
                  <a:gd name="adj1" fmla="val 16022673"/>
                  <a:gd name="adj2" fmla="val 19741685"/>
                </a:avLst>
              </a:prstGeom>
              <a:grpFill/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4850335" y="1177706"/>
                <a:ext cx="2069758" cy="2083133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110" name="타원 109"/>
            <p:cNvSpPr/>
            <p:nvPr/>
          </p:nvSpPr>
          <p:spPr>
            <a:xfrm>
              <a:off x="7190877" y="2166198"/>
              <a:ext cx="1530000" cy="1530000"/>
            </a:xfrm>
            <a:prstGeom prst="ellipse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Hash</a:t>
              </a:r>
            </a:p>
            <a:p>
              <a:pPr algn="ctr"/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Ring</a:t>
              </a:r>
            </a:p>
          </p:txBody>
        </p:sp>
        <p:sp>
          <p:nvSpPr>
            <p:cNvPr id="111" name="타원 110"/>
            <p:cNvSpPr>
              <a:spLocks/>
            </p:cNvSpPr>
            <p:nvPr/>
          </p:nvSpPr>
          <p:spPr>
            <a:xfrm>
              <a:off x="8436307" y="3096678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11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타원 111"/>
            <p:cNvSpPr>
              <a:spLocks/>
            </p:cNvSpPr>
            <p:nvPr/>
          </p:nvSpPr>
          <p:spPr>
            <a:xfrm>
              <a:off x="7126548" y="3107068"/>
              <a:ext cx="360000" cy="36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11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7110717" y="2590383"/>
              <a:ext cx="242499" cy="127619"/>
            </a:xfrm>
            <a:prstGeom prst="line">
              <a:avLst/>
            </a:prstGeom>
            <a:grpFill/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828312" y="3453503"/>
              <a:ext cx="1099753" cy="430887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&lt;key1,data1&gt;</a:t>
              </a:r>
            </a:p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stale data</a:t>
              </a:r>
              <a:endParaRPr lang="ko-KR" altLang="en-US" sz="11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61040" y="2277379"/>
              <a:ext cx="407141" cy="261610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key1</a:t>
              </a:r>
              <a:endPara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849113" y="1859876"/>
              <a:ext cx="2069758" cy="2083133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9061" y="3958897"/>
              <a:ext cx="2060475" cy="752514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1)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초기 정상 상태에서</a:t>
              </a:r>
              <a:endPara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&lt;key1,data1&gt;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저장하면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A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노드에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저장됨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41554" y="3954490"/>
              <a:ext cx="2060475" cy="752514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2) A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노드가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다운되고 나서</a:t>
              </a:r>
              <a:endPara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&lt;key1,data1&gt;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저장하면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B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노드에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저장됨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638599" y="3954490"/>
              <a:ext cx="2182843" cy="972574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3) A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노드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다시 투입한 후에</a:t>
              </a:r>
              <a:endPara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&lt;key1,data2&gt;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저장하면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A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노드에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최신 데이터 저장하고</a:t>
              </a:r>
              <a:endPara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B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노드에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stale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남음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39919" y="3948111"/>
              <a:ext cx="2060475" cy="752514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4) A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노드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다시 다운된 후에</a:t>
              </a:r>
              <a:endParaRPr lang="en-US" altLang="ko-KR" sz="11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key1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데이터를 조회하면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B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노드의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stale data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조회함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16" name="원호 15"/>
            <p:cNvSpPr/>
            <p:nvPr/>
          </p:nvSpPr>
          <p:spPr>
            <a:xfrm>
              <a:off x="2504538" y="1674989"/>
              <a:ext cx="1692000" cy="1728000"/>
            </a:xfrm>
            <a:prstGeom prst="arc">
              <a:avLst>
                <a:gd name="adj1" fmla="val 16200000"/>
                <a:gd name="adj2" fmla="val 4441409"/>
              </a:avLst>
            </a:prstGeom>
            <a:grpFill/>
            <a:ln w="25400">
              <a:solidFill>
                <a:schemeClr val="accent1"/>
              </a:solidFill>
              <a:tailEnd type="triangle"/>
            </a:ln>
            <a:scene3d>
              <a:camera prst="orthographicFront">
                <a:rot lat="0" lon="0" rev="3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원호 145"/>
            <p:cNvSpPr/>
            <p:nvPr/>
          </p:nvSpPr>
          <p:spPr>
            <a:xfrm>
              <a:off x="6909740" y="1666884"/>
              <a:ext cx="1692000" cy="1728000"/>
            </a:xfrm>
            <a:prstGeom prst="arc">
              <a:avLst>
                <a:gd name="adj1" fmla="val 16200000"/>
                <a:gd name="adj2" fmla="val 4441409"/>
              </a:avLst>
            </a:prstGeom>
            <a:grpFill/>
            <a:ln w="25400">
              <a:solidFill>
                <a:schemeClr val="accent1"/>
              </a:solidFill>
              <a:tailEnd type="triangle"/>
            </a:ln>
            <a:scene3d>
              <a:camera prst="orthographicFront">
                <a:rot lat="0" lon="0" rev="3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5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980728"/>
            <a:ext cx="835292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그림 </a:t>
            </a:r>
            <a:r>
              <a:rPr lang="en-US" altLang="ko-KR" sz="32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3) ARCUS Scrub Stale-</a:t>
            </a:r>
            <a:r>
              <a:rPr lang="en-US" altLang="ko-KR" sz="32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en</a:t>
            </a:r>
            <a:endParaRPr lang="ko-KR" altLang="en-US" sz="3200" dirty="0">
              <a:solidFill>
                <a:srgbClr val="009AC8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C595-A875-41FE-A9F6-6A7CB9D62C6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32508" y="1666884"/>
            <a:ext cx="8695557" cy="3480240"/>
            <a:chOff x="232508" y="1666884"/>
            <a:chExt cx="8695557" cy="3480240"/>
          </a:xfrm>
          <a:noFill/>
        </p:grpSpPr>
        <p:grpSp>
          <p:nvGrpSpPr>
            <p:cNvPr id="11" name="그룹 10"/>
            <p:cNvGrpSpPr/>
            <p:nvPr/>
          </p:nvGrpSpPr>
          <p:grpSpPr>
            <a:xfrm>
              <a:off x="232508" y="1861487"/>
              <a:ext cx="2069759" cy="2083133"/>
              <a:chOff x="297821" y="1179316"/>
              <a:chExt cx="2069759" cy="2083133"/>
            </a:xfrm>
            <a:grpFill/>
          </p:grpSpPr>
          <p:sp>
            <p:nvSpPr>
              <p:cNvPr id="67" name="타원 66"/>
              <p:cNvSpPr/>
              <p:nvPr/>
            </p:nvSpPr>
            <p:spPr>
              <a:xfrm>
                <a:off x="627658" y="1501419"/>
                <a:ext cx="1530000" cy="1530000"/>
              </a:xfrm>
              <a:prstGeom prst="ellipse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Hash</a:t>
                </a:r>
              </a:p>
              <a:p>
                <a:pPr algn="ctr"/>
                <a:r>
                  <a:rPr lang="en-US" altLang="ko-KR" sz="1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Ring</a:t>
                </a:r>
              </a:p>
            </p:txBody>
          </p:sp>
          <p:sp>
            <p:nvSpPr>
              <p:cNvPr id="68" name="타원 67"/>
              <p:cNvSpPr>
                <a:spLocks/>
              </p:cNvSpPr>
              <p:nvPr/>
            </p:nvSpPr>
            <p:spPr>
              <a:xfrm>
                <a:off x="1237829" y="1374899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</a:t>
                </a:r>
                <a:endParaRPr lang="ko-KR" altLang="en-US" sz="1100" spc="-1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9" name="타원 68"/>
              <p:cNvSpPr>
                <a:spLocks/>
              </p:cNvSpPr>
              <p:nvPr/>
            </p:nvSpPr>
            <p:spPr>
              <a:xfrm>
                <a:off x="1881492" y="2411332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</a:t>
                </a:r>
                <a:endParaRPr lang="ko-KR" altLang="en-US" sz="1100" spc="-1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0" name="타원 69"/>
              <p:cNvSpPr>
                <a:spLocks/>
              </p:cNvSpPr>
              <p:nvPr/>
            </p:nvSpPr>
            <p:spPr>
              <a:xfrm>
                <a:off x="563329" y="2442289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</a:t>
                </a:r>
                <a:endParaRPr lang="ko-KR" altLang="en-US" sz="1100" spc="-1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47498" y="1925604"/>
                <a:ext cx="242499" cy="127619"/>
              </a:xfrm>
              <a:prstGeom prst="line">
                <a:avLst/>
              </a:prstGeom>
              <a:grpFill/>
              <a:ln w="762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951360" y="1771171"/>
                <a:ext cx="1016310" cy="261610"/>
              </a:xfrm>
              <a:prstGeom prst="rect">
                <a:avLst/>
              </a:prstGeom>
              <a:grp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&lt;key1,data1&gt;</a:t>
                </a:r>
                <a:endParaRPr lang="ko-KR" altLang="en-US" sz="1100" dirty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97822" y="1179316"/>
                <a:ext cx="2069758" cy="2083133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97821" y="1612600"/>
                <a:ext cx="407141" cy="261610"/>
              </a:xfrm>
              <a:prstGeom prst="rect">
                <a:avLst/>
              </a:prstGeom>
              <a:grp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key1</a:t>
                </a:r>
                <a:endParaRPr lang="ko-KR" altLang="en-US" sz="11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 rot="18229436">
                <a:off x="359089" y="1557829"/>
                <a:ext cx="1634628" cy="1279785"/>
              </a:xfrm>
              <a:prstGeom prst="arc">
                <a:avLst>
                  <a:gd name="adj1" fmla="val 16022673"/>
                  <a:gd name="adj2" fmla="val 19741685"/>
                </a:avLst>
              </a:prstGeom>
              <a:grpFill/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9" name="타원 58"/>
            <p:cNvSpPr/>
            <p:nvPr/>
          </p:nvSpPr>
          <p:spPr>
            <a:xfrm>
              <a:off x="2778224" y="2166198"/>
              <a:ext cx="1530000" cy="1530000"/>
            </a:xfrm>
            <a:prstGeom prst="ellipse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Hash</a:t>
              </a:r>
            </a:p>
            <a:p>
              <a:pPr algn="ctr"/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Ring</a:t>
              </a:r>
            </a:p>
          </p:txBody>
        </p:sp>
        <p:sp>
          <p:nvSpPr>
            <p:cNvPr id="61" name="타원 60"/>
            <p:cNvSpPr>
              <a:spLocks/>
            </p:cNvSpPr>
            <p:nvPr/>
          </p:nvSpPr>
          <p:spPr>
            <a:xfrm>
              <a:off x="4009760" y="3082022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11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타원 61"/>
            <p:cNvSpPr>
              <a:spLocks/>
            </p:cNvSpPr>
            <p:nvPr/>
          </p:nvSpPr>
          <p:spPr>
            <a:xfrm>
              <a:off x="2713895" y="3107068"/>
              <a:ext cx="360000" cy="36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11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2698064" y="2590383"/>
              <a:ext cx="242499" cy="127619"/>
            </a:xfrm>
            <a:prstGeom prst="line">
              <a:avLst/>
            </a:prstGeom>
            <a:grpFill/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454297" y="3453503"/>
              <a:ext cx="1061116" cy="261610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&lt;key1,data1&gt;</a:t>
              </a:r>
              <a:endParaRPr lang="ko-KR" altLang="en-US" sz="11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448387" y="2277379"/>
              <a:ext cx="407141" cy="261610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key1</a:t>
              </a:r>
              <a:endPara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436460" y="1859876"/>
              <a:ext cx="2069758" cy="2083133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633958" y="1859876"/>
              <a:ext cx="2069758" cy="2083133"/>
              <a:chOff x="4850335" y="1177706"/>
              <a:chExt cx="2069758" cy="2083133"/>
            </a:xfrm>
            <a:grpFill/>
          </p:grpSpPr>
          <p:sp>
            <p:nvSpPr>
              <p:cNvPr id="76" name="타원 75"/>
              <p:cNvSpPr/>
              <p:nvPr/>
            </p:nvSpPr>
            <p:spPr>
              <a:xfrm>
                <a:off x="5180172" y="1499500"/>
                <a:ext cx="1530000" cy="1530000"/>
              </a:xfrm>
              <a:prstGeom prst="ellipse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Hash</a:t>
                </a:r>
              </a:p>
              <a:p>
                <a:pPr algn="ctr"/>
                <a:r>
                  <a:rPr lang="en-US" altLang="ko-KR" sz="11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Ring</a:t>
                </a:r>
              </a:p>
            </p:txBody>
          </p:sp>
          <p:sp>
            <p:nvSpPr>
              <p:cNvPr id="77" name="타원 76"/>
              <p:cNvSpPr>
                <a:spLocks/>
              </p:cNvSpPr>
              <p:nvPr/>
            </p:nvSpPr>
            <p:spPr>
              <a:xfrm>
                <a:off x="5790343" y="1372980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</a:t>
                </a:r>
                <a:endParaRPr lang="ko-KR" altLang="en-US" sz="1100" spc="-1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8" name="타원 77"/>
              <p:cNvSpPr>
                <a:spLocks/>
              </p:cNvSpPr>
              <p:nvPr/>
            </p:nvSpPr>
            <p:spPr>
              <a:xfrm>
                <a:off x="6419828" y="2411333"/>
                <a:ext cx="335235" cy="360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</a:t>
                </a:r>
                <a:endParaRPr lang="ko-KR" altLang="en-US" sz="1100" spc="-1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9" name="타원 78"/>
              <p:cNvSpPr>
                <a:spLocks/>
              </p:cNvSpPr>
              <p:nvPr/>
            </p:nvSpPr>
            <p:spPr>
              <a:xfrm>
                <a:off x="5115843" y="2440370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</a:t>
                </a:r>
                <a:endParaRPr lang="ko-KR" altLang="en-US" sz="1100" spc="-15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5100012" y="1923685"/>
                <a:ext cx="242499" cy="127619"/>
              </a:xfrm>
              <a:prstGeom prst="line">
                <a:avLst/>
              </a:prstGeom>
              <a:grpFill/>
              <a:ln w="76200"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5496617" y="1769252"/>
                <a:ext cx="1016310" cy="261610"/>
              </a:xfrm>
              <a:prstGeom prst="rect">
                <a:avLst/>
              </a:prstGeom>
              <a:grp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00B0F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&lt;key1,data2&gt;</a:t>
                </a:r>
                <a:endParaRPr lang="ko-KR" altLang="en-US" sz="1100" dirty="0">
                  <a:solidFill>
                    <a:srgbClr val="00B0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850335" y="1610681"/>
                <a:ext cx="407141" cy="261610"/>
              </a:xfrm>
              <a:prstGeom prst="rect">
                <a:avLst/>
              </a:prstGeom>
              <a:grp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key1</a:t>
                </a:r>
                <a:endParaRPr lang="ko-KR" altLang="en-US" sz="11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74624" y="2756491"/>
                <a:ext cx="1042107" cy="430887"/>
              </a:xfrm>
              <a:prstGeom prst="rect">
                <a:avLst/>
              </a:prstGeom>
              <a:grp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&lt;key1,data1&gt;</a:t>
                </a:r>
              </a:p>
              <a:p>
                <a:pPr algn="ctr"/>
                <a:r>
                  <a:rPr lang="en-US" altLang="ko-KR" sz="1100" dirty="0" smtClean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stale data</a:t>
                </a:r>
                <a:endParaRPr lang="ko-KR" altLang="en-US" sz="110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85" name="원호 84"/>
              <p:cNvSpPr/>
              <p:nvPr/>
            </p:nvSpPr>
            <p:spPr>
              <a:xfrm rot="18229436">
                <a:off x="4928583" y="1549855"/>
                <a:ext cx="1634628" cy="1262575"/>
              </a:xfrm>
              <a:prstGeom prst="arc">
                <a:avLst>
                  <a:gd name="adj1" fmla="val 16022673"/>
                  <a:gd name="adj2" fmla="val 19741685"/>
                </a:avLst>
              </a:prstGeom>
              <a:grpFill/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4850335" y="1177706"/>
                <a:ext cx="2069758" cy="2083133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110" name="타원 109"/>
            <p:cNvSpPr/>
            <p:nvPr/>
          </p:nvSpPr>
          <p:spPr>
            <a:xfrm>
              <a:off x="7190877" y="2166198"/>
              <a:ext cx="1530000" cy="1530000"/>
            </a:xfrm>
            <a:prstGeom prst="ellipse">
              <a:avLst/>
            </a:prstGeom>
            <a:grp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Hash</a:t>
              </a:r>
            </a:p>
            <a:p>
              <a:pPr algn="ctr"/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Ring</a:t>
              </a:r>
            </a:p>
          </p:txBody>
        </p:sp>
        <p:sp>
          <p:nvSpPr>
            <p:cNvPr id="111" name="타원 110"/>
            <p:cNvSpPr>
              <a:spLocks/>
            </p:cNvSpPr>
            <p:nvPr/>
          </p:nvSpPr>
          <p:spPr>
            <a:xfrm>
              <a:off x="8436307" y="3096678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11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타원 111"/>
            <p:cNvSpPr>
              <a:spLocks/>
            </p:cNvSpPr>
            <p:nvPr/>
          </p:nvSpPr>
          <p:spPr>
            <a:xfrm>
              <a:off x="7126548" y="3107068"/>
              <a:ext cx="360000" cy="36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pc="-15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110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7110717" y="2590383"/>
              <a:ext cx="242499" cy="127619"/>
            </a:xfrm>
            <a:prstGeom prst="line">
              <a:avLst/>
            </a:prstGeom>
            <a:grpFill/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828312" y="3453503"/>
              <a:ext cx="1099753" cy="430887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&lt;key1,data1&gt;</a:t>
              </a:r>
            </a:p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stale data</a:t>
              </a:r>
              <a:endParaRPr lang="ko-KR" altLang="en-US" sz="11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61040" y="2277379"/>
              <a:ext cx="407141" cy="261610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key1</a:t>
              </a:r>
              <a:endPara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849113" y="1859876"/>
              <a:ext cx="2069758" cy="2083133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9061" y="3958897"/>
              <a:ext cx="2060475" cy="752514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1) Initial normal state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&lt;key1,data1&gt; store,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Will be stored on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A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41554" y="3954490"/>
              <a:ext cx="2060475" cy="752514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2) After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A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goes down,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&lt;key1,data1&gt; store,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Will be stored on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B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638599" y="3954490"/>
              <a:ext cx="2182843" cy="1192634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3) After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A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re-injected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&lt;key1,data2&gt; store,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Latest data will be stored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	      on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A.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Stale data left on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B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39919" y="3948111"/>
              <a:ext cx="2060475" cy="972574"/>
            </a:xfrm>
            <a:prstGeom prst="rect">
              <a:avLst/>
            </a:prstGeom>
            <a:grp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4) After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A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goes down again,</a:t>
              </a:r>
              <a:b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if request the key1 data, </a:t>
              </a:r>
              <a:b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1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Node B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stale data checked.</a:t>
              </a:r>
            </a:p>
          </p:txBody>
        </p:sp>
        <p:sp>
          <p:nvSpPr>
            <p:cNvPr id="16" name="원호 15"/>
            <p:cNvSpPr/>
            <p:nvPr/>
          </p:nvSpPr>
          <p:spPr>
            <a:xfrm>
              <a:off x="2504538" y="1674989"/>
              <a:ext cx="1692000" cy="1728000"/>
            </a:xfrm>
            <a:prstGeom prst="arc">
              <a:avLst>
                <a:gd name="adj1" fmla="val 16200000"/>
                <a:gd name="adj2" fmla="val 4441409"/>
              </a:avLst>
            </a:prstGeom>
            <a:grpFill/>
            <a:ln w="25400">
              <a:solidFill>
                <a:schemeClr val="accent1"/>
              </a:solidFill>
              <a:tailEnd type="triangle"/>
            </a:ln>
            <a:scene3d>
              <a:camera prst="orthographicFront">
                <a:rot lat="0" lon="0" rev="3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원호 145"/>
            <p:cNvSpPr/>
            <p:nvPr/>
          </p:nvSpPr>
          <p:spPr>
            <a:xfrm>
              <a:off x="6909740" y="1666884"/>
              <a:ext cx="1692000" cy="1728000"/>
            </a:xfrm>
            <a:prstGeom prst="arc">
              <a:avLst>
                <a:gd name="adj1" fmla="val 16200000"/>
                <a:gd name="adj2" fmla="val 4441409"/>
              </a:avLst>
            </a:prstGeom>
            <a:grpFill/>
            <a:ln w="25400">
              <a:solidFill>
                <a:schemeClr val="accent1"/>
              </a:solidFill>
              <a:tailEnd type="triangle"/>
            </a:ln>
            <a:scene3d>
              <a:camera prst="orthographicFront">
                <a:rot lat="0" lon="0" rev="3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6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17759</TotalTime>
  <Words>568</Words>
  <Application>Microsoft Office PowerPoint</Application>
  <PresentationFormat>On-screen Show (4:3)</PresentationFormat>
  <Paragraphs>182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Liberation Sans</vt:lpstr>
      <vt:lpstr>맑은 고딕</vt:lpstr>
      <vt:lpstr>Noto Sans Symbols</vt:lpstr>
      <vt:lpstr>나눔고딕</vt:lpstr>
      <vt:lpstr>나눔바른고딕OTF</vt:lpstr>
      <vt:lpstr>Arial</vt:lpstr>
      <vt:lpstr>Calibri</vt:lpstr>
      <vt:lpstr>Consolas</vt:lpstr>
      <vt:lpstr>Office 테마</vt:lpstr>
      <vt:lpstr>ARCUS Fault Tolerance (이미지 모음)</vt:lpstr>
      <vt:lpstr>그림 1) Automatic Failstop</vt:lpstr>
      <vt:lpstr>그림 1) Automatic Failstop-en</vt:lpstr>
      <vt:lpstr>그림 2) ARCUS ZooKeeper</vt:lpstr>
      <vt:lpstr>그림 2) ARCUS ZooKeeper-en</vt:lpstr>
      <vt:lpstr>그림 3) ARCUS Scrub Stale</vt:lpstr>
      <vt:lpstr>그림 3) ARCUS Scrub Stale-en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복제 삼중화 설계</dc:title>
  <dc:creator>jam2in</dc:creator>
  <cp:lastModifiedBy>Microsoft account</cp:lastModifiedBy>
  <cp:revision>155</cp:revision>
  <cp:lastPrinted>2020-09-07T06:35:53Z</cp:lastPrinted>
  <dcterms:modified xsi:type="dcterms:W3CDTF">2020-11-02T06:02:41Z</dcterms:modified>
</cp:coreProperties>
</file>