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551686"/>
            <a:ext cx="10782260" cy="737249"/>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4" y="1483051"/>
            <a:ext cx="10993546" cy="1666549"/>
          </a:xfrm>
        </p:spPr>
        <p:txBody>
          <a:bodyPr>
            <a:normAutofit fontScale="92500" lnSpcReduction="10000"/>
          </a:bodyPr>
          <a:lstStyle/>
          <a:p>
            <a:r>
              <a:rPr lang="en-GB" sz="1400" dirty="0">
                <a:solidFill>
                  <a:schemeClr val="accent5">
                    <a:lumMod val="75000"/>
                  </a:schemeClr>
                </a:solidFill>
                <a:latin typeface="Arial Black" panose="020B0A04020102020204" pitchFamily="34" charset="0"/>
              </a:rPr>
              <a:t>NAME        : </a:t>
            </a:r>
            <a:r>
              <a:rPr lang="en-GB" sz="1400" dirty="0">
                <a:solidFill>
                  <a:srgbClr val="FF0000"/>
                </a:solidFill>
                <a:latin typeface="Arial Black" panose="020B0A04020102020204" pitchFamily="34" charset="0"/>
              </a:rPr>
              <a:t>GADIPARTHI POOJITH CHOWDARY</a:t>
            </a:r>
          </a:p>
          <a:p>
            <a:r>
              <a:rPr lang="en-GB" sz="1400" dirty="0">
                <a:solidFill>
                  <a:schemeClr val="accent5">
                    <a:lumMod val="75000"/>
                  </a:schemeClr>
                </a:solidFill>
                <a:latin typeface="Arial Black" panose="020B0A04020102020204" pitchFamily="34" charset="0"/>
              </a:rPr>
              <a:t>ROLL NO   : </a:t>
            </a:r>
            <a:r>
              <a:rPr lang="en-GB" sz="1400" dirty="0">
                <a:solidFill>
                  <a:srgbClr val="FF0000"/>
                </a:solidFill>
                <a:latin typeface="Arial Black" panose="020B0A04020102020204" pitchFamily="34" charset="0"/>
              </a:rPr>
              <a:t>21KP1A6114</a:t>
            </a:r>
          </a:p>
          <a:p>
            <a:r>
              <a:rPr lang="en-GB" sz="1400" dirty="0">
                <a:solidFill>
                  <a:schemeClr val="accent5">
                    <a:lumMod val="75000"/>
                  </a:schemeClr>
                </a:solidFill>
                <a:latin typeface="Arial Black" panose="020B0A04020102020204" pitchFamily="34" charset="0"/>
              </a:rPr>
              <a:t>EMAIL       : </a:t>
            </a:r>
            <a:r>
              <a:rPr lang="en-GB" sz="1400" dirty="0">
                <a:solidFill>
                  <a:srgbClr val="FF0000"/>
                </a:solidFill>
                <a:latin typeface="Arial Black" panose="020B0A04020102020204" pitchFamily="34" charset="0"/>
              </a:rPr>
              <a:t>GADIPARTHIPOOJITH@GMAIL.COM</a:t>
            </a:r>
          </a:p>
          <a:p>
            <a:r>
              <a:rPr lang="en-GB" sz="1400" dirty="0">
                <a:solidFill>
                  <a:schemeClr val="accent5">
                    <a:lumMod val="75000"/>
                  </a:schemeClr>
                </a:solidFill>
                <a:latin typeface="Arial Black" panose="020B0A04020102020204" pitchFamily="34" charset="0"/>
              </a:rPr>
              <a:t>BRANCH   : </a:t>
            </a:r>
            <a:r>
              <a:rPr lang="en-GB" sz="1400" dirty="0">
                <a:solidFill>
                  <a:srgbClr val="FF0000"/>
                </a:solidFill>
                <a:latin typeface="Arial Black" panose="020B0A04020102020204" pitchFamily="34" charset="0"/>
              </a:rPr>
              <a:t>AIML </a:t>
            </a:r>
          </a:p>
          <a:p>
            <a:r>
              <a:rPr lang="en-GB" sz="1400" dirty="0">
                <a:solidFill>
                  <a:schemeClr val="accent5">
                    <a:lumMod val="75000"/>
                  </a:schemeClr>
                </a:solidFill>
                <a:latin typeface="Arial Black" panose="020B0A04020102020204" pitchFamily="34" charset="0"/>
              </a:rPr>
              <a:t>COLLEGE  : </a:t>
            </a:r>
            <a:r>
              <a:rPr lang="en-GB" sz="1400" dirty="0">
                <a:solidFill>
                  <a:srgbClr val="FF0000"/>
                </a:solidFill>
                <a:latin typeface="Arial Black" panose="020B0A04020102020204" pitchFamily="34" charset="0"/>
              </a:rPr>
              <a:t>NRI INSTITUTUTE OF TECHNOLOGY</a:t>
            </a:r>
          </a:p>
          <a:p>
            <a:endParaRPr lang="en-GB" sz="1400" dirty="0">
              <a:solidFill>
                <a:srgbClr val="FF0000"/>
              </a:solidFill>
              <a:latin typeface="Arial Black" panose="020B0A04020102020204" pitchFamily="34" charset="0"/>
            </a:endParaRPr>
          </a:p>
          <a:p>
            <a:endParaRPr lang="en-GB" sz="1400" dirty="0">
              <a:solidFill>
                <a:schemeClr val="accent5">
                  <a:lumMod val="75000"/>
                </a:schemeClr>
              </a:solidFill>
              <a:latin typeface="Arial Black" panose="020B0A04020102020204" pitchFamily="34" charset="0"/>
            </a:endParaRPr>
          </a:p>
          <a:p>
            <a:endParaRPr lang="en-GB" sz="1400" dirty="0">
              <a:solidFill>
                <a:schemeClr val="accent5">
                  <a:lumMod val="75000"/>
                </a:schemeClr>
              </a:solidFill>
              <a:latin typeface="Arial Black" panose="020B0A04020102020204" pitchFamily="34" charset="0"/>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a:t>https://github.com/gadiparthipoojith/Steganography</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solidFill>
                  <a:srgbClr val="002060"/>
                </a:solidFill>
              </a:rPr>
              <a:t>steganography</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457325"/>
            <a:ext cx="11029615" cy="4518025"/>
          </a:xfrm>
        </p:spPr>
        <p:txBody>
          <a:bodyPr>
            <a:normAutofit fontScale="92500"/>
          </a:bodyPr>
          <a:lstStyle/>
          <a:p>
            <a:r>
              <a:rPr lang="en-US" sz="2400" dirty="0"/>
              <a:t>Steganography is the art and science of writing hidden messages in such a way that no one , apart from the sender and intended recipient ,suspects the existence of the message , a form of security through obscurity.</a:t>
            </a:r>
          </a:p>
          <a:p>
            <a:r>
              <a:rPr lang="en-US" sz="2400" dirty="0"/>
              <a:t>The word steganography is of Greek origin and means “concealed writing” from the Greek  words </a:t>
            </a:r>
            <a:r>
              <a:rPr lang="en-US" sz="2400" dirty="0" err="1"/>
              <a:t>steganos</a:t>
            </a:r>
            <a:r>
              <a:rPr lang="en-US" sz="2400" dirty="0"/>
              <a:t> meaning “covered or protected “,and </a:t>
            </a:r>
            <a:r>
              <a:rPr lang="en-US" sz="2400" dirty="0" err="1"/>
              <a:t>graphein</a:t>
            </a:r>
            <a:r>
              <a:rPr lang="en-US" sz="2400" dirty="0"/>
              <a:t> meaning “writing”.</a:t>
            </a:r>
          </a:p>
          <a:p>
            <a:r>
              <a:rPr lang="en-US" sz="2400" dirty="0"/>
              <a:t>“</a:t>
            </a:r>
            <a:r>
              <a:rPr lang="en-US" sz="2400" b="1" dirty="0"/>
              <a:t>steganography means hiding one piece of data within another”.</a:t>
            </a:r>
          </a:p>
          <a:p>
            <a:r>
              <a:rPr lang="en-US" sz="2400" dirty="0"/>
              <a:t>Text steganography involves hiding information insides text files. This includes changing the format of existing text ,changing words within a text ,using context-free grammars to  generate readable texts ,or generating random character sequences.  </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81167" y="1611757"/>
            <a:ext cx="11029615" cy="4374706"/>
          </a:xfrm>
        </p:spPr>
        <p:txBody>
          <a:bodyPr>
            <a:normAutofit/>
          </a:bodyPr>
          <a:lstStyle/>
          <a:p>
            <a:r>
              <a:rPr lang="en-US" sz="2000" b="1" dirty="0"/>
              <a:t>1. </a:t>
            </a:r>
            <a:r>
              <a:rPr lang="en-US" sz="2000" dirty="0"/>
              <a:t>PROJECT OVERVIEW</a:t>
            </a:r>
          </a:p>
          <a:p>
            <a:r>
              <a:rPr lang="en-US" sz="2000" b="1" dirty="0"/>
              <a:t>2. </a:t>
            </a:r>
            <a:r>
              <a:rPr lang="en-US" sz="2000" dirty="0"/>
              <a:t>SOFTWARE AND TOOLS SELECTION </a:t>
            </a:r>
          </a:p>
          <a:p>
            <a:r>
              <a:rPr lang="en-US" sz="2000" b="1" dirty="0"/>
              <a:t>3. </a:t>
            </a:r>
            <a:r>
              <a:rPr lang="en-US" sz="2000" dirty="0"/>
              <a:t>WHO ARE THE END USERS OF THIS PROJECT?</a:t>
            </a:r>
          </a:p>
          <a:p>
            <a:r>
              <a:rPr lang="en-US" sz="2000" b="1" dirty="0"/>
              <a:t>4. </a:t>
            </a:r>
            <a:r>
              <a:rPr lang="en-US" sz="2000" dirty="0"/>
              <a:t>YOUR SOLUTION AND ITS VALUE PROPOSITION</a:t>
            </a:r>
          </a:p>
          <a:p>
            <a:r>
              <a:rPr lang="en-US" sz="2000" b="1" dirty="0"/>
              <a:t>5.</a:t>
            </a:r>
            <a:r>
              <a:rPr lang="en-US" sz="2000" dirty="0"/>
              <a:t>HOW DID YOU CUSTOMIZE THE PROJECT AND MAKE IT YOUR OWN</a:t>
            </a:r>
          </a:p>
          <a:p>
            <a:r>
              <a:rPr lang="en-US" sz="2000" b="1" dirty="0"/>
              <a:t>6. </a:t>
            </a:r>
            <a:r>
              <a:rPr lang="en-US" sz="2000" dirty="0"/>
              <a:t>MODELLING </a:t>
            </a:r>
          </a:p>
          <a:p>
            <a:r>
              <a:rPr lang="en-US" sz="2000" b="1" dirty="0"/>
              <a:t>7. </a:t>
            </a:r>
            <a:r>
              <a:rPr lang="en-US" sz="2000" dirty="0"/>
              <a:t>RESULTS</a:t>
            </a:r>
          </a:p>
          <a:p>
            <a:r>
              <a:rPr lang="en-US" sz="2000" b="1" dirty="0"/>
              <a:t>8.</a:t>
            </a:r>
            <a:r>
              <a:rPr lang="en-US" sz="2000" dirty="0"/>
              <a:t> 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288290"/>
            <a:ext cx="11029616" cy="1188720"/>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157288"/>
            <a:ext cx="11029615" cy="5412422"/>
          </a:xfrm>
        </p:spPr>
        <p:txBody>
          <a:bodyPr>
            <a:normAutofit fontScale="32500" lnSpcReduction="20000"/>
          </a:bodyPr>
          <a:lstStyle/>
          <a:p>
            <a:pPr marL="0" indent="0">
              <a:buNone/>
            </a:pPr>
            <a:r>
              <a:rPr lang="en-US" sz="4900" dirty="0"/>
              <a:t>Steganography is the art and science of concealing information with other non-security data to avoid detection. The project aims to explore various techniques and applications of steganography ,emphasizing practical implementation and theoretical understanding..</a:t>
            </a:r>
          </a:p>
          <a:p>
            <a:pPr marL="0" indent="0">
              <a:buNone/>
            </a:pPr>
            <a:r>
              <a:rPr lang="en-US" sz="4900" b="1" dirty="0">
                <a:solidFill>
                  <a:srgbClr val="002060"/>
                </a:solidFill>
              </a:rPr>
              <a:t>KEY OBJECTIVES:</a:t>
            </a:r>
          </a:p>
          <a:p>
            <a:r>
              <a:rPr lang="en-US" sz="4900" dirty="0"/>
              <a:t>Understanding steganography fundamentals</a:t>
            </a:r>
          </a:p>
          <a:p>
            <a:r>
              <a:rPr lang="en-US" sz="4900" dirty="0"/>
              <a:t>Implementing steganographic techniques</a:t>
            </a:r>
          </a:p>
          <a:p>
            <a:r>
              <a:rPr lang="en-US" sz="4900" dirty="0"/>
              <a:t>Developing a steganographic tool</a:t>
            </a:r>
          </a:p>
          <a:p>
            <a:r>
              <a:rPr lang="en-US" sz="4900" dirty="0"/>
              <a:t>Security an detection</a:t>
            </a:r>
          </a:p>
          <a:p>
            <a:r>
              <a:rPr lang="en-US" sz="4900" dirty="0"/>
              <a:t>Application and ethical considerations</a:t>
            </a:r>
          </a:p>
          <a:p>
            <a:pPr marL="0" indent="0">
              <a:buNone/>
            </a:pPr>
            <a:r>
              <a:rPr lang="en-US" sz="4900" b="1" dirty="0">
                <a:solidFill>
                  <a:srgbClr val="7030A0"/>
                </a:solidFill>
              </a:rPr>
              <a:t>DELIVERABLES:</a:t>
            </a:r>
          </a:p>
          <a:p>
            <a:r>
              <a:rPr lang="en-US" sz="4900" dirty="0"/>
              <a:t>A detailed report documenting the projects objectives ,methodologies and findings.</a:t>
            </a:r>
          </a:p>
          <a:p>
            <a:r>
              <a:rPr lang="en-US" sz="4900" dirty="0"/>
              <a:t>Source code of the steganographic tool developed during the project.</a:t>
            </a:r>
          </a:p>
          <a:p>
            <a:r>
              <a:rPr lang="en-US" sz="4900" dirty="0"/>
              <a:t>Demonstration videos or screenshots showcasing the tools functionality.</a:t>
            </a:r>
          </a:p>
          <a:p>
            <a:pPr marL="0" indent="0">
              <a:buNone/>
            </a:pPr>
            <a:r>
              <a:rPr lang="en-US" sz="4900" b="1" dirty="0">
                <a:solidFill>
                  <a:srgbClr val="C00000"/>
                </a:solidFill>
              </a:rPr>
              <a:t>CONCLUSION:</a:t>
            </a:r>
          </a:p>
          <a:p>
            <a:pPr marL="0" indent="0">
              <a:buNone/>
            </a:pPr>
            <a:r>
              <a:rPr lang="en-US" sz="4900" dirty="0"/>
              <a:t>The project on steganography aims to provide a comprehensive exploration of both the theoretical foundations and practical implementations  of  hiding data within digital media. </a:t>
            </a:r>
          </a:p>
          <a:p>
            <a:pPr marL="0" indent="0">
              <a:buNone/>
            </a:pPr>
            <a:r>
              <a:rPr lang="en-US" dirty="0"/>
              <a:t> </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08472" y="288290"/>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08473" y="1395984"/>
            <a:ext cx="11029615" cy="4344416"/>
          </a:xfrm>
        </p:spPr>
        <p:txBody>
          <a:bodyPr>
            <a:normAutofit lnSpcReduction="10000"/>
          </a:bodyPr>
          <a:lstStyle/>
          <a:p>
            <a:pPr>
              <a:buFont typeface="Wingdings" panose="05000000000000000000" pitchFamily="2" charset="2"/>
              <a:buChar char="v"/>
            </a:pPr>
            <a:r>
              <a:rPr lang="en-US" b="1" dirty="0">
                <a:solidFill>
                  <a:schemeClr val="accent2">
                    <a:lumMod val="50000"/>
                  </a:schemeClr>
                </a:solidFill>
              </a:rPr>
              <a:t>Security and Intelligence Agencies :</a:t>
            </a:r>
            <a:r>
              <a:rPr lang="en-US" dirty="0"/>
              <a:t> Government agencies involved in national security , intelligence gathering ,and law enforcement often utilize steganography to covertly transmit and receive sensitive information .This ensures that critical data remains protected from interception and detection by unauthorized parties.</a:t>
            </a:r>
          </a:p>
          <a:p>
            <a:pPr>
              <a:buFont typeface="Wingdings" panose="05000000000000000000" pitchFamily="2" charset="2"/>
              <a:buChar char="v"/>
            </a:pPr>
            <a:r>
              <a:rPr lang="en-US" b="1" dirty="0">
                <a:solidFill>
                  <a:srgbClr val="C00000"/>
                </a:solidFill>
              </a:rPr>
              <a:t>Corporate Entities : </a:t>
            </a:r>
            <a:r>
              <a:rPr lang="en-US" dirty="0"/>
              <a:t>Business and organizations may employ steganography to secure proprietary information , trade secrets , financial data and confidential communications. This helps in maintaining competitive advantage and protecting sensitive corporate assets from industrial espionage or unauthorized access.</a:t>
            </a:r>
          </a:p>
          <a:p>
            <a:pPr>
              <a:buFont typeface="Wingdings" panose="05000000000000000000" pitchFamily="2" charset="2"/>
              <a:buChar char="v"/>
            </a:pPr>
            <a:r>
              <a:rPr lang="en-US" b="1" dirty="0">
                <a:solidFill>
                  <a:srgbClr val="FFFF00"/>
                </a:solidFill>
              </a:rPr>
              <a:t>Military Organizations : </a:t>
            </a:r>
            <a:r>
              <a:rPr lang="en-US" dirty="0"/>
              <a:t>Military units and defense contractors use steganography for secure communication in tactical operations ,ensuring operational security and confidentiality of mission-critical information.</a:t>
            </a:r>
          </a:p>
          <a:p>
            <a:pPr>
              <a:buFont typeface="Wingdings" panose="05000000000000000000" pitchFamily="2" charset="2"/>
              <a:buChar char="v"/>
            </a:pPr>
            <a:r>
              <a:rPr lang="en-US" b="1" dirty="0">
                <a:solidFill>
                  <a:srgbClr val="00B050"/>
                </a:solidFill>
              </a:rPr>
              <a:t>Journalists and Activists : </a:t>
            </a:r>
            <a:r>
              <a:rPr lang="en-US" dirty="0"/>
              <a:t>Individuals working in journalism ,activism, or human rights advocacy may use steganography to securely communicate and protect the anonymity of sources or sensitive information, especially in regions with restricted freedom of speech surveillance concerns.</a:t>
            </a:r>
          </a:p>
          <a:p>
            <a:pPr>
              <a:buFont typeface="Wingdings" panose="05000000000000000000" pitchFamily="2" charset="2"/>
              <a:buChar char="v"/>
            </a:pPr>
            <a:r>
              <a:rPr lang="en-US" b="1" dirty="0">
                <a:solidFill>
                  <a:srgbClr val="0070C0"/>
                </a:solidFill>
              </a:rPr>
              <a:t>General Users : </a:t>
            </a:r>
            <a:r>
              <a:rPr lang="en-US" dirty="0"/>
              <a:t>Everyday individuals who use steganography tools to hide sensitive information within digital media for privacy or security reasons.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9431" y="1382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143000"/>
            <a:ext cx="11029615" cy="5200650"/>
          </a:xfrm>
        </p:spPr>
        <p:txBody>
          <a:bodyPr>
            <a:normAutofit/>
          </a:bodyPr>
          <a:lstStyle/>
          <a:p>
            <a:pPr>
              <a:buFont typeface="Courier New" panose="02070309020205020404" pitchFamily="49" charset="0"/>
              <a:buChar char="o"/>
            </a:pPr>
            <a:r>
              <a:rPr lang="en-US" b="1" dirty="0">
                <a:solidFill>
                  <a:schemeClr val="accent1">
                    <a:lumMod val="60000"/>
                    <a:lumOff val="40000"/>
                  </a:schemeClr>
                </a:solidFill>
              </a:rPr>
              <a:t>Steganography techniques : </a:t>
            </a:r>
            <a:r>
              <a:rPr lang="en-US" dirty="0"/>
              <a:t>Implementation of various  steganographic techniques such as LSB(Least Significant Bit) embedding in images , hiding text in audio files through frequency manipulation, or embedding data in the whitespace of text files.</a:t>
            </a:r>
          </a:p>
          <a:p>
            <a:pPr>
              <a:buFont typeface="Courier New" panose="02070309020205020404" pitchFamily="49" charset="0"/>
              <a:buChar char="o"/>
            </a:pPr>
            <a:r>
              <a:rPr lang="en-US" b="1" dirty="0">
                <a:solidFill>
                  <a:srgbClr val="00B050"/>
                </a:solidFill>
              </a:rPr>
              <a:t>Encryption : </a:t>
            </a:r>
            <a:r>
              <a:rPr lang="en-US" dirty="0"/>
              <a:t>Often, steganography is combined with encryption to ensure that that the hidden information remains secure even if discovered.</a:t>
            </a:r>
          </a:p>
          <a:p>
            <a:pPr>
              <a:buFont typeface="Courier New" panose="02070309020205020404" pitchFamily="49" charset="0"/>
              <a:buChar char="o"/>
            </a:pPr>
            <a:r>
              <a:rPr lang="en-US" b="1" dirty="0">
                <a:solidFill>
                  <a:schemeClr val="bg2">
                    <a:lumMod val="50000"/>
                  </a:schemeClr>
                </a:solidFill>
              </a:rPr>
              <a:t>Detection and Analysis Tools : </a:t>
            </a:r>
            <a:r>
              <a:rPr lang="en-US" dirty="0"/>
              <a:t>Development of tools to detect steganographic content within media files ,which can involve statistical analysis ,anomaly detection ,or visual inspection techniques.</a:t>
            </a:r>
          </a:p>
          <a:p>
            <a:pPr marL="0" indent="0">
              <a:buNone/>
            </a:pPr>
            <a:r>
              <a:rPr lang="en-US" dirty="0"/>
              <a:t>  </a:t>
            </a:r>
            <a:r>
              <a:rPr lang="en-US" b="1" dirty="0">
                <a:solidFill>
                  <a:srgbClr val="C00000"/>
                </a:solidFill>
              </a:rPr>
              <a:t>VALUE PROPOSITION:</a:t>
            </a:r>
          </a:p>
          <a:p>
            <a:pPr>
              <a:buFont typeface="Wingdings" panose="05000000000000000000" pitchFamily="2" charset="2"/>
              <a:buChar char="ü"/>
            </a:pPr>
            <a:r>
              <a:rPr lang="en-US" b="1" dirty="0">
                <a:solidFill>
                  <a:schemeClr val="tx2">
                    <a:lumMod val="60000"/>
                    <a:lumOff val="40000"/>
                  </a:schemeClr>
                </a:solidFill>
              </a:rPr>
              <a:t>Flexibility and versatility : </a:t>
            </a:r>
            <a:r>
              <a:rPr lang="en-US" dirty="0"/>
              <a:t>Can be applied across various digital media types , offering flexibility in how information is concealed and transmitted .</a:t>
            </a:r>
          </a:p>
          <a:p>
            <a:pPr>
              <a:buFont typeface="Wingdings" panose="05000000000000000000" pitchFamily="2" charset="2"/>
              <a:buChar char="ü"/>
            </a:pPr>
            <a:r>
              <a:rPr lang="en-US" b="1" dirty="0">
                <a:solidFill>
                  <a:schemeClr val="accent4">
                    <a:lumMod val="75000"/>
                  </a:schemeClr>
                </a:solidFill>
              </a:rPr>
              <a:t>Forensic Application : </a:t>
            </a:r>
            <a:r>
              <a:rPr lang="en-US" dirty="0"/>
              <a:t>Tools for detecting steganographic content can aid forensic investigations , providing insights into hidden communication or digital manipulation.</a:t>
            </a:r>
          </a:p>
          <a:p>
            <a:pPr>
              <a:buFont typeface="Wingdings" panose="05000000000000000000" pitchFamily="2" charset="2"/>
              <a:buChar char="ü"/>
            </a:pPr>
            <a:r>
              <a:rPr lang="en-US" b="1" dirty="0">
                <a:solidFill>
                  <a:schemeClr val="accent6">
                    <a:lumMod val="75000"/>
                  </a:schemeClr>
                </a:solidFill>
              </a:rPr>
              <a:t>Research and Development </a:t>
            </a:r>
            <a:r>
              <a:rPr lang="en-US" b="1" dirty="0"/>
              <a:t>: </a:t>
            </a:r>
            <a:r>
              <a:rPr lang="en-US" dirty="0"/>
              <a:t>Supports ongoing research into new techniques and advancements in steganography ,contributing to the field of information security and cryptography.       </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32406"/>
            <a:ext cx="11029615" cy="4431782"/>
          </a:xfrm>
        </p:spPr>
        <p:txBody>
          <a:bodyPr>
            <a:normAutofit fontScale="92500" lnSpcReduction="20000"/>
          </a:bodyPr>
          <a:lstStyle/>
          <a:p>
            <a:pPr marL="0" indent="0">
              <a:buNone/>
            </a:pPr>
            <a:r>
              <a:rPr lang="en-US" sz="1800" b="1" dirty="0">
                <a:solidFill>
                  <a:schemeClr val="bg2">
                    <a:lumMod val="25000"/>
                  </a:schemeClr>
                </a:solidFill>
              </a:rPr>
              <a:t>ALGORITHM SELECTION AND MODIFICATION:</a:t>
            </a:r>
          </a:p>
          <a:p>
            <a:pPr>
              <a:buFont typeface="Arial" panose="020B0604020202020204" pitchFamily="34" charset="0"/>
              <a:buChar char="•"/>
            </a:pPr>
            <a:r>
              <a:rPr lang="en-US" sz="1800" dirty="0"/>
              <a:t>The choice of steganographic algorithm was carefully considered based on its suitability for embedding data within various media types.</a:t>
            </a:r>
          </a:p>
          <a:p>
            <a:pPr marL="0" indent="0">
              <a:buNone/>
            </a:pPr>
            <a:r>
              <a:rPr lang="en-US" sz="1800" b="1" dirty="0">
                <a:solidFill>
                  <a:srgbClr val="FFC000"/>
                </a:solidFill>
              </a:rPr>
              <a:t>USER INTERFACE DESIGN :</a:t>
            </a:r>
          </a:p>
          <a:p>
            <a:pPr>
              <a:buFont typeface="Arial" panose="020B0604020202020204" pitchFamily="34" charset="0"/>
              <a:buChar char="•"/>
            </a:pPr>
            <a:r>
              <a:rPr lang="en-US" sz="1800" dirty="0"/>
              <a:t>The user interface(UI) was customized to ensure ease of use and intuitive interaction.</a:t>
            </a:r>
          </a:p>
          <a:p>
            <a:pPr marL="0" indent="0">
              <a:buNone/>
            </a:pPr>
            <a:r>
              <a:rPr lang="en-US" sz="1800" b="1" dirty="0">
                <a:solidFill>
                  <a:srgbClr val="FF0000"/>
                </a:solidFill>
              </a:rPr>
              <a:t>INTEGRATION OF ADDITIONAL FEATURES :</a:t>
            </a:r>
          </a:p>
          <a:p>
            <a:pPr>
              <a:buFont typeface="Arial" panose="020B0604020202020204" pitchFamily="34" charset="0"/>
              <a:buChar char="•"/>
            </a:pPr>
            <a:r>
              <a:rPr lang="en-US" sz="1800" dirty="0"/>
              <a:t>Additional functionalities were integrated to extend the utility of the application beyond basic steganographic operations.</a:t>
            </a:r>
          </a:p>
          <a:p>
            <a:pPr marL="0" indent="0">
              <a:buNone/>
            </a:pPr>
            <a:r>
              <a:rPr lang="en-US" sz="1800" b="1" dirty="0">
                <a:solidFill>
                  <a:srgbClr val="0070C0"/>
                </a:solidFill>
              </a:rPr>
              <a:t>TESTING AND VALIDATION PROCEDURES:</a:t>
            </a:r>
          </a:p>
          <a:p>
            <a:pPr>
              <a:buFont typeface="Arial" panose="020B0604020202020204" pitchFamily="34" charset="0"/>
              <a:buChar char="•"/>
            </a:pPr>
            <a:r>
              <a:rPr lang="en-US" sz="1800" dirty="0"/>
              <a:t>Rigorous testing procedures were customized to validate the accuracy and reliability of the steganographic techniques employed.</a:t>
            </a:r>
          </a:p>
          <a:p>
            <a:pPr marL="0" indent="0">
              <a:buNone/>
            </a:pPr>
            <a:r>
              <a:rPr lang="en-US" sz="1800" b="1" dirty="0">
                <a:solidFill>
                  <a:srgbClr val="7030A0"/>
                </a:solidFill>
              </a:rPr>
              <a:t>DOCUMENTATION AND REPORT :</a:t>
            </a:r>
          </a:p>
          <a:p>
            <a:pPr>
              <a:buFont typeface="Arial" panose="020B0604020202020204" pitchFamily="34" charset="0"/>
              <a:buChar char="•"/>
            </a:pPr>
            <a:r>
              <a:rPr lang="en-US" sz="1800" dirty="0"/>
              <a:t>Detailed documentation was customized to provide comprehensive insights into the project’s development process </a:t>
            </a:r>
          </a:p>
          <a:p>
            <a:pPr>
              <a:buFont typeface="Arial" panose="020B0604020202020204" pitchFamily="34" charset="0"/>
              <a:buChar char="•"/>
            </a:pPr>
            <a:endParaRPr lang="en-US" sz="1800" dirty="0"/>
          </a:p>
          <a:p>
            <a:pPr marL="0" indent="0">
              <a:buNone/>
            </a:pPr>
            <a:endParaRPr lang="en-US" sz="1800"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24997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912086"/>
            <a:ext cx="11029615" cy="3634486"/>
          </a:xfrm>
        </p:spPr>
        <p:txBody>
          <a:bodyPr/>
          <a:lstStyle/>
          <a:p>
            <a:pPr>
              <a:buFont typeface="Wingdings" panose="05000000000000000000" pitchFamily="2" charset="2"/>
              <a:buChar char="Ø"/>
            </a:pPr>
            <a:r>
              <a:rPr lang="en-US" b="1" dirty="0">
                <a:solidFill>
                  <a:schemeClr val="accent5"/>
                </a:solidFill>
              </a:rPr>
              <a:t>Data Model : </a:t>
            </a:r>
            <a:r>
              <a:rPr lang="en-US" dirty="0"/>
              <a:t>This involves defining how data will be represented and manipulated within the steganography system. It includes decisions on data formats ,encoding schemes ,and how data will be structured for embedding and extraction.</a:t>
            </a:r>
          </a:p>
          <a:p>
            <a:pPr>
              <a:buFont typeface="Wingdings" panose="05000000000000000000" pitchFamily="2" charset="2"/>
              <a:buChar char="Ø"/>
            </a:pPr>
            <a:r>
              <a:rPr lang="en-US" b="1" dirty="0">
                <a:solidFill>
                  <a:schemeClr val="accent6"/>
                </a:solidFill>
              </a:rPr>
              <a:t>Embedding Model : </a:t>
            </a:r>
            <a:r>
              <a:rPr lang="en-US" dirty="0"/>
              <a:t>This specifies the technique or algorithm used to embed hidden data into cover media . Modelling here involves determining how to modify the carrier file to embed the hidden information while minimizing perceptible changes and maintaining cover media integrity.</a:t>
            </a:r>
          </a:p>
          <a:p>
            <a:pPr>
              <a:buFont typeface="Wingdings" panose="05000000000000000000" pitchFamily="2" charset="2"/>
              <a:buChar char="Ø"/>
            </a:pPr>
            <a:r>
              <a:rPr lang="en-US" b="1" dirty="0">
                <a:solidFill>
                  <a:srgbClr val="8E6C00"/>
                </a:solidFill>
              </a:rPr>
              <a:t>Extraction Model : </a:t>
            </a:r>
            <a:r>
              <a:rPr lang="en-US" dirty="0"/>
              <a:t>This defines the method for extracting hidden data from the carrier media. Modelling the extraction process ensures that the embedded information can be accurately retrieved ,even after potential alternations to the carrier file. </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09207" y="2117318"/>
            <a:ext cx="11029615" cy="4468394"/>
          </a:xfrm>
        </p:spPr>
        <p:txBody>
          <a:bodyPr>
            <a:normAutofit/>
          </a:bodyPr>
          <a:lstStyle/>
          <a:p>
            <a:pPr marL="0" indent="0">
              <a:buNone/>
            </a:pPr>
            <a:r>
              <a:rPr lang="en-US" b="1" dirty="0">
                <a:solidFill>
                  <a:srgbClr val="FFC000"/>
                </a:solidFill>
              </a:rPr>
              <a:t>PERFORMANCE MATRICS :</a:t>
            </a:r>
          </a:p>
          <a:p>
            <a:pPr>
              <a:buFont typeface="Wingdings" panose="05000000000000000000" pitchFamily="2" charset="2"/>
              <a:buChar char="Ø"/>
            </a:pPr>
            <a:r>
              <a:rPr lang="en-US" dirty="0"/>
              <a:t>Success of text embedding and extraction</a:t>
            </a:r>
          </a:p>
          <a:p>
            <a:pPr>
              <a:buFont typeface="Wingdings" panose="05000000000000000000" pitchFamily="2" charset="2"/>
              <a:buChar char="Ø"/>
            </a:pPr>
            <a:r>
              <a:rPr lang="en-US" dirty="0"/>
              <a:t>Image quality after embedding.</a:t>
            </a:r>
          </a:p>
          <a:p>
            <a:pPr>
              <a:buFont typeface="Wingdings" panose="05000000000000000000" pitchFamily="2" charset="2"/>
              <a:buChar char="Ø"/>
            </a:pPr>
            <a:r>
              <a:rPr lang="en-US" dirty="0"/>
              <a:t>Security and robustness of the hidden message</a:t>
            </a:r>
          </a:p>
          <a:p>
            <a:pPr>
              <a:buFont typeface="Wingdings" panose="05000000000000000000" pitchFamily="2" charset="2"/>
              <a:buChar char="Ø"/>
            </a:pPr>
            <a:endParaRPr lang="en-US" dirty="0"/>
          </a:p>
          <a:p>
            <a:pPr marL="0" indent="0">
              <a:buNone/>
            </a:pPr>
            <a:r>
              <a:rPr lang="en-US" b="1" dirty="0">
                <a:solidFill>
                  <a:srgbClr val="00B050"/>
                </a:solidFill>
              </a:rPr>
              <a:t>VISUAL DEMONSTRATONS :</a:t>
            </a:r>
          </a:p>
          <a:p>
            <a:pPr>
              <a:buFont typeface="Wingdings" panose="05000000000000000000" pitchFamily="2" charset="2"/>
              <a:buChar char="q"/>
            </a:pPr>
            <a:r>
              <a:rPr lang="en-US" dirty="0"/>
              <a:t>Original vs Steganographic  images</a:t>
            </a:r>
          </a:p>
          <a:p>
            <a:pPr>
              <a:buFont typeface="Wingdings" panose="05000000000000000000" pitchFamily="2" charset="2"/>
              <a:buChar char="q"/>
            </a:pPr>
            <a:r>
              <a:rPr lang="en-US" dirty="0"/>
              <a:t>Extracted text from steganographic images</a:t>
            </a:r>
          </a:p>
          <a:p>
            <a:pPr marL="0" indent="0">
              <a:buNone/>
            </a:pPr>
            <a:endParaRPr lang="en-US" dirty="0"/>
          </a:p>
          <a:p>
            <a:pPr marL="0" indent="0">
              <a:buNone/>
            </a:pPr>
            <a:endParaRPr lang="en-US" dirty="0"/>
          </a:p>
          <a:p>
            <a:pPr marL="0" indent="0">
              <a:buNone/>
            </a:pPr>
            <a:endParaRPr lang="en-US" dirty="0"/>
          </a:p>
        </p:txBody>
      </p:sp>
      <p:pic>
        <p:nvPicPr>
          <p:cNvPr id="1028" name="Picture 4">
            <a:extLst>
              <a:ext uri="{FF2B5EF4-FFF2-40B4-BE49-F238E27FC236}">
                <a16:creationId xmlns:a16="http://schemas.microsoft.com/office/drawing/2014/main" id="{F021C7C0-5084-8614-D404-C3595CDE4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1640" y="1682531"/>
            <a:ext cx="5852159" cy="438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118</TotalTime>
  <Words>959</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Courier New</vt:lpstr>
      <vt:lpstr>Franklin Gothic Book</vt:lpstr>
      <vt:lpstr>Franklin Gothic Demi</vt:lpstr>
      <vt:lpstr>Wingdings</vt:lpstr>
      <vt:lpstr>Wingdings 2</vt:lpstr>
      <vt:lpstr>DividendVTI</vt:lpstr>
      <vt:lpstr>Student Details</vt:lpstr>
      <vt:lpstr>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gadiparthi</cp:lastModifiedBy>
  <cp:revision>8</cp:revision>
  <dcterms:created xsi:type="dcterms:W3CDTF">2021-05-26T16:50:10Z</dcterms:created>
  <dcterms:modified xsi:type="dcterms:W3CDTF">2024-07-14T06:51:07Z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