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119D-244F-418E-8731-56D1A9A3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Mediciones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A33C-CE87-4B87-B400-E2D620C25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33919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3" name="Group 37">
            <a:extLst>
              <a:ext uri="{FF2B5EF4-FFF2-40B4-BE49-F238E27FC236}">
                <a16:creationId xmlns:a16="http://schemas.microsoft.com/office/drawing/2014/main" id="{BBF29AF7-176F-4AF8-AEE4-46250D06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07916"/>
              </p:ext>
            </p:extLst>
          </p:nvPr>
        </p:nvGraphicFramePr>
        <p:xfrm>
          <a:off x="2039815" y="1397000"/>
          <a:ext cx="8243668" cy="4919392"/>
        </p:xfrm>
        <a:graphic>
          <a:graphicData uri="http://schemas.openxmlformats.org/drawingml/2006/table">
            <a:tbl>
              <a:tblPr/>
              <a:tblGrid>
                <a:gridCol w="274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Cantidad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Unidad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Símbolo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volumen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Litro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Temperatura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Grado Celsius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ºC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Calor específico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Joule por kilogramo Celsius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J/kg ºC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Presión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Milímetros de mercurio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mm Hg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energía</a:t>
                      </a:r>
                    </a:p>
                  </a:txBody>
                  <a:tcPr marL="91432" marR="9143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caloría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cal</a:t>
                      </a:r>
                    </a:p>
                  </a:txBody>
                  <a:tcPr marL="91432" marR="9143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20" name="Text Box 32">
            <a:extLst>
              <a:ext uri="{FF2B5EF4-FFF2-40B4-BE49-F238E27FC236}">
                <a16:creationId xmlns:a16="http://schemas.microsoft.com/office/drawing/2014/main" id="{69BF3BC5-2E53-48AA-BCC3-B9796228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2660"/>
            <a:ext cx="6264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600" b="1">
                <a:solidFill>
                  <a:srgbClr val="FFC000"/>
                </a:solidFill>
              </a:rPr>
              <a:t>Unidades métricas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uadros comparativos diferencias entre masa y peso | Cuadro ...">
            <a:extLst>
              <a:ext uri="{FF2B5EF4-FFF2-40B4-BE49-F238E27FC236}">
                <a16:creationId xmlns:a16="http://schemas.microsoft.com/office/drawing/2014/main" id="{2799C805-6D0C-4901-A051-091A7F9E3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" r="1" b="17456"/>
          <a:stretch/>
        </p:blipFill>
        <p:spPr bwMode="auto"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DENSIDAD d = MASA / VOLUMEN - ppt video online descargar">
            <a:extLst>
              <a:ext uri="{FF2B5EF4-FFF2-40B4-BE49-F238E27FC236}">
                <a16:creationId xmlns:a16="http://schemas.microsoft.com/office/drawing/2014/main" id="{CE8F5CBF-99E1-4DF1-B289-1C2DFAF7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3057" y="801793"/>
            <a:ext cx="7005885" cy="52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5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9BE3-6437-4F5D-A4C4-E66573B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235504"/>
            <a:ext cx="11704319" cy="728133"/>
          </a:xfr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las propiedades de la materia</a:t>
            </a:r>
          </a:p>
        </p:txBody>
      </p:sp>
      <p:pic>
        <p:nvPicPr>
          <p:cNvPr id="3" name="Picture 1029" descr="20070926klpmatari_10">
            <a:extLst>
              <a:ext uri="{FF2B5EF4-FFF2-40B4-BE49-F238E27FC236}">
                <a16:creationId xmlns:a16="http://schemas.microsoft.com/office/drawing/2014/main" id="{EA30D9A4-35C4-4265-966E-0625A78E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9" y="1592161"/>
            <a:ext cx="5209512" cy="43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D4A15-E639-49E9-B1F8-CCF2A82013A1}"/>
              </a:ext>
            </a:extLst>
          </p:cNvPr>
          <p:cNvSpPr txBox="1"/>
          <p:nvPr/>
        </p:nvSpPr>
        <p:spPr>
          <a:xfrm>
            <a:off x="6096000" y="1626771"/>
            <a:ext cx="5504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Algunas propiedades de la materia aparte de ser observables, pueden ser medibles.</a:t>
            </a:r>
          </a:p>
        </p:txBody>
      </p:sp>
    </p:spTree>
    <p:extLst>
      <p:ext uri="{BB962C8B-B14F-4D97-AF65-F5344CB8AC3E}">
        <p14:creationId xmlns:p14="http://schemas.microsoft.com/office/powerpoint/2010/main" val="12347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E2B84-5009-44B8-996F-3AD6D411050A}"/>
              </a:ext>
            </a:extLst>
          </p:cNvPr>
          <p:cNvSpPr txBox="1"/>
          <p:nvPr/>
        </p:nvSpPr>
        <p:spPr>
          <a:xfrm>
            <a:off x="5823801" y="1443841"/>
            <a:ext cx="5172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Para medir las propiedades de la materia se utilizan diferentes instrumentos.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Al medir una propiedad como la temperatura obtenemos un valor, pero este debe venir acompañado de una unidad de medida.</a:t>
            </a:r>
          </a:p>
          <a:p>
            <a:pPr algn="just"/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25 °C </a:t>
            </a:r>
          </a:p>
        </p:txBody>
      </p:sp>
      <p:pic>
        <p:nvPicPr>
          <p:cNvPr id="1028" name="Picture 4" descr="Ilustración de Termómetro De Icono De Línea Fina Para Medir La ...">
            <a:extLst>
              <a:ext uri="{FF2B5EF4-FFF2-40B4-BE49-F238E27FC236}">
                <a16:creationId xmlns:a16="http://schemas.microsoft.com/office/drawing/2014/main" id="{C2313A40-1293-44B5-9D37-1871BAE9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7" y="1280161"/>
            <a:ext cx="4692580" cy="46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E7714-9FFB-4E86-88D2-9DB5E239B882}"/>
              </a:ext>
            </a:extLst>
          </p:cNvPr>
          <p:cNvSpPr txBox="1"/>
          <p:nvPr/>
        </p:nvSpPr>
        <p:spPr>
          <a:xfrm>
            <a:off x="450166" y="266672"/>
            <a:ext cx="11521440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las Propiedades de la Materia</a:t>
            </a:r>
          </a:p>
        </p:txBody>
      </p:sp>
    </p:spTree>
    <p:extLst>
      <p:ext uri="{BB962C8B-B14F-4D97-AF65-F5344CB8AC3E}">
        <p14:creationId xmlns:p14="http://schemas.microsoft.com/office/powerpoint/2010/main" val="26648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sicoquimica2donorte: Unidades de temperatura, longitud y tiempo ...">
            <a:extLst>
              <a:ext uri="{FF2B5EF4-FFF2-40B4-BE49-F238E27FC236}">
                <a16:creationId xmlns:a16="http://schemas.microsoft.com/office/drawing/2014/main" id="{653572B3-589E-41D0-A19F-7DAC81A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077" y="800007"/>
            <a:ext cx="7001490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3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6EAD64F-AA06-4E3D-897F-389F1BE2C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3004"/>
              </p:ext>
            </p:extLst>
          </p:nvPr>
        </p:nvGraphicFramePr>
        <p:xfrm>
          <a:off x="620319" y="1535724"/>
          <a:ext cx="11197884" cy="490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628">
                  <a:extLst>
                    <a:ext uri="{9D8B030D-6E8A-4147-A177-3AD203B41FA5}">
                      <a16:colId xmlns:a16="http://schemas.microsoft.com/office/drawing/2014/main" val="10487745"/>
                    </a:ext>
                  </a:extLst>
                </a:gridCol>
                <a:gridCol w="3732628">
                  <a:extLst>
                    <a:ext uri="{9D8B030D-6E8A-4147-A177-3AD203B41FA5}">
                      <a16:colId xmlns:a16="http://schemas.microsoft.com/office/drawing/2014/main" val="2096940727"/>
                    </a:ext>
                  </a:extLst>
                </a:gridCol>
                <a:gridCol w="3732628">
                  <a:extLst>
                    <a:ext uri="{9D8B030D-6E8A-4147-A177-3AD203B41FA5}">
                      <a16:colId xmlns:a16="http://schemas.microsoft.com/office/drawing/2014/main" val="685708993"/>
                    </a:ext>
                  </a:extLst>
                </a:gridCol>
              </a:tblGrid>
              <a:tr h="1346888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 de medida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49964"/>
                  </a:ext>
                </a:extLst>
              </a:tr>
              <a:tr h="738616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termómetro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°C, °F,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57249"/>
                  </a:ext>
                </a:extLst>
              </a:tr>
              <a:tr h="1346888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Huincha, pie de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m, km, pies, yardas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19230"/>
                  </a:ext>
                </a:extLst>
              </a:tr>
              <a:tr h="738616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Probeta, pipeta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cm</a:t>
                      </a:r>
                      <a:r>
                        <a:rPr lang="es-CL" sz="2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56827"/>
                  </a:ext>
                </a:extLst>
              </a:tr>
              <a:tr h="738616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g, oz, 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503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9CF6D8-5F67-470F-9AAA-5660C0B67621}"/>
              </a:ext>
            </a:extLst>
          </p:cNvPr>
          <p:cNvSpPr txBox="1"/>
          <p:nvPr/>
        </p:nvSpPr>
        <p:spPr>
          <a:xfrm>
            <a:off x="458541" y="412652"/>
            <a:ext cx="11521440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las Propiedades de la Materia</a:t>
            </a:r>
          </a:p>
        </p:txBody>
      </p:sp>
    </p:spTree>
    <p:extLst>
      <p:ext uri="{BB962C8B-B14F-4D97-AF65-F5344CB8AC3E}">
        <p14:creationId xmlns:p14="http://schemas.microsoft.com/office/powerpoint/2010/main" val="23111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3C427-C30E-480D-8B4A-39FFE0CA92E0}"/>
              </a:ext>
            </a:extLst>
          </p:cNvPr>
          <p:cNvSpPr txBox="1"/>
          <p:nvPr/>
        </p:nvSpPr>
        <p:spPr>
          <a:xfrm>
            <a:off x="168812" y="319347"/>
            <a:ext cx="12023187" cy="70788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Internacional de Medidas</a:t>
            </a:r>
          </a:p>
        </p:txBody>
      </p:sp>
      <p:graphicFrame>
        <p:nvGraphicFramePr>
          <p:cNvPr id="3" name="Group 47">
            <a:extLst>
              <a:ext uri="{FF2B5EF4-FFF2-40B4-BE49-F238E27FC236}">
                <a16:creationId xmlns:a16="http://schemas.microsoft.com/office/drawing/2014/main" id="{1F998B8A-3D8F-4F89-9E01-5B39AE16B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92863"/>
              </p:ext>
            </p:extLst>
          </p:nvPr>
        </p:nvGraphicFramePr>
        <p:xfrm>
          <a:off x="2171699" y="1318903"/>
          <a:ext cx="7848601" cy="5121276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Cantidad básica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Nombre de la unidad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símbolo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Longitud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metro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Masa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kilogramo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kg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Tiempo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segundo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Corriente eléctrica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Amperio (ampere)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Temperatura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kelvin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Cantidad de sustancia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mol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mol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Intensidad luminosa</a:t>
                      </a:r>
                    </a:p>
                  </a:txBody>
                  <a:tcPr marL="91437" marR="9143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candela</a:t>
                      </a: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cd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1437" marR="9143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102E04B9-3C85-4875-9B5C-C73983BC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6" y="333376"/>
            <a:ext cx="1173245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Cómo está estructurado el SI </a:t>
            </a:r>
            <a:br>
              <a:rPr lang="es-E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buFontTx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SI consta de </a:t>
            </a:r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unidades básicas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2 suplementarias, de las cuales resulta un sin número de unidades derivadas.</a:t>
            </a:r>
          </a:p>
          <a:p>
            <a:pPr lvl="1" algn="just" eaLnBrk="0" hangingPunct="0">
              <a:buFontTx/>
              <a:buChar char="•"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buFontTx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SI racionaliza los prefijos que deben usarse para los múltiplos y submúltiplos en base decimal.</a:t>
            </a:r>
          </a:p>
          <a:p>
            <a:pPr lvl="1" algn="just" eaLnBrk="0" hangingPunct="0">
              <a:buFontTx/>
              <a:buChar char="•"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buFontTx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Elimina además una serie de unidades que quedan obsoletas, aunque acepta algunas otras como excepción que son comunes en algunas áreas del conocimiento.</a:t>
            </a:r>
          </a:p>
          <a:p>
            <a:pPr lvl="1" algn="just" eaLnBrk="0" hangingPunct="0">
              <a:buFontTx/>
              <a:buChar char="•"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buFontTx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único campo en el cual no se pudo racionalizar unidades fue en el </a:t>
            </a:r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tiempo.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 eaLnBrk="0" hangingPunct="0">
              <a:buFontTx/>
              <a:buChar char="•"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buFontTx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SI define cada unidad, da su símbolo y agrega las fórmulas que relacionan las unidades entre si y las tablas con las conversiones respectivas.</a:t>
            </a:r>
          </a:p>
          <a:p>
            <a:pPr algn="just" eaLnBrk="0" hangingPunct="0"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>
            <a:extLst>
              <a:ext uri="{FF2B5EF4-FFF2-40B4-BE49-F238E27FC236}">
                <a16:creationId xmlns:a16="http://schemas.microsoft.com/office/drawing/2014/main" id="{A3F36FEA-AEFC-42B2-B397-BEBC711A3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57074"/>
              </p:ext>
            </p:extLst>
          </p:nvPr>
        </p:nvGraphicFramePr>
        <p:xfrm>
          <a:off x="281355" y="211015"/>
          <a:ext cx="11577712" cy="6499266"/>
        </p:xfrm>
        <a:graphic>
          <a:graphicData uri="http://schemas.openxmlformats.org/drawingml/2006/table">
            <a:tbl>
              <a:tblPr/>
              <a:tblGrid>
                <a:gridCol w="557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004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verdana"/>
                        </a:rPr>
                        <a:t>FACTOR POR EL QUE HAY QUE MULTIPLICAR LA UNIDAD</a:t>
                      </a:r>
                      <a:endParaRPr lang="es-CL" sz="120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verdana"/>
                        </a:rPr>
                        <a:t>MULTIPLO</a:t>
                      </a:r>
                      <a:endParaRPr lang="es-CL" sz="120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verdana"/>
                        </a:rPr>
                        <a:t>PREFIJO</a:t>
                      </a:r>
                      <a:endParaRPr lang="es-CL" sz="120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verdana"/>
                        </a:rPr>
                        <a:t>ABREVIATURA</a:t>
                      </a:r>
                      <a:endParaRPr lang="es-CL" sz="120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49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1.000.000.000.000.000.000.000.000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24</a:t>
                      </a:r>
                      <a:endParaRPr lang="es-CL" sz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yotta</a:t>
                      </a:r>
                      <a:endParaRPr lang="es-CL" sz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1.000.000.000.000.000.000.000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21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zetta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Z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18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exa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E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15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peta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P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12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tera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9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giga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G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6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mega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M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1.000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3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kilo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k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2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hecto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h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deca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da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-1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deci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-2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centi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-3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mili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m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-6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micro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μ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-9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nano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-12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pico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p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-15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femto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f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-18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ato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0,0000000000000000000001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-21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zepto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z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74349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0,0000000000000000000000001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10</a:t>
                      </a:r>
                      <a:r>
                        <a:rPr lang="es-CL" sz="1200" baseline="30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-24</a:t>
                      </a:r>
                      <a:endParaRPr lang="es-CL" sz="1200">
                        <a:solidFill>
                          <a:schemeClr val="bg2">
                            <a:lumMod val="10000"/>
                          </a:schemeClr>
                        </a:solidFill>
                        <a:latin typeface="verdana"/>
                      </a:endParaRP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yocto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45151" marR="45151" marT="22581" marB="22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5" name="Group 63">
            <a:extLst>
              <a:ext uri="{FF2B5EF4-FFF2-40B4-BE49-F238E27FC236}">
                <a16:creationId xmlns:a16="http://schemas.microsoft.com/office/drawing/2014/main" id="{26547F6C-E6B3-4E0F-8DEC-254EC461B7BF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822325"/>
          <a:ext cx="7848600" cy="5669208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Cantidad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Unidad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Símbolo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Área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Metro cuadrado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Volumen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Metro cúbico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Densidad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Kilogramo por metro cúbico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Kg/m</a:t>
                      </a:r>
                      <a:r>
                        <a:rPr kumimoji="0" lang="es-E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Energía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Joule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Calor de fusión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Joule por kilogramo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J/kg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Calor de evaporación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Joule por kilogramo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J/kg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Calor específico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Joule por kilogramo-kelvin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J/kg K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Presión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Pascal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Potencial eléctrico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Volt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Cantidad de radiación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1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Dosis de radiación absorbida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sievert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Sv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20" name="Text Box 56">
            <a:extLst>
              <a:ext uri="{FF2B5EF4-FFF2-40B4-BE49-F238E27FC236}">
                <a16:creationId xmlns:a16="http://schemas.microsoft.com/office/drawing/2014/main" id="{30603D85-112F-4253-B56B-136A6ED4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60351"/>
            <a:ext cx="684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2400" b="1">
                <a:latin typeface="Calibri" panose="020F0502020204030204" pitchFamily="34" charset="0"/>
              </a:rPr>
              <a:t>Unidades derivadas del Sistema Internacional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469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Wingdings</vt:lpstr>
      <vt:lpstr>Celestial</vt:lpstr>
      <vt:lpstr>Mediciones</vt:lpstr>
      <vt:lpstr>Medición de las propiedades de la materia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Mediciones</dc:title>
  <dc:creator>Carla</dc:creator>
  <cp:lastModifiedBy>Carla Beatriz Muñoz Vega</cp:lastModifiedBy>
  <cp:revision>2</cp:revision>
  <dcterms:created xsi:type="dcterms:W3CDTF">2020-04-08T16:31:44Z</dcterms:created>
  <dcterms:modified xsi:type="dcterms:W3CDTF">2021-03-16T14:41:06Z</dcterms:modified>
</cp:coreProperties>
</file>