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5" r:id="rId8"/>
    <p:sldId id="266" r:id="rId9"/>
    <p:sldId id="267" r:id="rId10"/>
    <p:sldId id="261" r:id="rId11"/>
    <p:sldId id="274" r:id="rId12"/>
    <p:sldId id="275" r:id="rId13"/>
    <p:sldId id="288" r:id="rId14"/>
    <p:sldId id="289" r:id="rId15"/>
    <p:sldId id="290" r:id="rId16"/>
    <p:sldId id="291" r:id="rId17"/>
    <p:sldId id="292" r:id="rId18"/>
    <p:sldId id="276" r:id="rId19"/>
    <p:sldId id="316" r:id="rId20"/>
    <p:sldId id="260" r:id="rId21"/>
    <p:sldId id="317" r:id="rId22"/>
    <p:sldId id="268" r:id="rId23"/>
    <p:sldId id="303" r:id="rId24"/>
    <p:sldId id="304" r:id="rId25"/>
    <p:sldId id="305" r:id="rId26"/>
    <p:sldId id="277" r:id="rId27"/>
    <p:sldId id="278"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54:26.0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739 244 4809,'0'0'2072,"0"0"-429,0 0-433,0 0-214,0 0-38,0 0-182,0 0-261,0 0-171,0 0-119,0 0-25,0 0-32,0 0-38,0 0-34,0 0-35,0 0-30,20 0-65,45-4 7,1-2 0,-1-4 0,22-7 27,70-11-12,557-55-17,-370 57-18,33 16 47,-221 14-45,0 8-1,3 6 46,214 11-601,-171-17 17,-180-7 780,-57 0 25,-547 89-146,-11 2-55,-192-36 39,282-26-45,146-21 16,184-11-20,-119 20-10,51 6-10,240-27-3,0 0 1,0-1-1,0 1 1,0 0-1,0 0 1,0 0-1,0-1 1,0 1 0,0 0-1,0 1 1,0-1-1,0 0 1,1 0-1,-1 0 1,0 0-1,1 1 1,-1-1-1,1 0 1,-1 0 0,1 1-1,0-1 1,0 0-1,0 1 1,-1-1-1,1 0 1,0 1-1,1-1 1,-1 0 0,0 1-1,0-1 1,0 0-1,1 1 1,-1-1-1,1 0 1,-1 1-1,1-1 1,0 0 0,-1 0-1,1 0 1,0 0-1,0 0 1,0 1 12,14 9-46,-1 0 0,1-1 0,0-1 1,1 0-1,0-2 0,15 6 46,15 8-76,20 9 49,2-2 0,0-3-1,2-4 1,1-2 0,0-4 0,1-3-1,71 3 28,174 0-32,169-18 32,-243-19 18,-138 9-17,81 2-1,-44 9-19,-39-1 20,0 5 0,0 4-1,-102-6-2,-1 0 0,1 0 0,0 0 0,-1 0 1,1 0-1,-1 0 0,1 0 0,0 0 0,-1 0 0,1 0 1,-1 0-1,1 0 0,-1 1 0,1-1 0,0 0 0,-1 0 1,1 1-1,-1-1 0,1 0 0,-1 1 0,0-1 0,1 1 1,-1-1-1,1 0 0,-1 1 0,0-1 0,1 1 1,-1-1-1,0 1 0,1-1 0,-1 1 0,0-1 0,0 1 1,1 0 1,-2 0-4,1 0 1,-1 0 0,1-1 0,-1 1 0,0 0-1,1 0 1,-1-1 0,0 1 0,1 0-1,-1-1 1,0 1 0,0-1 0,0 1 0,0-1-1,1 0 1,-1 1 0,0-1 0,0 0-1,0 1 1,0-1 0,0 0 0,0 0 0,-1 0 3,-104 19-76,-1-5 0,-31-3 76,-221 1 8,-33-11 11,-94 2-6,286 7-53,-69 2 72,-214-6 38,478-7-75,0 1-1,0-1 1,-1-1-1,1 1 1,0-1-1,1 0 0,-1 0 1,0 0-1,0-1 1,1 1-1,0-1 1,-1 0-1,1 0 1,0-1-1,1 1 0,-1-1 1,0 0-1,1 0 1,0 0-1,0-1 1,0 1-1,-1-5 6,-8-13-9,1-1 0,1 0 0,1 0 0,0-4 9,8 25 0,-6-27 8,1 0 1,2 0 0,0 0 0,2 0 0,2-1-1,1-12-8,-1 22 4,1 11-4,1-1 1,0 1 0,0-1 0,1 1 0,1 0 0,-1 0 0,2 0 0,-1 1 0,1-1 0,5-6-1,20-42 20,-22 38-13,-5 13-3,-1 0 0,1-1 0,-1 1 0,-1 0 0,1-1 0,-1 0 0,0 1 0,-1-1 0,1 0-4,-1 5-9,0 0 1,0 0 0,0 0 0,0 0 0,0 0 0,1 0 0,-1 0-1,1 0 1,-1 0 0,1 0 0,0 0 0,0 0 0,0 0 0,0 1-1,0-1 1,0 0 0,0 1 0,1-1 0,-1 1 0,0-1 0,1 1-1,0 0 1,-1-1 0,1 1 0,0 0 0,-1 0 0,1 0 0,1 0 8,4-1-40,1 0 1,-1 0-1,1 1 1,-1 0-1,1 0 1,0 1-1,5 0 40,154-1-224,53-13 224,105-9-4,20-2 10,-172 14-2,16 6-4,88-4 2,-30-3-2,151-12 15,-159 9-22,-91 8 7,-92 4-224,0 3 0,15 3 224,-68-3-10,0 0 0,0 0 0,0 0 0,0 1 0,0-1-1,0 1 1,0 0 0,0 0 0,0 0 0,-1 0 0,1 0 0,0 1-1,-1-1 1,1 1 0,-1 0 0,1 0 0,-1 0 0,0 0 0,1 0-1,-1 0 1,-1 1 0,1-1 0,0 0 0,0 1 0,-1 0 0,1-1-1,-1 1 1,0 0 0,0 0 0,0 0 0,0 0 0,-1 0 0,1 0-1,-1 0 1,0 0 0,0 0 0,0 0 0,0 3 10,-1 13-1,-1 1-1,-1-1 1,0 0 0,-2 0-1,0 0 1,-1-1 0,-1 0-1,0 0 1,-2 0 0,-2 4 1,5-7-1,1 1 0,0 0 0,2 0 0,0 1 0,1-1 0,0 1 0,1-1 0,1 1 0,2 16 1,-1 4-1,0-30 2,1 0-1,-1 0 1,1 0 0,1 0-1,0 0 1,0-1-1,0 1 1,1-1-1,-1 0 1,2 1 0,-1-2-1,1 1 1,4 3-1,-2 1-2,0-1 1,0 1-1,0 0 1,-1 1-1,0 1 2,11 53 17,-15-53-7,0 0-1,1-1 0,0 1 1,1-1-1,1 1-9,0-3 8,-1 1-1,0 0 1,0 0 0,-1 1-1,0-1 1,0 1-1,-2 0 1,1-1 0,-1 1-1,-1 7-7,-4-16 2,0-1 1,0-1-1,0 1 0,-1-1 0,1 1 1,0-1-1,0-1 0,-5 1-2,4 0 4,-649 0-30,652 0 20,0 0 7,0 0 0,0 0 1,-1 1-1,1-1 1,0 1-1,0-1 1,0 1-1,0 0 0,0 0 1,0 0-1,0 0 1,0 0-1,0 0 1,1 0-1,-3 2-1,4 17-651,0-10-1737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5T13:30:23.577"/>
    </inkml:context>
    <inkml:brush xml:id="br0">
      <inkml:brushProperty name="width" value="0.05292" units="cm"/>
      <inkml:brushProperty name="height" value="0.05292" units="cm"/>
      <inkml:brushProperty name="color" value="#FF0000"/>
    </inkml:brush>
  </inkml:definitions>
  <inkml:trace contextRef="#ctx0" brushRef="#br0">14117 16779 345 0,'0'0'198'16,"0"0"-61"-16,0 0-127 15,0 0 188-15,0 0-34 16,0 0-62-16,-4 0-21 16,4 0-23-16,0 0 24 15,0 0-5-15,0 0-35 16,0 0 6-16,0 0-27 16,0 0-11-16,0 0-3 15,0 0-7-15,0 12-1 0,0 8 1 16,0 10 0-1,3 3 2-15,1 8 5 0,1 5 3 16,-2-1-6-16,1 5 4 16,-2-3-8-16,-2-4 0 15,0-3-3-15,0-7 2 16,0-1 1-16,0-6 0 16,0-4 3-16,0-2-2 15,0-3-1-15,0-4 0 16,0-2-18-16,0-6-7 15,0-3-75-15,0-2-36 16,0-9-42-16,0-8-54 16,0-5-343-16</inkml:trace>
  <inkml:trace contextRef="#ctx0" brushRef="#br0" timeOffset="366.25">14037 16779 232 0,'0'0'139'15,"0"0"-44"-15,0 0 26 0,0 0-51 16,0 0 2-1,77 76 1-15,-50-40 105 0,0 3-71 16,4 4-17 0,1 2-31-16,-1-1-33 0,-1 0 19 15,0-2-17-15,-2-4-2 16,-3-6 1-16,-4-2-27 16,0-8 6-16,-6-2-6 15,0-3 0-15,-3-3-1 16,0-2 1-16,-3 0-7 15,0-2-48-15,-2-4-106 16,-2-4-89-16,-2-2-92 0</inkml:trace>
  <inkml:trace contextRef="#ctx0" brushRef="#br0" timeOffset="689.56">14407 16828 430 0,'0'0'369'16,"0"0"-256"-16,0 0-71 16,0 0-18-16,0 0 69 15,0 0 17-15,0 0-87 16,-4 14-13-16,4 21 13 0,0 21 19 15,10 27 15 1,0 24 8-16,3-12-6 0,-4-16 11 16,-1-29-35-16,-2-18-9 15,1 0-11-15,2-3-14 16,-1 0-2-16,1-12-14 16,4-15-91-16,-4-2-187 15,-1 0-526-15</inkml:trace>
  <inkml:trace contextRef="#ctx0" brushRef="#br0" timeOffset="1289.44">14626 17277 235 0,'0'0'230'16,"0"0"-164"-16,0 0-37 15,0 0 11-15,0 0 53 16,85 5-30-16,-67-10-37 16,1-4 10-16,-2-1 8 15,-4-7-11-15,-2 3 4 16,-4-3-21-16,-1-3-1 15,-6-1-14-15,0 1 0 16,0-3 35-16,-3 3-2 0,-7 0-17 16,-2 1-4-1,-3 4-12-15,1 2-1 0,-2 5 0 16,2 3 0-16,1 5 7 16,1 0-7-16,0 0 0 15,0 14-1-15,3 5 11 16,2 4-10-16,2 7 9 15,3 0 11-15,2 6 28 16,0 1-25-16,7-1 13 16,6-4 5-16,4-2-22 15,1-7 10-15,4-2-16 16,0-8 1-16,2-3 33 16,0-3-24-16,3-3 9 15,0-4 3-15,-2 0-24 0,0 0 21 16,-1-5-6-16,-3-1 8 15,-3 0 9-15,-3 6-27 16,-5-5 3-16,-2 3-10 16,-5 2-2-16,-2 0 3 15,1 0-10-15,3 0-1 16,-1 0-85-16,2 0-273 0</inkml:trace>
  <inkml:trace contextRef="#ctx0" brushRef="#br0" timeOffset="3219.82">15832 16913 354 0,'0'0'415'15,"0"0"-285"-15,0 0-91 16,0 0-17-16,0 0 62 16,0 0 40-16,0 0-78 15,0-4-25-15,4 3-1 16,5 1-11-16,4 0 43 15,5 0 9-15,4 0-47 16,5 0 9-16,1 4-22 16,4 0 5-16,0 0-1 15,0 0-3-15,-4-1-4 16,-4 1 2-16,-1 1-1 16,-7-2 0-16,-6-1 1 0,-3 1 0 15,-4 0 0-15,-3 1 0 16,0 1 0-16,0 3-1 15,-3 1-8-15,-10 5-1 16,-3 1 10-16,-2 3 0 16,-3 4 3-16,1 3-3 15,1 2 0-15,2 2 0 16,1-3 0-16,5 1 4 16,3-4-4-16,4-1 2 15,2-5-2-15,2-4 1 16,0-3-1-16,5-1 0 0,5-2-4 15,5-1 4 1,2-2 0-16,3-1 0 16,4-3 4-16,1 1-3 0,2-1-1 15,-1 0 0-15,-1 0 0 16,-2 0 2-16,-3 0-2 16,-5 0 0-16,-1 0 0 15,-7 0 0-15,-2 0-53 16,-5 0-121-16,0 0-179 15,-3 0-462-15</inkml:trace>
  <inkml:trace contextRef="#ctx0" brushRef="#br0" timeOffset="3513.45">15845 17128 677 0,'0'0'137'15,"0"0"-115"-15,0 0-2 16,0 0 109-16,0 0 13 16,0 0-66-16,111 4-22 15,-73-1 8-15,1 2-10 16,-2-3-21-16,0-2-2 15,-4 0-20-15,-3 0 1 16,-4 0-10-16,-3 0-5 0,4 3-135 16,-6 0-151-16,-5 1-273 15</inkml:trace>
  <inkml:trace contextRef="#ctx0" brushRef="#br0" timeOffset="3778.36">16552 17128 1064 0,'0'0'286'0,"0"0"-212"16,0 0-73-16,0 0 10 0,0 0 22 15,0 0 11 1,0 0-8-16,22 17-33 0,3-13 13 15,4 1-9-15,-3 1-1 16,3-1 2-16,-4-3-8 16,-1 0-2-16,-2-2-17 15,-6 2-259-15,-8-2-116 0</inkml:trace>
  <inkml:trace contextRef="#ctx0" brushRef="#br0" timeOffset="3977.46">16590 17272 1048 0,'0'0'308'0,"0"0"-248"15,0 0-59-15,0 0 17 16,0 0 72-16,0 0-17 16,0 0-59-16,103 0-2 15,-71 0-12-15,-3-2 0 16,3-3-117-16,10-6-220 15,-8 1-72-15,-4 0 3 0</inkml:trace>
  <inkml:trace contextRef="#ctx0" brushRef="#br0" timeOffset="4249.54">17078 16908 871 0,'0'0'176'15,"0"0"-130"-15,0 0 43 16,15 72 90-16,-7-28-6 16,2 9-58-16,-1 2-30 15,2-3-39-15,-1-4 3 16,-3-7-41-16,1-9 1 15,-2-7-16-15,-1-10 7 16,0-10-84-16,-2-3-144 16,2-2-329-16</inkml:trace>
  <inkml:trace contextRef="#ctx0" brushRef="#br0" timeOffset="4668.83">17338 16997 1023 0,'0'0'297'0,"0"0"-220"15,0 0-60-15,0 0 9 16,-14 80 63-16,14-42 1 16,0 3-52-16,11 2-28 0,8-1-3 15,5-5-1 1,5-4-4-16,4-8 9 15,3-6-11-15,0-8 1 0,2-3 3 16,-3-8 3-16,1 0-7 16,-2-19 0-16,-5-5 0 15,-8-5 6-15,-5-5-6 16,-10-7 6-16,-6-3 10 16,0-2-14-16,-8 3 66 15,-9 2-8-15,-7 6-7 16,0 7 13-16,-6 5-37 15,0 6-4-15,-4 6-8 16,-2 6-15-16,2 5-4 16,-3 0 2-16,2 7-23 15,4 10-3-15,3 8-43 0,4 28-51 16,6-3-102 0,7-1-427-16</inkml:trace>
  <inkml:trace contextRef="#ctx0" brushRef="#br0" timeOffset="6613.42">19113 16987 825 0,'0'0'218'16,"0"0"-152"-16,0 0 25 16,0 0 47-16,0 0-7 15,0-72-47-15,0 55-68 16,0 2-6-16,0-2-10 15,0 3 2-15,0-5 8 16,0 4-10-16,0 0 1 0,0 3 11 16,0 2-12-16,0 0 0 15,0 2 0-15,0 3-2 16,0 2 2-16,0 3 0 16,0 0 1-16,0 0-2 15,0 0-3-15,0 0 2 16,0 0-10-16,1 7-1 15,2 10 12-15,3 10 1 16,2 9 0-16,5 8 1 16,2 9 1-16,1 2-2 15,1 3 0-15,1-2 1 16,0-1-2-16,-1-6 1 16,1-3 0-16,-3-7 3 15,0-8-1-15,-4-6-2 16,-2-4 0-16,-5-8 0 0,-1-3-3 15,0-4 9-15,-2-3-6 16,-1 2 1-16,0-5-1 16,0 0 0-16,0 0 0 15,-10 0-10-15,0 0 9 16,-5 0-31-16,0 0 31 16,-1-5-22-16,-3 2-37 15,2-4 35-15,-1 5 14 16,0-5 8-16,3 4 2 15,2 2 2-15,0-3-1 16,3 2 3-16,3-1 3 16,2-1-6-16,2 1 1 15,0 2-1-15,2 1 23 0,1-1-17 16,0 1 6-16,0-2-4 16,0-1-7-16,3-2-2 15,6 2 1-15,5 0-4 16,3 1 4-16,5 0 1 15,4 1 1-15,2 0 10 16,3 1-5-16,1 0-5 16,-1 0-2-16,-1 0 0 15,-5 0 6-15,-4 0-5 16,-5 0 17-16,-5 2 13 16,-5 1-9-16,0-1 3 15,-3 0-9-15,-2-1-15 0,1 1 15 16,-1-2-16-16,2 0 3 15,6 0-3-15,0-2-93 16,2-6-427-16</inkml:trace>
  <inkml:trace contextRef="#ctx0" brushRef="#br0" timeOffset="7430.84">19771 16987 806 0,'0'0'204'0,"0"0"-158"15,0 0-21-15,0 0 60 16,0 0 6-16,0 0-44 16,0 0-36-16,-68-4-11 15,55 8 34-15,-2 1-23 16,1 4-1-16,0-1 7 15,2 2-16-15,-1 0 13 0,2-2-8 16,3 0-6-16,4 0 21 16,1-2-20-16,3-3-1 15,0 4 0-15,0-2 2 16,1 0-1-16,8 3-1 16,4-1 1-16,0 2 9 15,0-4-9-15,3 0-1 16,0 2 0-16,1-4 0 15,2 0 4-15,1 3-3 16,2-5-1-16,2 3 6 16,1-1-4-16,-2 0-2 15,1 3 0-15,0 1 0 16,-5 2 0-16,1 0 0 16,-3 3 0-16,-1 0 6 15,-3 0 2-15,-1 2-8 0,-3 0 0 16,1 0 0-16,-4 2 20 15,-3-4-12-15,-1 2 3 16,-2-1 6-16,0-1-16 16,-5-1 11-16,-7-3-5 15,-1-1-7-15,-3 0 23 16,-3-2-17-16,-1-4 15 16,-4-1 34-16,-3 0-30 15,1 0 27-15,-2 0-12 16,3-1 12-16,3-4 23 0,5 3-33 15,4 1-15 1,5 1-8-16,4 0-18 0,2 0-1 16,1 0 0-16,1 0-13 15,0 0 12-15,0 0-44 16,0 0-54-16,9-6-45 16,6-1-103-16,1-2-161 0</inkml:trace>
  <inkml:trace contextRef="#ctx0" brushRef="#br0" timeOffset="8031.59">20063 16747 889 0,'0'0'275'16,"0"0"-203"-16,0 0-49 15,0 0 2-15,0 0 72 16,0 0 2-16,0 0-72 0,19-11-27 16,-10 8 17-1,2 3 24-15,5-2-3 0,1 2-13 16,2 0-25-16,3 0 10 16,-2 0-10-16,-1 7 1 15,-1 2 3-15,-6-1-4 16,-5 2 0-16,-2 2 4 15,-4-1 6-15,-1 3-11 16,-1 2 1-16,-11 1-3 16,-6 2 3-16,1-1 1 15,0 1 0-15,0-2 3 16,4-1 3-16,2-1-7 0,4-4 0 16,4 0 0-1,3-4 1-15,0 2-1 0,0-2 8 16,6-1-4-16,4 2 3 15,7-2 7-15,-1-3 12 16,5-1-7-16,3-2 26 16,0 0-30-16,3 0-2 15,14-17-13-15,-8 2-121 16,-3-4-668-16</inkml:trace>
  <inkml:trace contextRef="#ctx0" brushRef="#br0" timeOffset="8895.51">20844 16934 1043 0,'0'0'227'16,"0"0"-169"-16,0 0-41 16,0 0-9-16,0 0 74 15,0 0-9-15,0 0-63 16,-19-80 19-16,25 64-28 15,7 1 0-15,1 0 1 16,5 1-1-16,2-1-1 16,3 2 0-16,3 4-3 0,0-1 1 15,-1 4 4 1,1 5-2-16,-1 1 0 0,-2 1-2 16,0 16 2-16,-4 10 0 15,-3 7-3-15,-4 8 2 16,-8 2 2-16,-5 5 8 15,0 3 9-15,-20-1-18 16,-5 1 6-16,-8-4-6 16,-1-4 0-16,1-6 2 15,0-8-2-15,3-6 1 16,5-9 6-16,7-4-1 16,3-6-3-16,6-5-3 15,3 0-6-15,3 0-10 16,3-5-60-16,0-6 17 0,0 2 25 15,5-3-22-15,7 2 9 16,2 1 26-16,3-1 7 16,1 4 14-16,0 2 13 15,3 0 20-15,1 4 20 16,-1 0 2-16,0 4 6 16,-2 6-13-16,-1 5-8 15,2 5 16-15,-3 1-8 16,1 1 9-16,0-3-2 15,3 0-26-15,-1-4-2 16,3-5-21-16,1-3-4 16,3-7-4-16,13 0-32 15,-5-9-160-15,-2-5-508 0</inkml:trace>
  <inkml:trace contextRef="#ctx0" brushRef="#br0" timeOffset="9407.15">21532 16964 975 0,'0'0'204'0,"0"0"-148"15,0 0-46-15,0 0 76 16,0 0 57-16,0 0-95 0,0 0-23 15,-72-14-24-15,60 22 2 16,-1 4 24-16,3-1-26 16,-2-2 15-16,4 2-1 15,4-3-14-15,2-1 24 16,2-1-19-16,0 0-5 16,2-1 7-16,10-4-7 15,4 2-1-15,5 0 0 16,2 2 6-16,2 0-2 15,2 2-4-15,2 5 0 16,1 0 13-16,0 3-7 16,-2 5 7-16,-2 1 8 0,-4 1-11 15,-5-2 20-15,-7-1-8 16,-4 1 0-16,-6 0 15 16,-2 0-36-16,-17-4 26 15,-6 3-13-15,-7-4-12 16,0-4 26-16,-4-3-18 15,3-5-9-15,2-3 35 16,4 0-35-16,4-7 0 16,10-6-1-16,3-3-59 15,10-15-60-15,0 6-175 16,0-5-535-16</inkml:trace>
  <inkml:trace contextRef="#ctx0" brushRef="#br0" timeOffset="9828.75">21751 16713 894 0,'0'0'207'16,"0"0"-164"-16,0 0-27 15,0 0 37-15,0 0 17 16,89-26-11-16,-63 24-28 16,0 2 7-16,-1 0 23 15,-4 0-19-15,-6 2-2 16,-4 7 0-16,-6 1-33 0,-5 0 9 16,0 7-3-16,-10 2 7 15,-7 3 7-15,-2 0-19 16,-1 1 10-16,3-1 29 15,4-2-11-15,3-3 12 16,6 0-23-16,4-1-4 16,0-3 20-16,0-1-12 15,13-2-11-15,4-3-1 16,5-2-11-16,3-2-5 16,6-3-1-16,7 0-29 15,21-17-112-15,-8-3-195 16,-4 1-687-16</inkml:trace>
  <inkml:trace contextRef="#ctx0" brushRef="#br0" timeOffset="10526.1">22328 16861 1007 0,'0'0'221'16,"0"0"-143"-16,0 0-68 16,0 0 15-16,0 0 69 15,0 0-21-15,0 0-21 16,-34-70-43-16,37 58-8 16,9-1 13-16,5 2-14 15,2 1 0-15,5 3-2 16,1 0-19-16,0 3 20 15,1 3-11-15,1 1 12 16,-2 0-6-16,0 10 7 0,-2 9-1 16,-5 7 0-16,-3 6 2 15,-5 7 14-15,-7 6 8 16,-3 4 3-16,-1 2 18 16,-18 2-39-16,-6 1 5 15,-8-4-11-15,-5-3 2 16,1-7-8-16,-2-9 12 15,4-9-3-15,4-6 16 16,6-10-18-16,5-6 5 16,8 0 9-16,5-5-14 15,3-13 22-15,4-5-23 16,2 1 0-16,15-5 5 16,2 4-5-16,4 3 0 0,-1 5-1 15,0 8 1 1,1 7 21-16,-2 0 24 0,4 9 6 15,0 7-1-15,2 4-43 16,1 1-2-16,2-4-5 16,2-1-25-16,11-8-32 15,-5-2-203-15,-6-6-443 0</inkml:trace>
  <inkml:trace contextRef="#ctx0" brushRef="#br0" timeOffset="11147.11">22872 16939 225 0,'0'0'840'0,"0"0"-752"16,0 0-81-16,0 0 22 16,0 0 28-16,0 0 69 15,14 90-13-15,6-11-61 16,4 25 18-16,3 5 7 15,-2-3-30-15,-6-14-15 16,-7-24-32-16,-4-15 6 16,-3-16-13-16,-2-8 7 15,0-2-19-15,1-1 17 16,-1-4-17-16,-2-10-5 16,-1-10-33-16,0-2 6 15,0-12 10-15,-1-15-40 0,-6-9 53 16,-1-10 28-1,-1-7 0-15,0-4 18 0,-4-4 10 16,-1-2 20-16,0 0 13 16,0-3-38-16,1 4 8 15,3 4 10-15,6 9-11 16,2 2 8-16,2 9-23 16,0 7-14-16,3 6 9 15,7 5-9-15,1 6 0 16,3 1 3-16,2 5-1 15,5 6-3-15,1 2 0 16,7 0 0-16,0 6 0 16,3 11 0-16,-1 6 1 0,-3 3-1 15,-4 3 0 1,-6 3 0-16,-11-3 0 0,-7 2 0 16,-1-3 28-1,-21-2-9-15,-10 0 3 0,-2-5 11 16,-3-1-6-16,2-9 17 15,3-3-13-15,8-5-30 16,3-3 25-16,9 0-26 16,2 0-10-16,10-17-96 15,0 3-180-15,0 0-338 0</inkml:trace>
  <inkml:trace contextRef="#ctx0" brushRef="#br0" timeOffset="11794.51">23431 16586 717 0,'0'0'176'15,"0"0"-175"-15,0 0 18 16,0 0 78-16,0 0 69 0,-24 75-47 15,23-37-65-15,-1 8 21 16,2 3-5-16,0-1-34 16,3-4-7-16,12-6-27 15,1-11 6-15,5-8 3 16,1-9-4-16,1-10-7 16,1 0 0-16,-2-13 0 15,0-13 10-15,-5-2-10 16,-6 1 8-16,-6-1 13 15,-5 6 14-15,0 5 77 16,-18 4 1-16,-5 8-25 16,-7 5-24-16,-1 0-48 15,-2 4-16-15,0 9-27 16,-12 10-115-16,8-3-199 16,4-2-763-16</inkml:trace>
  <inkml:trace contextRef="#ctx0" brushRef="#br0" timeOffset="13251.32">20632 17126 783 0,'0'0'282'0,"0"0"-194"16,0 0-73-16,0 0 5 16,0 0 77-16,0 0-12 0,0 0 5 15,0 37-14-15,2-9 14 16,6 8 18-16,4 7-57 16,1 8-1-16,2 5-22 15,0 5-9-15,-3 3 17 16,1-1-20-16,-2 1-7 15,-1-5 12-15,0-4-20 16,1-7-1-16,-2-9 0 16,1-8 2-16,-2-9 2 15,-1-6 5-15,-1-6-2 16,1-3 5-16,-2-1-3 16,0-2-2-16,-2-1-7 15,0-1 8-15,1 2 6 0,-1-3-7 16,3 1 5-16,0-1 10 15,1-1-21-15,2 2 7 16,3-2-8-16,0 0 2 16,4 0 12-16,0 0-14 15,1 0 1-15,4 0 8 16,3 0-8-16,2 0-1 16,3-2 0-16,1-1 0 15,2 2 1-15,-1-3-1 16,0 4 0-16,4 0 8 15,-1 0 2-15,4 0-4 16,1 0-6-16,3-2 6 16,1-2 4-16,1-2-10 15,2-2 3-15,-1-1 7 0,2-1-8 16,0 1-2 0,2 0 0-16,-1 0 6 0,2 2-2 15,-1-1-3-15,-1-1 7 16,1 3 0-16,-1 0-8 15,1-3 0-15,0 2-1 16,1 1 1-16,1-2-1 16,1 3 1-16,0-3 0 15,0 2 3-15,-1-1-1 16,-2 0-3-16,0-2 1 16,2 1 0-16,-2 2 0 0,5-1 1 15,1 1 4 1,3 0-2-16,2 2-2 0,1-3-2 15,0 3 1-15,0-1-3 16,2-3 2-16,0 2 2 16,1-3-1-16,2 2 4 15,-2 0-3-15,3 0-2 16,-5 1 0-16,-1 0 1 16,-1 3-7-16,-3-4 14 15,0 3-7-15,-4 1 0 16,-1 0 6-16,-2-1-6 15,-1 1 0-15,-3 1-3 16,-6 2 2-16,-5 0 1 16,-8 0 0-16,-5 0 3 15,-9 0 4-15,-3 0-8 0,-5 0 1 16,-3 0-4 0,-1 0 4-16,-1 0 0 0,0 0 7 15,0 0-6-15,0 0 0 16,0 0-2-16,0 0-22 15,0 0-55-15,0 0-26 16,0-10-85-16,0 0-130 16,0-2-446-16</inkml:trace>
  <inkml:trace contextRef="#ctx0" brushRef="#br0" timeOffset="13745.02">23916 17033 23 0,'0'0'646'0,"0"0"-490"16,0 0-110-16,0 0-7 15,0 0 133-15,0 0-18 16,0 0-56-16,-3-9-38 16,3 9-37-16,0 0 12 0,0 0 7 15,0 2 3-15,0 6 35 16,1 6-13-16,4 5-9 16,2 9-14-16,2 9-23 15,3 4 27-15,2 7-23 16,-1 4-3-16,0 3 25 15,2 0-40-15,-3-5 2 16,3-4-9-16,-5-5 9 16,1-5-2-16,-2-10-6 15,-3-4 8-15,-2-9 1 16,-1-4-4-16,-1-4-6 16,-1-2 7-16,-1-3-6 15,0 0 48-15,0 0-18 16,0 0-7-16,0 0-7 15,0 0-16-15,0 0-2 0,0 0-41 16,-7 0-110-16,-2 0-240 16</inkml:trace>
  <inkml:trace contextRef="#ctx0" brushRef="#br0" timeOffset="16595.34">13300 7666 517 0,'0'0'105'0,"0"0"-77"16,0 0 57-16,0 0 48 15,0 0-6-15,0 0-21 16,2 0-51-16,-2 0-29 15,0 0 21-15,0 0-28 16,0 2-6-16,0 4 9 16,0 6-21-16,0 8 27 15,0 9 13-15,3 7-21 16,4 10 7-16,3 19-11 16,4 20 2-16,2 18 1 0,-2 4-12 15,-3-18-3 1,-6-23-4-16,-2-29 0 0,2-6 5 15,-4 1-4-15,2 1 5 16,0 1 10-16,-1-7-15 16,-1-6 23-16,3-6-7 15,-2-3-15-15,-1-5 33 16,1-3-11-16,-2-1 3 16,1-2 2-16,-1-1-28 15,0 1 15-15,2-1-4 16,-2 0-2-16,0 0 31 15,1 0-16-15,2 2-3 16,0-2 10-16,3 1-22 16,3 0 14-16,0-1-13 0,5 2-10 15,3-2 24-15,6 0-14 16,1 2-2 0,7-2 4-16,2 0-5 0,3 0-7 15,-1 1-1-15,3 3 0 16,2-3-1-16,3 1 1 15,2 1 0-15,6-2 6 16,2-1 3-16,4 2-5 16,3-2-4-16,2 0 1 15,4 0 8-15,4 0-2 16,3 0 21-16,11 0 17 16,14 3-43-16,11-3 15 15,4 3-17-15,-6-3 1 0,-6 0 3 16,-12 0-4-16,-1 0 12 15,-1 0-2-15,-4 0-3 16,-1-5-5-16,-11 2-2 16,-13 0 0-16,-12 2 4 15,-6 1-3-15,7-2-1 16,6 1 6-16,7 1 1 16,-7 0-8-16,0 0 1 15,-8 0 0-15,-8 0-6 16,-6 0 7-16,-7 0-1 15,-9 0 0-15,-6 0 5 16,-6 0-6-16,-2 0 1 16,1 0 0-16,-2 0 0 0,0 0 1 15,0 0-1 1,0 0 0-16,1 0 3 0,-1 0-3 16,0 0 0-16,2 0-1 15,1-2-9-15,2-9-85 16,5-14-80-16,-1 0-166 15,-3 1-422-15</inkml:trace>
  <inkml:trace contextRef="#ctx0" brushRef="#br0" timeOffset="17142.91">16226 7735 603 0,'0'0'122'15,"0"0"-77"-15,0 0-35 16,0 0-8-16,0 0 48 16,0 0 25-16,0 0 28 15,0 47-19-15,0-22 3 0,0 12-24 16,0 19 23-16,5 27-14 16,1 29-3-16,0 8-53 15,-3-6 0-15,0-26-16 16,0-30 2-16,0-19 20 15,1-6 32-15,2 4-1 16,-1 1 10-16,1 0-29 16,1-5 11-16,0-10-13 15,-2-3-19-15,1-5 28 16,-3-5-6-16,0-3-2 16,-1-3 9-16,-2-2-32 15,1-1 26-15,-1-1-13 16,0 0-23-16,0 0 21 15,0 0-20-15,0 0 4 16,0 0-5-16,0 0 0 0,0 0-70 16,0 2-109-16,-7-1-309 15,-4 3-454-15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5T14:02:54.304"/>
    </inkml:context>
    <inkml:brush xml:id="br0">
      <inkml:brushProperty name="width" value="0.05292" units="cm"/>
      <inkml:brushProperty name="height" value="0.05292" units="cm"/>
      <inkml:brushProperty name="color" value="#FF0000"/>
    </inkml:brush>
  </inkml:definitions>
  <inkml:trace contextRef="#ctx0" brushRef="#br0">6243 10092 494 0,'0'0'72'15,"0"0"-21"-15,0 0 11 16,0 0 112-16,0 0-32 16,0 0-44-16,-58-17-1 0,48 13-32 15,-1 0-17 1,1 1 20-16,-3-1-20 0,-1 4-32 15,-2 0 18-15,-1 0-14 16,-1 0-10-16,-1 0-1 16,-2 9-3-16,0-1-2 15,-1 2-4-15,8 1 2 16,-2-3 15-16,4 1-17 16,3-1 0-16,0 1 0 15,2 2-3-15,1 2 3 16,1 2 0-16,2 0 0 15,2 2 3-15,1 1-3 16,0 0 0-16,0 0-1 16,0 5-4-16,0 1 5 15,0 2 0-15,0 4 1 0,0 1 3 16,1 1-4 0,4 0 0-16,1-1 0 0,1-2-2 15,2-2 2-15,0-1 0 16,6-4 2-16,1-2 1 15,-2-2-3-15,7-1 0 16,-2-2 3-16,1-1-2 16,2-1-1-16,-1 1 0 15,2-2 1-15,-1 1 11 16,1-4-12-16,1 0 1 16,0-1 21-16,-1-2-10 15,0-2 7-15,0-2-2 16,-1 2-5-16,-1-4 21 15,0 0-15-15,-2 0 1 0,-1 0 14 16,1-4-6-16,-3-2 6 16,1-3 1-16,1-2-14 15,-1 0 8-15,0-2-19 16,0 0 4-16,1-1 5 16,-5 1-17-16,-1-4 4 15,0 3-5-15,-3-3 1 16,1-2 13-16,-1 1-14 15,-1-1 0-15,1 0 10 16,-2-1-9-16,-1-1-1 16,-1-2 0-16,-2 0 1 15,0-1 0-15,-3-1-1 0,0 1 0 16,0-1 3 0,0 1-2-16,0 0-2 0,0 0 1 15,-5 0-1-15,-2 2 0 16,-2-4 2-16,-3 3-1 15,1 0 1-15,-3-1 0 16,2 4-1-16,-2 3 0 16,-1 0 1-16,0 3-2 15,-1 1 1-15,-2 2 0 16,0 1 4-16,-3 0-4 16,-1 3-1-16,1 0 1 15,-1 4-8-15,-4 0 8 16,1 2 0-16,-3 1 1 15,2 0 2-15,-2 0-3 16,-2 2-1-16,0 8 0 16,3 2-2-16,-3 2-5 0,2 5 7 15,1 0 1-15,2-1 2 16,3 1-2-16,4-2 0 16,3-1-2-16,3 1-27 15,1 0 8-15,3 2-17 16,0 0-20-16,5 15-43 15,0-6-165-15,0-1-422 0</inkml:trace>
  <inkml:trace contextRef="#ctx0" brushRef="#br0" timeOffset="789.35">5299 11222 9 0,'0'0'551'16,"0"0"-363"-16,0 0-2 15,0 0-35-15,0 0-37 16,0 0-33-16,0 0-8 16,0 0-26-16,0 4-23 15,0 8 3-15,0 5-27 16,-4 10 23-16,-1 4-2 15,1 8-21-15,-1 5 21 16,1 4-13-16,1 2 1 0,0 2 13 16,1-5-21-1,2-3-1-15,0-5 0 0,0-10 1 16,0-2 5-16,0-8-6 16,3-7 0-16,0-4 5 15,-1-2-4-15,-1-5-1 16,1 1 0-16,-2-2 1 15,0 0 8-15,0 0-1 16,0-2-8-16,0-11-72 16,-5-17-149-16,-2 0-146 15,-2 1-218-15</inkml:trace>
  <inkml:trace contextRef="#ctx0" brushRef="#br0" timeOffset="1712.37">5222 11255 378 0,'0'0'166'0,"0"0"-79"15,0 0 19-15,0 0-19 16,0 0-23-16,0 0-15 15,0 0-10-15,-27-5-12 16,22 5-4-16,-1 12-23 16,-1 3 1-16,-5 5-1 15,6 4 0-15,-5 2 6 0,1-1-5 16,1 0-1 0,0-4 13-16,2-3-13 0,1-3 0 15,3-6 3-15,1-4 4 16,1-3 18-16,1-1-8 15,0-1 3-15,0 0 6 16,0 0-7-16,0 0 49 16,0-5-11-16,0-10-24 15,0-2 3-15,0-6-15 16,6-2-7-16,0-4-5 16,7-3-8-16,-2 2-1 15,3-5 0-15,0 4 0 16,1 2 4-16,-2 3-4 15,-2 2 0-15,-1 6 0 0,1 6 1 16,-7 2-2-16,-1 7 1 16,0 2-11-16,0 1 10 15,-2 0 1-15,5 0 0 16,2 0-3-16,3 1 10 16,3 9-7-16,0 3 0 15,5 4 0-15,-4 4 4 16,0 4-4-16,4 3 1 15,-2 2 4-15,-1-1-4 16,2 2-1-16,0-2 0 16,-6-5 1-16,3-4-1 15,-6-4 0-15,-2-5 0 16,-2-2 4-16,-1-4-3 0,-4-2-1 16,3 0 0-16,-3-3 2 15,0 2 8-15,0-2 29 16,0 0 64-16,0 0 33 15,-7 0-60-15,-4-5-46 16,-4-5-24-16,-4 2 5 16,-2-1-6-16,0 3-4 15,-4 0 5-15,-2 0 1 16,-1 1-5-16,-4 1-2 16,-1 1 0-16,-1 2 1 15,1 1 2-15,2 0-3 16,4 0 0-16,5 0 2 15,3 0-2-15,5 2-1 0,2 1 0 16,5 0 0 0,2 0-6-16,2-3 7 0,2 1 0 15,1-1 4-15,0 0-2 16,0 0-4-16,0 0 2 16,0 0-43-16,1 0-156 15,5 0-405-15</inkml:trace>
  <inkml:trace contextRef="#ctx0" brushRef="#br0" timeOffset="21135.4">6307 10060 126 0,'0'0'150'16,"0"0"-64"-16,0 0 17 15,0 0-17-15,0 0-25 16,-16-9-11-16,13 6 14 16,0 0 11-16,-1 1-7 15,-1-1-42-15,2 3 14 16,-4-2-4-16,4 1 14 0,0 0 12 16,-2-1-23-16,1-1-9 15,-1 3-16-15,-1-3-13 16,-1 1 27-16,1 2-5 15,0 0-5-15,0-2 9 16,-3 2-12-16,0 0-1 16,-1 0-14-16,-2 0 9 15,0 0-6-15,1 0-2 16,-2 0 1-16,1 0 32 16,3 0-34-16,-4 2 9 15,2 3-9-15,1-3 7 16,1 2 2-16,0-1-6 15,1 4-3-15,0 0 5 0,0 1-5 16,2 2 0-16,-2 4 0 16,1-1-3-16,1 1 2 15,0 0 1-15,2 1 0 16,-1-1 4-16,-2-1-4 16,4 0 0-16,0 1 0 15,3 0-2-15,-2 2 1 16,1-1 1-16,-1 4 0 15,1-1 3-15,-1 1-2 16,2-2-1-16,0 2 0 16,0 0-2-16,0-2 1 15,0 3 1-15,6 1 0 0,-1-1 3 16,2 2-3-16,-2-1 0 16,-1-1 0-16,1-2 1 15,-1-1-1-15,1-3 0 16,-1 0 0-16,2 2 17 15,-3-3-16-15,3 2-1 16,0-1 0-16,2 0 1 16,0-2 12-16,-2 2-11 15,2-3-1-15,-2 0 16 16,4 0-9-16,1 1-8 16,-2-3 1-16,1 3 0 15,-1-4 26-15,3 1-15 16,0-2-11-16,0 0 23 0,1 0-23 15,-2-1 14 1,1-1 3-16,-1 1-17 0,-3-3 22 16,4-1-6-16,-2 1-5 15,1-3 17-15,-2 2-19 16,4-2 18-16,-1 0-8 16,1 0-14-16,-2 0 25 15,4-5-20-15,1 0 2 16,-2-3 9-16,2-1-21 15,-2 0-1-15,0 1 0 16,-3-3 1-16,4 1 6 16,-3 0-7-16,-3-2 0 15,6 0 10-15,-5 0-4 16,2-5-6-16,-3 0 0 16,0-4 2-16,3-1 2 0,-3-2-4 15,0 0 1 1,-2 0 8-16,-1 2-8 0,0-1-1 15,0 0 0-15,-3 2 1 16,-1 0 2-16,-2-1-3 16,0-2 9-16,0 1-8 15,0-2 0-15,-3 1-1 16,-5 1 0-16,2 0 0 16,0 3 1-16,-1-1-1 15,-1 1 0-15,1 3 7 16,-5 1-7-16,3 2 0 15,0 0 0-15,-1 3 2 0,-1-1-2 16,-1 1 0 0,0 2 0-16,0 0 6 0,-1 3-5 15,-2 0-1-15,-3 1 0 16,-3 1-1-16,-1 2 0 16,-5 1 1-16,2 1 0 15,-2 0 3-15,3 0-3 16,-2 0 0-16,3 1 0 15,0 2-7-15,4 4 1 16,-2 1 6-16,5 1 0 16,-1 2 1-16,-1 3 0 15,5-2-2-15,-5 2 0 16,6 3-10-16,-4 5 5 0,2 0 6 16,-2 3 0-16,5-2 1 15,-2 4 0-15,1-5-2 16,3 2 1-16,0-3 0 15,2-1-1-15,1 1 1 16,0-3 0-16,1 2 0 16,2-2 1-16,3 3-1 15,0 2 0-15,0 3-12 16,0-2 12-16,5 1 0 16,2 0 0-16,4-1 0 15,0-1 0-15,0-3 0 16,5-3-2-16,-2 2-1 15,2-4 2-15,1-1 1 16,-1 1 0-16,-1-3 1 16,4-1 0-16,-2-1-1 0,5-2 0 15,-1 2-3 1,0-4 2-16,1 2 1 0,1-3 0 16,-1-1 5-16,-2-1-4 15,0-1-1-15,1-2 0 16,-3 0 0-16,3 0-1 15,-2 0 1-15,-2-6 0 16,2-2 10-16,-1-2-9 16,0-1-1-16,1-4 0 15,-1 0 6-15,0-2 3 16,-1-2-9-16,0 0 6 16,-3-1 9-16,4-2-9 0,-6 1-6 15,1 1 0-15,-4-1 0 16,0 1 0-16,0 1 0 15,-3-1 1-15,-2 1 12 16,1-3-7-16,-5 0-6 16,3-4 0-16,-3-1 1 15,0 1 10-15,0-3-11 16,0 2 0-16,-3-2 7 16,-2 2-6-16,-1-1-1 15,-1 4 0-15,-2 1-1 16,0-1 1-16,-3 4 0 15,0 1 1-15,-3 1 9 16,-4 2-9-16,1 0-1 0,-3 4 0 16,2 1 0-1,-3 0 2-15,0 4-2 0,0 2 1 16,-2 0 3-16,2 2-3 16,1 0-1-16,0 3 0 15,2 0-3-15,1 0 2 16,-3 0 1-16,4 0 0 15,0 1 0-15,-4 9-2 16,4-1 2-16,-2 5-1 16,2 1-7-16,0 3 6 15,-1 4 2-15,6 1 0 16,-2 2 0-16,1 3-5 16,1 2 5-16,0 1-6 0,3 1-7 15,3 0 7 1,2-2-4-16,2 2-11 0,2 7-30 15,2 26-101-15,10-5-63 16,1-2-488-16</inkml:trace>
  <inkml:trace contextRef="#ctx0" brushRef="#br0" timeOffset="24522.69">11643 10989 497 0,'0'0'166'0,"0"0"-78"15,0 0 17 1,0 0-4-16,0 0 9 0,0 0-13 15,-7-24-46-15,7 24-21 16,0 0 2-16,0 0-23 16,0 0 5-16,0 0-12 15,0 10 5-15,1 7 41 16,8 6-29-16,1 9-2 16,2 9 3-16,2 8-18 15,-1 6-3-15,2 1 1 16,-3 0 0-16,3-1 0 15,-6-6 0-15,0-2 1 16,-2-5 3-16,2-6-3 16,-1-2-1-16,-1-6 0 15,2-5 1-15,-2-4 0 0,1-5-1 16,-2-5 0 0,0-4 2-16,3-1 5 0,-3-2-7 15,1-2 0-15,1 0 1 16,-1 0 2-16,5 0-3 15,-3 0 6-15,4-4 15 16,1-2-21-16,5 0 17 16,2 1-9-16,0-1 0 15,6 2 11-15,0 1-19 16,1 1 9-16,0 0-8 16,2 2 5-16,3-1-6 15,1 1 0-15,4-2 0 16,5 0 39-16,0 0-4 0,3-1 4 15,4 1 3 1,3-1-24-16,4 0 8 0,4 3-8 16,2-2-17-16,-2 1 25 15,2-2-25-15,1 0 6 16,3-2 9-16,15-6-15 16,15-4 50-16,16-5-26 15,7 1-23-15,-9-3 23 16,-8 2-18-16,-9 2-7 15,0 0 10-15,-13 3-4 16,-17 3-2-16,-15 3-4 16,-7 5 0-16,7-1 5 15,4 0-5-15,2 4 9 16,-6 1-4-16,-9 0 2 0,-7 1-6 16,-8 8-1-16,-7-1 6 15,-7 0 2-15,-4-2-8 16,-5-2 15-16,-1-2 11 15,-1 0-4-15,0-2 19 16,0 0-1-16,0 0-24 16,0 0 18-16,0 0-27 15,0 0 7-15,0 0 5 16,0 0-19-16,0 0 17 16,0-5-17-16,-3-3 0 15,-3-1 0-15,0-3 0 16,-2-3 0-16,-2-3-1 15,1-1-8-15,0-4 9 16,-4-4 0-16,1-1 1 0,-3-5-4 16,2 0 3-16,-2-2 0 15,4-1 0-15,4 2-9 16,2 2 9-16,2 5-1 16,1 3 1-16,2 6 0 15,0 5 1-15,0 4-1 16,0 5 0-16,0 1-7 15,0 3 6-15,0 0-6 16,5 10-76-16,4 7-56 16,-3 4-261-16</inkml:trace>
  <inkml:trace contextRef="#ctx0" brushRef="#br0" timeOffset="45005.85">21213 10152 626 0,'0'0'209'0,"0"0"-151"0,0 0-26 16,0 0-19-16,0 0 56 15,0 0 11-15,-19 70-8 16,19-44-11-16,0 1-11 16,0 9 10-16,0 8 41 15,0 19-47-15,0-3 9 16,6 8-24-16,2 1-25 15,-2-10 16-15,0 2-19 16,0-7-10-16,0-9 17 16,0-11-11-16,-1-10-7 15,-2-10 0-15,0-6 6 16,-3-5 1-16,1-3 60 16,-1-3 6-16,0-14-23 0,0-11-49 15,0-5 4 1,0-9-5-16,0-5 2 0,-4-4-3 15,-2-5 1-15,-2-2-12 16,1-2 11-16,1-2-30 16,1 5-9-16,2 7 8 15,3 7-16-15,0 4 47 16,0 9-15-16,0 8 16 16,0 6-12-16,0 6 12 15,0 7 0-15,2 1-1 16,-1 2-31-16,2 2 31 15,2 15-6-15,1 9 7 16,3 9 3-16,-2 7-1 16,2 6-2-16,4 8 0 0,-1 0 1 15,2 3 0-15,-1-3-1 16,-1-4 0-16,0-8 3 16,-1-10-3-16,-4-6 0 15,-1-11 0-15,0-8 2 16,-2-5-2-16,-1-4 14 15,2-9 8-15,0-11 10 16,-1-13-32-16,3-7 1 16,-2-10-1-16,1-6 4 15,0-6-4-15,1-2 0 16,2 3 0-16,0 5 5 16,-1 6-5-16,-1 10 0 15,2 7 0-15,-3 8-5 0,0 10 5 16,-1 5 0-16,-2 7-1 15,2 3 0-15,0 5-21 16,2 20 22-16,1 11 0 16,3 20 0-16,2 22 5 15,3 16 8-15,-4-6 25 16,-1-17 17-16,-5-23-39 16,1-16-1-16,-1 2-15 15,1 0 9-15,2-1-10 16,0-8 1-16,-3-8-32 15,2-5-58-15,-4-7-159 16,1-2-346-16</inkml:trace>
  <inkml:trace contextRef="#ctx0" brushRef="#br0" timeOffset="45554.79">21736 10710 1069 0,'0'0'165'15,"0"0"-120"-15,0 0-9 16,0 0-35-16,0 0 25 16,0 0-20-16,24-89 4 0,-10 72-4 15,2 3-6-15,-1 6 0 16,1 8 0-16,0 0-4 15,-2 14 4-15,1 11 29 16,-2 9-23-16,-2 5 32 16,-3 2-19-16,-3 2 26 15,-2-2 17-15,-3-4-44 16,0-5 1-16,0-6-12 16,0-9-6-16,0-6 17 15,0-7-17-15,0-4 23 16,0-3 27-16,0-18-51 15,0-10 0-15,0-9 0 16,3-6-22-16,5-2 7 0,1-2-31 16,4 7 4-1,-1 5 41-15,3 11-15 0,-1 13 15 16,0 11-6-16,1 3 7 16,3 22 13-16,-1 12 44 15,-1 5-5-15,1 5 17 16,-3-1-40-16,-3-2 21 15,0-3-26-15,-1-6-23 16,-4-4 14-16,-2-5-15 16,1-6-1-16,-2-5-43 15,0-12-155-15,2 0-96 16,-2 0-411-16</inkml:trace>
  <inkml:trace contextRef="#ctx0" brushRef="#br0" timeOffset="48594.45">21814 10017 492 0,'0'0'614'0,"0"0"-472"16,0 0-64-16,0 0 21 15,0 0 20-15,0 0-17 16,0 0-35-16,-6 0-41 16,6 0-25-16,4 0 30 15,5 4 5-15,5-1-4 16,4-1 8-16,4-2-31 0,2 0 20 15,5 0-23 1,2 0-5-16,0-2 12 0,1-3-13 16,-4 0 1-16,-4 0 5 15,-5 0-5-15,-6 2-2 16,-2 2-6-16,-8 1-48 16,-2 0-30-16,-1 0-79 15,-6 0-59-15,-6 3-180 0</inkml:trace>
  <inkml:trace contextRef="#ctx0" brushRef="#br0" timeOffset="48890.84">21872 9872 869 0,'0'0'160'16,"0"0"-66"-16,0 0 34 15,0 0-15-15,0 0 17 16,0 0-51-16,0 0-47 16,-4 2 9-16,11 21 36 15,1 10-11-15,1 6-27 16,-3 3-14-16,1 0 13 16,-1-5-28-16,-2-4-1 15,1-7-2-15,-2-7 1 16,0-8-8-16,-1-5 0 15,1-5-74-15,4-4-53 0,0-9-159 16,-1-5-417-16</inkml:trace>
  <inkml:trace contextRef="#ctx0" brushRef="#br0" timeOffset="49330.81">22141 9706 671 0,'0'0'309'16,"0"0"-210"-16,0 0-83 0,0 0 13 16,0 0 74-1,0 0-42-15,88 26-19 0,-52-23-10 16,4-3-9-16,2 0 9 15,-4-3-16-15,1-6-5 16,-8-4 1-16,-8 0-5 16,-4 1-5-16,-8 3-2 15,-4 1 0-15,-4 0 20 16,-3 2 32-16,0 1 24 16,0 4-5-16,-10 1-55 15,1 0 0-15,-3 8-16 16,-2 15 3-16,2 10-3 15,3 15 1-15,2 5 19 16,6 8 20-16,1-1-18 0,0-2 10 16,10-10-18-16,2-9-12 15,-2-11 3-15,1-8-5 16,-7-7-60-16,-4-10-127 16,0-3-163-16,-3 0-499 0</inkml:trace>
  <inkml:trace contextRef="#ctx0" brushRef="#br0" timeOffset="49557.71">22212 10006 1008 0,'0'0'230'16,"0"0"-173"-16,0 0-5 0,0 0 7 15,0 0 47 1,0 0 44-16,90-16-73 0,-47 9-12 15,6 1 20-15,-2-1-43 16,-6 2-11-16,-5 1-31 16,-6 3-6-16,-11 1 5 15,-2 0-86-15,-8 1-167 16,-6 7-392-16</inkml:trace>
  <inkml:trace contextRef="#ctx0" brushRef="#br0" timeOffset="60525.96">23443 10106 476 0,'0'0'187'0,"0"0"-81"16,0 0 5-16,0 0-11 15,0 0 28-15,0 0-9 16,1 0-48-16,1 0-23 15,1-5 11-15,1 2-25 16,1 0 3-16,1 0-18 16,1-2-17-16,6 4 28 15,3-4-17-15,3-1 11 16,6 0 12-16,5-1-16 16,4 1 1-16,2-5-17 0,0 3-2 15,0-1 8-15,-5 1-9 16,-1 2-1-16,-6-2 3 15,-3 2-3-15,-8 3-8 16,-5 0-80-16,-4-1-106 16,-4 3-308-16</inkml:trace>
  <inkml:trace contextRef="#ctx0" brushRef="#br0" timeOffset="61044.52">23444 10064 669 0,'0'0'120'0,"0"0"-91"16,0 0-29-16,0 0 79 15,0 0 22-15,8 73 15 16,4-37-28-16,3 9-25 15,7 18 5-15,3 23-15 16,2 20-29-16,-2 1 3 16,-6-18-20-16,-6-23 2 15,-9-26-6-15,1-2 0 16,-4 4-3-16,-1 0 0 16,2 3 0-16,-2-12 8 15,0-10-8-15,0-9 7 0,0-5-7 16,0-7 6-16,0-2-6 15,1 0 0-15,5 0-12 16,3-5 12-16,2-2 24 16,1-3-8-16,5 1 1 15,3-1-17-15,-1 3 26 16,5 4 2-16,4-2 3 16,1 2 12-16,2 1-25 15,-1 1 4-15,0 1 11 16,-3 0-33-16,-4 0 12 15,-3 0-12-15,-2 0 6 16,-6 0-12-16,-2 0-20 16,-2 0-105-16,4-1-10 0,-2-6-110 15,-1-3-324-15</inkml:trace>
  <inkml:trace contextRef="#ctx0" brushRef="#br0" timeOffset="61563.29">23896 10275 1013 0,'0'0'0'0,"0"0"-2"0,0 0 2 16,0 0 3-1,20 82 54-15,2-22-14 0,-1-1-18 16,1 8 14-16,0 2 10 16,-6-10-24-16,-2 0 8 15,-5-6-13-15,-3-12-2 16,-2-9 29-16,-4-10-25 16,0-8 6-16,0-9 8 15,0-5 21-15,0-8 33 16,0-17-80-16,-7-13-10 15,-3-21 42-15,-3-27-36 16,2-27 7-16,5-3-7 16,3 17-6-16,3 28 0 15,0 32 6-15,0 9-5 0,3 2 4 16,5 3-4-16,2 5-1 16,2 12 0-16,0 8-22 15,6 11 17-15,5 22 5 16,9 27 20-16,-1 1 26 15,2 6-33-15,0 2 6 16,-8-10 0-16,1 2-18 16,-2-5-2-16,-5-10 1 15,-9-7-33-15,-10-3-139 16,0-12-210-16,-6-7-599 0</inkml:trace>
  <inkml:trace contextRef="#ctx0" brushRef="#br0" timeOffset="61757.85">23972 10593 1169 0,'0'0'264'0,"0"0"-206"16,0 0-57-16,0 0 21 15,97-11 71-15,-46 4-54 16,3-3-4-16,1 6-35 15,18-6-84-15,-18 2-143 16,-9 4-426-16</inkml:trace>
  <inkml:trace contextRef="#ctx0" brushRef="#br0" timeOffset="62122.89">24614 10414 1005 0,'0'0'234'15,"0"0"-154"-15,0 0-70 16,0 105 45-16,0-61 63 16,4 2-34-16,2-4-36 15,-1-4-41-15,2-9 6 16,-3-6-8-16,-2-7 3 16,-1-9-7-16,-1-7 0 15,0 0 8-15,-1 0 33 16,-9-17-41-16,-2-6 0 0,-2-3 7 15,2-4-1 1,3-3-9-16,3 2 2 0,6 2-23 16,0 3 23-16,2 5 7 15,10 7 0-15,3 4-5 16,0 6-2-16,4 2 0 16,1 2 0-16,2 0 6 15,3 0-9-15,-1 0 4 16,0 0-2-16,3-5-76 15,-6-5-210-15,-7-3-601 0</inkml:trace>
  <inkml:trace contextRef="#ctx0" brushRef="#br0" timeOffset="62726.96">24748 9922 205 0,'0'0'1219'0,"0"0"-1141"15,0 0-78-15,0 0 1 16,0 0 3-16,0 0 56 16,0 0-34-16,112-12 8 15,-72 7-34-15,2-3 1 16,-5 3 8-16,-4-1-2 15,-2 1-5-15,-4 2-2 0,-5 1 0 16,-5 1 6-16,-4 1-5 16,-4 0-1-16,-3 3 4 15,0 9 2-15,0 6-1 16,1 10-5-16,0 6 0 16,2 12 7-16,1 7-6 15,3 20-1-15,7 16 0 16,2 13-9-16,1-5 9 15,-3-22-52-15,-6-24 38 16,1-15 6-16,0 0-1 16,4 4-20-16,-1-1-12 15,0-6-20-15,-3-6 44 16,-8-8 4-16,-4-3 13 0,-3-4 8 16,0-4-8-1,0 0 25-15,-9-2 36 0,-7-3-16 16,-5 2 35-16,-6 0-22 15,-1-1-1-15,-8 3 13 16,0 0-23-16,0 3 9 16,2 1-18-16,1 3-37 15,3 1 11-15,4 1-12 16,2-1 0-16,6 1-9 16,0-1-29-16,2 1-46 15,1 7-86-15,0-2-191 16,3-4-630-16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6/25/2021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5F1F-C665-47AB-A722-281859D92612}"/>
              </a:ext>
            </a:extLst>
          </p:cNvPr>
          <p:cNvSpPr>
            <a:spLocks noGrp="1"/>
          </p:cNvSpPr>
          <p:nvPr>
            <p:ph type="ctrTitle"/>
          </p:nvPr>
        </p:nvSpPr>
        <p:spPr/>
        <p:txBody>
          <a:bodyPr/>
          <a:lstStyle/>
          <a:p>
            <a:r>
              <a:rPr lang="es-CL" dirty="0"/>
              <a:t>Tabla periódica y configuración electrónica</a:t>
            </a:r>
          </a:p>
        </p:txBody>
      </p:sp>
      <p:sp>
        <p:nvSpPr>
          <p:cNvPr id="3" name="Subtitle 2">
            <a:extLst>
              <a:ext uri="{FF2B5EF4-FFF2-40B4-BE49-F238E27FC236}">
                <a16:creationId xmlns:a16="http://schemas.microsoft.com/office/drawing/2014/main" id="{5F8DEDAD-6869-4AFE-958E-B85632A5BD8E}"/>
              </a:ext>
            </a:extLst>
          </p:cNvPr>
          <p:cNvSpPr>
            <a:spLocks noGrp="1"/>
          </p:cNvSpPr>
          <p:nvPr>
            <p:ph type="subTitle" idx="1"/>
          </p:nvPr>
        </p:nvSpPr>
        <p:spPr/>
        <p:txBody>
          <a:bodyPr/>
          <a:lstStyle/>
          <a:p>
            <a:r>
              <a:rPr lang="es-CL" dirty="0"/>
              <a:t>Dra. Carla Muñoz</a:t>
            </a:r>
          </a:p>
        </p:txBody>
      </p:sp>
    </p:spTree>
    <p:extLst>
      <p:ext uri="{BB962C8B-B14F-4D97-AF65-F5344CB8AC3E}">
        <p14:creationId xmlns:p14="http://schemas.microsoft.com/office/powerpoint/2010/main" val="396304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descr="CHON">
            <a:extLst>
              <a:ext uri="{FF2B5EF4-FFF2-40B4-BE49-F238E27FC236}">
                <a16:creationId xmlns:a16="http://schemas.microsoft.com/office/drawing/2014/main" id="{0BE88DB9-72C3-4315-B6CC-76DC5BB67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2636838"/>
            <a:ext cx="47625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6">
            <a:extLst>
              <a:ext uri="{FF2B5EF4-FFF2-40B4-BE49-F238E27FC236}">
                <a16:creationId xmlns:a16="http://schemas.microsoft.com/office/drawing/2014/main" id="{A7452A9B-D6CC-4913-BC94-5E846D5D0BA5}"/>
              </a:ext>
            </a:extLst>
          </p:cNvPr>
          <p:cNvSpPr txBox="1">
            <a:spLocks noChangeArrowheads="1"/>
          </p:cNvSpPr>
          <p:nvPr/>
        </p:nvSpPr>
        <p:spPr bwMode="auto">
          <a:xfrm>
            <a:off x="675249" y="774358"/>
            <a:ext cx="110712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_tradnl" altLang="es-CL" sz="2400" dirty="0">
                <a:latin typeface="Arial" panose="020B0604020202020204" pitchFamily="34" charset="0"/>
              </a:rPr>
              <a:t>Moseley, descubriría después, en 1913, que la correlación que debía utilizarse para el ordenamiento de los elementos debía estar de acuerdo con sus números atómicos y no con sus masas atómicas.</a:t>
            </a:r>
          </a:p>
        </p:txBody>
      </p:sp>
      <p:sp>
        <p:nvSpPr>
          <p:cNvPr id="11268" name="Text Box 7">
            <a:extLst>
              <a:ext uri="{FF2B5EF4-FFF2-40B4-BE49-F238E27FC236}">
                <a16:creationId xmlns:a16="http://schemas.microsoft.com/office/drawing/2014/main" id="{AA2A603D-D983-4755-AA4E-34FA03FF320B}"/>
              </a:ext>
            </a:extLst>
          </p:cNvPr>
          <p:cNvSpPr txBox="1">
            <a:spLocks noChangeArrowheads="1"/>
          </p:cNvSpPr>
          <p:nvPr/>
        </p:nvSpPr>
        <p:spPr bwMode="auto">
          <a:xfrm>
            <a:off x="7608889" y="2636838"/>
            <a:ext cx="2808287" cy="197485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_tradnl" altLang="es-CL" sz="2400">
                <a:latin typeface="Arial" panose="020B0604020202020204" pitchFamily="34" charset="0"/>
              </a:rPr>
              <a:t>Considerando los Z crecientes de cada elementos se desarrolló la actual tabla periódica.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CuadroTexto">
            <a:extLst>
              <a:ext uri="{FF2B5EF4-FFF2-40B4-BE49-F238E27FC236}">
                <a16:creationId xmlns:a16="http://schemas.microsoft.com/office/drawing/2014/main" id="{A64E5F0C-F672-47FF-A572-6B61C44BFD57}"/>
              </a:ext>
            </a:extLst>
          </p:cNvPr>
          <p:cNvSpPr txBox="1">
            <a:spLocks noChangeArrowheads="1"/>
          </p:cNvSpPr>
          <p:nvPr/>
        </p:nvSpPr>
        <p:spPr bwMode="auto">
          <a:xfrm>
            <a:off x="2063750" y="476251"/>
            <a:ext cx="813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800">
                <a:latin typeface="Arial" panose="020B0604020202020204" pitchFamily="34" charset="0"/>
                <a:cs typeface="Arial" panose="020B0604020202020204" pitchFamily="34" charset="0"/>
              </a:rPr>
              <a:t>Orden en la Tabla y Configuración electrónica</a:t>
            </a:r>
          </a:p>
        </p:txBody>
      </p:sp>
      <p:sp>
        <p:nvSpPr>
          <p:cNvPr id="12291" name="2 CuadroTexto">
            <a:extLst>
              <a:ext uri="{FF2B5EF4-FFF2-40B4-BE49-F238E27FC236}">
                <a16:creationId xmlns:a16="http://schemas.microsoft.com/office/drawing/2014/main" id="{B55A6BE1-DAFA-4F16-A772-F4AADF31FD4A}"/>
              </a:ext>
            </a:extLst>
          </p:cNvPr>
          <p:cNvSpPr txBox="1">
            <a:spLocks noChangeArrowheads="1"/>
          </p:cNvSpPr>
          <p:nvPr/>
        </p:nvSpPr>
        <p:spPr bwMode="auto">
          <a:xfrm>
            <a:off x="520505" y="1484314"/>
            <a:ext cx="111838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latin typeface="Arial" panose="020B0604020202020204" pitchFamily="34" charset="0"/>
                <a:cs typeface="Arial" panose="020B0604020202020204" pitchFamily="34" charset="0"/>
              </a:rPr>
              <a:t>El orden en la tabla obedece al número atómico, como el número atómico está directamente relacionado con el número de electrones, el orden en la tabla obedece al número de electrones presentes, por  lo que el orden de los átomos en la tabla está relacionado con la configuración electrónica.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CuadroTexto">
            <a:extLst>
              <a:ext uri="{FF2B5EF4-FFF2-40B4-BE49-F238E27FC236}">
                <a16:creationId xmlns:a16="http://schemas.microsoft.com/office/drawing/2014/main" id="{4B481D67-CD67-48CD-AE9F-E9471209FD3B}"/>
              </a:ext>
            </a:extLst>
          </p:cNvPr>
          <p:cNvSpPr txBox="1">
            <a:spLocks noChangeArrowheads="1"/>
          </p:cNvSpPr>
          <p:nvPr/>
        </p:nvSpPr>
        <p:spPr bwMode="auto">
          <a:xfrm>
            <a:off x="704276" y="654050"/>
            <a:ext cx="11000936"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400" dirty="0">
                <a:latin typeface="Arial" panose="020B0604020202020204" pitchFamily="34" charset="0"/>
                <a:cs typeface="Arial" panose="020B0604020202020204" pitchFamily="34" charset="0"/>
              </a:rPr>
              <a:t>La mayoría de las tablas periódicas modernas organizan los elementos en 18 grupos.</a:t>
            </a:r>
          </a:p>
        </p:txBody>
      </p:sp>
      <p:pic>
        <p:nvPicPr>
          <p:cNvPr id="13315" name="Picture 2" descr="http://www.textoscientificos.com/imagenes/quimica/tabla-periodica.gif">
            <a:extLst>
              <a:ext uri="{FF2B5EF4-FFF2-40B4-BE49-F238E27FC236}">
                <a16:creationId xmlns:a16="http://schemas.microsoft.com/office/drawing/2014/main" id="{CC9ACA8E-E837-460F-8EB6-3C128847E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484313"/>
            <a:ext cx="5832064" cy="3045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3 CuadroTexto">
            <a:extLst>
              <a:ext uri="{FF2B5EF4-FFF2-40B4-BE49-F238E27FC236}">
                <a16:creationId xmlns:a16="http://schemas.microsoft.com/office/drawing/2014/main" id="{A6C6F5D1-B5CD-4D13-9772-BCD63B920785}"/>
              </a:ext>
            </a:extLst>
          </p:cNvPr>
          <p:cNvSpPr txBox="1">
            <a:spLocks noChangeArrowheads="1"/>
          </p:cNvSpPr>
          <p:nvPr/>
        </p:nvSpPr>
        <p:spPr bwMode="auto">
          <a:xfrm>
            <a:off x="704276" y="4929434"/>
            <a:ext cx="110009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latin typeface="Arial" panose="020B0604020202020204" pitchFamily="34" charset="0"/>
                <a:cs typeface="Arial" panose="020B0604020202020204" pitchFamily="34" charset="0"/>
              </a:rPr>
              <a:t>Los grupos verticales reúnen a los elementos que tienen propiedades semejantes. Los periodos horizontales están dispuestos en orden creciente de número atómico de izquierda a derecha.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CuadroTexto">
            <a:extLst>
              <a:ext uri="{FF2B5EF4-FFF2-40B4-BE49-F238E27FC236}">
                <a16:creationId xmlns:a16="http://schemas.microsoft.com/office/drawing/2014/main" id="{FF9CCB35-6674-446F-8DF1-D3A555BBCC92}"/>
              </a:ext>
            </a:extLst>
          </p:cNvPr>
          <p:cNvSpPr txBox="1">
            <a:spLocks noChangeArrowheads="1"/>
          </p:cNvSpPr>
          <p:nvPr/>
        </p:nvSpPr>
        <p:spPr bwMode="auto">
          <a:xfrm>
            <a:off x="454855" y="751344"/>
            <a:ext cx="1128228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La configuración electrónica de los elementos permite en primera instancia clasificarlos en  cuatro grupos:</a:t>
            </a:r>
          </a:p>
          <a:p>
            <a:pPr algn="just" eaLnBrk="1" hangingPunct="1"/>
            <a:endParaRPr lang="es-CL" altLang="es-CL" sz="2800" dirty="0">
              <a:latin typeface="Arial" panose="020B0604020202020204" pitchFamily="34" charset="0"/>
              <a:cs typeface="Arial" panose="020B0604020202020204" pitchFamily="34" charset="0"/>
            </a:endParaRPr>
          </a:p>
          <a:p>
            <a:pPr algn="just" eaLnBrk="1" hangingPunct="1"/>
            <a:r>
              <a:rPr lang="es-CL" altLang="es-CL" sz="2800" u="sng" dirty="0">
                <a:solidFill>
                  <a:srgbClr val="C00000"/>
                </a:solidFill>
                <a:latin typeface="Arial" panose="020B0604020202020204" pitchFamily="34" charset="0"/>
                <a:cs typeface="Arial" panose="020B0604020202020204" pitchFamily="34" charset="0"/>
              </a:rPr>
              <a:t>1.- Elementos tipo gas noble: </a:t>
            </a:r>
            <a:r>
              <a:rPr lang="es-CL" altLang="es-CL" sz="2800" dirty="0">
                <a:latin typeface="Arial" panose="020B0604020202020204" pitchFamily="34" charset="0"/>
                <a:cs typeface="Arial" panose="020B0604020202020204" pitchFamily="34" charset="0"/>
              </a:rPr>
              <a:t>elementos cuyo último nivel de energía está totalmente ocupado: 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p</a:t>
            </a:r>
            <a:r>
              <a:rPr lang="es-CL" altLang="es-CL" sz="2800" baseline="30000" dirty="0">
                <a:latin typeface="Arial" panose="020B0604020202020204" pitchFamily="34" charset="0"/>
                <a:cs typeface="Arial" panose="020B0604020202020204" pitchFamily="34" charset="0"/>
              </a:rPr>
              <a:t>6</a:t>
            </a:r>
            <a:r>
              <a:rPr lang="es-CL" altLang="es-CL" sz="2800" dirty="0">
                <a:latin typeface="Arial" panose="020B0604020202020204" pitchFamily="34" charset="0"/>
                <a:cs typeface="Arial" panose="020B0604020202020204" pitchFamily="34" charset="0"/>
              </a:rPr>
              <a:t>, donde n representa el nivel más externo.</a:t>
            </a:r>
          </a:p>
        </p:txBody>
      </p:sp>
      <p:pic>
        <p:nvPicPr>
          <p:cNvPr id="14339" name="Picture 2" descr="http://4.bp.blogspot.com/_Ec1rYdKOHU0/TABJVWH8RMI/AAAAAAAAAAM/bFMhFgqTKgw/S660/6_the_noble_gases.gif">
            <a:extLst>
              <a:ext uri="{FF2B5EF4-FFF2-40B4-BE49-F238E27FC236}">
                <a16:creationId xmlns:a16="http://schemas.microsoft.com/office/drawing/2014/main" id="{E75501DD-B057-4B9E-960A-D0F14C477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357" y="3052689"/>
            <a:ext cx="7629113" cy="369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DC5804C-4989-482D-806E-43F8909C4299}"/>
                  </a:ext>
                </a:extLst>
              </p14:cNvPr>
              <p14:cNvContentPartPr/>
              <p14:nvPr/>
            </p14:nvContentPartPr>
            <p14:xfrm>
              <a:off x="4768394" y="2547388"/>
              <a:ext cx="1332720" cy="347760"/>
            </p14:xfrm>
          </p:contentPart>
        </mc:Choice>
        <mc:Fallback xmlns="">
          <p:pic>
            <p:nvPicPr>
              <p:cNvPr id="2" name="Ink 1">
                <a:extLst>
                  <a:ext uri="{FF2B5EF4-FFF2-40B4-BE49-F238E27FC236}">
                    <a16:creationId xmlns:a16="http://schemas.microsoft.com/office/drawing/2014/main" id="{EDC5804C-4989-482D-806E-43F8909C4299}"/>
                  </a:ext>
                </a:extLst>
              </p:cNvPr>
              <p:cNvPicPr/>
              <p:nvPr/>
            </p:nvPicPr>
            <p:blipFill>
              <a:blip r:embed="rId4"/>
              <a:stretch>
                <a:fillRect/>
              </a:stretch>
            </p:blipFill>
            <p:spPr>
              <a:xfrm>
                <a:off x="4714754" y="2439748"/>
                <a:ext cx="1440360" cy="563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7ECB632-7290-4065-A9A3-144179DAC454}"/>
                  </a:ext>
                </a:extLst>
              </p14:cNvPr>
              <p14:cNvContentPartPr/>
              <p14:nvPr/>
            </p14:nvContentPartPr>
            <p14:xfrm>
              <a:off x="4788000" y="2759760"/>
              <a:ext cx="3879360" cy="3699360"/>
            </p14:xfrm>
          </p:contentPart>
        </mc:Choice>
        <mc:Fallback>
          <p:pic>
            <p:nvPicPr>
              <p:cNvPr id="3" name="Ink 2">
                <a:extLst>
                  <a:ext uri="{FF2B5EF4-FFF2-40B4-BE49-F238E27FC236}">
                    <a16:creationId xmlns:a16="http://schemas.microsoft.com/office/drawing/2014/main" id="{47ECB632-7290-4065-A9A3-144179DAC454}"/>
                  </a:ext>
                </a:extLst>
              </p:cNvPr>
              <p:cNvPicPr/>
              <p:nvPr/>
            </p:nvPicPr>
            <p:blipFill>
              <a:blip r:embed="rId6"/>
              <a:stretch>
                <a:fillRect/>
              </a:stretch>
            </p:blipFill>
            <p:spPr>
              <a:xfrm>
                <a:off x="4778640" y="2750400"/>
                <a:ext cx="3898080" cy="371808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CuadroTexto">
            <a:extLst>
              <a:ext uri="{FF2B5EF4-FFF2-40B4-BE49-F238E27FC236}">
                <a16:creationId xmlns:a16="http://schemas.microsoft.com/office/drawing/2014/main" id="{1C02FD2A-41FD-41E7-974F-96FA809AE62B}"/>
              </a:ext>
            </a:extLst>
          </p:cNvPr>
          <p:cNvSpPr txBox="1">
            <a:spLocks noChangeArrowheads="1"/>
          </p:cNvSpPr>
          <p:nvPr/>
        </p:nvSpPr>
        <p:spPr bwMode="auto">
          <a:xfrm>
            <a:off x="548639" y="620713"/>
            <a:ext cx="1121195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u="sng" dirty="0">
                <a:solidFill>
                  <a:srgbClr val="C00000"/>
                </a:solidFill>
                <a:latin typeface="Arial" panose="020B0604020202020204" pitchFamily="34" charset="0"/>
                <a:cs typeface="Arial" panose="020B0604020202020204" pitchFamily="34" charset="0"/>
              </a:rPr>
              <a:t>2.- Elementos representativos: </a:t>
            </a:r>
            <a:r>
              <a:rPr lang="es-CL" altLang="es-CL" sz="2800" dirty="0">
                <a:latin typeface="Arial" panose="020B0604020202020204" pitchFamily="34" charset="0"/>
                <a:cs typeface="Arial" panose="020B0604020202020204" pitchFamily="34" charset="0"/>
              </a:rPr>
              <a:t>elementos cuyos orbitales de número cuántico principal “n” están incompletos, ns</a:t>
            </a:r>
            <a:r>
              <a:rPr lang="es-CL" altLang="es-CL" sz="2800" baseline="30000" dirty="0">
                <a:latin typeface="Arial" panose="020B0604020202020204" pitchFamily="34" charset="0"/>
                <a:cs typeface="Arial" panose="020B0604020202020204" pitchFamily="34" charset="0"/>
              </a:rPr>
              <a:t>1</a:t>
            </a:r>
            <a:r>
              <a:rPr lang="es-CL" altLang="es-CL" sz="2800" dirty="0">
                <a:latin typeface="Arial" panose="020B0604020202020204" pitchFamily="34" charset="0"/>
                <a:cs typeface="Arial" panose="020B0604020202020204" pitchFamily="34" charset="0"/>
              </a:rPr>
              <a:t> a 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p</a:t>
            </a:r>
            <a:r>
              <a:rPr lang="es-CL" altLang="es-CL" sz="2800" baseline="30000" dirty="0">
                <a:latin typeface="Arial" panose="020B0604020202020204" pitchFamily="34" charset="0"/>
                <a:cs typeface="Arial" panose="020B0604020202020204" pitchFamily="34" charset="0"/>
              </a:rPr>
              <a:t>5</a:t>
            </a:r>
            <a:r>
              <a:rPr lang="es-CL" altLang="es-CL" sz="2800" dirty="0">
                <a:latin typeface="Arial" panose="020B0604020202020204" pitchFamily="34" charset="0"/>
                <a:cs typeface="Arial" panose="020B0604020202020204" pitchFamily="34" charset="0"/>
              </a:rPr>
              <a:t>, estando completos los orbitales de n inferior (n-1 y n-2)</a:t>
            </a:r>
            <a:endParaRPr lang="es-CL" altLang="es-CL" sz="2800" baseline="30000" dirty="0">
              <a:latin typeface="Arial" panose="020B0604020202020204" pitchFamily="34" charset="0"/>
              <a:cs typeface="Arial" panose="020B0604020202020204" pitchFamily="34" charset="0"/>
            </a:endParaRPr>
          </a:p>
        </p:txBody>
      </p:sp>
      <p:pic>
        <p:nvPicPr>
          <p:cNvPr id="15363" name="Picture 2" descr="http://www.ecured.cu/images/4/41/Metales_de_trans.png">
            <a:extLst>
              <a:ext uri="{FF2B5EF4-FFF2-40B4-BE49-F238E27FC236}">
                <a16:creationId xmlns:a16="http://schemas.microsoft.com/office/drawing/2014/main" id="{CD89FE6B-9A4D-4EB9-94DC-56C31BB97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274" y="2222695"/>
            <a:ext cx="8454683" cy="421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CuadroTexto">
            <a:extLst>
              <a:ext uri="{FF2B5EF4-FFF2-40B4-BE49-F238E27FC236}">
                <a16:creationId xmlns:a16="http://schemas.microsoft.com/office/drawing/2014/main" id="{DE297794-3075-489A-93AA-3FF8019344DC}"/>
              </a:ext>
            </a:extLst>
          </p:cNvPr>
          <p:cNvSpPr txBox="1">
            <a:spLocks noChangeArrowheads="1"/>
          </p:cNvSpPr>
          <p:nvPr/>
        </p:nvSpPr>
        <p:spPr bwMode="auto">
          <a:xfrm>
            <a:off x="2100262" y="837425"/>
            <a:ext cx="7991475" cy="51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lnSpc>
                <a:spcPct val="150000"/>
              </a:lnSpc>
            </a:pPr>
            <a:r>
              <a:rPr lang="es-CL" altLang="es-CL" sz="2800" dirty="0">
                <a:latin typeface="Arial" panose="020B0604020202020204" pitchFamily="34" charset="0"/>
                <a:cs typeface="Arial" panose="020B0604020202020204" pitchFamily="34" charset="0"/>
              </a:rPr>
              <a:t>En la tabla están ordenados en las columnas A:</a:t>
            </a:r>
          </a:p>
          <a:p>
            <a:pPr eaLnBrk="1" hangingPunct="1">
              <a:lnSpc>
                <a:spcPct val="150000"/>
              </a:lnSpc>
            </a:pPr>
            <a:r>
              <a:rPr lang="es-CL" altLang="es-CL" sz="2800" dirty="0">
                <a:latin typeface="Arial" panose="020B0604020202020204" pitchFamily="34" charset="0"/>
                <a:cs typeface="Arial" panose="020B0604020202020204" pitchFamily="34" charset="0"/>
              </a:rPr>
              <a:t>I A: ns</a:t>
            </a:r>
            <a:r>
              <a:rPr lang="es-CL" altLang="es-CL" sz="2800" baseline="30000" dirty="0">
                <a:latin typeface="Arial" panose="020B0604020202020204" pitchFamily="34" charset="0"/>
                <a:cs typeface="Arial" panose="020B0604020202020204" pitchFamily="34" charset="0"/>
              </a:rPr>
              <a:t>1</a:t>
            </a:r>
            <a:r>
              <a:rPr lang="es-CL" altLang="es-CL" sz="2800" dirty="0">
                <a:latin typeface="Arial" panose="020B0604020202020204" pitchFamily="34" charset="0"/>
                <a:cs typeface="Arial" panose="020B0604020202020204" pitchFamily="34" charset="0"/>
              </a:rPr>
              <a:t>, los metales alcalinos</a:t>
            </a:r>
          </a:p>
          <a:p>
            <a:pPr eaLnBrk="1" hangingPunct="1">
              <a:lnSpc>
                <a:spcPct val="150000"/>
              </a:lnSpc>
            </a:pPr>
            <a:r>
              <a:rPr lang="es-CL" altLang="es-CL" sz="2800" dirty="0">
                <a:latin typeface="Arial" panose="020B0604020202020204" pitchFamily="34" charset="0"/>
                <a:cs typeface="Arial" panose="020B0604020202020204" pitchFamily="34" charset="0"/>
              </a:rPr>
              <a:t>II A: 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 los metales alcalino-térreos</a:t>
            </a:r>
          </a:p>
          <a:p>
            <a:pPr eaLnBrk="1" hangingPunct="1">
              <a:lnSpc>
                <a:spcPct val="150000"/>
              </a:lnSpc>
            </a:pPr>
            <a:r>
              <a:rPr lang="es-CL" altLang="es-CL" sz="2800" dirty="0">
                <a:latin typeface="Arial" panose="020B0604020202020204" pitchFamily="34" charset="0"/>
                <a:cs typeface="Arial" panose="020B0604020202020204" pitchFamily="34" charset="0"/>
              </a:rPr>
              <a:t>III A: 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p</a:t>
            </a:r>
            <a:r>
              <a:rPr lang="es-CL" altLang="es-CL" sz="2800" baseline="30000" dirty="0">
                <a:latin typeface="Arial" panose="020B0604020202020204" pitchFamily="34" charset="0"/>
                <a:cs typeface="Arial" panose="020B0604020202020204" pitchFamily="34" charset="0"/>
              </a:rPr>
              <a:t>1</a:t>
            </a:r>
            <a:r>
              <a:rPr lang="es-CL" altLang="es-CL" sz="2800" dirty="0">
                <a:latin typeface="Arial" panose="020B0604020202020204" pitchFamily="34" charset="0"/>
                <a:cs typeface="Arial" panose="020B0604020202020204" pitchFamily="34" charset="0"/>
              </a:rPr>
              <a:t>, la familia del boro</a:t>
            </a:r>
          </a:p>
          <a:p>
            <a:pPr eaLnBrk="1" hangingPunct="1">
              <a:lnSpc>
                <a:spcPct val="150000"/>
              </a:lnSpc>
            </a:pPr>
            <a:r>
              <a:rPr lang="es-CL" altLang="es-CL" sz="2800" dirty="0">
                <a:latin typeface="Arial" panose="020B0604020202020204" pitchFamily="34" charset="0"/>
                <a:cs typeface="Arial" panose="020B0604020202020204" pitchFamily="34" charset="0"/>
              </a:rPr>
              <a:t>IV A: 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p</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 la familia del carbono</a:t>
            </a:r>
          </a:p>
          <a:p>
            <a:pPr eaLnBrk="1" hangingPunct="1">
              <a:lnSpc>
                <a:spcPct val="150000"/>
              </a:lnSpc>
            </a:pPr>
            <a:r>
              <a:rPr lang="es-CL" altLang="es-CL" sz="2800" dirty="0">
                <a:latin typeface="Arial" panose="020B0604020202020204" pitchFamily="34" charset="0"/>
                <a:cs typeface="Arial" panose="020B0604020202020204" pitchFamily="34" charset="0"/>
              </a:rPr>
              <a:t>V A: 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p</a:t>
            </a:r>
            <a:r>
              <a:rPr lang="es-CL" altLang="es-CL" sz="2800" baseline="30000" dirty="0">
                <a:latin typeface="Arial" panose="020B0604020202020204" pitchFamily="34" charset="0"/>
                <a:cs typeface="Arial" panose="020B0604020202020204" pitchFamily="34" charset="0"/>
              </a:rPr>
              <a:t>3</a:t>
            </a:r>
            <a:r>
              <a:rPr lang="es-CL" altLang="es-CL" sz="2800" dirty="0">
                <a:latin typeface="Arial" panose="020B0604020202020204" pitchFamily="34" charset="0"/>
                <a:cs typeface="Arial" panose="020B0604020202020204" pitchFamily="34" charset="0"/>
              </a:rPr>
              <a:t>, la familia del nitrógeno</a:t>
            </a:r>
          </a:p>
          <a:p>
            <a:pPr eaLnBrk="1" hangingPunct="1">
              <a:lnSpc>
                <a:spcPct val="150000"/>
              </a:lnSpc>
            </a:pPr>
            <a:r>
              <a:rPr lang="es-CL" altLang="es-CL" sz="2800" dirty="0">
                <a:latin typeface="Arial" panose="020B0604020202020204" pitchFamily="34" charset="0"/>
                <a:cs typeface="Arial" panose="020B0604020202020204" pitchFamily="34" charset="0"/>
              </a:rPr>
              <a:t>VI A: 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p</a:t>
            </a:r>
            <a:r>
              <a:rPr lang="es-CL" altLang="es-CL" sz="2800" baseline="30000" dirty="0">
                <a:latin typeface="Arial" panose="020B0604020202020204" pitchFamily="34" charset="0"/>
                <a:cs typeface="Arial" panose="020B0604020202020204" pitchFamily="34" charset="0"/>
              </a:rPr>
              <a:t>4</a:t>
            </a:r>
            <a:r>
              <a:rPr lang="es-CL" altLang="es-CL" sz="2800" dirty="0">
                <a:latin typeface="Arial" panose="020B0604020202020204" pitchFamily="34" charset="0"/>
                <a:cs typeface="Arial" panose="020B0604020202020204" pitchFamily="34" charset="0"/>
              </a:rPr>
              <a:t>, la familia del oxígeno</a:t>
            </a:r>
          </a:p>
          <a:p>
            <a:pPr eaLnBrk="1" hangingPunct="1">
              <a:lnSpc>
                <a:spcPct val="150000"/>
              </a:lnSpc>
            </a:pPr>
            <a:r>
              <a:rPr lang="es-CL" altLang="es-CL" sz="2800" dirty="0">
                <a:latin typeface="Arial" panose="020B0604020202020204" pitchFamily="34" charset="0"/>
                <a:cs typeface="Arial" panose="020B0604020202020204" pitchFamily="34" charset="0"/>
              </a:rPr>
              <a:t>VII A: 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p</a:t>
            </a:r>
            <a:r>
              <a:rPr lang="es-CL" altLang="es-CL" sz="2800" baseline="30000" dirty="0">
                <a:latin typeface="Arial" panose="020B0604020202020204" pitchFamily="34" charset="0"/>
                <a:cs typeface="Arial" panose="020B0604020202020204" pitchFamily="34" charset="0"/>
              </a:rPr>
              <a:t>5</a:t>
            </a:r>
            <a:r>
              <a:rPr lang="es-CL" altLang="es-CL" sz="2800" dirty="0">
                <a:latin typeface="Arial" panose="020B0604020202020204" pitchFamily="34" charset="0"/>
                <a:cs typeface="Arial" panose="020B0604020202020204" pitchFamily="34" charset="0"/>
              </a:rPr>
              <a:t>, la familia de los halógenos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CuadroTexto">
            <a:extLst>
              <a:ext uri="{FF2B5EF4-FFF2-40B4-BE49-F238E27FC236}">
                <a16:creationId xmlns:a16="http://schemas.microsoft.com/office/drawing/2014/main" id="{B70294AA-5355-482B-B5B9-95EE07997DC2}"/>
              </a:ext>
            </a:extLst>
          </p:cNvPr>
          <p:cNvSpPr txBox="1">
            <a:spLocks noChangeArrowheads="1"/>
          </p:cNvSpPr>
          <p:nvPr/>
        </p:nvSpPr>
        <p:spPr bwMode="auto">
          <a:xfrm>
            <a:off x="813581" y="826843"/>
            <a:ext cx="10564837"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b="1" u="sng" dirty="0">
                <a:solidFill>
                  <a:srgbClr val="C00000"/>
                </a:solidFill>
                <a:latin typeface="Arial" panose="020B0604020202020204" pitchFamily="34" charset="0"/>
                <a:cs typeface="Arial" panose="020B0604020202020204" pitchFamily="34" charset="0"/>
              </a:rPr>
              <a:t>3.- Elementos de transición: </a:t>
            </a:r>
            <a:r>
              <a:rPr lang="es-CL" altLang="es-CL" sz="2800" dirty="0">
                <a:latin typeface="Arial" panose="020B0604020202020204" pitchFamily="34" charset="0"/>
                <a:cs typeface="Arial" panose="020B0604020202020204" pitchFamily="34" charset="0"/>
              </a:rPr>
              <a:t>elementos que contienen los subniveles d parcialmente llenos. En la tabla agrupados en las columnas B:</a:t>
            </a:r>
          </a:p>
          <a:p>
            <a:pPr algn="just" eaLnBrk="1" hangingPunct="1"/>
            <a:r>
              <a:rPr lang="es-CL" altLang="es-CL" sz="2800" dirty="0">
                <a:latin typeface="Arial" panose="020B0604020202020204" pitchFamily="34" charset="0"/>
                <a:cs typeface="Arial" panose="020B0604020202020204" pitchFamily="34" charset="0"/>
              </a:rPr>
              <a:t>I B: ns</a:t>
            </a:r>
            <a:r>
              <a:rPr lang="es-CL" altLang="es-CL" sz="2800" baseline="30000" dirty="0">
                <a:latin typeface="Arial" panose="020B0604020202020204" pitchFamily="34" charset="0"/>
                <a:cs typeface="Arial" panose="020B0604020202020204" pitchFamily="34" charset="0"/>
              </a:rPr>
              <a:t>1</a:t>
            </a:r>
            <a:r>
              <a:rPr lang="es-CL" altLang="es-CL" sz="2800" dirty="0">
                <a:latin typeface="Arial" panose="020B0604020202020204" pitchFamily="34" charset="0"/>
                <a:cs typeface="Arial" panose="020B0604020202020204" pitchFamily="34" charset="0"/>
              </a:rPr>
              <a:t>, metales </a:t>
            </a:r>
            <a:r>
              <a:rPr lang="es-CL" altLang="es-CL" sz="2800" dirty="0" err="1">
                <a:latin typeface="Arial" panose="020B0604020202020204" pitchFamily="34" charset="0"/>
                <a:cs typeface="Arial" panose="020B0604020202020204" pitchFamily="34" charset="0"/>
              </a:rPr>
              <a:t>acuñables</a:t>
            </a:r>
            <a:endParaRPr lang="es-CL" altLang="es-CL" sz="2800" dirty="0">
              <a:latin typeface="Arial" panose="020B0604020202020204" pitchFamily="34" charset="0"/>
              <a:cs typeface="Arial" panose="020B0604020202020204" pitchFamily="34" charset="0"/>
            </a:endParaRPr>
          </a:p>
          <a:p>
            <a:pPr algn="just" eaLnBrk="1" hangingPunct="1"/>
            <a:r>
              <a:rPr lang="es-CL" altLang="es-CL" sz="2800" dirty="0">
                <a:latin typeface="Arial" panose="020B0604020202020204" pitchFamily="34" charset="0"/>
                <a:cs typeface="Arial" panose="020B0604020202020204" pitchFamily="34" charset="0"/>
              </a:rPr>
              <a:t>II B: 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 metales de bajo punto de fusión</a:t>
            </a:r>
          </a:p>
          <a:p>
            <a:pPr algn="just" eaLnBrk="1" hangingPunct="1"/>
            <a:r>
              <a:rPr lang="es-CL" altLang="es-CL" sz="2800" dirty="0">
                <a:latin typeface="Arial" panose="020B0604020202020204" pitchFamily="34" charset="0"/>
                <a:cs typeface="Arial" panose="020B0604020202020204" pitchFamily="34" charset="0"/>
              </a:rPr>
              <a:t>III B: (n-1)d</a:t>
            </a:r>
            <a:r>
              <a:rPr lang="es-CL" altLang="es-CL" sz="2800" baseline="30000" dirty="0">
                <a:latin typeface="Arial" panose="020B0604020202020204" pitchFamily="34" charset="0"/>
                <a:cs typeface="Arial" panose="020B0604020202020204" pitchFamily="34" charset="0"/>
              </a:rPr>
              <a:t>1</a:t>
            </a:r>
            <a:r>
              <a:rPr lang="es-CL" altLang="es-CL" sz="2800" dirty="0">
                <a:latin typeface="Arial" panose="020B0604020202020204" pitchFamily="34" charset="0"/>
                <a:cs typeface="Arial" panose="020B0604020202020204" pitchFamily="34" charset="0"/>
              </a:rPr>
              <a:t>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 metales quebradizos</a:t>
            </a:r>
          </a:p>
          <a:p>
            <a:pPr algn="just" eaLnBrk="1" hangingPunct="1"/>
            <a:r>
              <a:rPr lang="es-CL" altLang="es-CL" sz="2800" dirty="0">
                <a:latin typeface="Arial" panose="020B0604020202020204" pitchFamily="34" charset="0"/>
                <a:cs typeface="Arial" panose="020B0604020202020204" pitchFamily="34" charset="0"/>
              </a:rPr>
              <a:t>IV B: (n-1)d</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ns</a:t>
            </a:r>
            <a:r>
              <a:rPr lang="es-CL" altLang="es-CL" sz="2800" baseline="30000" dirty="0">
                <a:latin typeface="Arial" panose="020B0604020202020204" pitchFamily="34" charset="0"/>
                <a:cs typeface="Arial" panose="020B0604020202020204" pitchFamily="34" charset="0"/>
              </a:rPr>
              <a:t>2</a:t>
            </a:r>
          </a:p>
          <a:p>
            <a:pPr algn="just" eaLnBrk="1" hangingPunct="1"/>
            <a:r>
              <a:rPr lang="es-CL" altLang="es-CL" sz="2800" dirty="0">
                <a:latin typeface="Arial" panose="020B0604020202020204" pitchFamily="34" charset="0"/>
                <a:cs typeface="Arial" panose="020B0604020202020204" pitchFamily="34" charset="0"/>
              </a:rPr>
              <a:t>V B: (n-1)d</a:t>
            </a:r>
            <a:r>
              <a:rPr lang="es-CL" altLang="es-CL" sz="2800" baseline="30000" dirty="0">
                <a:latin typeface="Arial" panose="020B0604020202020204" pitchFamily="34" charset="0"/>
                <a:cs typeface="Arial" panose="020B0604020202020204" pitchFamily="34" charset="0"/>
              </a:rPr>
              <a:t>3</a:t>
            </a:r>
            <a:r>
              <a:rPr lang="es-CL" altLang="es-CL" sz="2800" dirty="0">
                <a:latin typeface="Arial" panose="020B0604020202020204" pitchFamily="34" charset="0"/>
                <a:cs typeface="Arial" panose="020B0604020202020204" pitchFamily="34" charset="0"/>
              </a:rPr>
              <a:t>ns</a:t>
            </a:r>
            <a:r>
              <a:rPr lang="es-CL" altLang="es-CL" sz="2800" baseline="30000" dirty="0">
                <a:latin typeface="Arial" panose="020B0604020202020204" pitchFamily="34" charset="0"/>
                <a:cs typeface="Arial" panose="020B0604020202020204" pitchFamily="34" charset="0"/>
              </a:rPr>
              <a:t>2</a:t>
            </a:r>
          </a:p>
          <a:p>
            <a:pPr algn="just" eaLnBrk="1" hangingPunct="1"/>
            <a:r>
              <a:rPr lang="es-CL" altLang="es-CL" sz="2800" dirty="0">
                <a:latin typeface="Arial" panose="020B0604020202020204" pitchFamily="34" charset="0"/>
                <a:cs typeface="Arial" panose="020B0604020202020204" pitchFamily="34" charset="0"/>
              </a:rPr>
              <a:t>VI B: (n-1)d</a:t>
            </a:r>
            <a:r>
              <a:rPr lang="es-CL" altLang="es-CL" sz="2800" baseline="30000" dirty="0">
                <a:latin typeface="Arial" panose="020B0604020202020204" pitchFamily="34" charset="0"/>
                <a:cs typeface="Arial" panose="020B0604020202020204" pitchFamily="34" charset="0"/>
              </a:rPr>
              <a:t>4</a:t>
            </a:r>
            <a:r>
              <a:rPr lang="es-CL" altLang="es-CL" sz="2800" dirty="0">
                <a:latin typeface="Arial" panose="020B0604020202020204" pitchFamily="34" charset="0"/>
                <a:cs typeface="Arial" panose="020B0604020202020204" pitchFamily="34" charset="0"/>
              </a:rPr>
              <a:t>ns</a:t>
            </a:r>
            <a:r>
              <a:rPr lang="es-CL" altLang="es-CL" sz="2800" baseline="30000" dirty="0">
                <a:latin typeface="Arial" panose="020B0604020202020204" pitchFamily="34" charset="0"/>
                <a:cs typeface="Arial" panose="020B0604020202020204" pitchFamily="34" charset="0"/>
              </a:rPr>
              <a:t>2</a:t>
            </a:r>
          </a:p>
          <a:p>
            <a:pPr algn="just" eaLnBrk="1" hangingPunct="1"/>
            <a:r>
              <a:rPr lang="es-CL" altLang="es-CL" sz="2800" dirty="0">
                <a:latin typeface="Arial" panose="020B0604020202020204" pitchFamily="34" charset="0"/>
                <a:cs typeface="Arial" panose="020B0604020202020204" pitchFamily="34" charset="0"/>
              </a:rPr>
              <a:t>VII B: (n-1)d</a:t>
            </a:r>
            <a:r>
              <a:rPr lang="es-CL" altLang="es-CL" sz="2800" baseline="30000" dirty="0">
                <a:latin typeface="Arial" panose="020B0604020202020204" pitchFamily="34" charset="0"/>
                <a:cs typeface="Arial" panose="020B0604020202020204" pitchFamily="34" charset="0"/>
              </a:rPr>
              <a:t>5</a:t>
            </a:r>
            <a:r>
              <a:rPr lang="es-CL" altLang="es-CL" sz="2800" dirty="0">
                <a:latin typeface="Arial" panose="020B0604020202020204" pitchFamily="34" charset="0"/>
                <a:cs typeface="Arial" panose="020B0604020202020204" pitchFamily="34" charset="0"/>
              </a:rPr>
              <a:t>ns</a:t>
            </a:r>
            <a:r>
              <a:rPr lang="es-CL" altLang="es-CL" sz="2800" baseline="30000" dirty="0">
                <a:latin typeface="Arial" panose="020B0604020202020204" pitchFamily="34" charset="0"/>
                <a:cs typeface="Arial" panose="020B0604020202020204" pitchFamily="34" charset="0"/>
              </a:rPr>
              <a:t>2</a:t>
            </a:r>
          </a:p>
          <a:p>
            <a:pPr algn="just" eaLnBrk="1" hangingPunct="1"/>
            <a:r>
              <a:rPr lang="es-CL" altLang="es-CL" sz="2800" dirty="0">
                <a:latin typeface="Arial" panose="020B0604020202020204" pitchFamily="34" charset="0"/>
                <a:cs typeface="Arial" panose="020B0604020202020204" pitchFamily="34" charset="0"/>
              </a:rPr>
              <a:t>VIII B: que agrupa los elementos de distribución electrónica variable, (n-1)d</a:t>
            </a:r>
            <a:r>
              <a:rPr lang="es-CL" altLang="es-CL" sz="2800" baseline="30000" dirty="0">
                <a:latin typeface="Arial" panose="020B0604020202020204" pitchFamily="34" charset="0"/>
                <a:cs typeface="Arial" panose="020B0604020202020204" pitchFamily="34" charset="0"/>
              </a:rPr>
              <a:t>6</a:t>
            </a:r>
            <a:r>
              <a:rPr lang="es-CL" altLang="es-CL" sz="2800" dirty="0">
                <a:latin typeface="Arial" panose="020B0604020202020204" pitchFamily="34" charset="0"/>
                <a:cs typeface="Arial" panose="020B0604020202020204" pitchFamily="34" charset="0"/>
              </a:rPr>
              <a:t>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 (n-1)d</a:t>
            </a:r>
            <a:r>
              <a:rPr lang="es-CL" altLang="es-CL" sz="2800" baseline="30000" dirty="0">
                <a:latin typeface="Arial" panose="020B0604020202020204" pitchFamily="34" charset="0"/>
                <a:cs typeface="Arial" panose="020B0604020202020204" pitchFamily="34" charset="0"/>
              </a:rPr>
              <a:t>7</a:t>
            </a:r>
            <a:r>
              <a:rPr lang="es-CL" altLang="es-CL" sz="2800" dirty="0">
                <a:latin typeface="Arial" panose="020B0604020202020204" pitchFamily="34" charset="0"/>
                <a:cs typeface="Arial" panose="020B0604020202020204" pitchFamily="34" charset="0"/>
              </a:rPr>
              <a:t>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 y (n-1)d</a:t>
            </a:r>
            <a:r>
              <a:rPr lang="es-CL" altLang="es-CL" sz="2800" baseline="30000" dirty="0">
                <a:latin typeface="Arial" panose="020B0604020202020204" pitchFamily="34" charset="0"/>
                <a:cs typeface="Arial" panose="020B0604020202020204" pitchFamily="34" charset="0"/>
              </a:rPr>
              <a:t>8</a:t>
            </a:r>
            <a:r>
              <a:rPr lang="es-CL" altLang="es-CL" sz="2800" dirty="0">
                <a:latin typeface="Arial" panose="020B0604020202020204" pitchFamily="34" charset="0"/>
                <a:cs typeface="Arial" panose="020B0604020202020204" pitchFamily="34" charset="0"/>
              </a:rPr>
              <a:t>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 que son metales dúctiles.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CuadroTexto">
            <a:extLst>
              <a:ext uri="{FF2B5EF4-FFF2-40B4-BE49-F238E27FC236}">
                <a16:creationId xmlns:a16="http://schemas.microsoft.com/office/drawing/2014/main" id="{3007E5ED-6A01-4D3C-9EC9-1AED8B15CFA1}"/>
              </a:ext>
            </a:extLst>
          </p:cNvPr>
          <p:cNvSpPr txBox="1">
            <a:spLocks noChangeArrowheads="1"/>
          </p:cNvSpPr>
          <p:nvPr/>
        </p:nvSpPr>
        <p:spPr bwMode="auto">
          <a:xfrm>
            <a:off x="820615" y="827943"/>
            <a:ext cx="1055076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b="1" u="sng" dirty="0">
                <a:solidFill>
                  <a:srgbClr val="C00000"/>
                </a:solidFill>
                <a:latin typeface="Arial" panose="020B0604020202020204" pitchFamily="34" charset="0"/>
                <a:cs typeface="Arial" panose="020B0604020202020204" pitchFamily="34" charset="0"/>
              </a:rPr>
              <a:t>4.- Elementos de transición interna: </a:t>
            </a:r>
            <a:r>
              <a:rPr lang="es-CL" altLang="es-CL" sz="2800" dirty="0">
                <a:latin typeface="Arial" panose="020B0604020202020204" pitchFamily="34" charset="0"/>
                <a:cs typeface="Arial" panose="020B0604020202020204" pitchFamily="34" charset="0"/>
              </a:rPr>
              <a:t>son elementos de transición, incluidos en el grupo III B, que tienen electrones en el nivel n-2, los cuales pertenecen a orbitales de tipo f y que pertenecen al 6° y 7° periodo de la tabla. Los integran los llamados “lantánidos” y “actínidos”.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textoscientificos.com/imagenes/quimica/tabla-periodica.gif">
            <a:extLst>
              <a:ext uri="{FF2B5EF4-FFF2-40B4-BE49-F238E27FC236}">
                <a16:creationId xmlns:a16="http://schemas.microsoft.com/office/drawing/2014/main" id="{2354AEA9-E4B6-432A-B1E5-10502CAB4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27" y="780425"/>
            <a:ext cx="6318153" cy="360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2 CuadroTexto">
            <a:extLst>
              <a:ext uri="{FF2B5EF4-FFF2-40B4-BE49-F238E27FC236}">
                <a16:creationId xmlns:a16="http://schemas.microsoft.com/office/drawing/2014/main" id="{C6F84EC0-9D14-4859-8AC1-49657E1F64AD}"/>
              </a:ext>
            </a:extLst>
          </p:cNvPr>
          <p:cNvSpPr txBox="1">
            <a:spLocks noChangeArrowheads="1"/>
          </p:cNvSpPr>
          <p:nvPr/>
        </p:nvSpPr>
        <p:spPr bwMode="auto">
          <a:xfrm>
            <a:off x="6783705" y="823913"/>
            <a:ext cx="472366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latin typeface="Arial" panose="020B0604020202020204" pitchFamily="34" charset="0"/>
                <a:cs typeface="Arial" panose="020B0604020202020204" pitchFamily="34" charset="0"/>
              </a:rPr>
              <a:t>Los dos primeros grupos corresponden al bloque s, y los últimos seis grupos al bloque p, ellos se denominan elementos de los grupos principales o elementos representativos.</a:t>
            </a:r>
          </a:p>
        </p:txBody>
      </p:sp>
      <p:sp>
        <p:nvSpPr>
          <p:cNvPr id="19460" name="3 CuadroTexto">
            <a:extLst>
              <a:ext uri="{FF2B5EF4-FFF2-40B4-BE49-F238E27FC236}">
                <a16:creationId xmlns:a16="http://schemas.microsoft.com/office/drawing/2014/main" id="{EDDE1FCD-D1D4-4EFB-8841-16D80A7E8359}"/>
              </a:ext>
            </a:extLst>
          </p:cNvPr>
          <p:cNvSpPr txBox="1">
            <a:spLocks noChangeArrowheads="1"/>
          </p:cNvSpPr>
          <p:nvPr/>
        </p:nvSpPr>
        <p:spPr bwMode="auto">
          <a:xfrm>
            <a:off x="534570" y="4507915"/>
            <a:ext cx="1097280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latin typeface="Arial" panose="020B0604020202020204" pitchFamily="34" charset="0"/>
                <a:cs typeface="Arial" panose="020B0604020202020204" pitchFamily="34" charset="0"/>
              </a:rPr>
              <a:t>Los elementos pertenecientes a los grupos 3 al 12, por estar en una situación intermedia entre el bloque s  y el bloque p, se les llama elementos de transición, y son elementos del bloque d.</a:t>
            </a:r>
          </a:p>
          <a:p>
            <a:pPr algn="just" eaLnBrk="1" hangingPunct="1"/>
            <a:r>
              <a:rPr lang="es-CL" altLang="es-CL" sz="2400" dirty="0">
                <a:latin typeface="Arial" panose="020B0604020202020204" pitchFamily="34" charset="0"/>
                <a:cs typeface="Arial" panose="020B0604020202020204" pitchFamily="34" charset="0"/>
              </a:rPr>
              <a:t>Elementos del bloque f, llamados de transición interna.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Resultado de imagen para tabla periodica">
            <a:extLst>
              <a:ext uri="{FF2B5EF4-FFF2-40B4-BE49-F238E27FC236}">
                <a16:creationId xmlns:a16="http://schemas.microsoft.com/office/drawing/2014/main" id="{9D7C0CC5-44E7-4E53-8AB5-112BE8675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468" y="647115"/>
            <a:ext cx="10902461" cy="572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35617D0C-B819-42EB-9E2C-DC906373464C}"/>
              </a:ext>
            </a:extLst>
          </p:cNvPr>
          <p:cNvSpPr txBox="1">
            <a:spLocks noChangeArrowheads="1"/>
          </p:cNvSpPr>
          <p:nvPr/>
        </p:nvSpPr>
        <p:spPr bwMode="auto">
          <a:xfrm>
            <a:off x="4572000" y="1143000"/>
            <a:ext cx="2895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spcBef>
                <a:spcPct val="50000"/>
              </a:spcBef>
            </a:pPr>
            <a:r>
              <a:rPr lang="es-ES" altLang="es-CL" sz="4800">
                <a:latin typeface="Arial" panose="020B0604020202020204" pitchFamily="34" charset="0"/>
              </a:rPr>
              <a:t>Tabla Periódica</a:t>
            </a:r>
          </a:p>
        </p:txBody>
      </p:sp>
      <p:sp>
        <p:nvSpPr>
          <p:cNvPr id="3075" name="Text Box 3">
            <a:extLst>
              <a:ext uri="{FF2B5EF4-FFF2-40B4-BE49-F238E27FC236}">
                <a16:creationId xmlns:a16="http://schemas.microsoft.com/office/drawing/2014/main" id="{54B0B054-6714-4A25-AB42-2831A01B6A20}"/>
              </a:ext>
            </a:extLst>
          </p:cNvPr>
          <p:cNvSpPr txBox="1">
            <a:spLocks noChangeArrowheads="1"/>
          </p:cNvSpPr>
          <p:nvPr/>
        </p:nvSpPr>
        <p:spPr bwMode="auto">
          <a:xfrm>
            <a:off x="637735" y="5607050"/>
            <a:ext cx="109165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 altLang="es-CL" sz="2400" dirty="0">
                <a:latin typeface="Arial" panose="020B0604020202020204" pitchFamily="34" charset="0"/>
              </a:rPr>
              <a:t>La tabla periódica de los elementos, clasifica, organiza y distribuye los distintos elementos químicos, conforme a sus propiedades y características.</a:t>
            </a:r>
          </a:p>
        </p:txBody>
      </p:sp>
      <p:pic>
        <p:nvPicPr>
          <p:cNvPr id="3076" name="Picture 5" descr="tabla%20peri%C3%B3dica">
            <a:extLst>
              <a:ext uri="{FF2B5EF4-FFF2-40B4-BE49-F238E27FC236}">
                <a16:creationId xmlns:a16="http://schemas.microsoft.com/office/drawing/2014/main" id="{815A255D-E976-4F81-8174-E3141A9B9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077" y="780854"/>
            <a:ext cx="10058400" cy="4826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0BBC2218-7FE7-491A-80E9-8FA760E938C3}"/>
              </a:ext>
            </a:extLst>
          </p:cNvPr>
          <p:cNvSpPr txBox="1">
            <a:spLocks noChangeArrowheads="1"/>
          </p:cNvSpPr>
          <p:nvPr/>
        </p:nvSpPr>
        <p:spPr bwMode="auto">
          <a:xfrm>
            <a:off x="1346299" y="1010823"/>
            <a:ext cx="835342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s-ES_tradnl" altLang="es-CL" sz="2800" b="1" u="sng" dirty="0">
                <a:latin typeface="Arial" panose="020B0604020202020204" pitchFamily="34" charset="0"/>
              </a:rPr>
              <a:t>Metales.</a:t>
            </a:r>
          </a:p>
          <a:p>
            <a:pPr eaLnBrk="1" hangingPunct="1">
              <a:spcBef>
                <a:spcPct val="50000"/>
              </a:spcBef>
              <a:buFontTx/>
              <a:buChar char="•"/>
            </a:pPr>
            <a:r>
              <a:rPr lang="es-ES_tradnl" altLang="es-CL" sz="2400" dirty="0">
                <a:latin typeface="Arial" panose="020B0604020202020204" pitchFamily="34" charset="0"/>
              </a:rPr>
              <a:t>A temperatura ambiente son sólidos a excepción del Hg.</a:t>
            </a:r>
          </a:p>
          <a:p>
            <a:pPr eaLnBrk="1" hangingPunct="1">
              <a:spcBef>
                <a:spcPct val="50000"/>
              </a:spcBef>
              <a:buFontTx/>
              <a:buChar char="•"/>
            </a:pPr>
            <a:r>
              <a:rPr lang="es-ES_tradnl" altLang="es-CL" sz="2400" dirty="0">
                <a:latin typeface="Arial" panose="020B0604020202020204" pitchFamily="34" charset="0"/>
              </a:rPr>
              <a:t> Maleables (láminas).</a:t>
            </a:r>
          </a:p>
          <a:p>
            <a:pPr eaLnBrk="1" hangingPunct="1">
              <a:spcBef>
                <a:spcPct val="50000"/>
              </a:spcBef>
              <a:buFontTx/>
              <a:buChar char="•"/>
            </a:pPr>
            <a:r>
              <a:rPr lang="es-ES_tradnl" altLang="es-CL" sz="2400" dirty="0">
                <a:latin typeface="Arial" panose="020B0604020202020204" pitchFamily="34" charset="0"/>
              </a:rPr>
              <a:t> Dúctiles (hilos)</a:t>
            </a:r>
          </a:p>
          <a:p>
            <a:pPr eaLnBrk="1" hangingPunct="1">
              <a:spcBef>
                <a:spcPct val="50000"/>
              </a:spcBef>
              <a:buFontTx/>
              <a:buChar char="•"/>
            </a:pPr>
            <a:r>
              <a:rPr lang="es-ES_tradnl" altLang="es-CL" sz="2400" dirty="0">
                <a:latin typeface="Arial" panose="020B0604020202020204" pitchFamily="34" charset="0"/>
              </a:rPr>
              <a:t> Buenos conductores del calor y la electricidad</a:t>
            </a:r>
          </a:p>
          <a:p>
            <a:pPr eaLnBrk="1" hangingPunct="1">
              <a:spcBef>
                <a:spcPct val="50000"/>
              </a:spcBef>
              <a:buFontTx/>
              <a:buChar char="•"/>
            </a:pPr>
            <a:r>
              <a:rPr lang="es-ES_tradnl" altLang="es-CL" sz="2400" dirty="0">
                <a:latin typeface="Arial" panose="020B0604020202020204" pitchFamily="34" charset="0"/>
              </a:rPr>
              <a:t> Aspecto lustroso o brillante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a:extLst>
              <a:ext uri="{FF2B5EF4-FFF2-40B4-BE49-F238E27FC236}">
                <a16:creationId xmlns:a16="http://schemas.microsoft.com/office/drawing/2014/main" id="{7D20C0FA-F0BF-4C66-B536-C3477492F757}"/>
              </a:ext>
            </a:extLst>
          </p:cNvPr>
          <p:cNvSpPr txBox="1">
            <a:spLocks noChangeArrowheads="1"/>
          </p:cNvSpPr>
          <p:nvPr/>
        </p:nvSpPr>
        <p:spPr bwMode="auto">
          <a:xfrm>
            <a:off x="604911" y="859065"/>
            <a:ext cx="10128739"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s-ES_tradnl" altLang="es-CL" sz="2800" b="1" u="sng" dirty="0">
                <a:latin typeface="Arial" panose="020B0604020202020204" pitchFamily="34" charset="0"/>
              </a:rPr>
              <a:t>No metales.(17)</a:t>
            </a:r>
          </a:p>
          <a:p>
            <a:pPr eaLnBrk="1" hangingPunct="1">
              <a:spcBef>
                <a:spcPct val="50000"/>
              </a:spcBef>
              <a:buFontTx/>
              <a:buChar char="•"/>
            </a:pPr>
            <a:r>
              <a:rPr lang="es-ES_tradnl" altLang="es-CL" sz="2400" dirty="0">
                <a:latin typeface="Arial" panose="020B0604020202020204" pitchFamily="34" charset="0"/>
              </a:rPr>
              <a:t>Malos conductores del calor y la electricidad.</a:t>
            </a:r>
          </a:p>
          <a:p>
            <a:pPr eaLnBrk="1" hangingPunct="1">
              <a:spcBef>
                <a:spcPct val="50000"/>
              </a:spcBef>
              <a:buFontTx/>
              <a:buChar char="•"/>
            </a:pPr>
            <a:r>
              <a:rPr lang="es-ES_tradnl" altLang="es-CL" sz="2400" dirty="0">
                <a:latin typeface="Arial" panose="020B0604020202020204" pitchFamily="34" charset="0"/>
              </a:rPr>
              <a:t> Algunos son gases a temperatura ambiente.</a:t>
            </a:r>
          </a:p>
          <a:p>
            <a:pPr eaLnBrk="1" hangingPunct="1">
              <a:spcBef>
                <a:spcPct val="50000"/>
              </a:spcBef>
              <a:buFontTx/>
              <a:buChar char="•"/>
            </a:pPr>
            <a:endParaRPr lang="es-ES_tradnl" altLang="es-CL" sz="2400" dirty="0">
              <a:latin typeface="Arial" panose="020B0604020202020204" pitchFamily="34" charset="0"/>
            </a:endParaRPr>
          </a:p>
          <a:p>
            <a:pPr eaLnBrk="1" hangingPunct="1">
              <a:spcBef>
                <a:spcPct val="50000"/>
              </a:spcBef>
            </a:pPr>
            <a:r>
              <a:rPr lang="es-ES_tradnl" altLang="es-CL" sz="2800" b="1" u="sng" dirty="0">
                <a:latin typeface="Arial" panose="020B0604020202020204" pitchFamily="34" charset="0"/>
              </a:rPr>
              <a:t>Metaloides.(8)</a:t>
            </a:r>
          </a:p>
          <a:p>
            <a:pPr eaLnBrk="1" hangingPunct="1">
              <a:spcBef>
                <a:spcPct val="50000"/>
              </a:spcBef>
            </a:pPr>
            <a:r>
              <a:rPr lang="es-ES_tradnl" altLang="es-CL" sz="2400" dirty="0">
                <a:latin typeface="Arial" panose="020B0604020202020204" pitchFamily="34" charset="0"/>
              </a:rPr>
              <a:t>Tienen propiedades intermedias entre los metales y los no metales.</a:t>
            </a:r>
          </a:p>
          <a:p>
            <a:pPr eaLnBrk="1" hangingPunct="1">
              <a:spcBef>
                <a:spcPct val="50000"/>
              </a:spcBef>
            </a:pPr>
            <a:r>
              <a:rPr lang="es-ES_tradnl" altLang="es-CL" sz="2800" b="1" u="sng" dirty="0">
                <a:latin typeface="Arial" panose="020B0604020202020204" pitchFamily="34" charset="0"/>
              </a:rPr>
              <a:t>Gases nobles</a:t>
            </a:r>
          </a:p>
          <a:p>
            <a:pPr eaLnBrk="1" hangingPunct="1">
              <a:spcBef>
                <a:spcPct val="50000"/>
              </a:spcBef>
              <a:buFontTx/>
              <a:buChar char="•"/>
            </a:pPr>
            <a:r>
              <a:rPr lang="es-ES_tradnl" altLang="es-CL" sz="2400" dirty="0">
                <a:latin typeface="Arial" panose="020B0604020202020204" pitchFamily="34" charset="0"/>
              </a:rPr>
              <a:t> Gases a temperatura ambiente</a:t>
            </a:r>
          </a:p>
          <a:p>
            <a:pPr eaLnBrk="1" hangingPunct="1">
              <a:spcBef>
                <a:spcPct val="50000"/>
              </a:spcBef>
              <a:buFontTx/>
              <a:buChar char="•"/>
            </a:pPr>
            <a:r>
              <a:rPr lang="es-ES_tradnl" altLang="es-CL" sz="2400" dirty="0">
                <a:latin typeface="Arial" panose="020B0604020202020204" pitchFamily="34" charset="0"/>
              </a:rPr>
              <a:t> Inertes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6A9E126E-CD25-48D7-9D5A-BFE1A74C13AF}"/>
              </a:ext>
            </a:extLst>
          </p:cNvPr>
          <p:cNvSpPr txBox="1">
            <a:spLocks noChangeArrowheads="1"/>
          </p:cNvSpPr>
          <p:nvPr/>
        </p:nvSpPr>
        <p:spPr bwMode="auto">
          <a:xfrm>
            <a:off x="722142" y="757604"/>
            <a:ext cx="10747716"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s-ES_tradnl" altLang="es-CL" sz="2400" dirty="0">
                <a:latin typeface="Arial" panose="020B0604020202020204" pitchFamily="34" charset="0"/>
              </a:rPr>
              <a:t>Dentro de la tabla periódica los elementos pueden dividirse en filas y en columnas.</a:t>
            </a:r>
          </a:p>
          <a:p>
            <a:pPr eaLnBrk="1" hangingPunct="1">
              <a:spcBef>
                <a:spcPct val="50000"/>
              </a:spcBef>
            </a:pPr>
            <a:r>
              <a:rPr lang="es-ES_tradnl" altLang="es-CL" sz="2400" dirty="0">
                <a:latin typeface="Arial" panose="020B0604020202020204" pitchFamily="34" charset="0"/>
              </a:rPr>
              <a:t>Filas (horizontales)                       periodos</a:t>
            </a:r>
          </a:p>
          <a:p>
            <a:pPr eaLnBrk="1" hangingPunct="1">
              <a:spcBef>
                <a:spcPct val="50000"/>
              </a:spcBef>
            </a:pPr>
            <a:r>
              <a:rPr lang="es-ES_tradnl" altLang="es-CL" sz="2400" dirty="0">
                <a:latin typeface="Arial" panose="020B0604020202020204" pitchFamily="34" charset="0"/>
              </a:rPr>
              <a:t>Columnas (verticales)                   grupos o familias</a:t>
            </a:r>
          </a:p>
          <a:p>
            <a:pPr eaLnBrk="1" hangingPunct="1">
              <a:spcBef>
                <a:spcPct val="50000"/>
              </a:spcBef>
            </a:pPr>
            <a:endParaRPr lang="es-ES_tradnl" altLang="es-CL" sz="2400" dirty="0">
              <a:latin typeface="Arial" panose="020B0604020202020204" pitchFamily="34" charset="0"/>
            </a:endParaRPr>
          </a:p>
          <a:p>
            <a:pPr eaLnBrk="1" hangingPunct="1">
              <a:spcBef>
                <a:spcPct val="50000"/>
              </a:spcBef>
            </a:pPr>
            <a:r>
              <a:rPr lang="es-ES_tradnl" altLang="es-CL" sz="2400" dirty="0">
                <a:latin typeface="Arial" panose="020B0604020202020204" pitchFamily="34" charset="0"/>
              </a:rPr>
              <a:t>Los elementos ubicados dentro de un grupo o familia tienen características semejantes.</a:t>
            </a:r>
          </a:p>
          <a:p>
            <a:pPr eaLnBrk="1" hangingPunct="1">
              <a:spcBef>
                <a:spcPct val="50000"/>
              </a:spcBef>
            </a:pPr>
            <a:r>
              <a:rPr lang="es-ES_tradnl" altLang="es-CL" sz="2400" dirty="0">
                <a:latin typeface="Arial" panose="020B0604020202020204" pitchFamily="34" charset="0"/>
              </a:rPr>
              <a:t>Grupo 1: metales alcalinos </a:t>
            </a:r>
            <a:r>
              <a:rPr lang="es-ES_tradnl" altLang="es-CL" sz="2400" dirty="0">
                <a:solidFill>
                  <a:schemeClr val="folHlink"/>
                </a:solidFill>
                <a:latin typeface="Arial" panose="020B0604020202020204" pitchFamily="34" charset="0"/>
              </a:rPr>
              <a:t>(Li, </a:t>
            </a:r>
            <a:r>
              <a:rPr lang="es-ES_tradnl" altLang="es-CL" sz="2400" dirty="0" err="1">
                <a:solidFill>
                  <a:schemeClr val="folHlink"/>
                </a:solidFill>
                <a:latin typeface="Arial" panose="020B0604020202020204" pitchFamily="34" charset="0"/>
              </a:rPr>
              <a:t>Na</a:t>
            </a:r>
            <a:r>
              <a:rPr lang="es-ES_tradnl" altLang="es-CL" sz="2400" dirty="0">
                <a:solidFill>
                  <a:schemeClr val="folHlink"/>
                </a:solidFill>
                <a:latin typeface="Arial" panose="020B0604020202020204" pitchFamily="34" charset="0"/>
              </a:rPr>
              <a:t>, K, Rb, Cs y Fr)</a:t>
            </a:r>
          </a:p>
          <a:p>
            <a:pPr eaLnBrk="1" hangingPunct="1">
              <a:spcBef>
                <a:spcPct val="50000"/>
              </a:spcBef>
            </a:pPr>
            <a:r>
              <a:rPr lang="es-ES_tradnl" altLang="es-CL" sz="2400" dirty="0">
                <a:latin typeface="Arial" panose="020B0604020202020204" pitchFamily="34" charset="0"/>
              </a:rPr>
              <a:t>Grupo 2. metales alcalinotérreos </a:t>
            </a:r>
            <a:r>
              <a:rPr lang="es-ES_tradnl" altLang="es-CL" sz="2400" dirty="0">
                <a:solidFill>
                  <a:schemeClr val="folHlink"/>
                </a:solidFill>
                <a:latin typeface="Arial" panose="020B0604020202020204" pitchFamily="34" charset="0"/>
              </a:rPr>
              <a:t>(Be, Mg, Ca, Sr, Ba y Ra).</a:t>
            </a:r>
          </a:p>
          <a:p>
            <a:pPr eaLnBrk="1" hangingPunct="1">
              <a:spcBef>
                <a:spcPct val="50000"/>
              </a:spcBef>
            </a:pPr>
            <a:r>
              <a:rPr lang="es-ES_tradnl" altLang="es-CL" sz="2400" dirty="0">
                <a:latin typeface="Arial" panose="020B0604020202020204" pitchFamily="34" charset="0"/>
              </a:rPr>
              <a:t>Grupo 17: halógenos </a:t>
            </a:r>
            <a:r>
              <a:rPr lang="es-ES_tradnl" altLang="es-CL" sz="2400" dirty="0">
                <a:solidFill>
                  <a:schemeClr val="folHlink"/>
                </a:solidFill>
                <a:latin typeface="Arial" panose="020B0604020202020204" pitchFamily="34" charset="0"/>
              </a:rPr>
              <a:t>(F, Cl, Br, I y At)</a:t>
            </a:r>
          </a:p>
          <a:p>
            <a:pPr eaLnBrk="1" hangingPunct="1">
              <a:spcBef>
                <a:spcPct val="50000"/>
              </a:spcBef>
            </a:pPr>
            <a:r>
              <a:rPr lang="es-ES_tradnl" altLang="es-CL" sz="2400" dirty="0">
                <a:latin typeface="Arial" panose="020B0604020202020204" pitchFamily="34" charset="0"/>
              </a:rPr>
              <a:t>Grupo 18: gases nobles </a:t>
            </a:r>
            <a:r>
              <a:rPr lang="es-ES_tradnl" altLang="es-CL" sz="2400" dirty="0">
                <a:solidFill>
                  <a:schemeClr val="folHlink"/>
                </a:solidFill>
                <a:latin typeface="Arial" panose="020B0604020202020204" pitchFamily="34" charset="0"/>
              </a:rPr>
              <a:t>(He, Ne, Ar, Kr, Xe y Rn)</a:t>
            </a:r>
          </a:p>
        </p:txBody>
      </p:sp>
      <p:sp>
        <p:nvSpPr>
          <p:cNvPr id="23555" name="Line 7">
            <a:extLst>
              <a:ext uri="{FF2B5EF4-FFF2-40B4-BE49-F238E27FC236}">
                <a16:creationId xmlns:a16="http://schemas.microsoft.com/office/drawing/2014/main" id="{9E73C067-F28C-46A6-A344-20176CC93ED7}"/>
              </a:ext>
            </a:extLst>
          </p:cNvPr>
          <p:cNvSpPr>
            <a:spLocks noChangeShapeType="1"/>
          </p:cNvSpPr>
          <p:nvPr/>
        </p:nvSpPr>
        <p:spPr bwMode="auto">
          <a:xfrm>
            <a:off x="3575050" y="1952332"/>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23556" name="Line 8">
            <a:extLst>
              <a:ext uri="{FF2B5EF4-FFF2-40B4-BE49-F238E27FC236}">
                <a16:creationId xmlns:a16="http://schemas.microsoft.com/office/drawing/2014/main" id="{B0A3E2F0-A180-46E6-BE6A-F97C370AEB71}"/>
              </a:ext>
            </a:extLst>
          </p:cNvPr>
          <p:cNvSpPr>
            <a:spLocks noChangeShapeType="1"/>
          </p:cNvSpPr>
          <p:nvPr/>
        </p:nvSpPr>
        <p:spPr bwMode="auto">
          <a:xfrm>
            <a:off x="3865147" y="2472324"/>
            <a:ext cx="1441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depa.fquim.unam.mx/QI/contenido/periodicidad_archivos/image052.gif">
            <a:extLst>
              <a:ext uri="{FF2B5EF4-FFF2-40B4-BE49-F238E27FC236}">
                <a16:creationId xmlns:a16="http://schemas.microsoft.com/office/drawing/2014/main" id="{7C9FC2D5-7275-4A51-8C84-F74C437B3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049" y="1006393"/>
            <a:ext cx="4769802" cy="357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2 CuadroTexto">
            <a:extLst>
              <a:ext uri="{FF2B5EF4-FFF2-40B4-BE49-F238E27FC236}">
                <a16:creationId xmlns:a16="http://schemas.microsoft.com/office/drawing/2014/main" id="{6D3BEE37-834F-4E23-B8C3-6C343C8EF9C0}"/>
              </a:ext>
            </a:extLst>
          </p:cNvPr>
          <p:cNvSpPr txBox="1">
            <a:spLocks noChangeArrowheads="1"/>
          </p:cNvSpPr>
          <p:nvPr/>
        </p:nvSpPr>
        <p:spPr bwMode="auto">
          <a:xfrm>
            <a:off x="527636" y="4628028"/>
            <a:ext cx="1135262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Electrones de valencia: electrones que se encuentran en la capa electrónica del número cuántico principal más alto, SON LOS RESPONSABLES DE LA REACTIVIDAD QUÍMICA DEL ELEMENTO.</a:t>
            </a:r>
          </a:p>
        </p:txBody>
      </p:sp>
      <p:sp>
        <p:nvSpPr>
          <p:cNvPr id="4" name="3 CuadroTexto">
            <a:extLst>
              <a:ext uri="{FF2B5EF4-FFF2-40B4-BE49-F238E27FC236}">
                <a16:creationId xmlns:a16="http://schemas.microsoft.com/office/drawing/2014/main" id="{07416083-2A97-4D53-AA3B-3CFE3D248635}"/>
              </a:ext>
            </a:extLst>
          </p:cNvPr>
          <p:cNvSpPr txBox="1"/>
          <p:nvPr/>
        </p:nvSpPr>
        <p:spPr>
          <a:xfrm>
            <a:off x="393895" y="260351"/>
            <a:ext cx="11486369" cy="52387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p:spPr>
        <p:txBody>
          <a:bodyPr wrap="square">
            <a:spAutoFit/>
          </a:bodyPr>
          <a:lstStyle/>
          <a:p>
            <a:pPr algn="ctr">
              <a:defRPr/>
            </a:pPr>
            <a:r>
              <a:rPr lang="es-CL" sz="2800" dirty="0">
                <a:solidFill>
                  <a:schemeClr val="accent4">
                    <a:lumMod val="10000"/>
                  </a:schemeClr>
                </a:solidFill>
                <a:latin typeface="Arial" pitchFamily="34" charset="0"/>
                <a:cs typeface="Arial" pitchFamily="34" charset="0"/>
              </a:rPr>
              <a:t>ELECTRONES DE VALENCIA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A831F628-DDBD-4F0F-82D1-396B5D00A6EA}"/>
              </a:ext>
            </a:extLst>
          </p:cNvPr>
          <p:cNvSpPr txBox="1"/>
          <p:nvPr/>
        </p:nvSpPr>
        <p:spPr>
          <a:xfrm>
            <a:off x="407963" y="260351"/>
            <a:ext cx="11422966" cy="52387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p:spPr>
        <p:txBody>
          <a:bodyPr wrap="square">
            <a:spAutoFit/>
          </a:bodyPr>
          <a:lstStyle/>
          <a:p>
            <a:pPr algn="ctr">
              <a:defRPr/>
            </a:pPr>
            <a:r>
              <a:rPr lang="es-CL" sz="2800" dirty="0">
                <a:solidFill>
                  <a:schemeClr val="accent4">
                    <a:lumMod val="10000"/>
                  </a:schemeClr>
                </a:solidFill>
                <a:latin typeface="Arial" pitchFamily="34" charset="0"/>
                <a:cs typeface="Arial" pitchFamily="34" charset="0"/>
              </a:rPr>
              <a:t>ELECTRONES DE VALENCIA</a:t>
            </a:r>
          </a:p>
        </p:txBody>
      </p:sp>
      <p:pic>
        <p:nvPicPr>
          <p:cNvPr id="25603" name="Picture 2" descr="http://3.bp.blogspot.com/_D0ijYq204Y0/SOfPcpdDCdI/AAAAAAAAACs/riqrEtBQDrQ/s400/gases+nobles.JPG">
            <a:extLst>
              <a:ext uri="{FF2B5EF4-FFF2-40B4-BE49-F238E27FC236}">
                <a16:creationId xmlns:a16="http://schemas.microsoft.com/office/drawing/2014/main" id="{2D8C8F6A-E80D-44F6-A35B-0D8D48452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529" y="847466"/>
            <a:ext cx="9439422" cy="229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3 CuadroTexto">
            <a:extLst>
              <a:ext uri="{FF2B5EF4-FFF2-40B4-BE49-F238E27FC236}">
                <a16:creationId xmlns:a16="http://schemas.microsoft.com/office/drawing/2014/main" id="{45DF670F-2750-4FF9-8D4D-92BB4E6F66B8}"/>
              </a:ext>
            </a:extLst>
          </p:cNvPr>
          <p:cNvSpPr txBox="1">
            <a:spLocks noChangeArrowheads="1"/>
          </p:cNvSpPr>
          <p:nvPr/>
        </p:nvSpPr>
        <p:spPr bwMode="auto">
          <a:xfrm>
            <a:off x="407963" y="3141664"/>
            <a:ext cx="1142296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Los gases nobles tienen muy poca reactividad (estables), todos ellos tienen una configuración electrónica en su capa de valencia ns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 np</a:t>
            </a:r>
            <a:r>
              <a:rPr lang="es-CL" altLang="es-CL" sz="2800" baseline="30000" dirty="0">
                <a:latin typeface="Arial" panose="020B0604020202020204" pitchFamily="34" charset="0"/>
                <a:cs typeface="Arial" panose="020B0604020202020204" pitchFamily="34" charset="0"/>
              </a:rPr>
              <a:t>6</a:t>
            </a:r>
            <a:r>
              <a:rPr lang="es-CL" altLang="es-CL" sz="2800" dirty="0">
                <a:latin typeface="Arial" panose="020B0604020202020204" pitchFamily="34" charset="0"/>
                <a:cs typeface="Arial" panose="020B0604020202020204" pitchFamily="34" charset="0"/>
              </a:rPr>
              <a:t>, se dice que su subnivel está lleno.</a:t>
            </a:r>
          </a:p>
          <a:p>
            <a:pPr algn="just" eaLnBrk="1" hangingPunct="1"/>
            <a:r>
              <a:rPr lang="es-CL" altLang="es-CL" sz="2800" dirty="0">
                <a:latin typeface="Arial" panose="020B0604020202020204" pitchFamily="34" charset="0"/>
                <a:cs typeface="Arial" panose="020B0604020202020204" pitchFamily="34" charset="0"/>
              </a:rPr>
              <a:t>Se asocia su alta estabilidad o poca reactividad a esta configuración.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1.bp.blogspot.com/-K0jH-rYUyM4/UwaxnTTqNtI/AAAAAAAAbGg/Hr6TQB04Cbk/s1600/Diagrama+orbital+del+carbono2.jpg">
            <a:extLst>
              <a:ext uri="{FF2B5EF4-FFF2-40B4-BE49-F238E27FC236}">
                <a16:creationId xmlns:a16="http://schemas.microsoft.com/office/drawing/2014/main" id="{4B7A6078-775F-4914-95EF-1745615F5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1196975"/>
            <a:ext cx="237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4" descr="http://1.bp.blogspot.com/-O4h20NT4uWk/UKAZ2xQ5_HI/AAAAAAAAMQ8/M3pmZDsX6_g/s1600/configuraci%C3%B3n+electr%C3%B3nica+con+cuatro+n%C3%BAmeros+cuanticos+para+el+cromo.png">
            <a:extLst>
              <a:ext uri="{FF2B5EF4-FFF2-40B4-BE49-F238E27FC236}">
                <a16:creationId xmlns:a16="http://schemas.microsoft.com/office/drawing/2014/main" id="{4D59F773-ACB8-42E2-B37D-7CD2BC39E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2708275"/>
            <a:ext cx="33067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3 CuadroTexto">
            <a:extLst>
              <a:ext uri="{FF2B5EF4-FFF2-40B4-BE49-F238E27FC236}">
                <a16:creationId xmlns:a16="http://schemas.microsoft.com/office/drawing/2014/main" id="{1227BC9D-5D13-4D97-B188-7D1443EA7A43}"/>
              </a:ext>
            </a:extLst>
          </p:cNvPr>
          <p:cNvSpPr txBox="1">
            <a:spLocks noChangeArrowheads="1"/>
          </p:cNvSpPr>
          <p:nvPr/>
        </p:nvSpPr>
        <p:spPr bwMode="auto">
          <a:xfrm>
            <a:off x="6203949" y="1474031"/>
            <a:ext cx="547223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Los subniveles semillenos son menos estables que los llenos, pero más estables que los que no son ni llenos ni semillenos.</a:t>
            </a:r>
          </a:p>
        </p:txBody>
      </p:sp>
      <p:sp>
        <p:nvSpPr>
          <p:cNvPr id="5" name="4 CuadroTexto">
            <a:extLst>
              <a:ext uri="{FF2B5EF4-FFF2-40B4-BE49-F238E27FC236}">
                <a16:creationId xmlns:a16="http://schemas.microsoft.com/office/drawing/2014/main" id="{219855FD-AA22-4C86-8435-F02025759FB8}"/>
              </a:ext>
            </a:extLst>
          </p:cNvPr>
          <p:cNvSpPr txBox="1"/>
          <p:nvPr/>
        </p:nvSpPr>
        <p:spPr>
          <a:xfrm>
            <a:off x="436098" y="260351"/>
            <a:ext cx="11366696" cy="52387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p:spPr>
        <p:txBody>
          <a:bodyPr wrap="square">
            <a:spAutoFit/>
          </a:bodyPr>
          <a:lstStyle/>
          <a:p>
            <a:pPr algn="ctr">
              <a:defRPr/>
            </a:pPr>
            <a:r>
              <a:rPr lang="es-CL" sz="2800" dirty="0">
                <a:solidFill>
                  <a:schemeClr val="accent4">
                    <a:lumMod val="10000"/>
                  </a:schemeClr>
                </a:solidFill>
                <a:latin typeface="Arial" pitchFamily="34" charset="0"/>
                <a:cs typeface="Arial" pitchFamily="34" charset="0"/>
              </a:rPr>
              <a:t>ELECTRONES DE VALENCIA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CuadroTexto">
            <a:extLst>
              <a:ext uri="{FF2B5EF4-FFF2-40B4-BE49-F238E27FC236}">
                <a16:creationId xmlns:a16="http://schemas.microsoft.com/office/drawing/2014/main" id="{9ACA37E1-1799-4024-96E0-CE9F3D7F485F}"/>
              </a:ext>
            </a:extLst>
          </p:cNvPr>
          <p:cNvSpPr txBox="1">
            <a:spLocks noChangeArrowheads="1"/>
          </p:cNvSpPr>
          <p:nvPr/>
        </p:nvSpPr>
        <p:spPr bwMode="auto">
          <a:xfrm>
            <a:off x="407963" y="333375"/>
            <a:ext cx="11366695" cy="522288"/>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noFill/>
          </a:ln>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2800" dirty="0">
                <a:latin typeface="Arial" panose="020B0604020202020204" pitchFamily="34" charset="0"/>
                <a:cs typeface="Arial" panose="020B0604020202020204" pitchFamily="34" charset="0"/>
              </a:rPr>
              <a:t>Configuraciones electrónicas de cationes y aniones</a:t>
            </a:r>
          </a:p>
        </p:txBody>
      </p:sp>
      <p:sp>
        <p:nvSpPr>
          <p:cNvPr id="27651" name="2 CuadroTexto">
            <a:extLst>
              <a:ext uri="{FF2B5EF4-FFF2-40B4-BE49-F238E27FC236}">
                <a16:creationId xmlns:a16="http://schemas.microsoft.com/office/drawing/2014/main" id="{A5C41ACB-046E-4A5F-99B8-459DA995E5E8}"/>
              </a:ext>
            </a:extLst>
          </p:cNvPr>
          <p:cNvSpPr txBox="1">
            <a:spLocks noChangeArrowheads="1"/>
          </p:cNvSpPr>
          <p:nvPr/>
        </p:nvSpPr>
        <p:spPr bwMode="auto">
          <a:xfrm>
            <a:off x="407963" y="1341438"/>
            <a:ext cx="1136669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u="sng" dirty="0">
                <a:latin typeface="Arial" panose="020B0604020202020204" pitchFamily="34" charset="0"/>
                <a:cs typeface="Arial" panose="020B0604020202020204" pitchFamily="34" charset="0"/>
              </a:rPr>
              <a:t>Iones derivados de los elementos representativos</a:t>
            </a:r>
          </a:p>
          <a:p>
            <a:pPr algn="just" eaLnBrk="1" hangingPunct="1"/>
            <a:r>
              <a:rPr lang="es-CL" altLang="es-CL" sz="2400" dirty="0">
                <a:latin typeface="Arial" panose="020B0604020202020204" pitchFamily="34" charset="0"/>
                <a:cs typeface="Arial" panose="020B0604020202020204" pitchFamily="34" charset="0"/>
              </a:rPr>
              <a:t>Estos  iones tienen la configuración externa de gas noble, ns</a:t>
            </a:r>
            <a:r>
              <a:rPr lang="es-CL" altLang="es-CL" sz="2400" baseline="30000" dirty="0">
                <a:latin typeface="Arial" panose="020B0604020202020204" pitchFamily="34" charset="0"/>
                <a:cs typeface="Arial" panose="020B0604020202020204" pitchFamily="34" charset="0"/>
              </a:rPr>
              <a:t>2</a:t>
            </a:r>
            <a:r>
              <a:rPr lang="es-CL" altLang="es-CL" sz="2400" dirty="0">
                <a:latin typeface="Arial" panose="020B0604020202020204" pitchFamily="34" charset="0"/>
                <a:cs typeface="Arial" panose="020B0604020202020204" pitchFamily="34" charset="0"/>
              </a:rPr>
              <a:t> np</a:t>
            </a:r>
            <a:r>
              <a:rPr lang="es-CL" altLang="es-CL" sz="2400" baseline="30000" dirty="0">
                <a:latin typeface="Arial" panose="020B0604020202020204" pitchFamily="34" charset="0"/>
                <a:cs typeface="Arial" panose="020B0604020202020204" pitchFamily="34" charset="0"/>
              </a:rPr>
              <a:t>6</a:t>
            </a:r>
            <a:r>
              <a:rPr lang="es-CL" altLang="es-CL" sz="2400" dirty="0">
                <a:latin typeface="Arial" panose="020B0604020202020204" pitchFamily="34" charset="0"/>
                <a:cs typeface="Arial" panose="020B0604020202020204" pitchFamily="34" charset="0"/>
              </a:rPr>
              <a:t>. En su formación, el átomo del elemento pierde uno o más electrones del nivel n más alto ocupado.</a:t>
            </a:r>
          </a:p>
        </p:txBody>
      </p:sp>
      <p:sp>
        <p:nvSpPr>
          <p:cNvPr id="27652" name="3 CuadroTexto">
            <a:extLst>
              <a:ext uri="{FF2B5EF4-FFF2-40B4-BE49-F238E27FC236}">
                <a16:creationId xmlns:a16="http://schemas.microsoft.com/office/drawing/2014/main" id="{0B877A79-E027-46F3-8C00-7076D561B60D}"/>
              </a:ext>
            </a:extLst>
          </p:cNvPr>
          <p:cNvSpPr txBox="1">
            <a:spLocks noChangeArrowheads="1"/>
          </p:cNvSpPr>
          <p:nvPr/>
        </p:nvSpPr>
        <p:spPr bwMode="auto">
          <a:xfrm>
            <a:off x="1774825" y="3068639"/>
            <a:ext cx="871378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800">
                <a:latin typeface="Arial" panose="020B0604020202020204" pitchFamily="34" charset="0"/>
                <a:cs typeface="Arial" panose="020B0604020202020204" pitchFamily="34" charset="0"/>
              </a:rPr>
              <a:t>Na 1s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2p</a:t>
            </a:r>
            <a:r>
              <a:rPr lang="es-CL" altLang="es-CL" sz="2800" baseline="30000">
                <a:latin typeface="Arial" panose="020B0604020202020204" pitchFamily="34" charset="0"/>
                <a:cs typeface="Arial" panose="020B0604020202020204" pitchFamily="34" charset="0"/>
              </a:rPr>
              <a:t>6</a:t>
            </a:r>
            <a:r>
              <a:rPr lang="es-CL" altLang="es-CL" sz="2800">
                <a:latin typeface="Arial" panose="020B0604020202020204" pitchFamily="34" charset="0"/>
                <a:cs typeface="Arial" panose="020B0604020202020204" pitchFamily="34" charset="0"/>
              </a:rPr>
              <a:t> </a:t>
            </a:r>
            <a:r>
              <a:rPr lang="es-CL" altLang="es-CL" sz="2800">
                <a:solidFill>
                  <a:srgbClr val="FF0000"/>
                </a:solidFill>
                <a:latin typeface="Arial" panose="020B0604020202020204" pitchFamily="34" charset="0"/>
                <a:cs typeface="Arial" panose="020B0604020202020204" pitchFamily="34" charset="0"/>
              </a:rPr>
              <a:t>3s</a:t>
            </a:r>
            <a:r>
              <a:rPr lang="es-CL" altLang="es-CL" sz="2800" baseline="30000">
                <a:solidFill>
                  <a:srgbClr val="FF0000"/>
                </a:solidFill>
                <a:latin typeface="Arial" panose="020B0604020202020204" pitchFamily="34" charset="0"/>
                <a:cs typeface="Arial" panose="020B0604020202020204" pitchFamily="34" charset="0"/>
              </a:rPr>
              <a:t>1</a:t>
            </a:r>
            <a:r>
              <a:rPr lang="es-CL" altLang="es-CL" sz="2800">
                <a:latin typeface="Arial" panose="020B0604020202020204" pitchFamily="34" charset="0"/>
                <a:cs typeface="Arial" panose="020B0604020202020204" pitchFamily="34" charset="0"/>
              </a:rPr>
              <a:t>      Na</a:t>
            </a:r>
            <a:r>
              <a:rPr lang="es-CL" altLang="es-CL" sz="2800" baseline="30000">
                <a:latin typeface="Arial" panose="020B0604020202020204" pitchFamily="34" charset="0"/>
                <a:cs typeface="Arial" panose="020B0604020202020204" pitchFamily="34" charset="0"/>
              </a:rPr>
              <a:t>+</a:t>
            </a:r>
            <a:r>
              <a:rPr lang="es-CL" altLang="es-CL" sz="2800">
                <a:latin typeface="Arial" panose="020B0604020202020204" pitchFamily="34" charset="0"/>
                <a:cs typeface="Arial" panose="020B0604020202020204" pitchFamily="34" charset="0"/>
              </a:rPr>
              <a:t> 1s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2p</a:t>
            </a:r>
            <a:r>
              <a:rPr lang="es-CL" altLang="es-CL" sz="2800" baseline="30000">
                <a:latin typeface="Arial" panose="020B0604020202020204" pitchFamily="34" charset="0"/>
                <a:cs typeface="Arial" panose="020B0604020202020204" pitchFamily="34" charset="0"/>
              </a:rPr>
              <a:t>6 </a:t>
            </a:r>
            <a:r>
              <a:rPr lang="es-CL" altLang="es-CL" sz="2800">
                <a:latin typeface="Arial" panose="020B0604020202020204" pitchFamily="34" charset="0"/>
                <a:cs typeface="Arial" panose="020B0604020202020204" pitchFamily="34" charset="0"/>
              </a:rPr>
              <a:t>= Ne</a:t>
            </a:r>
          </a:p>
          <a:p>
            <a:pPr eaLnBrk="1" hangingPunct="1"/>
            <a:endParaRPr lang="es-CL" altLang="es-CL" sz="2800">
              <a:latin typeface="Arial" panose="020B0604020202020204" pitchFamily="34" charset="0"/>
              <a:cs typeface="Arial" panose="020B0604020202020204" pitchFamily="34" charset="0"/>
            </a:endParaRPr>
          </a:p>
          <a:p>
            <a:pPr eaLnBrk="1" hangingPunct="1"/>
            <a:r>
              <a:rPr lang="es-CL" altLang="es-CL" sz="2800">
                <a:latin typeface="Arial" panose="020B0604020202020204" pitchFamily="34" charset="0"/>
                <a:cs typeface="Arial" panose="020B0604020202020204" pitchFamily="34" charset="0"/>
              </a:rPr>
              <a:t>Ca 1s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2p</a:t>
            </a:r>
            <a:r>
              <a:rPr lang="es-CL" altLang="es-CL" sz="2800" baseline="30000">
                <a:latin typeface="Arial" panose="020B0604020202020204" pitchFamily="34" charset="0"/>
                <a:cs typeface="Arial" panose="020B0604020202020204" pitchFamily="34" charset="0"/>
              </a:rPr>
              <a:t>6</a:t>
            </a:r>
            <a:r>
              <a:rPr lang="es-CL" altLang="es-CL" sz="2800">
                <a:latin typeface="Arial" panose="020B0604020202020204" pitchFamily="34" charset="0"/>
                <a:cs typeface="Arial" panose="020B0604020202020204" pitchFamily="34" charset="0"/>
              </a:rPr>
              <a:t> 3s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3p</a:t>
            </a:r>
            <a:r>
              <a:rPr lang="es-CL" altLang="es-CL" sz="2800" baseline="30000">
                <a:latin typeface="Arial" panose="020B0604020202020204" pitchFamily="34" charset="0"/>
                <a:cs typeface="Arial" panose="020B0604020202020204" pitchFamily="34" charset="0"/>
              </a:rPr>
              <a:t>6</a:t>
            </a:r>
            <a:r>
              <a:rPr lang="es-CL" altLang="es-CL" sz="2800">
                <a:latin typeface="Arial" panose="020B0604020202020204" pitchFamily="34" charset="0"/>
                <a:cs typeface="Arial" panose="020B0604020202020204" pitchFamily="34" charset="0"/>
              </a:rPr>
              <a:t> </a:t>
            </a:r>
            <a:r>
              <a:rPr lang="es-CL" altLang="es-CL" sz="2800">
                <a:solidFill>
                  <a:srgbClr val="FF0000"/>
                </a:solidFill>
                <a:latin typeface="Arial" panose="020B0604020202020204" pitchFamily="34" charset="0"/>
                <a:cs typeface="Arial" panose="020B0604020202020204" pitchFamily="34" charset="0"/>
              </a:rPr>
              <a:t>4s</a:t>
            </a:r>
            <a:r>
              <a:rPr lang="es-CL" altLang="es-CL" sz="2800" baseline="30000">
                <a:solidFill>
                  <a:srgbClr val="FF0000"/>
                </a:solidFill>
                <a:latin typeface="Arial" panose="020B0604020202020204" pitchFamily="34" charset="0"/>
                <a:cs typeface="Arial" panose="020B0604020202020204" pitchFamily="34" charset="0"/>
              </a:rPr>
              <a:t>2</a:t>
            </a:r>
            <a:r>
              <a:rPr lang="es-CL" altLang="es-CL" sz="2800" baseline="30000">
                <a:latin typeface="Arial" panose="020B0604020202020204" pitchFamily="34" charset="0"/>
                <a:cs typeface="Arial" panose="020B0604020202020204" pitchFamily="34" charset="0"/>
              </a:rPr>
              <a:t> </a:t>
            </a:r>
            <a:r>
              <a:rPr lang="es-CL" altLang="es-CL" sz="2800">
                <a:latin typeface="Arial" panose="020B0604020202020204" pitchFamily="34" charset="0"/>
                <a:cs typeface="Arial" panose="020B0604020202020204" pitchFamily="34" charset="0"/>
              </a:rPr>
              <a:t>     Ca</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1s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2p</a:t>
            </a:r>
            <a:r>
              <a:rPr lang="es-CL" altLang="es-CL" sz="2800" baseline="30000">
                <a:latin typeface="Arial" panose="020B0604020202020204" pitchFamily="34" charset="0"/>
                <a:cs typeface="Arial" panose="020B0604020202020204" pitchFamily="34" charset="0"/>
              </a:rPr>
              <a:t>6</a:t>
            </a:r>
            <a:r>
              <a:rPr lang="es-CL" altLang="es-CL" sz="2800">
                <a:latin typeface="Arial" panose="020B0604020202020204" pitchFamily="34" charset="0"/>
                <a:cs typeface="Arial" panose="020B0604020202020204" pitchFamily="34" charset="0"/>
              </a:rPr>
              <a:t> 3s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Ar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CuadroTexto">
            <a:extLst>
              <a:ext uri="{FF2B5EF4-FFF2-40B4-BE49-F238E27FC236}">
                <a16:creationId xmlns:a16="http://schemas.microsoft.com/office/drawing/2014/main" id="{16445F7C-40BE-4C96-BAC6-2445C800175A}"/>
              </a:ext>
            </a:extLst>
          </p:cNvPr>
          <p:cNvSpPr txBox="1">
            <a:spLocks noChangeArrowheads="1"/>
          </p:cNvSpPr>
          <p:nvPr/>
        </p:nvSpPr>
        <p:spPr bwMode="auto">
          <a:xfrm>
            <a:off x="618978" y="1292176"/>
            <a:ext cx="10972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latin typeface="Arial" panose="020B0604020202020204" pitchFamily="34" charset="0"/>
                <a:cs typeface="Arial" panose="020B0604020202020204" pitchFamily="34" charset="0"/>
              </a:rPr>
              <a:t>En la formación de un anión se suman uno o más electrones al nivel n más alto, que está parcialmente lleno.</a:t>
            </a:r>
          </a:p>
        </p:txBody>
      </p:sp>
      <p:sp>
        <p:nvSpPr>
          <p:cNvPr id="28675" name="2 CuadroTexto">
            <a:extLst>
              <a:ext uri="{FF2B5EF4-FFF2-40B4-BE49-F238E27FC236}">
                <a16:creationId xmlns:a16="http://schemas.microsoft.com/office/drawing/2014/main" id="{C74F1481-B6CF-4982-AAB9-2656D93BAAD3}"/>
              </a:ext>
            </a:extLst>
          </p:cNvPr>
          <p:cNvSpPr txBox="1">
            <a:spLocks noChangeArrowheads="1"/>
          </p:cNvSpPr>
          <p:nvPr/>
        </p:nvSpPr>
        <p:spPr bwMode="auto">
          <a:xfrm>
            <a:off x="1697991" y="2598737"/>
            <a:ext cx="8353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400" dirty="0">
                <a:latin typeface="Arial" panose="020B0604020202020204" pitchFamily="34" charset="0"/>
                <a:cs typeface="Arial" panose="020B0604020202020204" pitchFamily="34" charset="0"/>
              </a:rPr>
              <a:t>F 1s</a:t>
            </a:r>
            <a:r>
              <a:rPr lang="es-CL" altLang="es-CL" sz="2400" baseline="30000" dirty="0">
                <a:latin typeface="Arial" panose="020B0604020202020204" pitchFamily="34" charset="0"/>
                <a:cs typeface="Arial" panose="020B0604020202020204" pitchFamily="34" charset="0"/>
              </a:rPr>
              <a:t>2</a:t>
            </a:r>
            <a:r>
              <a:rPr lang="es-CL" altLang="es-CL" sz="2400" dirty="0">
                <a:latin typeface="Arial" panose="020B0604020202020204" pitchFamily="34" charset="0"/>
                <a:cs typeface="Arial" panose="020B0604020202020204" pitchFamily="34" charset="0"/>
              </a:rPr>
              <a:t> 2s</a:t>
            </a:r>
            <a:r>
              <a:rPr lang="es-CL" altLang="es-CL" sz="2400" baseline="30000" dirty="0">
                <a:latin typeface="Arial" panose="020B0604020202020204" pitchFamily="34" charset="0"/>
                <a:cs typeface="Arial" panose="020B0604020202020204" pitchFamily="34" charset="0"/>
              </a:rPr>
              <a:t>2</a:t>
            </a:r>
            <a:r>
              <a:rPr lang="es-CL" altLang="es-CL" sz="2400" dirty="0">
                <a:latin typeface="Arial" panose="020B0604020202020204" pitchFamily="34" charset="0"/>
                <a:cs typeface="Arial" panose="020B0604020202020204" pitchFamily="34" charset="0"/>
              </a:rPr>
              <a:t> 2p</a:t>
            </a:r>
            <a:r>
              <a:rPr lang="es-CL" altLang="es-CL" sz="2400" baseline="30000" dirty="0">
                <a:latin typeface="Arial" panose="020B0604020202020204" pitchFamily="34" charset="0"/>
                <a:cs typeface="Arial" panose="020B0604020202020204" pitchFamily="34" charset="0"/>
              </a:rPr>
              <a:t>5</a:t>
            </a:r>
            <a:r>
              <a:rPr lang="es-CL" altLang="es-CL" sz="2400" dirty="0">
                <a:latin typeface="Arial" panose="020B0604020202020204" pitchFamily="34" charset="0"/>
                <a:cs typeface="Arial" panose="020B0604020202020204" pitchFamily="34" charset="0"/>
              </a:rPr>
              <a:t>        F</a:t>
            </a:r>
            <a:r>
              <a:rPr lang="es-CL" altLang="es-CL" sz="2400" baseline="30000" dirty="0">
                <a:latin typeface="Arial" panose="020B0604020202020204" pitchFamily="34" charset="0"/>
                <a:cs typeface="Arial" panose="020B0604020202020204" pitchFamily="34" charset="0"/>
              </a:rPr>
              <a:t>-</a:t>
            </a:r>
            <a:r>
              <a:rPr lang="es-CL" altLang="es-CL" sz="2400" dirty="0">
                <a:latin typeface="Arial" panose="020B0604020202020204" pitchFamily="34" charset="0"/>
                <a:cs typeface="Arial" panose="020B0604020202020204" pitchFamily="34" charset="0"/>
              </a:rPr>
              <a:t> 1s</a:t>
            </a:r>
            <a:r>
              <a:rPr lang="es-CL" altLang="es-CL" sz="2400" baseline="30000" dirty="0">
                <a:latin typeface="Arial" panose="020B0604020202020204" pitchFamily="34" charset="0"/>
                <a:cs typeface="Arial" panose="020B0604020202020204" pitchFamily="34" charset="0"/>
              </a:rPr>
              <a:t>2</a:t>
            </a:r>
            <a:r>
              <a:rPr lang="es-CL" altLang="es-CL" sz="2400" dirty="0">
                <a:latin typeface="Arial" panose="020B0604020202020204" pitchFamily="34" charset="0"/>
                <a:cs typeface="Arial" panose="020B0604020202020204" pitchFamily="34" charset="0"/>
              </a:rPr>
              <a:t> 2s</a:t>
            </a:r>
            <a:r>
              <a:rPr lang="es-CL" altLang="es-CL" sz="2400" baseline="30000" dirty="0">
                <a:latin typeface="Arial" panose="020B0604020202020204" pitchFamily="34" charset="0"/>
                <a:cs typeface="Arial" panose="020B0604020202020204" pitchFamily="34" charset="0"/>
              </a:rPr>
              <a:t>2</a:t>
            </a:r>
            <a:r>
              <a:rPr lang="es-CL" altLang="es-CL" sz="2400" dirty="0">
                <a:latin typeface="Arial" panose="020B0604020202020204" pitchFamily="34" charset="0"/>
                <a:cs typeface="Arial" panose="020B0604020202020204" pitchFamily="34" charset="0"/>
              </a:rPr>
              <a:t> 2p</a:t>
            </a:r>
            <a:r>
              <a:rPr lang="es-CL" altLang="es-CL" sz="2400" baseline="30000" dirty="0">
                <a:latin typeface="Arial" panose="020B0604020202020204" pitchFamily="34" charset="0"/>
                <a:cs typeface="Arial" panose="020B0604020202020204" pitchFamily="34" charset="0"/>
              </a:rPr>
              <a:t>6</a:t>
            </a:r>
            <a:r>
              <a:rPr lang="es-CL" altLang="es-CL" sz="2400" dirty="0">
                <a:latin typeface="Arial" panose="020B0604020202020204" pitchFamily="34" charset="0"/>
                <a:cs typeface="Arial" panose="020B0604020202020204" pitchFamily="34" charset="0"/>
              </a:rPr>
              <a:t> = Ne</a:t>
            </a:r>
          </a:p>
          <a:p>
            <a:pPr eaLnBrk="1" hangingPunct="1"/>
            <a:r>
              <a:rPr lang="es-CL" altLang="es-CL" sz="2400" dirty="0">
                <a:latin typeface="Arial" panose="020B0604020202020204" pitchFamily="34" charset="0"/>
                <a:cs typeface="Arial" panose="020B0604020202020204" pitchFamily="34" charset="0"/>
              </a:rPr>
              <a:t>O 1s</a:t>
            </a:r>
            <a:r>
              <a:rPr lang="es-CL" altLang="es-CL" sz="2400" baseline="30000" dirty="0">
                <a:latin typeface="Arial" panose="020B0604020202020204" pitchFamily="34" charset="0"/>
                <a:cs typeface="Arial" panose="020B0604020202020204" pitchFamily="34" charset="0"/>
              </a:rPr>
              <a:t>2</a:t>
            </a:r>
            <a:r>
              <a:rPr lang="es-CL" altLang="es-CL" sz="2400" dirty="0">
                <a:latin typeface="Arial" panose="020B0604020202020204" pitchFamily="34" charset="0"/>
                <a:cs typeface="Arial" panose="020B0604020202020204" pitchFamily="34" charset="0"/>
              </a:rPr>
              <a:t> 2s</a:t>
            </a:r>
            <a:r>
              <a:rPr lang="es-CL" altLang="es-CL" sz="2400" baseline="30000" dirty="0">
                <a:latin typeface="Arial" panose="020B0604020202020204" pitchFamily="34" charset="0"/>
                <a:cs typeface="Arial" panose="020B0604020202020204" pitchFamily="34" charset="0"/>
              </a:rPr>
              <a:t>2</a:t>
            </a:r>
            <a:r>
              <a:rPr lang="es-CL" altLang="es-CL" sz="2400" dirty="0">
                <a:latin typeface="Arial" panose="020B0604020202020204" pitchFamily="34" charset="0"/>
                <a:cs typeface="Arial" panose="020B0604020202020204" pitchFamily="34" charset="0"/>
              </a:rPr>
              <a:t> 2p</a:t>
            </a:r>
            <a:r>
              <a:rPr lang="es-CL" altLang="es-CL" sz="2400" baseline="30000" dirty="0">
                <a:latin typeface="Arial" panose="020B0604020202020204" pitchFamily="34" charset="0"/>
                <a:cs typeface="Arial" panose="020B0604020202020204" pitchFamily="34" charset="0"/>
              </a:rPr>
              <a:t>4</a:t>
            </a:r>
            <a:r>
              <a:rPr lang="es-CL" altLang="es-CL" sz="2400" dirty="0">
                <a:latin typeface="Arial" panose="020B0604020202020204" pitchFamily="34" charset="0"/>
                <a:cs typeface="Arial" panose="020B0604020202020204" pitchFamily="34" charset="0"/>
              </a:rPr>
              <a:t>      O</a:t>
            </a:r>
            <a:r>
              <a:rPr lang="es-CL" altLang="es-CL" sz="2400" baseline="30000" dirty="0">
                <a:latin typeface="Arial" panose="020B0604020202020204" pitchFamily="34" charset="0"/>
                <a:cs typeface="Arial" panose="020B0604020202020204" pitchFamily="34" charset="0"/>
              </a:rPr>
              <a:t>2-</a:t>
            </a:r>
            <a:r>
              <a:rPr lang="es-CL" altLang="es-CL" sz="2400" dirty="0">
                <a:latin typeface="Arial" panose="020B0604020202020204" pitchFamily="34" charset="0"/>
                <a:cs typeface="Arial" panose="020B0604020202020204" pitchFamily="34" charset="0"/>
              </a:rPr>
              <a:t> 1s</a:t>
            </a:r>
            <a:r>
              <a:rPr lang="es-CL" altLang="es-CL" sz="2400" baseline="30000" dirty="0">
                <a:latin typeface="Arial" panose="020B0604020202020204" pitchFamily="34" charset="0"/>
                <a:cs typeface="Arial" panose="020B0604020202020204" pitchFamily="34" charset="0"/>
              </a:rPr>
              <a:t>2</a:t>
            </a:r>
            <a:r>
              <a:rPr lang="es-CL" altLang="es-CL" sz="2400" dirty="0">
                <a:latin typeface="Arial" panose="020B0604020202020204" pitchFamily="34" charset="0"/>
                <a:cs typeface="Arial" panose="020B0604020202020204" pitchFamily="34" charset="0"/>
              </a:rPr>
              <a:t> 2s</a:t>
            </a:r>
            <a:r>
              <a:rPr lang="es-CL" altLang="es-CL" sz="2400" baseline="30000" dirty="0">
                <a:latin typeface="Arial" panose="020B0604020202020204" pitchFamily="34" charset="0"/>
                <a:cs typeface="Arial" panose="020B0604020202020204" pitchFamily="34" charset="0"/>
              </a:rPr>
              <a:t>2</a:t>
            </a:r>
            <a:r>
              <a:rPr lang="es-CL" altLang="es-CL" sz="2400" dirty="0">
                <a:latin typeface="Arial" panose="020B0604020202020204" pitchFamily="34" charset="0"/>
                <a:cs typeface="Arial" panose="020B0604020202020204" pitchFamily="34" charset="0"/>
              </a:rPr>
              <a:t> 2p</a:t>
            </a:r>
            <a:r>
              <a:rPr lang="es-CL" altLang="es-CL" sz="2400" baseline="30000" dirty="0">
                <a:latin typeface="Arial" panose="020B0604020202020204" pitchFamily="34" charset="0"/>
                <a:cs typeface="Arial" panose="020B0604020202020204" pitchFamily="34" charset="0"/>
              </a:rPr>
              <a:t>6</a:t>
            </a:r>
            <a:r>
              <a:rPr lang="es-CL" altLang="es-CL" sz="2400" dirty="0">
                <a:latin typeface="Arial" panose="020B0604020202020204" pitchFamily="34" charset="0"/>
                <a:cs typeface="Arial" panose="020B0604020202020204" pitchFamily="34" charset="0"/>
              </a:rPr>
              <a:t> = Ne</a:t>
            </a:r>
          </a:p>
        </p:txBody>
      </p:sp>
      <p:sp>
        <p:nvSpPr>
          <p:cNvPr id="28676" name="3 CuadroTexto">
            <a:extLst>
              <a:ext uri="{FF2B5EF4-FFF2-40B4-BE49-F238E27FC236}">
                <a16:creationId xmlns:a16="http://schemas.microsoft.com/office/drawing/2014/main" id="{76D73F0A-0E12-431D-8A8A-9F0220E51AB4}"/>
              </a:ext>
            </a:extLst>
          </p:cNvPr>
          <p:cNvSpPr txBox="1">
            <a:spLocks noChangeArrowheads="1"/>
          </p:cNvSpPr>
          <p:nvPr/>
        </p:nvSpPr>
        <p:spPr bwMode="auto">
          <a:xfrm>
            <a:off x="618978" y="4146967"/>
            <a:ext cx="1136669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400" dirty="0">
                <a:latin typeface="Arial" panose="020B0604020202020204" pitchFamily="34" charset="0"/>
                <a:cs typeface="Arial" panose="020B0604020202020204" pitchFamily="34" charset="0"/>
              </a:rPr>
              <a:t>Todos los iones presentados son </a:t>
            </a:r>
            <a:r>
              <a:rPr lang="es-CL" altLang="es-CL" sz="2400" dirty="0" err="1">
                <a:latin typeface="Arial" panose="020B0604020202020204" pitchFamily="34" charset="0"/>
                <a:cs typeface="Arial" panose="020B0604020202020204" pitchFamily="34" charset="0"/>
              </a:rPr>
              <a:t>isoelectrónicos</a:t>
            </a:r>
            <a:r>
              <a:rPr lang="es-CL" altLang="es-CL" sz="2400" dirty="0">
                <a:latin typeface="Arial" panose="020B0604020202020204" pitchFamily="34" charset="0"/>
                <a:cs typeface="Arial" panose="020B0604020202020204" pitchFamily="34" charset="0"/>
              </a:rPr>
              <a:t>, es decir, la misma configuración electrónica en estado fundamental.</a:t>
            </a:r>
          </a:p>
        </p:txBody>
      </p:sp>
      <p:sp>
        <p:nvSpPr>
          <p:cNvPr id="5" name="1 CuadroTexto">
            <a:extLst>
              <a:ext uri="{FF2B5EF4-FFF2-40B4-BE49-F238E27FC236}">
                <a16:creationId xmlns:a16="http://schemas.microsoft.com/office/drawing/2014/main" id="{ED7D5EEE-E6E7-434D-B77D-5870DC2D6535}"/>
              </a:ext>
            </a:extLst>
          </p:cNvPr>
          <p:cNvSpPr txBox="1">
            <a:spLocks noChangeArrowheads="1"/>
          </p:cNvSpPr>
          <p:nvPr/>
        </p:nvSpPr>
        <p:spPr bwMode="auto">
          <a:xfrm>
            <a:off x="407963" y="333375"/>
            <a:ext cx="11366695" cy="522288"/>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noFill/>
          </a:ln>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2800" dirty="0">
                <a:latin typeface="Arial" panose="020B0604020202020204" pitchFamily="34" charset="0"/>
                <a:cs typeface="Arial" panose="020B0604020202020204" pitchFamily="34" charset="0"/>
              </a:rPr>
              <a:t>Configuraciones electrónicas de cationes y aniones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CuadroTexto">
            <a:extLst>
              <a:ext uri="{FF2B5EF4-FFF2-40B4-BE49-F238E27FC236}">
                <a16:creationId xmlns:a16="http://schemas.microsoft.com/office/drawing/2014/main" id="{5C9546DE-E633-4244-82DF-FCC667E8777C}"/>
              </a:ext>
            </a:extLst>
          </p:cNvPr>
          <p:cNvSpPr txBox="1">
            <a:spLocks noChangeArrowheads="1"/>
          </p:cNvSpPr>
          <p:nvPr/>
        </p:nvSpPr>
        <p:spPr bwMode="auto">
          <a:xfrm>
            <a:off x="464233" y="1012954"/>
            <a:ext cx="10958733"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u="sng" dirty="0">
                <a:latin typeface="Arial" panose="020B0604020202020204" pitchFamily="34" charset="0"/>
                <a:cs typeface="Arial" panose="020B0604020202020204" pitchFamily="34" charset="0"/>
              </a:rPr>
              <a:t>Cationes de los metales de transición</a:t>
            </a:r>
          </a:p>
          <a:p>
            <a:pPr algn="just" eaLnBrk="1" hangingPunct="1"/>
            <a:r>
              <a:rPr lang="es-CL" altLang="es-CL" sz="2800" dirty="0">
                <a:latin typeface="Arial" panose="020B0604020202020204" pitchFamily="34" charset="0"/>
                <a:cs typeface="Arial" panose="020B0604020202020204" pitchFamily="34" charset="0"/>
              </a:rPr>
              <a:t>Sabemos que en la primera serie de los metales de transición, el orbital 4s se llena antes del 3d, pero cuando se produce la formación de un catión los electrones ubicados en 3d no son los primeros que salen.</a:t>
            </a:r>
          </a:p>
          <a:p>
            <a:pPr algn="just" eaLnBrk="1" hangingPunct="1"/>
            <a:endParaRPr lang="es-CL" altLang="es-CL" sz="2800" dirty="0">
              <a:latin typeface="Arial" panose="020B0604020202020204" pitchFamily="34" charset="0"/>
              <a:cs typeface="Arial" panose="020B0604020202020204" pitchFamily="34" charset="0"/>
            </a:endParaRPr>
          </a:p>
          <a:p>
            <a:pPr algn="just" eaLnBrk="1" hangingPunct="1"/>
            <a:r>
              <a:rPr lang="es-CL" altLang="es-CL" sz="2800" dirty="0">
                <a:latin typeface="Arial" panose="020B0604020202020204" pitchFamily="34" charset="0"/>
                <a:cs typeface="Arial" panose="020B0604020202020204" pitchFamily="34" charset="0"/>
              </a:rPr>
              <a:t>Mn [Ar] 4s</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 3d</a:t>
            </a:r>
            <a:r>
              <a:rPr lang="es-CL" altLang="es-CL" sz="2800" baseline="30000" dirty="0">
                <a:latin typeface="Arial" panose="020B0604020202020204" pitchFamily="34" charset="0"/>
                <a:cs typeface="Arial" panose="020B0604020202020204" pitchFamily="34" charset="0"/>
              </a:rPr>
              <a:t>5 </a:t>
            </a:r>
            <a:r>
              <a:rPr lang="es-CL" altLang="es-CL" sz="2800" dirty="0">
                <a:latin typeface="Arial" panose="020B0604020202020204" pitchFamily="34" charset="0"/>
                <a:cs typeface="Arial" panose="020B0604020202020204" pitchFamily="34" charset="0"/>
              </a:rPr>
              <a:t>             Mn</a:t>
            </a:r>
            <a:r>
              <a:rPr lang="es-CL" altLang="es-CL" sz="2800" baseline="30000" dirty="0">
                <a:latin typeface="Arial" panose="020B0604020202020204" pitchFamily="34" charset="0"/>
                <a:cs typeface="Arial" panose="020B0604020202020204" pitchFamily="34" charset="0"/>
              </a:rPr>
              <a:t>2+</a:t>
            </a:r>
            <a:r>
              <a:rPr lang="es-CL" altLang="es-CL" sz="2800" dirty="0">
                <a:latin typeface="Arial" panose="020B0604020202020204" pitchFamily="34" charset="0"/>
                <a:cs typeface="Arial" panose="020B0604020202020204" pitchFamily="34" charset="0"/>
              </a:rPr>
              <a:t> [Ar] 3d</a:t>
            </a:r>
            <a:r>
              <a:rPr lang="es-CL" altLang="es-CL" sz="2800" baseline="30000" dirty="0">
                <a:latin typeface="Arial" panose="020B0604020202020204" pitchFamily="34" charset="0"/>
                <a:cs typeface="Arial" panose="020B0604020202020204" pitchFamily="34" charset="0"/>
              </a:rPr>
              <a:t>5</a:t>
            </a:r>
          </a:p>
          <a:p>
            <a:pPr algn="just" eaLnBrk="1" hangingPunct="1"/>
            <a:endParaRPr lang="es-CL" altLang="es-CL" sz="2800" dirty="0">
              <a:latin typeface="Arial" panose="020B0604020202020204" pitchFamily="34" charset="0"/>
              <a:cs typeface="Arial" panose="020B0604020202020204" pitchFamily="34" charset="0"/>
            </a:endParaRPr>
          </a:p>
          <a:p>
            <a:pPr algn="just" eaLnBrk="1" hangingPunct="1"/>
            <a:r>
              <a:rPr lang="es-CL" altLang="es-CL" sz="2800" dirty="0">
                <a:latin typeface="Arial" panose="020B0604020202020204" pitchFamily="34" charset="0"/>
                <a:cs typeface="Arial" panose="020B0604020202020204" pitchFamily="34" charset="0"/>
              </a:rPr>
              <a:t>Por lo tanto, cuando se forma un catión a partir de los metales de transición, los electrones que se pierden primero son los del orbital </a:t>
            </a:r>
            <a:r>
              <a:rPr lang="es-CL" altLang="es-CL" sz="2800" dirty="0" err="1">
                <a:latin typeface="Arial" panose="020B0604020202020204" pitchFamily="34" charset="0"/>
                <a:cs typeface="Arial" panose="020B0604020202020204" pitchFamily="34" charset="0"/>
              </a:rPr>
              <a:t>ns</a:t>
            </a:r>
            <a:r>
              <a:rPr lang="es-CL" altLang="es-CL" sz="2800" dirty="0">
                <a:latin typeface="Arial" panose="020B0604020202020204" pitchFamily="34" charset="0"/>
                <a:cs typeface="Arial" panose="020B0604020202020204" pitchFamily="34" charset="0"/>
              </a:rPr>
              <a:t> y después los de los orbitales (n-1)d</a:t>
            </a:r>
          </a:p>
        </p:txBody>
      </p:sp>
      <p:sp>
        <p:nvSpPr>
          <p:cNvPr id="3" name="1 CuadroTexto">
            <a:extLst>
              <a:ext uri="{FF2B5EF4-FFF2-40B4-BE49-F238E27FC236}">
                <a16:creationId xmlns:a16="http://schemas.microsoft.com/office/drawing/2014/main" id="{66C9C174-2D28-47C1-9333-7F25CE60BBAF}"/>
              </a:ext>
            </a:extLst>
          </p:cNvPr>
          <p:cNvSpPr txBox="1">
            <a:spLocks noChangeArrowheads="1"/>
          </p:cNvSpPr>
          <p:nvPr/>
        </p:nvSpPr>
        <p:spPr bwMode="auto">
          <a:xfrm>
            <a:off x="407963" y="333375"/>
            <a:ext cx="11366695" cy="522288"/>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noFill/>
          </a:ln>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2800" dirty="0">
                <a:latin typeface="Arial" panose="020B0604020202020204" pitchFamily="34" charset="0"/>
                <a:cs typeface="Arial" panose="020B0604020202020204" pitchFamily="34" charset="0"/>
              </a:rPr>
              <a:t>Configuraciones electrónicas de cationes y aniones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7A56D96-96D7-4890-AC4B-1B3001BDB441}"/>
                  </a:ext>
                </a:extLst>
              </p14:cNvPr>
              <p14:cNvContentPartPr/>
              <p14:nvPr/>
            </p14:nvContentPartPr>
            <p14:xfrm>
              <a:off x="1813320" y="3473280"/>
              <a:ext cx="7332480" cy="767880"/>
            </p14:xfrm>
          </p:contentPart>
        </mc:Choice>
        <mc:Fallback>
          <p:pic>
            <p:nvPicPr>
              <p:cNvPr id="2" name="Ink 1">
                <a:extLst>
                  <a:ext uri="{FF2B5EF4-FFF2-40B4-BE49-F238E27FC236}">
                    <a16:creationId xmlns:a16="http://schemas.microsoft.com/office/drawing/2014/main" id="{A7A56D96-96D7-4890-AC4B-1B3001BDB441}"/>
                  </a:ext>
                </a:extLst>
              </p:cNvPr>
              <p:cNvPicPr/>
              <p:nvPr/>
            </p:nvPicPr>
            <p:blipFill>
              <a:blip r:embed="rId3"/>
              <a:stretch>
                <a:fillRect/>
              </a:stretch>
            </p:blipFill>
            <p:spPr>
              <a:xfrm>
                <a:off x="1803960" y="3463920"/>
                <a:ext cx="7351200" cy="7866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a:extLst>
              <a:ext uri="{FF2B5EF4-FFF2-40B4-BE49-F238E27FC236}">
                <a16:creationId xmlns:a16="http://schemas.microsoft.com/office/drawing/2014/main" id="{849B1149-9E75-4174-B808-65A5BE53DCF4}"/>
              </a:ext>
            </a:extLst>
          </p:cNvPr>
          <p:cNvSpPr txBox="1">
            <a:spLocks noChangeArrowheads="1"/>
          </p:cNvSpPr>
          <p:nvPr/>
        </p:nvSpPr>
        <p:spPr bwMode="auto">
          <a:xfrm>
            <a:off x="2133600" y="6858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endParaRPr lang="es-ES_tradnl" altLang="es-CL" sz="2400">
              <a:latin typeface="Times New Roman" panose="02020603050405020304" pitchFamily="18" charset="0"/>
            </a:endParaRPr>
          </a:p>
        </p:txBody>
      </p:sp>
      <p:sp>
        <p:nvSpPr>
          <p:cNvPr id="4099" name="Text Box 5">
            <a:extLst>
              <a:ext uri="{FF2B5EF4-FFF2-40B4-BE49-F238E27FC236}">
                <a16:creationId xmlns:a16="http://schemas.microsoft.com/office/drawing/2014/main" id="{4E038CC2-720F-4E66-825E-483DB810AC88}"/>
              </a:ext>
            </a:extLst>
          </p:cNvPr>
          <p:cNvSpPr txBox="1">
            <a:spLocks noChangeArrowheads="1"/>
          </p:cNvSpPr>
          <p:nvPr/>
        </p:nvSpPr>
        <p:spPr bwMode="auto">
          <a:xfrm>
            <a:off x="5247566" y="1196976"/>
            <a:ext cx="5795571"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 altLang="es-CL" sz="2400" dirty="0">
                <a:latin typeface="Arial" panose="020B0604020202020204" pitchFamily="34" charset="0"/>
              </a:rPr>
              <a:t>Un requisito previo necesario para la construcción de la tabla periódica era el descubrimiento de un número suficiente de elementos individuales, que hiciera posible encontrar alguna pauta en comportamiento químico y sus propiedades. Durante mucho tiempo se fue adquiriendo conocimiento sobre estas propiedades, así como descubriendo muchos elementos.</a:t>
            </a:r>
          </a:p>
          <a:p>
            <a:pPr algn="just" eaLnBrk="1" hangingPunct="1">
              <a:spcBef>
                <a:spcPct val="50000"/>
              </a:spcBef>
            </a:pPr>
            <a:r>
              <a:rPr lang="es-ES" altLang="es-CL" sz="2400" dirty="0">
                <a:latin typeface="Arial" panose="020B0604020202020204" pitchFamily="34" charset="0"/>
              </a:rPr>
              <a:t>La mayoría de los elementos se descubrieron entre 1800 y 1900.</a:t>
            </a:r>
          </a:p>
        </p:txBody>
      </p:sp>
      <p:pic>
        <p:nvPicPr>
          <p:cNvPr id="4100" name="Picture 7" descr="simbolos_Dalton">
            <a:extLst>
              <a:ext uri="{FF2B5EF4-FFF2-40B4-BE49-F238E27FC236}">
                <a16:creationId xmlns:a16="http://schemas.microsoft.com/office/drawing/2014/main" id="{068F021F-1481-4C1A-8F35-9729029AC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196976"/>
            <a:ext cx="3541079" cy="497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a:extLst>
              <a:ext uri="{FF2B5EF4-FFF2-40B4-BE49-F238E27FC236}">
                <a16:creationId xmlns:a16="http://schemas.microsoft.com/office/drawing/2014/main" id="{69C0855D-F530-450B-A6D8-75C8DFFA4A89}"/>
              </a:ext>
            </a:extLst>
          </p:cNvPr>
          <p:cNvSpPr txBox="1">
            <a:spLocks noChangeArrowheads="1"/>
          </p:cNvSpPr>
          <p:nvPr/>
        </p:nvSpPr>
        <p:spPr bwMode="auto">
          <a:xfrm>
            <a:off x="1045698" y="793612"/>
            <a:ext cx="1010060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_tradnl" altLang="es-CL" sz="2400">
                <a:latin typeface="Arial" panose="020B0604020202020204" pitchFamily="34" charset="0"/>
              </a:rPr>
              <a:t>A medida que estos se fueron descubriendo se observó que muchos elementos mostraban propiedades semejantes, como por ejemplo:</a:t>
            </a:r>
          </a:p>
          <a:p>
            <a:pPr algn="just" eaLnBrk="1" hangingPunct="1">
              <a:spcBef>
                <a:spcPct val="50000"/>
              </a:spcBef>
            </a:pPr>
            <a:r>
              <a:rPr lang="es-ES_tradnl" altLang="es-CL" sz="2400">
                <a:latin typeface="Arial" panose="020B0604020202020204" pitchFamily="34" charset="0"/>
              </a:rPr>
              <a:t>-El sodio el potasio presentaban una baja densidad y un bajo punto de fusión. </a:t>
            </a:r>
          </a:p>
        </p:txBody>
      </p:sp>
      <p:graphicFrame>
        <p:nvGraphicFramePr>
          <p:cNvPr id="29732" name="Group 36">
            <a:extLst>
              <a:ext uri="{FF2B5EF4-FFF2-40B4-BE49-F238E27FC236}">
                <a16:creationId xmlns:a16="http://schemas.microsoft.com/office/drawing/2014/main" id="{54789241-9D37-4322-AC77-5C62C975D286}"/>
              </a:ext>
            </a:extLst>
          </p:cNvPr>
          <p:cNvGraphicFramePr>
            <a:graphicFrameLocks noGrp="1"/>
          </p:cNvGraphicFramePr>
          <p:nvPr>
            <p:extLst>
              <p:ext uri="{D42A27DB-BD31-4B8C-83A1-F6EECF244321}">
                <p14:modId xmlns:p14="http://schemas.microsoft.com/office/powerpoint/2010/main" val="2339204338"/>
              </p:ext>
            </p:extLst>
          </p:nvPr>
        </p:nvGraphicFramePr>
        <p:xfrm>
          <a:off x="2897945" y="2547939"/>
          <a:ext cx="5809958" cy="1987689"/>
        </p:xfrm>
        <a:graphic>
          <a:graphicData uri="http://schemas.openxmlformats.org/drawingml/2006/table">
            <a:tbl>
              <a:tblPr/>
              <a:tblGrid>
                <a:gridCol w="1935953">
                  <a:extLst>
                    <a:ext uri="{9D8B030D-6E8A-4147-A177-3AD203B41FA5}">
                      <a16:colId xmlns:a16="http://schemas.microsoft.com/office/drawing/2014/main" val="20000"/>
                    </a:ext>
                  </a:extLst>
                </a:gridCol>
                <a:gridCol w="1938052">
                  <a:extLst>
                    <a:ext uri="{9D8B030D-6E8A-4147-A177-3AD203B41FA5}">
                      <a16:colId xmlns:a16="http://schemas.microsoft.com/office/drawing/2014/main" val="20001"/>
                    </a:ext>
                  </a:extLst>
                </a:gridCol>
                <a:gridCol w="1935953">
                  <a:extLst>
                    <a:ext uri="{9D8B030D-6E8A-4147-A177-3AD203B41FA5}">
                      <a16:colId xmlns:a16="http://schemas.microsoft.com/office/drawing/2014/main" val="20002"/>
                    </a:ext>
                  </a:extLst>
                </a:gridCol>
              </a:tblGrid>
              <a:tr h="93299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2000" b="0" i="0" u="none" strike="noStrike" cap="none" normalizeH="0" baseline="0">
                          <a:ln>
                            <a:noFill/>
                          </a:ln>
                          <a:solidFill>
                            <a:schemeClr val="tx1"/>
                          </a:solidFill>
                          <a:effectLst>
                            <a:outerShdw blurRad="38100" dist="38100" dir="2700000" algn="tl">
                              <a:srgbClr val="000000"/>
                            </a:outerShdw>
                          </a:effectLst>
                          <a:latin typeface="Arial" charset="0"/>
                        </a:rPr>
                        <a:t>Elemento</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2000" b="0" i="0" u="none" strike="noStrike" cap="none" normalizeH="0" baseline="0">
                          <a:ln>
                            <a:noFill/>
                          </a:ln>
                          <a:solidFill>
                            <a:schemeClr val="tx1"/>
                          </a:solidFill>
                          <a:effectLst>
                            <a:outerShdw blurRad="38100" dist="38100" dir="2700000" algn="tl">
                              <a:srgbClr val="000000"/>
                            </a:outerShdw>
                          </a:effectLst>
                          <a:latin typeface="Arial" charset="0"/>
                        </a:rPr>
                        <a:t>Densidad (g/mL)</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2000" b="0" i="0" u="none" strike="noStrike" cap="none" normalizeH="0" baseline="0">
                          <a:ln>
                            <a:noFill/>
                          </a:ln>
                          <a:solidFill>
                            <a:schemeClr val="tx1"/>
                          </a:solidFill>
                          <a:effectLst>
                            <a:outerShdw blurRad="38100" dist="38100" dir="2700000" algn="tl">
                              <a:srgbClr val="000000"/>
                            </a:outerShdw>
                          </a:effectLst>
                          <a:latin typeface="Arial" charset="0"/>
                        </a:rPr>
                        <a:t>Pto de fusión (ºC)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34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2000" b="0" i="0" u="none" strike="noStrike" cap="none" normalizeH="0" baseline="0">
                          <a:ln>
                            <a:noFill/>
                          </a:ln>
                          <a:solidFill>
                            <a:schemeClr val="tx1"/>
                          </a:solidFill>
                          <a:effectLst>
                            <a:outerShdw blurRad="38100" dist="38100" dir="2700000" algn="tl">
                              <a:srgbClr val="000000"/>
                            </a:outerShdw>
                          </a:effectLst>
                          <a:latin typeface="Arial" charset="0"/>
                        </a:rPr>
                        <a:t>Sodio</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2000" b="0" i="0" u="none" strike="noStrike" cap="none" normalizeH="0" baseline="0">
                          <a:ln>
                            <a:noFill/>
                          </a:ln>
                          <a:solidFill>
                            <a:schemeClr val="tx1"/>
                          </a:solidFill>
                          <a:effectLst>
                            <a:outerShdw blurRad="38100" dist="38100" dir="2700000" algn="tl">
                              <a:srgbClr val="000000"/>
                            </a:outerShdw>
                          </a:effectLst>
                          <a:latin typeface="Arial" charset="0"/>
                        </a:rPr>
                        <a:t>0.971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2000" b="0" i="0" u="none" strike="noStrike" cap="none" normalizeH="0" baseline="0" dirty="0">
                          <a:ln>
                            <a:noFill/>
                          </a:ln>
                          <a:solidFill>
                            <a:schemeClr val="tx1"/>
                          </a:solidFill>
                          <a:effectLst>
                            <a:outerShdw blurRad="38100" dist="38100" dir="2700000" algn="tl">
                              <a:srgbClr val="000000"/>
                            </a:outerShdw>
                          </a:effectLst>
                          <a:latin typeface="Arial" charset="0"/>
                        </a:rPr>
                        <a:t>97.81</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34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2000" b="0" i="0" u="none" strike="noStrike" cap="none" normalizeH="0" baseline="0">
                          <a:ln>
                            <a:noFill/>
                          </a:ln>
                          <a:solidFill>
                            <a:schemeClr val="tx1"/>
                          </a:solidFill>
                          <a:effectLst>
                            <a:outerShdw blurRad="38100" dist="38100" dir="2700000" algn="tl">
                              <a:srgbClr val="000000"/>
                            </a:outerShdw>
                          </a:effectLst>
                          <a:latin typeface="Arial" charset="0"/>
                        </a:rPr>
                        <a:t>Potasio</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2000" b="0" i="0" u="none" strike="noStrike" cap="none" normalizeH="0" baseline="0">
                          <a:ln>
                            <a:noFill/>
                          </a:ln>
                          <a:solidFill>
                            <a:schemeClr val="tx1"/>
                          </a:solidFill>
                          <a:effectLst>
                            <a:outerShdw blurRad="38100" dist="38100" dir="2700000" algn="tl">
                              <a:srgbClr val="000000"/>
                            </a:outerShdw>
                          </a:effectLst>
                          <a:latin typeface="Arial" charset="0"/>
                        </a:rPr>
                        <a:t>0.862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2000" b="0" i="0" u="none" strike="noStrike" cap="none" normalizeH="0" baseline="0" dirty="0">
                          <a:ln>
                            <a:noFill/>
                          </a:ln>
                          <a:solidFill>
                            <a:schemeClr val="tx1"/>
                          </a:solidFill>
                          <a:effectLst>
                            <a:outerShdw blurRad="38100" dist="38100" dir="2700000" algn="tl">
                              <a:srgbClr val="000000"/>
                            </a:outerShdw>
                          </a:effectLst>
                          <a:latin typeface="Arial" charset="0"/>
                        </a:rPr>
                        <a:t>63.65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41" name="Text Box 33">
            <a:extLst>
              <a:ext uri="{FF2B5EF4-FFF2-40B4-BE49-F238E27FC236}">
                <a16:creationId xmlns:a16="http://schemas.microsoft.com/office/drawing/2014/main" id="{45AD3FA0-FEAA-4609-BDA5-BD05BC3CEECF}"/>
              </a:ext>
            </a:extLst>
          </p:cNvPr>
          <p:cNvSpPr txBox="1">
            <a:spLocks noChangeArrowheads="1"/>
          </p:cNvSpPr>
          <p:nvPr/>
        </p:nvSpPr>
        <p:spPr bwMode="auto">
          <a:xfrm>
            <a:off x="1045698" y="4888328"/>
            <a:ext cx="103209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_tradnl" altLang="es-CL" sz="2400" dirty="0">
                <a:latin typeface="Arial" panose="020B0604020202020204" pitchFamily="34" charset="0"/>
              </a:rPr>
              <a:t>Además ambos son buenos conductores del calor y la electricidad y reaccionan violentamente con el agua, desprendiendo hidrógeno.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a:extLst>
              <a:ext uri="{FF2B5EF4-FFF2-40B4-BE49-F238E27FC236}">
                <a16:creationId xmlns:a16="http://schemas.microsoft.com/office/drawing/2014/main" id="{DE9DF06A-DFF7-41A0-A92E-AAB5CB8BFC87}"/>
              </a:ext>
            </a:extLst>
          </p:cNvPr>
          <p:cNvSpPr txBox="1">
            <a:spLocks noChangeArrowheads="1"/>
          </p:cNvSpPr>
          <p:nvPr/>
        </p:nvSpPr>
        <p:spPr bwMode="auto">
          <a:xfrm>
            <a:off x="1038664" y="1027577"/>
            <a:ext cx="10114671"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_tradnl" altLang="es-CL" sz="2400" dirty="0">
                <a:latin typeface="Arial" panose="020B0604020202020204" pitchFamily="34" charset="0"/>
              </a:rPr>
              <a:t>El oro se parecía mucho al sodio y al potasio en su capacidad de conducir el calor y la electricidad, pero tiene una densidad muy alta, 19.32 g/</a:t>
            </a:r>
            <a:r>
              <a:rPr lang="es-ES_tradnl" altLang="es-CL" sz="2400" dirty="0" err="1">
                <a:latin typeface="Arial" panose="020B0604020202020204" pitchFamily="34" charset="0"/>
              </a:rPr>
              <a:t>mL</a:t>
            </a:r>
            <a:r>
              <a:rPr lang="es-ES_tradnl" altLang="es-CL" sz="2400" dirty="0">
                <a:latin typeface="Arial" panose="020B0604020202020204" pitchFamily="34" charset="0"/>
              </a:rPr>
              <a:t> y un punto de fusión de1064ºC.</a:t>
            </a:r>
          </a:p>
          <a:p>
            <a:pPr algn="just" eaLnBrk="1" hangingPunct="1">
              <a:spcBef>
                <a:spcPct val="50000"/>
              </a:spcBef>
            </a:pPr>
            <a:r>
              <a:rPr lang="es-ES_tradnl" altLang="es-CL" sz="2400" dirty="0">
                <a:latin typeface="Arial" panose="020B0604020202020204" pitchFamily="34" charset="0"/>
              </a:rPr>
              <a:t>El cloro, otro de los elementos, es un gas a temperatura ambiente, además no es conductor del calor ni de la electricidad.</a:t>
            </a:r>
          </a:p>
          <a:p>
            <a:pPr algn="just" eaLnBrk="1" hangingPunct="1">
              <a:spcBef>
                <a:spcPct val="50000"/>
              </a:spcBef>
            </a:pPr>
            <a:r>
              <a:rPr lang="es-ES_tradnl" altLang="es-CL" sz="2400" dirty="0">
                <a:latin typeface="Arial" panose="020B0604020202020204" pitchFamily="34" charset="0"/>
              </a:rPr>
              <a:t>Observando las propiedades de estos elementos, la tendencia sería a agrupar el sodio con el potasio y mantener en un grupo diferente al cloro.</a:t>
            </a:r>
          </a:p>
        </p:txBody>
      </p:sp>
      <p:pic>
        <p:nvPicPr>
          <p:cNvPr id="2" name="Picture 1">
            <a:extLst>
              <a:ext uri="{FF2B5EF4-FFF2-40B4-BE49-F238E27FC236}">
                <a16:creationId xmlns:a16="http://schemas.microsoft.com/office/drawing/2014/main" id="{C88FABC7-81B9-4C5A-BFF3-E7492C94B233}"/>
              </a:ext>
            </a:extLst>
          </p:cNvPr>
          <p:cNvPicPr>
            <a:picLocks noChangeAspect="1"/>
          </p:cNvPicPr>
          <p:nvPr/>
        </p:nvPicPr>
        <p:blipFill>
          <a:blip r:embed="rId2"/>
          <a:stretch>
            <a:fillRect/>
          </a:stretch>
        </p:blipFill>
        <p:spPr>
          <a:xfrm>
            <a:off x="1038664" y="4372144"/>
            <a:ext cx="3720905" cy="1934871"/>
          </a:xfrm>
          <a:prstGeom prst="rect">
            <a:avLst/>
          </a:prstGeom>
        </p:spPr>
      </p:pic>
      <p:pic>
        <p:nvPicPr>
          <p:cNvPr id="3" name="Picture 2">
            <a:extLst>
              <a:ext uri="{FF2B5EF4-FFF2-40B4-BE49-F238E27FC236}">
                <a16:creationId xmlns:a16="http://schemas.microsoft.com/office/drawing/2014/main" id="{8A9C7EAA-0900-438E-9F24-0BE0455DFFF9}"/>
              </a:ext>
            </a:extLst>
          </p:cNvPr>
          <p:cNvPicPr>
            <a:picLocks noChangeAspect="1"/>
          </p:cNvPicPr>
          <p:nvPr/>
        </p:nvPicPr>
        <p:blipFill>
          <a:blip r:embed="rId3"/>
          <a:stretch>
            <a:fillRect/>
          </a:stretch>
        </p:blipFill>
        <p:spPr>
          <a:xfrm>
            <a:off x="7174521" y="4074565"/>
            <a:ext cx="2067951" cy="27572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Image2136">
            <a:extLst>
              <a:ext uri="{FF2B5EF4-FFF2-40B4-BE49-F238E27FC236}">
                <a16:creationId xmlns:a16="http://schemas.microsoft.com/office/drawing/2014/main" id="{93BB2561-C1EE-4019-A7CF-7470DF79E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929" y="641855"/>
            <a:ext cx="3713871" cy="387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6">
            <a:extLst>
              <a:ext uri="{FF2B5EF4-FFF2-40B4-BE49-F238E27FC236}">
                <a16:creationId xmlns:a16="http://schemas.microsoft.com/office/drawing/2014/main" id="{EF394A82-30D0-4B23-8DA7-35896EFA2ACF}"/>
              </a:ext>
            </a:extLst>
          </p:cNvPr>
          <p:cNvSpPr txBox="1">
            <a:spLocks noChangeArrowheads="1"/>
          </p:cNvSpPr>
          <p:nvPr/>
        </p:nvSpPr>
        <p:spPr bwMode="auto">
          <a:xfrm>
            <a:off x="534574" y="925773"/>
            <a:ext cx="585145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_tradnl" altLang="es-CL" sz="2400" dirty="0">
                <a:latin typeface="Arial" panose="020B0604020202020204" pitchFamily="34" charset="0"/>
              </a:rPr>
              <a:t>A medida que se conocieron tanto los elementos como sus masa atómicas, pareció lógico realizar un ordenamiento de acuerdo a esta propiedad, ya que se pensaba que el comportamiento químico estaba relacionado con ello.</a:t>
            </a:r>
          </a:p>
        </p:txBody>
      </p:sp>
      <p:sp>
        <p:nvSpPr>
          <p:cNvPr id="7172" name="Text Box 8">
            <a:extLst>
              <a:ext uri="{FF2B5EF4-FFF2-40B4-BE49-F238E27FC236}">
                <a16:creationId xmlns:a16="http://schemas.microsoft.com/office/drawing/2014/main" id="{6D1A05B9-02B1-4BA4-AB1F-DB6184975FAE}"/>
              </a:ext>
            </a:extLst>
          </p:cNvPr>
          <p:cNvSpPr txBox="1">
            <a:spLocks noChangeArrowheads="1"/>
          </p:cNvSpPr>
          <p:nvPr/>
        </p:nvSpPr>
        <p:spPr bwMode="auto">
          <a:xfrm>
            <a:off x="534573" y="4731898"/>
            <a:ext cx="1087432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_tradnl" altLang="es-CL" sz="2400" dirty="0">
                <a:latin typeface="Arial" panose="020B0604020202020204" pitchFamily="34" charset="0"/>
              </a:rPr>
              <a:t>John Newlands observó que cuando los elementos se ordenaban según sus masas atómicas, cada octavo elemento mostraba propiedades similares, pero este comportamiento sólo era válido para los elementos antes que el calcio.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935B34BA-F2AF-40C6-A364-2C2F8ADB66E4}"/>
              </a:ext>
            </a:extLst>
          </p:cNvPr>
          <p:cNvSpPr txBox="1">
            <a:spLocks noChangeArrowheads="1"/>
          </p:cNvSpPr>
          <p:nvPr/>
        </p:nvSpPr>
        <p:spPr bwMode="auto">
          <a:xfrm>
            <a:off x="539261" y="688876"/>
            <a:ext cx="1111347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 altLang="es-CL" sz="2400" dirty="0" err="1">
                <a:latin typeface="Arial" panose="020B0604020202020204" pitchFamily="34" charset="0"/>
              </a:rPr>
              <a:t>Mendeleiev</a:t>
            </a:r>
            <a:r>
              <a:rPr lang="es-ES" altLang="es-CL" sz="2400" dirty="0">
                <a:latin typeface="Arial" panose="020B0604020202020204" pitchFamily="34" charset="0"/>
              </a:rPr>
              <a:t> y Meyer propusieron la ley periódica :</a:t>
            </a:r>
          </a:p>
          <a:p>
            <a:pPr algn="just" eaLnBrk="1" hangingPunct="1">
              <a:spcBef>
                <a:spcPct val="50000"/>
              </a:spcBef>
            </a:pPr>
            <a:r>
              <a:rPr lang="es-ES" altLang="es-CL" sz="2400" dirty="0">
                <a:latin typeface="Arial" panose="020B0604020202020204" pitchFamily="34" charset="0"/>
              </a:rPr>
              <a:t>“Cuando los elementos se organizan en orden creciente de sus masas atómicas algunos conjuntos de propiedades se repiten periódicamente.”</a:t>
            </a:r>
          </a:p>
          <a:p>
            <a:pPr algn="just" eaLnBrk="1" hangingPunct="1">
              <a:spcBef>
                <a:spcPct val="50000"/>
              </a:spcBef>
            </a:pPr>
            <a:r>
              <a:rPr lang="es-ES" altLang="es-CL" sz="2400" dirty="0">
                <a:latin typeface="Arial" panose="020B0604020202020204" pitchFamily="34" charset="0"/>
              </a:rPr>
              <a:t>El ordenamiento de </a:t>
            </a:r>
            <a:r>
              <a:rPr lang="es-ES" altLang="es-CL" sz="2400" dirty="0" err="1">
                <a:latin typeface="Arial" panose="020B0604020202020204" pitchFamily="34" charset="0"/>
              </a:rPr>
              <a:t>Mendeleiev</a:t>
            </a:r>
            <a:r>
              <a:rPr lang="es-ES" altLang="es-CL" sz="2400" dirty="0">
                <a:latin typeface="Arial" panose="020B0604020202020204" pitchFamily="34" charset="0"/>
              </a:rPr>
              <a:t> era mucho mas amplio para los elementos que el de Newlands.</a:t>
            </a:r>
          </a:p>
        </p:txBody>
      </p:sp>
      <p:pic>
        <p:nvPicPr>
          <p:cNvPr id="8195" name="Picture 4" descr="tablaperiodicadeloselementosquimicos_mendeleiev">
            <a:extLst>
              <a:ext uri="{FF2B5EF4-FFF2-40B4-BE49-F238E27FC236}">
                <a16:creationId xmlns:a16="http://schemas.microsoft.com/office/drawing/2014/main" id="{22A8992C-50EF-4B13-9EDC-0FC463DE3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4" y="2997200"/>
            <a:ext cx="576103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A3DE688C-BD30-4AD7-9566-5974730F662F}"/>
              </a:ext>
            </a:extLst>
          </p:cNvPr>
          <p:cNvSpPr txBox="1">
            <a:spLocks noChangeArrowheads="1"/>
          </p:cNvSpPr>
          <p:nvPr/>
        </p:nvSpPr>
        <p:spPr bwMode="auto">
          <a:xfrm>
            <a:off x="4234375" y="1000541"/>
            <a:ext cx="648520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_tradnl" altLang="es-CL" sz="2400" dirty="0" err="1">
                <a:latin typeface="Arial" panose="020B0604020202020204" pitchFamily="34" charset="0"/>
              </a:rPr>
              <a:t>Mendeleiev</a:t>
            </a:r>
            <a:r>
              <a:rPr lang="es-ES_tradnl" altLang="es-CL" sz="2400" dirty="0">
                <a:latin typeface="Arial" panose="020B0604020202020204" pitchFamily="34" charset="0"/>
              </a:rPr>
              <a:t> agrupó los elementos en forma mas exacta de acuerdo a sus propiedades y fue capaz de predecir las propiedades que tendrían varios elementos que aún no se descubrían.</a:t>
            </a:r>
          </a:p>
        </p:txBody>
      </p:sp>
      <p:pic>
        <p:nvPicPr>
          <p:cNvPr id="9219" name="Picture 6" descr="MENDELEEV">
            <a:extLst>
              <a:ext uri="{FF2B5EF4-FFF2-40B4-BE49-F238E27FC236}">
                <a16:creationId xmlns:a16="http://schemas.microsoft.com/office/drawing/2014/main" id="{2FB39304-854A-4298-A8E1-9E085BF86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07" y="620713"/>
            <a:ext cx="295275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839" name="Group 47">
            <a:extLst>
              <a:ext uri="{FF2B5EF4-FFF2-40B4-BE49-F238E27FC236}">
                <a16:creationId xmlns:a16="http://schemas.microsoft.com/office/drawing/2014/main" id="{C975EB39-C7FB-473D-B12C-7DCAFF82D98D}"/>
              </a:ext>
            </a:extLst>
          </p:cNvPr>
          <p:cNvGraphicFramePr>
            <a:graphicFrameLocks noGrp="1"/>
          </p:cNvGraphicFramePr>
          <p:nvPr>
            <p:extLst>
              <p:ext uri="{D42A27DB-BD31-4B8C-83A1-F6EECF244321}">
                <p14:modId xmlns:p14="http://schemas.microsoft.com/office/powerpoint/2010/main" val="1189763487"/>
              </p:ext>
            </p:extLst>
          </p:nvPr>
        </p:nvGraphicFramePr>
        <p:xfrm>
          <a:off x="3798277" y="3605385"/>
          <a:ext cx="7038731" cy="2827339"/>
        </p:xfrm>
        <a:graphic>
          <a:graphicData uri="http://schemas.openxmlformats.org/drawingml/2006/table">
            <a:tbl>
              <a:tblPr/>
              <a:tblGrid>
                <a:gridCol w="2650476">
                  <a:extLst>
                    <a:ext uri="{9D8B030D-6E8A-4147-A177-3AD203B41FA5}">
                      <a16:colId xmlns:a16="http://schemas.microsoft.com/office/drawing/2014/main" val="20000"/>
                    </a:ext>
                  </a:extLst>
                </a:gridCol>
                <a:gridCol w="2042619">
                  <a:extLst>
                    <a:ext uri="{9D8B030D-6E8A-4147-A177-3AD203B41FA5}">
                      <a16:colId xmlns:a16="http://schemas.microsoft.com/office/drawing/2014/main" val="20001"/>
                    </a:ext>
                  </a:extLst>
                </a:gridCol>
                <a:gridCol w="2345636">
                  <a:extLst>
                    <a:ext uri="{9D8B030D-6E8A-4147-A177-3AD203B41FA5}">
                      <a16:colId xmlns:a16="http://schemas.microsoft.com/office/drawing/2014/main" val="20002"/>
                    </a:ext>
                  </a:extLst>
                </a:gridCol>
              </a:tblGrid>
              <a:tr h="77910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L="91445" marR="91445"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dirty="0" err="1">
                          <a:ln>
                            <a:noFill/>
                          </a:ln>
                          <a:solidFill>
                            <a:schemeClr val="tx1"/>
                          </a:solidFill>
                          <a:effectLst>
                            <a:outerShdw blurRad="38100" dist="38100" dir="2700000" algn="tl">
                              <a:srgbClr val="000000"/>
                            </a:outerShdw>
                          </a:effectLst>
                          <a:latin typeface="Arial" charset="0"/>
                        </a:rPr>
                        <a:t>Eka</a:t>
                      </a:r>
                      <a:r>
                        <a:rPr kumimoji="0" lang="es-ES_tradnl" sz="1800" b="0" i="0" u="none" strike="noStrike" cap="none" normalizeH="0" baseline="0" dirty="0">
                          <a:ln>
                            <a:noFill/>
                          </a:ln>
                          <a:solidFill>
                            <a:schemeClr val="tx1"/>
                          </a:solidFill>
                          <a:effectLst>
                            <a:outerShdw blurRad="38100" dist="38100" dir="2700000" algn="tl">
                              <a:srgbClr val="000000"/>
                            </a:outerShdw>
                          </a:effectLst>
                          <a:latin typeface="Arial" charset="0"/>
                        </a:rPr>
                        <a:t>-aluminio (</a:t>
                      </a:r>
                      <a:r>
                        <a:rPr kumimoji="0" lang="es-ES_tradnl" sz="1800" b="0" i="0" u="none" strike="noStrike" cap="none" normalizeH="0" baseline="0" dirty="0" err="1">
                          <a:ln>
                            <a:noFill/>
                          </a:ln>
                          <a:solidFill>
                            <a:schemeClr val="tx1"/>
                          </a:solidFill>
                          <a:effectLst>
                            <a:outerShdw blurRad="38100" dist="38100" dir="2700000" algn="tl">
                              <a:srgbClr val="000000"/>
                            </a:outerShdw>
                          </a:effectLst>
                          <a:latin typeface="Arial" charset="0"/>
                        </a:rPr>
                        <a:t>Ea</a:t>
                      </a:r>
                      <a:r>
                        <a:rPr kumimoji="0" lang="es-ES_tradnl" sz="1800" b="0" i="0" u="none" strike="noStrike" cap="none" normalizeH="0" baseline="0" dirty="0">
                          <a:ln>
                            <a:noFill/>
                          </a:ln>
                          <a:solidFill>
                            <a:schemeClr val="tx1"/>
                          </a:solidFill>
                          <a:effectLst>
                            <a:outerShdw blurRad="38100" dist="38100" dir="2700000" algn="tl">
                              <a:srgbClr val="000000"/>
                            </a:outerShdw>
                          </a:effectLst>
                          <a:latin typeface="Arial" charset="0"/>
                        </a:rPr>
                        <a:t>)</a:t>
                      </a:r>
                    </a:p>
                  </a:txBody>
                  <a:tcPr marL="91445" marR="91445"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Galio (Ga)</a:t>
                      </a:r>
                    </a:p>
                  </a:txBody>
                  <a:tcPr marL="91445" marR="91445"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05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Masa atómica</a:t>
                      </a:r>
                    </a:p>
                  </a:txBody>
                  <a:tcPr marL="91445" marR="91445"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68</a:t>
                      </a:r>
                    </a:p>
                  </a:txBody>
                  <a:tcPr marL="91445" marR="91445"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69.9</a:t>
                      </a:r>
                    </a:p>
                  </a:txBody>
                  <a:tcPr marL="91445" marR="91445"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05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Punto de fusión (ºC)</a:t>
                      </a:r>
                    </a:p>
                  </a:txBody>
                  <a:tcPr marL="91445" marR="91445"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bajo</a:t>
                      </a:r>
                    </a:p>
                  </a:txBody>
                  <a:tcPr marL="91445" marR="91445"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dirty="0">
                          <a:ln>
                            <a:noFill/>
                          </a:ln>
                          <a:solidFill>
                            <a:schemeClr val="tx1"/>
                          </a:solidFill>
                          <a:effectLst>
                            <a:outerShdw blurRad="38100" dist="38100" dir="2700000" algn="tl">
                              <a:srgbClr val="000000"/>
                            </a:outerShdw>
                          </a:effectLst>
                          <a:latin typeface="Arial" charset="0"/>
                        </a:rPr>
                        <a:t>29.78</a:t>
                      </a:r>
                    </a:p>
                  </a:txBody>
                  <a:tcPr marL="91445" marR="91445"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05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Densidad (g/mL)</a:t>
                      </a:r>
                    </a:p>
                  </a:txBody>
                  <a:tcPr marL="91445" marR="91445"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5.9</a:t>
                      </a:r>
                    </a:p>
                  </a:txBody>
                  <a:tcPr marL="91445" marR="91445"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5.94</a:t>
                      </a:r>
                    </a:p>
                  </a:txBody>
                  <a:tcPr marL="91445" marR="91445"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05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Fórmula del óxido</a:t>
                      </a:r>
                    </a:p>
                  </a:txBody>
                  <a:tcPr marL="91445" marR="91445"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Ea</a:t>
                      </a:r>
                      <a:r>
                        <a:rPr kumimoji="0" lang="es-ES_tradnl" sz="1800" b="0" i="0" u="none" strike="noStrike" cap="none" normalizeH="0" baseline="-25000">
                          <a:ln>
                            <a:noFill/>
                          </a:ln>
                          <a:solidFill>
                            <a:schemeClr val="tx1"/>
                          </a:solidFill>
                          <a:effectLst>
                            <a:outerShdw blurRad="38100" dist="38100" dir="2700000" algn="tl">
                              <a:srgbClr val="000000"/>
                            </a:outerShdw>
                          </a:effectLst>
                          <a:latin typeface="Arial" charset="0"/>
                        </a:rPr>
                        <a:t>2</a:t>
                      </a:r>
                      <a:r>
                        <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rPr>
                        <a:t>O</a:t>
                      </a:r>
                      <a:r>
                        <a:rPr kumimoji="0" lang="es-ES_tradnl" sz="1800" b="0" i="0" u="none" strike="noStrike" cap="none" normalizeH="0" baseline="-25000">
                          <a:ln>
                            <a:noFill/>
                          </a:ln>
                          <a:solidFill>
                            <a:schemeClr val="tx1"/>
                          </a:solidFill>
                          <a:effectLst>
                            <a:outerShdw blurRad="38100" dist="38100" dir="2700000" algn="tl">
                              <a:srgbClr val="000000"/>
                            </a:outerShdw>
                          </a:effectLst>
                          <a:latin typeface="Arial" charset="0"/>
                        </a:rPr>
                        <a:t>3</a:t>
                      </a:r>
                      <a:endParaRPr kumimoji="0" lang="es-ES_tradnl"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L="91445" marR="91445"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s-ES_tradnl" sz="1800" b="0" i="0" u="none" strike="noStrike" cap="none" normalizeH="0" baseline="0" dirty="0">
                          <a:ln>
                            <a:noFill/>
                          </a:ln>
                          <a:solidFill>
                            <a:schemeClr val="tx1"/>
                          </a:solidFill>
                          <a:effectLst>
                            <a:outerShdw blurRad="38100" dist="38100" dir="2700000" algn="tl">
                              <a:srgbClr val="000000"/>
                            </a:outerShdw>
                          </a:effectLst>
                          <a:latin typeface="Arial" charset="0"/>
                        </a:rPr>
                        <a:t>Ga</a:t>
                      </a:r>
                      <a:r>
                        <a:rPr kumimoji="0" lang="es-ES_tradnl" sz="1800" b="0" i="0" u="none" strike="noStrike" cap="none" normalizeH="0" baseline="-25000" dirty="0">
                          <a:ln>
                            <a:noFill/>
                          </a:ln>
                          <a:solidFill>
                            <a:schemeClr val="tx1"/>
                          </a:solidFill>
                          <a:effectLst>
                            <a:outerShdw blurRad="38100" dist="38100" dir="2700000" algn="tl">
                              <a:srgbClr val="000000"/>
                            </a:outerShdw>
                          </a:effectLst>
                          <a:latin typeface="Arial" charset="0"/>
                        </a:rPr>
                        <a:t>2</a:t>
                      </a:r>
                      <a:r>
                        <a:rPr kumimoji="0" lang="es-ES_tradnl" sz="1800" b="0" i="0" u="none" strike="noStrike" cap="none" normalizeH="0" baseline="0" dirty="0">
                          <a:ln>
                            <a:noFill/>
                          </a:ln>
                          <a:solidFill>
                            <a:schemeClr val="tx1"/>
                          </a:solidFill>
                          <a:effectLst>
                            <a:outerShdw blurRad="38100" dist="38100" dir="2700000" algn="tl">
                              <a:srgbClr val="000000"/>
                            </a:outerShdw>
                          </a:effectLst>
                          <a:latin typeface="Arial" charset="0"/>
                        </a:rPr>
                        <a:t>O</a:t>
                      </a:r>
                      <a:r>
                        <a:rPr kumimoji="0" lang="es-ES_tradnl" sz="1800" b="0" i="0" u="none" strike="noStrike" cap="none" normalizeH="0" baseline="-25000" dirty="0">
                          <a:ln>
                            <a:noFill/>
                          </a:ln>
                          <a:solidFill>
                            <a:schemeClr val="tx1"/>
                          </a:solidFill>
                          <a:effectLst>
                            <a:outerShdw blurRad="38100" dist="38100" dir="2700000" algn="tl">
                              <a:srgbClr val="000000"/>
                            </a:outerShdw>
                          </a:effectLst>
                          <a:latin typeface="Arial" charset="0"/>
                        </a:rPr>
                        <a:t>3</a:t>
                      </a:r>
                      <a:endParaRPr kumimoji="0" lang="es-ES_tradnl"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marL="91445" marR="91445"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6">
            <a:extLst>
              <a:ext uri="{FF2B5EF4-FFF2-40B4-BE49-F238E27FC236}">
                <a16:creationId xmlns:a16="http://schemas.microsoft.com/office/drawing/2014/main" id="{01B9145C-B764-4429-BF37-D6A177DCAFA4}"/>
              </a:ext>
            </a:extLst>
          </p:cNvPr>
          <p:cNvSpPr txBox="1">
            <a:spLocks noChangeArrowheads="1"/>
          </p:cNvSpPr>
          <p:nvPr/>
        </p:nvSpPr>
        <p:spPr bwMode="auto">
          <a:xfrm>
            <a:off x="670889" y="833339"/>
            <a:ext cx="1097716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spcBef>
                <a:spcPct val="50000"/>
              </a:spcBef>
            </a:pPr>
            <a:r>
              <a:rPr lang="es-ES_tradnl" altLang="es-CL" sz="2400" dirty="0">
                <a:latin typeface="Arial" panose="020B0604020202020204" pitchFamily="34" charset="0"/>
              </a:rPr>
              <a:t>Al ordenarse los elementos de acuerdo a sus masas atómicas, aparecieron dentro de este ordenamiento grandes incongruencias, como por ejemplo el argón de acuerdo a su masa atómica debía encontrarse en la posición que hoy ocupa el potasio, pero sus propiedades eran muy distintas a las encontradas para los otros miembros del grupo.</a:t>
            </a:r>
          </a:p>
        </p:txBody>
      </p:sp>
      <p:pic>
        <p:nvPicPr>
          <p:cNvPr id="10243" name="Picture 8" descr="potasio">
            <a:extLst>
              <a:ext uri="{FF2B5EF4-FFF2-40B4-BE49-F238E27FC236}">
                <a16:creationId xmlns:a16="http://schemas.microsoft.com/office/drawing/2014/main" id="{664702D6-40E9-4423-822B-6F45EAFC2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5" y="3141663"/>
            <a:ext cx="22098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0" descr="424px-Argon">
            <a:extLst>
              <a:ext uri="{FF2B5EF4-FFF2-40B4-BE49-F238E27FC236}">
                <a16:creationId xmlns:a16="http://schemas.microsoft.com/office/drawing/2014/main" id="{EF48E2DE-F44A-428C-89DD-50C63C908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4" y="3141664"/>
            <a:ext cx="213677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251</TotalTime>
  <Words>1589</Words>
  <Application>Microsoft Office PowerPoint</Application>
  <PresentationFormat>Widescreen</PresentationFormat>
  <Paragraphs>122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Gill Sans MT</vt:lpstr>
      <vt:lpstr>Times New Roman</vt:lpstr>
      <vt:lpstr>Wingdings 2</vt:lpstr>
      <vt:lpstr>Dividend</vt:lpstr>
      <vt:lpstr>Tabla periódica y configuración electrónica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Beatriz Muñoz Vega</dc:creator>
  <cp:lastModifiedBy>Carla Beatriz Muñoz Vega</cp:lastModifiedBy>
  <cp:revision>6</cp:revision>
  <dcterms:created xsi:type="dcterms:W3CDTF">2020-11-12T19:44:21Z</dcterms:created>
  <dcterms:modified xsi:type="dcterms:W3CDTF">2021-06-25T14:13:08Z</dcterms:modified>
</cp:coreProperties>
</file>