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5143500" type="screen16x9"/>
  <p:notesSz cx="6858000" cy="9144000"/>
  <p:embeddedFontLst>
    <p:embeddedFont>
      <p:font typeface="Proxima Nova" panose="020B0604020202020204" charset="0"/>
      <p:regular r:id="rId6"/>
      <p:bold r:id="rId7"/>
      <p:italic r:id="rId8"/>
      <p:boldItalic r:id="rId9"/>
    </p:embeddedFont>
    <p:embeddedFont>
      <p:font typeface="Roboto" panose="020B0604020202020204" charset="0"/>
      <p:regular r:id="rId10"/>
      <p:bold r:id="rId11"/>
      <p:italic r:id="rId12"/>
      <p:boldItalic r:id="rId13"/>
    </p:embeddedFont>
    <p:embeddedFont>
      <p:font typeface="Trebuchet MS" panose="020B0603020202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8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1107affef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1107affef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1107affef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1107affef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1107affef_0_4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1107affef_0_4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p14:dur="4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1667775"/>
            <a:ext cx="8520600" cy="12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100" b="1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</a:rPr>
              <a:t>TextCraft</a:t>
            </a:r>
            <a:endParaRPr sz="8100" b="1">
              <a:solidFill>
                <a:srgbClr val="1155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5"/>
          <p:cNvGrpSpPr/>
          <p:nvPr/>
        </p:nvGrpSpPr>
        <p:grpSpPr>
          <a:xfrm>
            <a:off x="201463" y="1992375"/>
            <a:ext cx="2952125" cy="1289700"/>
            <a:chOff x="323513" y="1986800"/>
            <a:chExt cx="2952125" cy="1289700"/>
          </a:xfrm>
        </p:grpSpPr>
        <p:sp>
          <p:nvSpPr>
            <p:cNvPr id="70" name="Google Shape;70;p15"/>
            <p:cNvSpPr txBox="1"/>
            <p:nvPr/>
          </p:nvSpPr>
          <p:spPr>
            <a:xfrm>
              <a:off x="323513" y="198680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latin typeface="Roboto"/>
                  <a:ea typeface="Roboto"/>
                  <a:cs typeface="Roboto"/>
                  <a:sym typeface="Roboto"/>
                </a:rPr>
                <a:t>Load Corpus</a:t>
              </a:r>
              <a:endParaRPr sz="1500" b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Scalable approach through web application programming interfaces(APIs) or structured csv files</a:t>
              </a:r>
              <a:endParaRPr sz="11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1" name="Google Shape;71;p15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w="9525" cap="flat" cmpd="sng">
              <a:solidFill>
                <a:srgbClr val="249C90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72" name="Google Shape;72;p15"/>
          <p:cNvGrpSpPr/>
          <p:nvPr/>
        </p:nvGrpSpPr>
        <p:grpSpPr>
          <a:xfrm>
            <a:off x="5314438" y="1017725"/>
            <a:ext cx="3610650" cy="1289700"/>
            <a:chOff x="5209838" y="1060350"/>
            <a:chExt cx="3610650" cy="1289700"/>
          </a:xfrm>
        </p:grpSpPr>
        <p:sp>
          <p:nvSpPr>
            <p:cNvPr id="73" name="Google Shape;73;p15"/>
            <p:cNvSpPr txBox="1"/>
            <p:nvPr/>
          </p:nvSpPr>
          <p:spPr>
            <a:xfrm>
              <a:off x="6696488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latin typeface="Roboto"/>
                  <a:ea typeface="Roboto"/>
                  <a:cs typeface="Roboto"/>
                  <a:sym typeface="Roboto"/>
                </a:rPr>
                <a:t>Get Insights</a:t>
              </a:r>
              <a:endParaRPr sz="1500" b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Tailored insights on topic analysis and sentiment analysis for identifying word relationships and meaning over entire dataset and over each response group</a:t>
              </a:r>
              <a:endParaRPr sz="11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4" name="Google Shape;74;p15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rgbClr val="155B54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75" name="Google Shape;75;p15"/>
          <p:cNvGrpSpPr/>
          <p:nvPr/>
        </p:nvGrpSpPr>
        <p:grpSpPr>
          <a:xfrm>
            <a:off x="5314438" y="3020450"/>
            <a:ext cx="3610650" cy="1289700"/>
            <a:chOff x="5209838" y="3020450"/>
            <a:chExt cx="3610650" cy="1289700"/>
          </a:xfrm>
        </p:grpSpPr>
        <p:sp>
          <p:nvSpPr>
            <p:cNvPr id="76" name="Google Shape;76;p15"/>
            <p:cNvSpPr txBox="1"/>
            <p:nvPr/>
          </p:nvSpPr>
          <p:spPr>
            <a:xfrm>
              <a:off x="6696488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latin typeface="Roboto"/>
                  <a:ea typeface="Roboto"/>
                  <a:cs typeface="Roboto"/>
                  <a:sym typeface="Roboto"/>
                </a:rPr>
                <a:t>Process Corpus</a:t>
              </a:r>
              <a:endParaRPr sz="1500" b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Top Word Counts, Top Word TF-IDF scores and word suggestions to remove, Customized Annotation and Topic analysis configuration </a:t>
              </a:r>
              <a:endParaRPr sz="11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7" name="Google Shape;77;p15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rgbClr val="1D7E74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78" name="Google Shape;78;p15"/>
          <p:cNvGrpSpPr/>
          <p:nvPr/>
        </p:nvGrpSpPr>
        <p:grpSpPr>
          <a:xfrm>
            <a:off x="2405931" y="497238"/>
            <a:ext cx="4132229" cy="4279963"/>
            <a:chOff x="2662213" y="676344"/>
            <a:chExt cx="3814835" cy="3790597"/>
          </a:xfrm>
        </p:grpSpPr>
        <p:sp>
          <p:nvSpPr>
            <p:cNvPr id="79" name="Google Shape;79;p15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name="adj1" fmla="val 12622480"/>
                <a:gd name="adj2" fmla="val 19781569"/>
                <a:gd name="adj3" fmla="val 20773"/>
              </a:avLst>
            </a:prstGeom>
            <a:solidFill>
              <a:srgbClr val="155B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name="adj1" fmla="val 12622480"/>
                <a:gd name="adj2" fmla="val 19662822"/>
                <a:gd name="adj3" fmla="val 20729"/>
              </a:avLst>
            </a:prstGeom>
            <a:solidFill>
              <a:srgbClr val="1D7E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name="adj1" fmla="val 12622480"/>
                <a:gd name="adj2" fmla="val 19703271"/>
                <a:gd name="adj3" fmla="val 20851"/>
              </a:avLst>
            </a:prstGeom>
            <a:solidFill>
              <a:srgbClr val="249C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" name="Google Shape;82;p15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83" name="Google Shape;83;p15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249C90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249C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15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86" name="Google Shape;86;p15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155B54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155B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" name="Google Shape;88;p15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89" name="Google Shape;89;p15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1D7E74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1D7E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1" name="Google Shape;91;p15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 </a:t>
              </a:r>
              <a:endParaRPr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" name="Google Shape;92;p15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 </a:t>
              </a:r>
              <a:endParaRPr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" name="Google Shape;93;p15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 </a:t>
              </a:r>
              <a:endParaRPr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4" name="Google Shape;94;p15"/>
          <p:cNvSpPr txBox="1"/>
          <p:nvPr/>
        </p:nvSpPr>
        <p:spPr>
          <a:xfrm>
            <a:off x="3737769" y="2397584"/>
            <a:ext cx="1660107" cy="609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err="1">
                <a:solidFill>
                  <a:srgbClr val="1155CC"/>
                </a:solidFill>
                <a:latin typeface="Proxima Nova"/>
                <a:ea typeface="Proxima Nova"/>
                <a:cs typeface="Proxima Nova"/>
                <a:sym typeface="Proxima Nova"/>
              </a:rPr>
              <a:t>TextCraft</a:t>
            </a:r>
            <a:endParaRPr sz="2300" b="1" dirty="0">
              <a:solidFill>
                <a:srgbClr val="1155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404500" y="215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155CC"/>
                </a:solidFill>
              </a:rPr>
              <a:t>Stages</a:t>
            </a:r>
            <a:endParaRPr dirty="0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title"/>
          </p:nvPr>
        </p:nvSpPr>
        <p:spPr>
          <a:xfrm>
            <a:off x="402275" y="253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155CC"/>
                </a:solidFill>
              </a:rPr>
              <a:t>Workflow</a:t>
            </a:r>
            <a:endParaRPr dirty="0">
              <a:solidFill>
                <a:srgbClr val="1155CC"/>
              </a:solidFill>
            </a:endParaRPr>
          </a:p>
        </p:txBody>
      </p:sp>
      <p:pic>
        <p:nvPicPr>
          <p:cNvPr id="101" name="Google Shape;101;p16"/>
          <p:cNvPicPr preferRelativeResize="0"/>
          <p:nvPr/>
        </p:nvPicPr>
        <p:blipFill rotWithShape="1">
          <a:blip r:embed="rId3">
            <a:alphaModFix/>
          </a:blip>
          <a:srcRect l="22636" t="27557"/>
          <a:stretch/>
        </p:blipFill>
        <p:spPr>
          <a:xfrm>
            <a:off x="0" y="1121039"/>
            <a:ext cx="9144000" cy="3217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4055</TotalTime>
  <Words>69</Words>
  <Application>Microsoft Office PowerPoint</Application>
  <PresentationFormat>On-screen Show (16:9)</PresentationFormat>
  <Paragraphs>16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Proxima Nova</vt:lpstr>
      <vt:lpstr>Trebuchet MS</vt:lpstr>
      <vt:lpstr>Roboto</vt:lpstr>
      <vt:lpstr>Arial</vt:lpstr>
      <vt:lpstr>Spearmint</vt:lpstr>
      <vt:lpstr>TextCraft</vt:lpstr>
      <vt:lpstr>Stages</vt:lpstr>
      <vt:lpstr>Workflow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Ghislene Adjaoute</dc:creator>
  <cp:lastModifiedBy>Ghislene Adjaoute</cp:lastModifiedBy>
  <cp:revision>7</cp:revision>
  <dcterms:modified xsi:type="dcterms:W3CDTF">2020-04-09T19:16:11Z</dcterms:modified>
</cp:coreProperties>
</file>