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sldIdLst>
    <p:sldId id="256" r:id="rId2"/>
  </p:sldIdLst>
  <p:sldSz cx="32918400" cy="329184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C9C9"/>
    <a:srgbClr val="D9D9D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74" autoAdjust="0"/>
    <p:restoredTop sz="96120" autoAdjust="0"/>
  </p:normalViewPr>
  <p:slideViewPr>
    <p:cSldViewPr>
      <p:cViewPr varScale="1">
        <p:scale>
          <a:sx n="18" d="100"/>
          <a:sy n="18" d="100"/>
        </p:scale>
        <p:origin x="2429" y="96"/>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052" cy="465456"/>
          </a:xfrm>
          <a:prstGeom prst="rect">
            <a:avLst/>
          </a:prstGeom>
        </p:spPr>
        <p:txBody>
          <a:bodyPr vert="horz" lIns="91504" tIns="45752" rIns="91504" bIns="45752" rtlCol="0"/>
          <a:lstStyle>
            <a:lvl1pPr algn="l">
              <a:defRPr sz="1200"/>
            </a:lvl1pPr>
          </a:lstStyle>
          <a:p>
            <a:endParaRPr lang="en-US"/>
          </a:p>
        </p:txBody>
      </p:sp>
      <p:sp>
        <p:nvSpPr>
          <p:cNvPr id="3" name="Date Placeholder 2"/>
          <p:cNvSpPr>
            <a:spLocks noGrp="1"/>
          </p:cNvSpPr>
          <p:nvPr>
            <p:ph type="dt" idx="1"/>
          </p:nvPr>
        </p:nvSpPr>
        <p:spPr>
          <a:xfrm>
            <a:off x="3970760" y="0"/>
            <a:ext cx="3038052" cy="465456"/>
          </a:xfrm>
          <a:prstGeom prst="rect">
            <a:avLst/>
          </a:prstGeom>
        </p:spPr>
        <p:txBody>
          <a:bodyPr vert="horz" lIns="91504" tIns="45752" rIns="91504" bIns="45752" rtlCol="0"/>
          <a:lstStyle>
            <a:lvl1pPr algn="r">
              <a:defRPr sz="1200"/>
            </a:lvl1pPr>
          </a:lstStyle>
          <a:p>
            <a:fld id="{F46DF09C-8DD8-426A-BC72-53FEF4713AB9}" type="datetimeFigureOut">
              <a:rPr lang="en-US" smtClean="0"/>
              <a:t>4/26/2020</a:t>
            </a:fld>
            <a:endParaRPr lang="en-US"/>
          </a:p>
        </p:txBody>
      </p:sp>
      <p:sp>
        <p:nvSpPr>
          <p:cNvPr id="4" name="Slide Image Placeholder 3"/>
          <p:cNvSpPr>
            <a:spLocks noGrp="1" noRot="1" noChangeAspect="1"/>
          </p:cNvSpPr>
          <p:nvPr>
            <p:ph type="sldImg" idx="2"/>
          </p:nvPr>
        </p:nvSpPr>
        <p:spPr>
          <a:xfrm>
            <a:off x="1936750" y="1163638"/>
            <a:ext cx="3136900" cy="3136900"/>
          </a:xfrm>
          <a:prstGeom prst="rect">
            <a:avLst/>
          </a:prstGeom>
          <a:noFill/>
          <a:ln w="12700">
            <a:solidFill>
              <a:prstClr val="black"/>
            </a:solidFill>
          </a:ln>
        </p:spPr>
        <p:txBody>
          <a:bodyPr vert="horz" lIns="91504" tIns="45752" rIns="91504" bIns="45752" rtlCol="0" anchor="ctr"/>
          <a:lstStyle/>
          <a:p>
            <a:endParaRPr lang="en-US"/>
          </a:p>
        </p:txBody>
      </p:sp>
      <p:sp>
        <p:nvSpPr>
          <p:cNvPr id="5" name="Notes Placeholder 4"/>
          <p:cNvSpPr>
            <a:spLocks noGrp="1"/>
          </p:cNvSpPr>
          <p:nvPr>
            <p:ph type="body" sz="quarter" idx="3"/>
          </p:nvPr>
        </p:nvSpPr>
        <p:spPr>
          <a:xfrm>
            <a:off x="700723" y="4473456"/>
            <a:ext cx="5608956" cy="3661689"/>
          </a:xfrm>
          <a:prstGeom prst="rect">
            <a:avLst/>
          </a:prstGeom>
        </p:spPr>
        <p:txBody>
          <a:bodyPr vert="horz" lIns="91504" tIns="45752" rIns="91504" bIns="4575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0946"/>
            <a:ext cx="3038052" cy="465455"/>
          </a:xfrm>
          <a:prstGeom prst="rect">
            <a:avLst/>
          </a:prstGeom>
        </p:spPr>
        <p:txBody>
          <a:bodyPr vert="horz" lIns="91504" tIns="45752" rIns="91504" bIns="45752" rtlCol="0" anchor="b"/>
          <a:lstStyle>
            <a:lvl1pPr algn="l">
              <a:defRPr sz="1200"/>
            </a:lvl1pPr>
          </a:lstStyle>
          <a:p>
            <a:endParaRPr lang="en-US"/>
          </a:p>
        </p:txBody>
      </p:sp>
      <p:sp>
        <p:nvSpPr>
          <p:cNvPr id="7" name="Slide Number Placeholder 6"/>
          <p:cNvSpPr>
            <a:spLocks noGrp="1"/>
          </p:cNvSpPr>
          <p:nvPr>
            <p:ph type="sldNum" sz="quarter" idx="5"/>
          </p:nvPr>
        </p:nvSpPr>
        <p:spPr>
          <a:xfrm>
            <a:off x="3970760" y="8830946"/>
            <a:ext cx="3038052" cy="465455"/>
          </a:xfrm>
          <a:prstGeom prst="rect">
            <a:avLst/>
          </a:prstGeom>
        </p:spPr>
        <p:txBody>
          <a:bodyPr vert="horz" lIns="91504" tIns="45752" rIns="91504" bIns="45752" rtlCol="0" anchor="b"/>
          <a:lstStyle>
            <a:lvl1pPr algn="r">
              <a:defRPr sz="1200"/>
            </a:lvl1pPr>
          </a:lstStyle>
          <a:p>
            <a:fld id="{B420CBF3-F2B2-4E68-894D-1AB1C1675825}" type="slidenum">
              <a:rPr lang="en-US" smtClean="0"/>
              <a:t>‹#›</a:t>
            </a:fld>
            <a:endParaRPr lang="en-US"/>
          </a:p>
        </p:txBody>
      </p:sp>
    </p:spTree>
    <p:extLst>
      <p:ext uri="{BB962C8B-B14F-4D97-AF65-F5344CB8AC3E}">
        <p14:creationId xmlns:p14="http://schemas.microsoft.com/office/powerpoint/2010/main" val="7684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0CBF3-F2B2-4E68-894D-1AB1C1675825}" type="slidenum">
              <a:rPr lang="en-US" smtClean="0"/>
              <a:t>1</a:t>
            </a:fld>
            <a:endParaRPr lang="en-US"/>
          </a:p>
        </p:txBody>
      </p:sp>
    </p:spTree>
    <p:extLst>
      <p:ext uri="{BB962C8B-B14F-4D97-AF65-F5344CB8AC3E}">
        <p14:creationId xmlns:p14="http://schemas.microsoft.com/office/powerpoint/2010/main" val="274624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1BDF-5774-41A2-B875-7C6EA4266E0D}"/>
              </a:ext>
            </a:extLst>
          </p:cNvPr>
          <p:cNvSpPr>
            <a:spLocks noGrp="1"/>
          </p:cNvSpPr>
          <p:nvPr>
            <p:ph type="ctrTitle"/>
          </p:nvPr>
        </p:nvSpPr>
        <p:spPr>
          <a:xfrm>
            <a:off x="4114800" y="5387342"/>
            <a:ext cx="24688800" cy="1146048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4A45451A-3E2D-47AB-8DD2-A1A9033042C7}"/>
              </a:ext>
            </a:extLst>
          </p:cNvPr>
          <p:cNvSpPr>
            <a:spLocks noGrp="1"/>
          </p:cNvSpPr>
          <p:nvPr>
            <p:ph type="subTitle" idx="1"/>
          </p:nvPr>
        </p:nvSpPr>
        <p:spPr>
          <a:xfrm>
            <a:off x="4114800" y="17289782"/>
            <a:ext cx="24688800" cy="794765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4FBC1C7D-9CA4-4DFC-9CAA-DB4795B16046}"/>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5" name="Footer Placeholder 4">
            <a:extLst>
              <a:ext uri="{FF2B5EF4-FFF2-40B4-BE49-F238E27FC236}">
                <a16:creationId xmlns:a16="http://schemas.microsoft.com/office/drawing/2014/main" id="{2C54A3D8-944E-4973-A135-DF8ED43F78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DCD77E-A41B-42FC-AE8D-A8E7DC518B0C}"/>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4518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8E4B-33A6-4A11-AB35-25FFA0535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FB7F53-38ED-4271-9AE6-CE28130165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EB72F-5C56-4A08-A010-DC4B50D917D5}"/>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5" name="Footer Placeholder 4">
            <a:extLst>
              <a:ext uri="{FF2B5EF4-FFF2-40B4-BE49-F238E27FC236}">
                <a16:creationId xmlns:a16="http://schemas.microsoft.com/office/drawing/2014/main" id="{77FC7DCC-4B9F-4B63-9A4C-CAF1D047C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CC417D-55DA-480B-A1CF-A094302A5F3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7892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9C5B4-02EA-4482-B705-BFA18195BAE2}"/>
              </a:ext>
            </a:extLst>
          </p:cNvPr>
          <p:cNvSpPr>
            <a:spLocks noGrp="1"/>
          </p:cNvSpPr>
          <p:nvPr>
            <p:ph type="title" orient="vert"/>
          </p:nvPr>
        </p:nvSpPr>
        <p:spPr>
          <a:xfrm>
            <a:off x="23557230" y="1752600"/>
            <a:ext cx="709803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BF644-5D47-44AD-A597-FA88F864DF60}"/>
              </a:ext>
            </a:extLst>
          </p:cNvPr>
          <p:cNvSpPr>
            <a:spLocks noGrp="1"/>
          </p:cNvSpPr>
          <p:nvPr>
            <p:ph type="body" orient="vert" idx="1"/>
          </p:nvPr>
        </p:nvSpPr>
        <p:spPr>
          <a:xfrm>
            <a:off x="2263140" y="1752600"/>
            <a:ext cx="2088261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5A6D5-00C7-45A6-BAE7-F9D45363DFD5}"/>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5" name="Footer Placeholder 4">
            <a:extLst>
              <a:ext uri="{FF2B5EF4-FFF2-40B4-BE49-F238E27FC236}">
                <a16:creationId xmlns:a16="http://schemas.microsoft.com/office/drawing/2014/main" id="{19A0C296-B24E-421E-A49B-ADF4BBF60A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39E55-2419-4CB6-AB3D-E831974144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06318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6" name="Picture 16" descr="PosterTemplateCopyrigh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71602" y="32575501"/>
            <a:ext cx="2626619" cy="221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5353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551D-44E6-4164-981D-C47B6F5C7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C71F0-E1A4-417D-B60C-6D5F6D105F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FCE43-2D2F-4D2B-AFC8-9C385F762015}"/>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5" name="Footer Placeholder 4">
            <a:extLst>
              <a:ext uri="{FF2B5EF4-FFF2-40B4-BE49-F238E27FC236}">
                <a16:creationId xmlns:a16="http://schemas.microsoft.com/office/drawing/2014/main" id="{F77D6E67-E599-4DD6-A2C6-356B46C6C6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3ECFD5-7438-4989-B799-C6201A1F7392}"/>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6638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F6C3-4997-4BBC-A615-66793BD43868}"/>
              </a:ext>
            </a:extLst>
          </p:cNvPr>
          <p:cNvSpPr>
            <a:spLocks noGrp="1"/>
          </p:cNvSpPr>
          <p:nvPr>
            <p:ph type="title"/>
          </p:nvPr>
        </p:nvSpPr>
        <p:spPr>
          <a:xfrm>
            <a:off x="2245995" y="8206745"/>
            <a:ext cx="28392120" cy="13693138"/>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152A6017-BD3B-4648-B1E3-F5C9D5B90843}"/>
              </a:ext>
            </a:extLst>
          </p:cNvPr>
          <p:cNvSpPr>
            <a:spLocks noGrp="1"/>
          </p:cNvSpPr>
          <p:nvPr>
            <p:ph type="body" idx="1"/>
          </p:nvPr>
        </p:nvSpPr>
        <p:spPr>
          <a:xfrm>
            <a:off x="2245995" y="22029425"/>
            <a:ext cx="28392120" cy="72008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5C4DAE-02E4-46A6-9A2F-536260E8F6FD}"/>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5" name="Footer Placeholder 4">
            <a:extLst>
              <a:ext uri="{FF2B5EF4-FFF2-40B4-BE49-F238E27FC236}">
                <a16:creationId xmlns:a16="http://schemas.microsoft.com/office/drawing/2014/main" id="{9151C4D3-95D4-4DB6-8C08-C6E1299021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A201F4-E773-4A92-8B02-89F050BA6FE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95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4182-8612-40A3-A8AD-63D52AF8E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C9FEF-6954-4512-8E8C-9D7EC0852764}"/>
              </a:ext>
            </a:extLst>
          </p:cNvPr>
          <p:cNvSpPr>
            <a:spLocks noGrp="1"/>
          </p:cNvSpPr>
          <p:nvPr>
            <p:ph sz="half" idx="1"/>
          </p:nvPr>
        </p:nvSpPr>
        <p:spPr>
          <a:xfrm>
            <a:off x="2263140" y="8763000"/>
            <a:ext cx="1399032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68AA61-5349-4270-A8DB-C4A6AAFF1732}"/>
              </a:ext>
            </a:extLst>
          </p:cNvPr>
          <p:cNvSpPr>
            <a:spLocks noGrp="1"/>
          </p:cNvSpPr>
          <p:nvPr>
            <p:ph sz="half" idx="2"/>
          </p:nvPr>
        </p:nvSpPr>
        <p:spPr>
          <a:xfrm>
            <a:off x="16664940" y="8763000"/>
            <a:ext cx="1399032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E13B60-D047-4FEE-AE44-89EB03110466}"/>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6" name="Footer Placeholder 5">
            <a:extLst>
              <a:ext uri="{FF2B5EF4-FFF2-40B4-BE49-F238E27FC236}">
                <a16:creationId xmlns:a16="http://schemas.microsoft.com/office/drawing/2014/main" id="{CD0E3C15-8C86-4C36-B39B-44BE00D580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7E3EAB-0A8C-4176-B7D5-948BF92F97B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9508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F589-EEB1-4725-97C6-5E08CBEC66E5}"/>
              </a:ext>
            </a:extLst>
          </p:cNvPr>
          <p:cNvSpPr>
            <a:spLocks noGrp="1"/>
          </p:cNvSpPr>
          <p:nvPr>
            <p:ph type="title"/>
          </p:nvPr>
        </p:nvSpPr>
        <p:spPr>
          <a:xfrm>
            <a:off x="2267428" y="1752603"/>
            <a:ext cx="2839212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5483C9-2ECB-496B-87C3-56B6A489F645}"/>
              </a:ext>
            </a:extLst>
          </p:cNvPr>
          <p:cNvSpPr>
            <a:spLocks noGrp="1"/>
          </p:cNvSpPr>
          <p:nvPr>
            <p:ph type="body" idx="1"/>
          </p:nvPr>
        </p:nvSpPr>
        <p:spPr>
          <a:xfrm>
            <a:off x="2267429" y="8069582"/>
            <a:ext cx="13926025" cy="395477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a:extLst>
              <a:ext uri="{FF2B5EF4-FFF2-40B4-BE49-F238E27FC236}">
                <a16:creationId xmlns:a16="http://schemas.microsoft.com/office/drawing/2014/main" id="{7745364C-0ACF-482A-936E-9D5A89D51863}"/>
              </a:ext>
            </a:extLst>
          </p:cNvPr>
          <p:cNvSpPr>
            <a:spLocks noGrp="1"/>
          </p:cNvSpPr>
          <p:nvPr>
            <p:ph sz="half" idx="2"/>
          </p:nvPr>
        </p:nvSpPr>
        <p:spPr>
          <a:xfrm>
            <a:off x="2267429" y="12024360"/>
            <a:ext cx="13926025"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E01F36-9882-40D2-8F2B-B1812B75A34C}"/>
              </a:ext>
            </a:extLst>
          </p:cNvPr>
          <p:cNvSpPr>
            <a:spLocks noGrp="1"/>
          </p:cNvSpPr>
          <p:nvPr>
            <p:ph type="body" sz="quarter" idx="3"/>
          </p:nvPr>
        </p:nvSpPr>
        <p:spPr>
          <a:xfrm>
            <a:off x="16664940" y="8069582"/>
            <a:ext cx="13994608" cy="395477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a:extLst>
              <a:ext uri="{FF2B5EF4-FFF2-40B4-BE49-F238E27FC236}">
                <a16:creationId xmlns:a16="http://schemas.microsoft.com/office/drawing/2014/main" id="{F7FEAAE1-0F1B-4613-88D7-F63DC01FDFD3}"/>
              </a:ext>
            </a:extLst>
          </p:cNvPr>
          <p:cNvSpPr>
            <a:spLocks noGrp="1"/>
          </p:cNvSpPr>
          <p:nvPr>
            <p:ph sz="quarter" idx="4"/>
          </p:nvPr>
        </p:nvSpPr>
        <p:spPr>
          <a:xfrm>
            <a:off x="16664940" y="12024360"/>
            <a:ext cx="13994608"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212B05-C5C7-4BCC-82A0-523AB6D3189B}"/>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8" name="Footer Placeholder 7">
            <a:extLst>
              <a:ext uri="{FF2B5EF4-FFF2-40B4-BE49-F238E27FC236}">
                <a16:creationId xmlns:a16="http://schemas.microsoft.com/office/drawing/2014/main" id="{DCAAE78D-C6E4-4E56-95F0-8681ADC36B0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62C7E0-828B-4759-8780-2FB0E1D26A7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6691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F4BD-0925-42EA-B7E6-7556E5C6B8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24AA22-45D6-4751-981E-B4DFB7916CD5}"/>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4" name="Footer Placeholder 3">
            <a:extLst>
              <a:ext uri="{FF2B5EF4-FFF2-40B4-BE49-F238E27FC236}">
                <a16:creationId xmlns:a16="http://schemas.microsoft.com/office/drawing/2014/main" id="{D25FA687-94A8-46A0-A7F9-FD036EF8BCD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FDFA19E-24D4-4CA8-998D-30173C20DC79}"/>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8969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48130-880D-4476-B534-31E161AF9F39}"/>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3" name="Footer Placeholder 2">
            <a:extLst>
              <a:ext uri="{FF2B5EF4-FFF2-40B4-BE49-F238E27FC236}">
                <a16:creationId xmlns:a16="http://schemas.microsoft.com/office/drawing/2014/main" id="{7A891D85-8EDF-4D0C-80EA-871033CFC83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7347B52-B20C-4061-8742-DCB450B43F8C}"/>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4607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3DF9-69AA-4BFA-864F-A2C82E00CE17}"/>
              </a:ext>
            </a:extLst>
          </p:cNvPr>
          <p:cNvSpPr>
            <a:spLocks noGrp="1"/>
          </p:cNvSpPr>
          <p:nvPr>
            <p:ph type="title"/>
          </p:nvPr>
        </p:nvSpPr>
        <p:spPr>
          <a:xfrm>
            <a:off x="2267429" y="2194560"/>
            <a:ext cx="10617040" cy="768096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DDDA2A80-9286-4744-B3C6-ABA558C8BCAF}"/>
              </a:ext>
            </a:extLst>
          </p:cNvPr>
          <p:cNvSpPr>
            <a:spLocks noGrp="1"/>
          </p:cNvSpPr>
          <p:nvPr>
            <p:ph idx="1"/>
          </p:nvPr>
        </p:nvSpPr>
        <p:spPr>
          <a:xfrm>
            <a:off x="13994608" y="4739642"/>
            <a:ext cx="16664940" cy="233934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CC2F6-0018-47EE-8E02-D1D4F7118D79}"/>
              </a:ext>
            </a:extLst>
          </p:cNvPr>
          <p:cNvSpPr>
            <a:spLocks noGrp="1"/>
          </p:cNvSpPr>
          <p:nvPr>
            <p:ph type="body" sz="half" idx="2"/>
          </p:nvPr>
        </p:nvSpPr>
        <p:spPr>
          <a:xfrm>
            <a:off x="2267429" y="9875520"/>
            <a:ext cx="10617040" cy="1829562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50001F10-B741-4A38-BD52-76C07DB28B09}"/>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6" name="Footer Placeholder 5">
            <a:extLst>
              <a:ext uri="{FF2B5EF4-FFF2-40B4-BE49-F238E27FC236}">
                <a16:creationId xmlns:a16="http://schemas.microsoft.com/office/drawing/2014/main" id="{3176A171-9E8C-4523-8EAD-FAC6B4E377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936AEF-F63D-4B3A-AA72-90A526EF651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3023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A184-E566-46E1-B91C-41FB1F6DEFED}"/>
              </a:ext>
            </a:extLst>
          </p:cNvPr>
          <p:cNvSpPr>
            <a:spLocks noGrp="1"/>
          </p:cNvSpPr>
          <p:nvPr>
            <p:ph type="title"/>
          </p:nvPr>
        </p:nvSpPr>
        <p:spPr>
          <a:xfrm>
            <a:off x="2267429" y="2194560"/>
            <a:ext cx="10617040" cy="768096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2240CB22-2723-4954-8814-AB4623519B1F}"/>
              </a:ext>
            </a:extLst>
          </p:cNvPr>
          <p:cNvSpPr>
            <a:spLocks noGrp="1"/>
          </p:cNvSpPr>
          <p:nvPr>
            <p:ph type="pic" idx="1"/>
          </p:nvPr>
        </p:nvSpPr>
        <p:spPr>
          <a:xfrm>
            <a:off x="13994608" y="4739642"/>
            <a:ext cx="16664940" cy="233934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id="{382A47EC-83D0-4756-B803-5C90A37CBC53}"/>
              </a:ext>
            </a:extLst>
          </p:cNvPr>
          <p:cNvSpPr>
            <a:spLocks noGrp="1"/>
          </p:cNvSpPr>
          <p:nvPr>
            <p:ph type="body" sz="half" idx="2"/>
          </p:nvPr>
        </p:nvSpPr>
        <p:spPr>
          <a:xfrm>
            <a:off x="2267429" y="9875520"/>
            <a:ext cx="10617040" cy="1829562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3F5F0F04-AF10-418F-92E1-B9884C2FBEF8}"/>
              </a:ext>
            </a:extLst>
          </p:cNvPr>
          <p:cNvSpPr>
            <a:spLocks noGrp="1"/>
          </p:cNvSpPr>
          <p:nvPr>
            <p:ph type="dt" sz="half" idx="10"/>
          </p:nvPr>
        </p:nvSpPr>
        <p:spPr/>
        <p:txBody>
          <a:bodyPr/>
          <a:lstStyle/>
          <a:p>
            <a:fld id="{985D6BDF-9D0E-4E2B-85B8-D8F4790360C9}" type="datetimeFigureOut">
              <a:rPr lang="en-US" smtClean="0"/>
              <a:t>4/26/2020</a:t>
            </a:fld>
            <a:endParaRPr lang="en-US" dirty="0"/>
          </a:p>
        </p:txBody>
      </p:sp>
      <p:sp>
        <p:nvSpPr>
          <p:cNvPr id="6" name="Footer Placeholder 5">
            <a:extLst>
              <a:ext uri="{FF2B5EF4-FFF2-40B4-BE49-F238E27FC236}">
                <a16:creationId xmlns:a16="http://schemas.microsoft.com/office/drawing/2014/main" id="{BEA63E03-9E02-4BAA-8C44-6C7E2BC153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6B5654-C231-462F-AE23-E5CE31E892D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2800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E62E7-717E-4821-9443-CDE501B65E32}"/>
              </a:ext>
            </a:extLst>
          </p:cNvPr>
          <p:cNvSpPr>
            <a:spLocks noGrp="1"/>
          </p:cNvSpPr>
          <p:nvPr>
            <p:ph type="title"/>
          </p:nvPr>
        </p:nvSpPr>
        <p:spPr>
          <a:xfrm>
            <a:off x="2263140" y="1752603"/>
            <a:ext cx="2839212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9DA07A-802B-4BC3-9FD0-6BF01D9A3A39}"/>
              </a:ext>
            </a:extLst>
          </p:cNvPr>
          <p:cNvSpPr>
            <a:spLocks noGrp="1"/>
          </p:cNvSpPr>
          <p:nvPr>
            <p:ph type="body" idx="1"/>
          </p:nvPr>
        </p:nvSpPr>
        <p:spPr>
          <a:xfrm>
            <a:off x="2263140" y="8763000"/>
            <a:ext cx="2839212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59591-91B5-4D3C-9D58-FD195CB9495D}"/>
              </a:ext>
            </a:extLst>
          </p:cNvPr>
          <p:cNvSpPr>
            <a:spLocks noGrp="1"/>
          </p:cNvSpPr>
          <p:nvPr>
            <p:ph type="dt" sz="half" idx="2"/>
          </p:nvPr>
        </p:nvSpPr>
        <p:spPr>
          <a:xfrm>
            <a:off x="2263140" y="30510482"/>
            <a:ext cx="7406640" cy="17526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4/26/2020</a:t>
            </a:fld>
            <a:endParaRPr lang="en-US" dirty="0"/>
          </a:p>
        </p:txBody>
      </p:sp>
      <p:sp>
        <p:nvSpPr>
          <p:cNvPr id="5" name="Footer Placeholder 4">
            <a:extLst>
              <a:ext uri="{FF2B5EF4-FFF2-40B4-BE49-F238E27FC236}">
                <a16:creationId xmlns:a16="http://schemas.microsoft.com/office/drawing/2014/main" id="{B870D50E-ACB3-4E5D-B3B1-CA11CEE6F29B}"/>
              </a:ext>
            </a:extLst>
          </p:cNvPr>
          <p:cNvSpPr>
            <a:spLocks noGrp="1"/>
          </p:cNvSpPr>
          <p:nvPr>
            <p:ph type="ftr" sz="quarter" idx="3"/>
          </p:nvPr>
        </p:nvSpPr>
        <p:spPr>
          <a:xfrm>
            <a:off x="10904220" y="30510482"/>
            <a:ext cx="11109960" cy="17526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1A13A9-2DF9-4CCC-9E67-DE4CCAFA87A2}"/>
              </a:ext>
            </a:extLst>
          </p:cNvPr>
          <p:cNvSpPr>
            <a:spLocks noGrp="1"/>
          </p:cNvSpPr>
          <p:nvPr>
            <p:ph type="sldNum" sz="quarter" idx="4"/>
          </p:nvPr>
        </p:nvSpPr>
        <p:spPr>
          <a:xfrm>
            <a:off x="23248620" y="30510482"/>
            <a:ext cx="7406640" cy="17526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63556338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hyperlink" Target="mailto:ghislene.adjaoute@va.gov" TargetMode="External"/><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ghislene@ucla.edu" TargetMode="External"/><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39588"/>
            <a:ext cx="21945600" cy="2723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accent3">
                    <a:lumMod val="20000"/>
                    <a:lumOff val="80000"/>
                  </a:schemeClr>
                </a:solidFill>
                <a:latin typeface="Arial" panose="020B0604020202020204" pitchFamily="34" charset="0"/>
                <a:cs typeface="Arial" panose="020B0604020202020204" pitchFamily="34" charset="0"/>
              </a:rPr>
              <a:t>Exploring the Relationship Between Nicotine and Learning Among Veterans with Severe Mental Illness</a:t>
            </a:r>
          </a:p>
        </p:txBody>
      </p:sp>
      <p:sp>
        <p:nvSpPr>
          <p:cNvPr id="5" name="Text Box 123"/>
          <p:cNvSpPr txBox="1">
            <a:spLocks noChangeArrowheads="1"/>
          </p:cNvSpPr>
          <p:nvPr/>
        </p:nvSpPr>
        <p:spPr bwMode="auto">
          <a:xfrm>
            <a:off x="5653481" y="2076922"/>
            <a:ext cx="21945600" cy="171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Arial" panose="020B0604020202020204" pitchFamily="34" charset="0"/>
                <a:cs typeface="Arial" panose="020B0604020202020204" pitchFamily="34" charset="0"/>
              </a:rPr>
              <a:t>Ghislene Adjaoute, MSW &amp; Blaire Ehret, Ph.D.</a:t>
            </a:r>
            <a:endParaRPr lang="en-US" sz="4000" baseline="30000" dirty="0">
              <a:solidFill>
                <a:schemeClr val="accent3">
                  <a:lumMod val="20000"/>
                  <a:lumOff val="80000"/>
                </a:schemeClr>
              </a:solidFill>
              <a:latin typeface="Arial" panose="020B0604020202020204" pitchFamily="34" charset="0"/>
              <a:cs typeface="Arial" panose="020B0604020202020204" pitchFamily="34" charset="0"/>
            </a:endParaRPr>
          </a:p>
          <a:p>
            <a:pPr algn="ctr" eaLnBrk="1" hangingPunct="1"/>
            <a:r>
              <a:rPr lang="en-US" sz="4000" dirty="0">
                <a:solidFill>
                  <a:schemeClr val="accent3">
                    <a:lumMod val="20000"/>
                    <a:lumOff val="80000"/>
                  </a:schemeClr>
                </a:solidFill>
                <a:latin typeface="Arial" panose="020B0604020202020204" pitchFamily="34" charset="0"/>
                <a:cs typeface="Arial" panose="020B0604020202020204" pitchFamily="34" charset="0"/>
              </a:rPr>
              <a:t>VA San Diego Healthcare System</a:t>
            </a:r>
          </a:p>
        </p:txBody>
      </p:sp>
      <p:sp>
        <p:nvSpPr>
          <p:cNvPr id="24" name="TextBox 23"/>
          <p:cNvSpPr txBox="1"/>
          <p:nvPr/>
        </p:nvSpPr>
        <p:spPr>
          <a:xfrm>
            <a:off x="613864" y="29415943"/>
            <a:ext cx="5558336" cy="2646832"/>
          </a:xfrm>
          <a:prstGeom prst="rect">
            <a:avLst/>
          </a:prstGeom>
          <a:solidFill>
            <a:schemeClr val="accent1">
              <a:lumMod val="40000"/>
              <a:lumOff val="60000"/>
            </a:schemeClr>
          </a:solidFill>
        </p:spPr>
        <p:txBody>
          <a:bodyPr wrap="square" lIns="68568" tIns="34284" rIns="68568" bIns="34284" rtlCol="0">
            <a:spAutoFit/>
          </a:bodyPr>
          <a:lstStyle/>
          <a:p>
            <a:r>
              <a:rPr lang="en-US" dirty="0">
                <a:latin typeface="Arial" panose="020B0604020202020204" pitchFamily="34" charset="0"/>
                <a:cs typeface="Arial" panose="020B0604020202020204" pitchFamily="34" charset="0"/>
              </a:rPr>
              <a:t>This author would like to acknowledge the significant efforts of the groups participants, Jared Young Ph.D., Mark Myers, Ph.D., and the Center of Recovery Education staff and trainees.</a:t>
            </a:r>
          </a:p>
          <a:p>
            <a:r>
              <a:rPr lang="en-US" dirty="0">
                <a:latin typeface="Arial" panose="020B0604020202020204" pitchFamily="34" charset="0"/>
                <a:cs typeface="Arial" panose="020B0604020202020204" pitchFamily="34" charset="0"/>
              </a:rPr>
              <a:t>Contact: Ghislene Adjaoute, MSW </a:t>
            </a:r>
          </a:p>
          <a:p>
            <a:r>
              <a:rPr lang="en-US" dirty="0">
                <a:latin typeface="Arial" panose="020B0604020202020204" pitchFamily="34" charset="0"/>
                <a:cs typeface="Arial" panose="020B0604020202020204" pitchFamily="34" charset="0"/>
              </a:rPr>
              <a:t>Email: </a:t>
            </a:r>
            <a:r>
              <a:rPr lang="en-US" u="sng" dirty="0">
                <a:latin typeface="Arial" panose="020B0604020202020204" pitchFamily="34" charset="0"/>
                <a:cs typeface="Arial" panose="020B0604020202020204" pitchFamily="34" charset="0"/>
                <a:hlinkClick r:id="rId3"/>
              </a:rPr>
              <a:t>ghislene.adjaoute@va.gov</a:t>
            </a:r>
            <a:endParaRPr lang="en-US"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4"/>
              </a:rPr>
              <a:t>ghislene@ucla.edu</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25" name="TextBox 24"/>
          <p:cNvSpPr txBox="1"/>
          <p:nvPr/>
        </p:nvSpPr>
        <p:spPr>
          <a:xfrm>
            <a:off x="644135" y="28881568"/>
            <a:ext cx="3516003" cy="500125"/>
          </a:xfrm>
          <a:prstGeom prst="rect">
            <a:avLst/>
          </a:prstGeom>
          <a:noFill/>
        </p:spPr>
        <p:txBody>
          <a:bodyPr wrap="none" lIns="68568" tIns="34284" rIns="68568" bIns="34284" rtlCol="0">
            <a:spAutoFit/>
          </a:bodyPr>
          <a:lstStyle/>
          <a:p>
            <a:r>
              <a:rPr lang="en-US" sz="2800" b="1" dirty="0">
                <a:latin typeface="Arial" panose="020B0604020202020204" pitchFamily="34" charset="0"/>
                <a:cs typeface="Arial" panose="020B0604020202020204" pitchFamily="34" charset="0"/>
              </a:rPr>
              <a:t>Acknowledgements</a:t>
            </a:r>
          </a:p>
        </p:txBody>
      </p:sp>
      <p:sp>
        <p:nvSpPr>
          <p:cNvPr id="26" name="TextBox 25"/>
          <p:cNvSpPr txBox="1"/>
          <p:nvPr/>
        </p:nvSpPr>
        <p:spPr>
          <a:xfrm>
            <a:off x="7696200" y="29309078"/>
            <a:ext cx="32766000" cy="3486529"/>
          </a:xfrm>
          <a:prstGeom prst="rect">
            <a:avLst/>
          </a:prstGeom>
          <a:noFill/>
        </p:spPr>
        <p:txBody>
          <a:bodyPr wrap="square" lIns="68568" tIns="68568" rIns="68568" bIns="68568" numCol="1" spcCol="342842" rtlCol="0">
            <a:noAutofit/>
          </a:bodyPr>
          <a:lstStyle/>
          <a:p>
            <a:r>
              <a:rPr lang="en-US" sz="1600" dirty="0"/>
              <a:t>Acheson, D. T., </a:t>
            </a:r>
            <a:r>
              <a:rPr lang="en-US" sz="1600" dirty="0" err="1"/>
              <a:t>Twamley</a:t>
            </a:r>
            <a:r>
              <a:rPr lang="en-US" sz="1600" dirty="0"/>
              <a:t>, E. W., &amp; Young, J. W. (2013). Reward learning as a potential target for pharmacological augmentation of cognitive remediation for schizophrenia: A roadmap for preclinical development. </a:t>
            </a:r>
            <a:r>
              <a:rPr lang="en-US" sz="1600" i="1" dirty="0"/>
              <a:t>Frontiers in Neuroscience</a:t>
            </a:r>
            <a:r>
              <a:rPr lang="en-US" sz="1600" dirty="0"/>
              <a:t>, </a:t>
            </a:r>
            <a:r>
              <a:rPr lang="en-US" sz="1600" i="1" dirty="0"/>
              <a:t>7</a:t>
            </a:r>
            <a:r>
              <a:rPr lang="en-US" sz="1600" dirty="0"/>
              <a:t>, 103.</a:t>
            </a:r>
          </a:p>
          <a:p>
            <a:r>
              <a:rPr lang="en-US" sz="1600" dirty="0"/>
              <a:t>Benton, M. K., &amp; Schroeder, H. E. (1990). Social skills training with schizophrenics: A meta-analytic evaluation. </a:t>
            </a:r>
            <a:r>
              <a:rPr lang="en-US" sz="1600" i="1" dirty="0"/>
              <a:t>Journal of Consulting and Clinical Psychology</a:t>
            </a:r>
            <a:r>
              <a:rPr lang="en-US" sz="1600" dirty="0"/>
              <a:t>, </a:t>
            </a:r>
            <a:r>
              <a:rPr lang="en-US" sz="1600" i="1" dirty="0"/>
              <a:t>58</a:t>
            </a:r>
            <a:r>
              <a:rPr lang="en-US" sz="1600" dirty="0"/>
              <a:t>(6), 741.</a:t>
            </a:r>
          </a:p>
          <a:p>
            <a:r>
              <a:rPr lang="en-US" sz="1600" dirty="0"/>
              <a:t>Burckhardt, C. S., &amp; Anderson, K. L. (2003). The Quality of Life Scale (QOLS): Reliability, validity, and utilization. </a:t>
            </a:r>
            <a:r>
              <a:rPr lang="en-US" sz="1600" i="1" dirty="0"/>
              <a:t>Health and Quality of Life Outcomes</a:t>
            </a:r>
            <a:r>
              <a:rPr lang="en-US" sz="1600" dirty="0"/>
              <a:t>, </a:t>
            </a:r>
            <a:r>
              <a:rPr lang="en-US" sz="1600" i="1" dirty="0"/>
              <a:t>1</a:t>
            </a:r>
            <a:r>
              <a:rPr lang="en-US" sz="1600" dirty="0"/>
              <a:t>(1), 60.</a:t>
            </a:r>
          </a:p>
          <a:p>
            <a:r>
              <a:rPr lang="en-US" sz="1600" dirty="0" err="1"/>
              <a:t>Chabrol</a:t>
            </a:r>
            <a:r>
              <a:rPr lang="en-US" sz="1600" dirty="0"/>
              <a:t>, H., </a:t>
            </a:r>
            <a:r>
              <a:rPr lang="en-US" sz="1600" dirty="0" err="1"/>
              <a:t>Niezborala</a:t>
            </a:r>
            <a:r>
              <a:rPr lang="en-US" sz="1600" dirty="0"/>
              <a:t>, M., </a:t>
            </a:r>
            <a:r>
              <a:rPr lang="en-US" sz="1600" dirty="0" err="1"/>
              <a:t>Chastan</a:t>
            </a:r>
            <a:r>
              <a:rPr lang="en-US" sz="1600" dirty="0"/>
              <a:t>, E., &amp; de Leon, J. (2005). Comparison of the Heavy Smoking Index and of the </a:t>
            </a:r>
            <a:r>
              <a:rPr lang="en-US" sz="1600" dirty="0" err="1"/>
              <a:t>Fagerström</a:t>
            </a:r>
            <a:r>
              <a:rPr lang="en-US" sz="1600" dirty="0"/>
              <a:t> Test for Nicotine Dependence in a sample of 749 cigarette smokers. </a:t>
            </a:r>
            <a:r>
              <a:rPr lang="en-US" sz="1600" i="1" dirty="0"/>
              <a:t>Addictive Behaviors</a:t>
            </a:r>
            <a:r>
              <a:rPr lang="en-US" sz="1600" dirty="0"/>
              <a:t>, </a:t>
            </a:r>
            <a:r>
              <a:rPr lang="en-US" sz="1600" i="1" dirty="0"/>
              <a:t>30</a:t>
            </a:r>
            <a:r>
              <a:rPr lang="en-US" sz="1600" dirty="0"/>
              <a:t>(7), 1474-1477.</a:t>
            </a:r>
          </a:p>
          <a:p>
            <a:r>
              <a:rPr lang="en-US" sz="1600" dirty="0"/>
              <a:t>Cox, L. S., Tiffany, S. T., &amp; Christen, A. G. (2001). Evaluation of the brief questionnaire of smoking urges (QSU-brief) in laboratory and clinical settings. </a:t>
            </a:r>
            <a:r>
              <a:rPr lang="en-US" sz="1600" i="1" dirty="0"/>
              <a:t>Nicotine &amp; Tobacco Research</a:t>
            </a:r>
            <a:r>
              <a:rPr lang="en-US" sz="1600" dirty="0"/>
              <a:t>, </a:t>
            </a:r>
            <a:r>
              <a:rPr lang="en-US" sz="1600" i="1" dirty="0"/>
              <a:t>3</a:t>
            </a:r>
            <a:r>
              <a:rPr lang="en-US" sz="1600" dirty="0"/>
              <a:t>(1), 7-16.</a:t>
            </a:r>
          </a:p>
          <a:p>
            <a:r>
              <a:rPr lang="en-US" sz="1600" dirty="0" err="1"/>
              <a:t>Ebbert</a:t>
            </a:r>
            <a:r>
              <a:rPr lang="en-US" sz="1600" dirty="0"/>
              <a:t>, J. O., Patten, C. A., &amp; Schroeder, D. R. (2006). The </a:t>
            </a:r>
            <a:r>
              <a:rPr lang="en-US" sz="1600" dirty="0" err="1"/>
              <a:t>Fagerström</a:t>
            </a:r>
            <a:r>
              <a:rPr lang="en-US" sz="1600" dirty="0"/>
              <a:t> Test for Nicotine Dependence-smokeless tobacco (FTND-ST). </a:t>
            </a:r>
            <a:r>
              <a:rPr lang="en-US" sz="1600" i="1" dirty="0"/>
              <a:t>Addictive Behaviors</a:t>
            </a:r>
            <a:r>
              <a:rPr lang="en-US" sz="1600" dirty="0"/>
              <a:t>, </a:t>
            </a:r>
            <a:r>
              <a:rPr lang="en-US" sz="1600" i="1" dirty="0"/>
              <a:t>31</a:t>
            </a:r>
            <a:r>
              <a:rPr lang="en-US" sz="1600" dirty="0"/>
              <a:t>(9), 1716-1721.</a:t>
            </a:r>
          </a:p>
          <a:p>
            <a:r>
              <a:rPr lang="en-US" sz="1600" dirty="0"/>
              <a:t>Granholm, E., Holden, J., Link, P. C., McQuaid, J. R., &amp; </a:t>
            </a:r>
            <a:r>
              <a:rPr lang="en-US" sz="1600" dirty="0" err="1"/>
              <a:t>Jeste</a:t>
            </a:r>
            <a:r>
              <a:rPr lang="en-US" sz="1600" dirty="0"/>
              <a:t>, D. V. (2013). Randomized controlled trial of cognitive behavioral social skills training for older consumers with schizophrenia: Defeatist performance attitudes and functional outcome. </a:t>
            </a:r>
            <a:r>
              <a:rPr lang="en-US" sz="1600" i="1" dirty="0"/>
              <a:t>The American Journal of Geriatric Psychiatry</a:t>
            </a:r>
            <a:r>
              <a:rPr lang="en-US" sz="1600" dirty="0"/>
              <a:t>, </a:t>
            </a:r>
            <a:r>
              <a:rPr lang="en-US" sz="1600" i="1" dirty="0"/>
              <a:t>21</a:t>
            </a:r>
            <a:r>
              <a:rPr lang="en-US" sz="1600" dirty="0"/>
              <a:t>(3), 251-262.</a:t>
            </a:r>
          </a:p>
          <a:p>
            <a:r>
              <a:rPr lang="en-US" sz="1600" dirty="0"/>
              <a:t>Hayes, R. L., Halford, W.K., &amp; Varghese, F. T. (1995). Social skills training with chronic schizophrenic patients: Effect on negative symptoms and community functioning. </a:t>
            </a:r>
            <a:r>
              <a:rPr lang="en-US" sz="1600" i="1" dirty="0"/>
              <a:t>Behavior Therapy, 26</a:t>
            </a:r>
            <a:r>
              <a:rPr lang="en-US" sz="1600" dirty="0"/>
              <a:t>, 433-449.</a:t>
            </a:r>
          </a:p>
          <a:p>
            <a:r>
              <a:rPr lang="en-US" sz="1600" dirty="0"/>
              <a:t>Heatherton, T. F., Kozlowski, L. T., </a:t>
            </a:r>
            <a:r>
              <a:rPr lang="en-US" sz="1600" dirty="0" err="1"/>
              <a:t>Frecker</a:t>
            </a:r>
            <a:r>
              <a:rPr lang="en-US" sz="1600" dirty="0"/>
              <a:t>, R. C., Rickert, W., &amp; Robinson, J. (1989). Measuring the heaviness of smoking: Using self-reported time to the first cigarette of the day and number of cigarettes smoked per day. </a:t>
            </a:r>
            <a:r>
              <a:rPr lang="en-US" sz="1600" i="1" dirty="0"/>
              <a:t>British Journal of Addiction</a:t>
            </a:r>
            <a:r>
              <a:rPr lang="en-US" sz="1600" dirty="0"/>
              <a:t>, </a:t>
            </a:r>
            <a:r>
              <a:rPr lang="en-US" sz="1600" i="1" dirty="0"/>
              <a:t>84</a:t>
            </a:r>
            <a:r>
              <a:rPr lang="en-US" sz="1600" dirty="0"/>
              <a:t>(7), 791-800.</a:t>
            </a:r>
          </a:p>
          <a:p>
            <a:r>
              <a:rPr lang="en-US" sz="1600" dirty="0"/>
              <a:t>Heinrichs, D. W., Hanlon, T. E., &amp; Carpenter Jr, W. T. (1984). The Quality of Life Scale: An instrument for rating the schizophrenic deficit syndrome. </a:t>
            </a:r>
            <a:r>
              <a:rPr lang="en-US" sz="1600" i="1" dirty="0"/>
              <a:t>Schizophrenia Bulletin</a:t>
            </a:r>
            <a:r>
              <a:rPr lang="en-US" sz="1600" dirty="0"/>
              <a:t>, </a:t>
            </a:r>
            <a:r>
              <a:rPr lang="en-US" sz="1600" i="1" dirty="0"/>
              <a:t>10</a:t>
            </a:r>
            <a:r>
              <a:rPr lang="en-US" sz="1600" dirty="0"/>
              <a:t>(3), 388-398.</a:t>
            </a:r>
          </a:p>
          <a:p>
            <a:r>
              <a:rPr lang="en-US" sz="1600" dirty="0"/>
              <a:t>Kurtz, M. M. &amp; </a:t>
            </a:r>
            <a:r>
              <a:rPr lang="en-US" sz="1600" dirty="0" err="1"/>
              <a:t>Mueser</a:t>
            </a:r>
            <a:r>
              <a:rPr lang="en-US" sz="1600" dirty="0"/>
              <a:t>, K. T. (2008). Meta-analysis of controlled research on social skills training for schizophrenia. </a:t>
            </a:r>
            <a:r>
              <a:rPr lang="en-US" sz="1600" i="1" dirty="0"/>
              <a:t>Journal of Consulting and Clinical Psychology, 76</a:t>
            </a:r>
            <a:r>
              <a:rPr lang="en-US" sz="1600" dirty="0"/>
              <a:t>, 491-504.</a:t>
            </a:r>
          </a:p>
          <a:p>
            <a:r>
              <a:rPr lang="en-US" sz="1600" dirty="0"/>
              <a:t>de Leon, J., &amp; Diaz, F. J. (2005). A meta-analysis of worldwide studies demonstrates an association between schizophrenia and tobacco smoking behaviors. </a:t>
            </a:r>
            <a:r>
              <a:rPr lang="en-US" sz="1600" i="1" dirty="0"/>
              <a:t>Schizophrenia Research</a:t>
            </a:r>
            <a:r>
              <a:rPr lang="en-US" sz="1600" dirty="0"/>
              <a:t>, </a:t>
            </a:r>
            <a:r>
              <a:rPr lang="en-US" sz="1600" i="1" dirty="0"/>
              <a:t>76</a:t>
            </a:r>
            <a:r>
              <a:rPr lang="en-US" sz="1600" dirty="0"/>
              <a:t>(2-3), 135-157.</a:t>
            </a:r>
          </a:p>
          <a:p>
            <a:r>
              <a:rPr lang="en-US" sz="1600" dirty="0"/>
              <a:t>Liberman, R. P., Wallace, C.J., Blackwell, G., </a:t>
            </a:r>
            <a:r>
              <a:rPr lang="en-US" sz="1600" dirty="0" err="1"/>
              <a:t>Kopelowicz</a:t>
            </a:r>
            <a:r>
              <a:rPr lang="en-US" sz="1600" dirty="0"/>
              <a:t>, A., Vaccaro, J.V., &amp; </a:t>
            </a:r>
            <a:r>
              <a:rPr lang="en-US" sz="1600" dirty="0" err="1"/>
              <a:t>Mintz</a:t>
            </a:r>
            <a:r>
              <a:rPr lang="en-US" sz="1600" dirty="0"/>
              <a:t>, J. (1998). Skills training versus psychosocial occupational therapy for persons with persistent schizophrenia. </a:t>
            </a:r>
            <a:r>
              <a:rPr lang="en-US" sz="1600" i="1" dirty="0"/>
              <a:t>American Journal of Psychiatry, 155</a:t>
            </a:r>
            <a:r>
              <a:rPr lang="en-US" sz="1600" dirty="0"/>
              <a:t>, 1087-1091.</a:t>
            </a:r>
          </a:p>
          <a:p>
            <a:r>
              <a:rPr lang="en-US" sz="1600" dirty="0"/>
              <a:t>Pratt, S. I., </a:t>
            </a:r>
            <a:r>
              <a:rPr lang="en-US" sz="1600" dirty="0" err="1"/>
              <a:t>Mueser</a:t>
            </a:r>
            <a:r>
              <a:rPr lang="en-US" sz="1600" dirty="0"/>
              <a:t>, K. T., Smith, T. E., &amp; Lu, W. (2005). Self-efficacy and psychosocial functioning in schizophrenia: A mediational analysis. </a:t>
            </a:r>
            <a:r>
              <a:rPr lang="en-US" sz="1600" i="1" dirty="0"/>
              <a:t>Schizophrenia Research, 78, </a:t>
            </a:r>
            <a:r>
              <a:rPr lang="en-US" sz="1600" dirty="0"/>
              <a:t>187-197.</a:t>
            </a:r>
          </a:p>
          <a:p>
            <a:r>
              <a:rPr lang="en-US" sz="1600" dirty="0"/>
              <a:t> </a:t>
            </a:r>
          </a:p>
          <a:p>
            <a:r>
              <a:rPr lang="en-US" sz="1600" dirty="0"/>
              <a:t> </a:t>
            </a:r>
          </a:p>
          <a:p>
            <a:r>
              <a:rPr lang="en-US" sz="1600" dirty="0"/>
              <a:t>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342842" indent="-342842">
              <a:buFont typeface="+mj-lt"/>
              <a:buAutoNum type="arabicPeriod"/>
            </a:pPr>
            <a:endParaRPr lang="en-US" sz="1600" dirty="0">
              <a:latin typeface="Arial" panose="020B0604020202020204" pitchFamily="34" charset="0"/>
              <a:cs typeface="Arial" panose="020B0604020202020204" pitchFamily="34" charset="0"/>
            </a:endParaRPr>
          </a:p>
        </p:txBody>
      </p:sp>
      <p:sp>
        <p:nvSpPr>
          <p:cNvPr id="27" name="TextBox 26"/>
          <p:cNvSpPr txBox="1"/>
          <p:nvPr/>
        </p:nvSpPr>
        <p:spPr>
          <a:xfrm>
            <a:off x="7696200" y="28910391"/>
            <a:ext cx="2079712" cy="500125"/>
          </a:xfrm>
          <a:prstGeom prst="rect">
            <a:avLst/>
          </a:prstGeom>
          <a:noFill/>
        </p:spPr>
        <p:txBody>
          <a:bodyPr wrap="none" lIns="68568" tIns="34284" rIns="68568" bIns="34284" rtlCol="0">
            <a:spAutoFit/>
          </a:bodyPr>
          <a:lstStyle/>
          <a:p>
            <a:r>
              <a:rPr lang="en-US" sz="2800" b="1" dirty="0">
                <a:latin typeface="Arial" panose="020B0604020202020204" pitchFamily="34" charset="0"/>
                <a:cs typeface="Arial" panose="020B0604020202020204" pitchFamily="34" charset="0"/>
              </a:rPr>
              <a:t>References</a:t>
            </a:r>
          </a:p>
        </p:txBody>
      </p:sp>
      <p:sp>
        <p:nvSpPr>
          <p:cNvPr id="10" name="Text Box 189"/>
          <p:cNvSpPr txBox="1">
            <a:spLocks noChangeArrowheads="1"/>
          </p:cNvSpPr>
          <p:nvPr/>
        </p:nvSpPr>
        <p:spPr bwMode="auto">
          <a:xfrm>
            <a:off x="613194" y="5080042"/>
            <a:ext cx="10360847" cy="1114693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buFont typeface="Wingdings" pitchFamily="2" charset="2"/>
              <a:buChar char="§"/>
            </a:pPr>
            <a:r>
              <a:rPr lang="en-US" dirty="0">
                <a:latin typeface="Arial" panose="020B0604020202020204" pitchFamily="34" charset="0"/>
                <a:cs typeface="Arial" panose="020B0604020202020204" pitchFamily="34" charset="0"/>
              </a:rPr>
              <a:t>Individuals with schizophrenia spectrum disorders (SSDs) exhibit impaired reinforcement learning and deficits in social cognition (Acheson, </a:t>
            </a:r>
            <a:r>
              <a:rPr lang="en-US" dirty="0" err="1">
                <a:latin typeface="Arial" panose="020B0604020202020204" pitchFamily="34" charset="0"/>
                <a:cs typeface="Arial" panose="020B0604020202020204" pitchFamily="34" charset="0"/>
              </a:rPr>
              <a:t>Twamley</a:t>
            </a:r>
            <a:r>
              <a:rPr lang="en-US" dirty="0">
                <a:latin typeface="Arial" panose="020B0604020202020204" pitchFamily="34" charset="0"/>
                <a:cs typeface="Arial" panose="020B0604020202020204" pitchFamily="34" charset="0"/>
              </a:rPr>
              <a:t> &amp; Young, 2013). Additionally, neurocognitive problems in attention, memory, and executive functioning have been observed to occur in approximately 70% of persons with schizophrenia (Palmer, </a:t>
            </a:r>
            <a:r>
              <a:rPr lang="en-US" dirty="0" err="1">
                <a:latin typeface="Arial" panose="020B0604020202020204" pitchFamily="34" charset="0"/>
                <a:cs typeface="Arial" panose="020B0604020202020204" pitchFamily="34" charset="0"/>
              </a:rPr>
              <a:t>Healter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Kuck</a:t>
            </a:r>
            <a:r>
              <a:rPr lang="en-US" dirty="0">
                <a:latin typeface="Arial" panose="020B0604020202020204" pitchFamily="34" charset="0"/>
                <a:cs typeface="Arial" panose="020B0604020202020204" pitchFamily="34" charset="0"/>
              </a:rPr>
              <a:t>, &amp; Braff, 1997), which can impact learning. </a:t>
            </a:r>
          </a:p>
          <a:p>
            <a:endParaRPr lang="en-US" dirty="0">
              <a:latin typeface="Arial" panose="020B0604020202020204" pitchFamily="34" charset="0"/>
              <a:cs typeface="Arial" panose="020B0604020202020204" pitchFamily="34" charset="0"/>
            </a:endParaRPr>
          </a:p>
          <a:p>
            <a:pPr marL="342900" indent="-342900">
              <a:buFont typeface="Wingdings" pitchFamily="2" charset="2"/>
              <a:buChar char="§"/>
            </a:pPr>
            <a:r>
              <a:rPr lang="en-US" dirty="0">
                <a:latin typeface="Arial" panose="020B0604020202020204" pitchFamily="34" charset="0"/>
                <a:cs typeface="Arial" panose="020B0604020202020204" pitchFamily="34" charset="0"/>
              </a:rPr>
              <a:t>Nicotine has learning-enhancing effects (Acheson et al., 2013 ) and smoking prevalence is elevated in among persons with SSDs (de Leon &amp; Diaz, 2005). Specifically, the alpha7 nicotinic acetylcholine receptor (</a:t>
            </a:r>
            <a:r>
              <a:rPr lang="en-US" dirty="0" err="1">
                <a:latin typeface="Arial" panose="020B0604020202020204" pitchFamily="34" charset="0"/>
                <a:cs typeface="Arial" panose="020B0604020202020204" pitchFamily="34" charset="0"/>
              </a:rPr>
              <a:t>nAChR</a:t>
            </a:r>
            <a:r>
              <a:rPr lang="en-US" dirty="0">
                <a:latin typeface="Arial" panose="020B0604020202020204" pitchFamily="34" charset="0"/>
                <a:cs typeface="Arial" panose="020B0604020202020204" pitchFamily="34" charset="0"/>
              </a:rPr>
              <a:t>) has been identified as a pro-cognitive target to augment reward-based learning in patients with schizophrenia (Acheson et al., 2013).</a:t>
            </a:r>
          </a:p>
          <a:p>
            <a:r>
              <a:rPr lang="en-US" dirty="0">
                <a:latin typeface="Arial" panose="020B0604020202020204" pitchFamily="34" charset="0"/>
                <a:cs typeface="Arial" panose="020B0604020202020204" pitchFamily="34" charset="0"/>
              </a:rPr>
              <a:t> </a:t>
            </a:r>
          </a:p>
          <a:p>
            <a:pPr marL="342900" indent="-342900">
              <a:buFont typeface="Wingdings" pitchFamily="2" charset="2"/>
              <a:buChar char="§"/>
            </a:pPr>
            <a:r>
              <a:rPr lang="en-US" dirty="0">
                <a:latin typeface="Arial" panose="020B0604020202020204" pitchFamily="34" charset="0"/>
                <a:cs typeface="Arial" panose="020B0604020202020204" pitchFamily="34" charset="0"/>
              </a:rPr>
              <a:t>Social Skills Training (SST) and Cognitive and Behavioral Social Skills Training (CBSST) have shown to be effective forms of treatment for this population. Consumer of these interventions develop their social and cognitive abilities through skill-based curricula and positive feedback, resulting in skill acquisition and enhanced quality of life (Benton &amp; Schroeder, 1990; Dixon et al., 2010; Granholm et al., 2013). </a:t>
            </a:r>
          </a:p>
          <a:p>
            <a:endParaRPr lang="en-US" dirty="0">
              <a:latin typeface="Arial" panose="020B0604020202020204" pitchFamily="34" charset="0"/>
              <a:cs typeface="Arial" panose="020B0604020202020204" pitchFamily="34" charset="0"/>
            </a:endParaRPr>
          </a:p>
          <a:p>
            <a:pPr marL="342900" indent="-342900">
              <a:buFont typeface="Wingdings" pitchFamily="2" charset="2"/>
              <a:buChar char="§"/>
            </a:pPr>
            <a:r>
              <a:rPr lang="en-US" dirty="0">
                <a:latin typeface="Arial" panose="020B0604020202020204" pitchFamily="34" charset="0"/>
                <a:cs typeface="Arial" panose="020B0604020202020204" pitchFamily="34" charset="0"/>
              </a:rPr>
              <a:t>To these authors’ knowledge, no study to date has explored the relationship between nicotine use and reward-based learning associated with SST and CBSST among this population. Since this has not been examined in this population/setting, feasibility (i.e., enrollment, dropout, number of assessments completed) was also evaluated.</a:t>
            </a:r>
          </a:p>
          <a:p>
            <a:pPr marL="342900" indent="-342900">
              <a:buFont typeface="Wingdings" pitchFamily="2" charset="2"/>
              <a:buChar char="§"/>
            </a:pPr>
            <a:endParaRPr lang="en-US" dirty="0">
              <a:latin typeface="Arial" panose="020B0604020202020204" pitchFamily="34" charset="0"/>
              <a:cs typeface="Arial" panose="020B0604020202020204" pitchFamily="34" charset="0"/>
            </a:endParaRPr>
          </a:p>
          <a:p>
            <a:pPr marL="342900" indent="-342900">
              <a:buFont typeface="Wingdings" pitchFamily="2" charset="2"/>
              <a:buChar char="§"/>
            </a:pPr>
            <a:r>
              <a:rPr lang="en-US" dirty="0">
                <a:latin typeface="Arial" panose="020B0604020202020204" pitchFamily="34" charset="0"/>
                <a:cs typeface="Arial" panose="020B0604020202020204" pitchFamily="34" charset="0"/>
              </a:rPr>
              <a:t>Results derived from this study may facilitate the development of the VASDHS’ CORE program by highlighting observed differences in learning between nicotine versus non-nicotine users, potentially leading to the modification and delivery of current group curriculum to bridge these differences and improve quality of life.</a:t>
            </a:r>
          </a:p>
          <a:p>
            <a:pPr marL="342900" indent="-342900">
              <a:buFont typeface="Wingdings" pitchFamily="2" charset="2"/>
              <a:buChar char="§"/>
            </a:pPr>
            <a:endParaRPr lang="en-US" dirty="0">
              <a:latin typeface="Arial" panose="020B0604020202020204" pitchFamily="34" charset="0"/>
              <a:cs typeface="Arial" panose="020B0604020202020204" pitchFamily="34" charset="0"/>
            </a:endParaRPr>
          </a:p>
        </p:txBody>
      </p:sp>
      <p:sp>
        <p:nvSpPr>
          <p:cNvPr id="13" name="Text Box 192"/>
          <p:cNvSpPr txBox="1">
            <a:spLocks noChangeArrowheads="1"/>
          </p:cNvSpPr>
          <p:nvPr/>
        </p:nvSpPr>
        <p:spPr bwMode="auto">
          <a:xfrm>
            <a:off x="21853788" y="4121615"/>
            <a:ext cx="10392643" cy="10509006"/>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b="1" u="sng" dirty="0">
                <a:latin typeface="Arial" panose="020B0604020202020204" pitchFamily="34" charset="0"/>
                <a:cs typeface="Arial" panose="020B0604020202020204" pitchFamily="34" charset="0"/>
              </a:rPr>
              <a:t>Social Skills Training</a:t>
            </a: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dirty="0">
                <a:latin typeface="Arial" panose="020B0604020202020204" pitchFamily="34" charset="0"/>
                <a:cs typeface="Arial" panose="020B0604020202020204" pitchFamily="34" charset="0"/>
              </a:rPr>
              <a:t>Pre/post scores from the sections of the SSCS that assess SST-specific learning and the QOL were examined by nicotine use status (user vs. non-user). Results did not yield statistically significant differences. A series of Mann-Whitney U tests measuring improvement in SST skills from the SSCS did not yield statistically significant differences pre/post between nicotine users and non-users.</a:t>
            </a:r>
          </a:p>
          <a:p>
            <a:endParaRPr lang="en-US" sz="1400" i="1" dirty="0">
              <a:latin typeface="Arial" panose="020B0604020202020204" pitchFamily="34" charset="0"/>
              <a:cs typeface="Arial" panose="020B0604020202020204" pitchFamily="34" charset="0"/>
            </a:endParaRPr>
          </a:p>
          <a:p>
            <a:r>
              <a:rPr lang="en-US" sz="1400" i="1" dirty="0">
                <a:latin typeface="Arial" panose="020B0604020202020204" pitchFamily="34" charset="0"/>
                <a:cs typeface="Arial" panose="020B0604020202020204" pitchFamily="34" charset="0"/>
              </a:rPr>
              <a:t>*Estimated marginal means are available via handout from author.</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Cognitive and Behavioral Social Skills Training</a:t>
            </a:r>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dirty="0">
                <a:latin typeface="Arial" panose="020B0604020202020204" pitchFamily="34" charset="0"/>
                <a:cs typeface="Arial" panose="020B0604020202020204" pitchFamily="34" charset="0"/>
              </a:rPr>
              <a:t>Pre/post scores from the CMT were examined by nicotine use status (user vs non-user). Results did not yield significant differences, </a:t>
            </a:r>
            <a:r>
              <a:rPr lang="en-US" i="1" dirty="0">
                <a:latin typeface="Arial" panose="020B0604020202020204" pitchFamily="34" charset="0"/>
                <a:cs typeface="Arial" panose="020B0604020202020204" pitchFamily="34" charset="0"/>
              </a:rPr>
              <a:t>F(1, 2) </a:t>
            </a:r>
            <a:r>
              <a:rPr lang="en-US" dirty="0">
                <a:latin typeface="Arial" panose="020B0604020202020204" pitchFamily="34" charset="0"/>
                <a:cs typeface="Arial" panose="020B0604020202020204" pitchFamily="34" charset="0"/>
              </a:rPr>
              <a:t>= .14,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 = .74.</a:t>
            </a:r>
            <a:endParaRPr lang="en-US" b="1" u="sng"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Feasibility</a:t>
            </a:r>
            <a:endParaRPr lang="en-US"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
            </a:pPr>
            <a:r>
              <a:rPr lang="en-US" dirty="0"/>
              <a:t>Average group size for the CORE clinic is an </a:t>
            </a:r>
            <a:r>
              <a:rPr lang="en-US" i="1" dirty="0"/>
              <a:t>n</a:t>
            </a:r>
            <a:r>
              <a:rPr lang="en-US" dirty="0"/>
              <a:t>=6, thus we can conclude that we had good feasibility with an </a:t>
            </a:r>
            <a:r>
              <a:rPr lang="en-US" i="1" dirty="0"/>
              <a:t>n</a:t>
            </a:r>
            <a:r>
              <a:rPr lang="en-US" dirty="0"/>
              <a:t>=9 (CBSST) and </a:t>
            </a:r>
            <a:r>
              <a:rPr lang="en-US" i="1" dirty="0"/>
              <a:t>n</a:t>
            </a:r>
            <a:r>
              <a:rPr lang="en-US" dirty="0"/>
              <a:t>=6 (SST) for the groups. </a:t>
            </a:r>
          </a:p>
          <a:p>
            <a:pPr marL="342900" lvl="0" indent="-342900">
              <a:buFont typeface="Wingdings" panose="05000000000000000000" pitchFamily="2" charset="2"/>
              <a:buChar char="§"/>
            </a:pPr>
            <a:r>
              <a:rPr lang="en-US" dirty="0"/>
              <a:t>A total of 14 Veterans were approached to be in the study and 13 agreed to participate. There was a retention rate of 55.5% for SST and 66.67% for CBSST. There was a rate of 35.7% nicotine users across both groups.</a:t>
            </a:r>
          </a:p>
        </p:txBody>
      </p:sp>
      <p:sp>
        <p:nvSpPr>
          <p:cNvPr id="12" name="Text Box 191"/>
          <p:cNvSpPr txBox="1">
            <a:spLocks noChangeArrowheads="1"/>
          </p:cNvSpPr>
          <p:nvPr/>
        </p:nvSpPr>
        <p:spPr bwMode="auto">
          <a:xfrm>
            <a:off x="21843250" y="21335437"/>
            <a:ext cx="10440822" cy="6986796"/>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b="1" u="sng" dirty="0">
                <a:latin typeface="Arial" panose="020B0604020202020204" pitchFamily="34" charset="0"/>
                <a:cs typeface="Arial" panose="020B0604020202020204" pitchFamily="34" charset="0"/>
              </a:rPr>
              <a:t>Conclusions</a:t>
            </a:r>
            <a:endParaRPr lang="en-US" dirty="0">
              <a:latin typeface="Arial" panose="020B0604020202020204" pitchFamily="34" charset="0"/>
              <a:cs typeface="Arial" panose="020B0604020202020204" pitchFamily="34" charset="0"/>
            </a:endParaRPr>
          </a:p>
          <a:p>
            <a:pPr marL="342900" lvl="0" indent="-342900">
              <a:buFont typeface="Wingdings" pitchFamily="2" charset="2"/>
              <a:buChar char="§"/>
            </a:pPr>
            <a:r>
              <a:rPr lang="en-US" dirty="0">
                <a:latin typeface="Arial" panose="020B0604020202020204" pitchFamily="34" charset="0"/>
                <a:cs typeface="Arial" panose="020B0604020202020204" pitchFamily="34" charset="0"/>
              </a:rPr>
              <a:t>Overall there was no statistically significant differences between the nicotine users and non-nicotine users across all general and group-specific measures.</a:t>
            </a:r>
          </a:p>
          <a:p>
            <a:pPr marL="342900" lvl="0" indent="-342900">
              <a:buFont typeface="Wingdings" pitchFamily="2" charset="2"/>
              <a:buChar char="§"/>
            </a:pPr>
            <a:r>
              <a:rPr lang="en-US" dirty="0">
                <a:latin typeface="Arial" panose="020B0604020202020204" pitchFamily="34" charset="0"/>
                <a:cs typeface="Arial" panose="020B0604020202020204" pitchFamily="34" charset="0"/>
              </a:rPr>
              <a:t>Despite limitations, this study demonstrated good feasibility.</a:t>
            </a:r>
          </a:p>
          <a:p>
            <a:pPr marL="342900" lvl="0" indent="-342900">
              <a:buFont typeface="Wingdings" pitchFamily="2" charset="2"/>
              <a:buChar char="§"/>
            </a:pPr>
            <a:r>
              <a:rPr lang="en-US" dirty="0">
                <a:latin typeface="Arial" panose="020B0604020202020204" pitchFamily="34" charset="0"/>
                <a:cs typeface="Arial" panose="020B0604020202020204" pitchFamily="34" charset="0"/>
              </a:rPr>
              <a:t>Outcomes of this study helped quantify the number of active nicotine-users in SST and CBSST groups of the CORE Program, which facilitated the provision of referrals to the VASDHS’ Smoking Cessation Clinic. </a:t>
            </a:r>
          </a:p>
          <a:p>
            <a:pPr marL="342900" lvl="0" indent="-342900">
              <a:buFont typeface="Wingdings" pitchFamily="2" charset="2"/>
              <a:buChar char="§"/>
            </a:pPr>
            <a:r>
              <a:rPr lang="en-US" dirty="0">
                <a:latin typeface="Arial" panose="020B0604020202020204" pitchFamily="34" charset="0"/>
                <a:cs typeface="Arial" panose="020B0604020202020204" pitchFamily="34" charset="0"/>
              </a:rPr>
              <a:t>The incidence of nicotine-users was lower than expected at the CORE clinic. A total of 60% of SST non-nicotine users were former smokers, there were no former smokers in CBSST. </a:t>
            </a:r>
            <a:r>
              <a:rPr lang="en-US" dirty="0"/>
              <a:t>This may be, in part, related to VASDHS’ efforts to implement smoking cessation services and a smoke-free campus.</a:t>
            </a:r>
            <a:endParaRPr lang="en-US"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Future Directions</a:t>
            </a:r>
            <a:endParaRPr lang="en-US" dirty="0">
              <a:latin typeface="Arial" panose="020B0604020202020204" pitchFamily="34" charset="0"/>
              <a:cs typeface="Arial" panose="020B0604020202020204" pitchFamily="34" charset="0"/>
            </a:endParaRPr>
          </a:p>
          <a:p>
            <a:pPr marL="342900" indent="-342900">
              <a:buFont typeface="Wingdings" pitchFamily="2" charset="2"/>
              <a:buChar char="§"/>
            </a:pPr>
            <a:r>
              <a:rPr lang="en-US" dirty="0"/>
              <a:t>Other mental health clinics, which larger censuses, that also serve Veterans with SSDs may be able to recruit a larger sample, as well as more active nicotine users with SSDs.</a:t>
            </a:r>
          </a:p>
          <a:p>
            <a:pPr marL="342900" lvl="0" indent="-342900">
              <a:buFont typeface="Wingdings" pitchFamily="2" charset="2"/>
              <a:buChar char="§"/>
            </a:pPr>
            <a:r>
              <a:rPr lang="en-US" dirty="0"/>
              <a:t>Future studies should use randomization.</a:t>
            </a:r>
          </a:p>
          <a:p>
            <a:pPr marL="342900" lvl="0" indent="-342900">
              <a:buFont typeface="Wingdings" pitchFamily="2" charset="2"/>
              <a:buChar char="§"/>
            </a:pPr>
            <a:r>
              <a:rPr lang="en-US" dirty="0"/>
              <a:t>Data derived from future studies with larger sample sizes may be able to detect significant differences between nicotine and non-nicotine users. These results may improve the delivery of current group curriculum to bridge these differences, enhance skill acquisition, and improve Veterans’ quality of life.</a:t>
            </a:r>
          </a:p>
        </p:txBody>
      </p:sp>
      <p:sp>
        <p:nvSpPr>
          <p:cNvPr id="11" name="Text Box 190"/>
          <p:cNvSpPr txBox="1">
            <a:spLocks noChangeArrowheads="1"/>
          </p:cNvSpPr>
          <p:nvPr/>
        </p:nvSpPr>
        <p:spPr bwMode="auto">
          <a:xfrm>
            <a:off x="613194" y="24659737"/>
            <a:ext cx="10383844" cy="366249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b="1" u="sng" dirty="0">
                <a:latin typeface="Arial" panose="020B0604020202020204" pitchFamily="34" charset="0"/>
                <a:cs typeface="Arial" panose="020B0604020202020204" pitchFamily="34" charset="0"/>
              </a:rPr>
              <a:t>Participants &amp; Procedures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relationship between reward learning and nicotine was explored in a sample of </a:t>
            </a:r>
            <a:r>
              <a:rPr lang="en-US" b="1" dirty="0">
                <a:latin typeface="Arial" panose="020B0604020202020204" pitchFamily="34" charset="0"/>
                <a:cs typeface="Arial" panose="020B0604020202020204" pitchFamily="34" charset="0"/>
              </a:rPr>
              <a:t>(</a:t>
            </a:r>
            <a:r>
              <a:rPr lang="en-US" b="1" i="1" dirty="0">
                <a:latin typeface="Arial" panose="020B0604020202020204" pitchFamily="34" charset="0"/>
                <a:cs typeface="Arial" panose="020B0604020202020204" pitchFamily="34" charset="0"/>
              </a:rPr>
              <a:t>N</a:t>
            </a:r>
            <a:r>
              <a:rPr lang="en-US" b="1" dirty="0">
                <a:latin typeface="Arial" panose="020B0604020202020204" pitchFamily="34" charset="0"/>
                <a:cs typeface="Arial" panose="020B0604020202020204" pitchFamily="34" charset="0"/>
              </a:rPr>
              <a:t>=15*)</a:t>
            </a:r>
            <a:r>
              <a:rPr lang="en-US" dirty="0">
                <a:latin typeface="Arial" panose="020B0604020202020204" pitchFamily="34" charset="0"/>
                <a:cs typeface="Arial" panose="020B0604020202020204" pitchFamily="34" charset="0"/>
              </a:rPr>
              <a:t> Veterans. Participants were members of the CORE who carry diagnoses of SSDs and related disorders with psychotic features. </a:t>
            </a:r>
            <a:endParaRPr lang="en-US" dirty="0">
              <a:highlight>
                <a:srgbClr val="FFFF00"/>
              </a:highligh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Veterans were enrolled in a weekly, 60-minute SST or CBSST groups for a range of 8-12 weeks. Veterans completed measures at the first and last session of their respective groups. All Veterans who identified as nicotine users were provided the opportunity to request a referral for smoking cessation services through the VASDHS’ tobacco use cessation clinic.</a:t>
            </a:r>
          </a:p>
        </p:txBody>
      </p:sp>
      <p:pic>
        <p:nvPicPr>
          <p:cNvPr id="6" name="Picture 5">
            <a:extLst>
              <a:ext uri="{FF2B5EF4-FFF2-40B4-BE49-F238E27FC236}">
                <a16:creationId xmlns:a16="http://schemas.microsoft.com/office/drawing/2014/main" id="{EF8FC9FC-02C4-429A-9972-BC3DAD17D5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1133" y="2009692"/>
            <a:ext cx="9089153" cy="2017792"/>
          </a:xfrm>
          <a:prstGeom prst="rect">
            <a:avLst/>
          </a:prstGeom>
        </p:spPr>
      </p:pic>
      <p:sp>
        <p:nvSpPr>
          <p:cNvPr id="29" name="Text Box 189">
            <a:extLst>
              <a:ext uri="{FF2B5EF4-FFF2-40B4-BE49-F238E27FC236}">
                <a16:creationId xmlns:a16="http://schemas.microsoft.com/office/drawing/2014/main" id="{F61CB96A-A50D-6E4B-A0AB-F876F48E92E9}"/>
              </a:ext>
            </a:extLst>
          </p:cNvPr>
          <p:cNvSpPr txBox="1">
            <a:spLocks noChangeArrowheads="1"/>
          </p:cNvSpPr>
          <p:nvPr/>
        </p:nvSpPr>
        <p:spPr bwMode="auto">
          <a:xfrm>
            <a:off x="653411" y="21090552"/>
            <a:ext cx="10375500" cy="2308278"/>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dirty="0">
                <a:latin typeface="Arial" panose="020B0604020202020204" pitchFamily="34" charset="0"/>
                <a:cs typeface="Arial" panose="020B0604020202020204" pitchFamily="34" charset="0"/>
              </a:rPr>
              <a:t>Improve the clinical operations of the VA San Diego Healthcare’s (VASDHS) Center of Recovery Education (CORE) by observing potential differences in learning among Veterans (nicotine and non-nicotine users) enrolled in SST and/or CBSST groups, and the impact participating in these groups has on their quality of life.</a:t>
            </a:r>
          </a:p>
          <a:p>
            <a:endParaRPr lang="en-US" dirty="0">
              <a:latin typeface="Arial" panose="020B0604020202020204" pitchFamily="34" charset="0"/>
              <a:cs typeface="Arial" panose="020B0604020202020204" pitchFamily="34" charset="0"/>
            </a:endParaRPr>
          </a:p>
        </p:txBody>
      </p:sp>
      <p:sp>
        <p:nvSpPr>
          <p:cNvPr id="37" name="Text Box 191">
            <a:extLst>
              <a:ext uri="{FF2B5EF4-FFF2-40B4-BE49-F238E27FC236}">
                <a16:creationId xmlns:a16="http://schemas.microsoft.com/office/drawing/2014/main" id="{C477CAB8-1C7F-484C-93AE-1268790509E4}"/>
              </a:ext>
            </a:extLst>
          </p:cNvPr>
          <p:cNvSpPr txBox="1">
            <a:spLocks noChangeArrowheads="1"/>
          </p:cNvSpPr>
          <p:nvPr/>
        </p:nvSpPr>
        <p:spPr bwMode="auto">
          <a:xfrm>
            <a:off x="21844490" y="18424887"/>
            <a:ext cx="10415019" cy="2308278"/>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lvl="0" indent="-342900">
              <a:buFont typeface="Wingdings" pitchFamily="2" charset="2"/>
              <a:buChar char="§"/>
            </a:pPr>
            <a:r>
              <a:rPr lang="en-US" dirty="0"/>
              <a:t>Small sample size impacted the study’s power and ability to generalize results.</a:t>
            </a:r>
          </a:p>
          <a:p>
            <a:pPr marL="342900" lvl="0" indent="-342900">
              <a:buFont typeface="Wingdings" pitchFamily="2" charset="2"/>
              <a:buChar char="§"/>
            </a:pPr>
            <a:r>
              <a:rPr lang="en-US" dirty="0"/>
              <a:t>This study was incremental to current standard clinical care received by CORE Veterans and did not exclude Veterans with prior SST and CBSST exposure.</a:t>
            </a:r>
          </a:p>
          <a:p>
            <a:pPr marL="342900" lvl="0" indent="-342900">
              <a:buFont typeface="Wingdings" pitchFamily="2" charset="2"/>
              <a:buChar char="§"/>
            </a:pPr>
            <a:r>
              <a:rPr lang="en-US" dirty="0"/>
              <a:t>The study did not use random assignment and extraneous variables were not controlled.</a:t>
            </a:r>
          </a:p>
          <a:p>
            <a:pPr marL="342900" lvl="0" indent="-342900">
              <a:buFont typeface="Wingdings" pitchFamily="2" charset="2"/>
              <a:buChar char="§"/>
            </a:pPr>
            <a:r>
              <a:rPr lang="en-US" dirty="0"/>
              <a:t>There was a low rate of identified nicotine users within both groups.</a:t>
            </a:r>
          </a:p>
        </p:txBody>
      </p:sp>
      <p:sp>
        <p:nvSpPr>
          <p:cNvPr id="50" name="Text Box 189">
            <a:extLst>
              <a:ext uri="{FF2B5EF4-FFF2-40B4-BE49-F238E27FC236}">
                <a16:creationId xmlns:a16="http://schemas.microsoft.com/office/drawing/2014/main" id="{E804C30B-A244-9D44-98F7-4CDE2000EE35}"/>
              </a:ext>
            </a:extLst>
          </p:cNvPr>
          <p:cNvSpPr txBox="1">
            <a:spLocks noChangeArrowheads="1"/>
          </p:cNvSpPr>
          <p:nvPr/>
        </p:nvSpPr>
        <p:spPr bwMode="auto">
          <a:xfrm>
            <a:off x="644135" y="17388987"/>
            <a:ext cx="10367626" cy="2646832"/>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buFont typeface="Wingdings" pitchFamily="2" charset="2"/>
              <a:buChar char="§"/>
            </a:pPr>
            <a:r>
              <a:rPr lang="en-US" dirty="0"/>
              <a:t>Veterans with SSDs who use nicotine will demonstrate better learning in SST and CBSST compared to non nicotine-users.</a:t>
            </a:r>
          </a:p>
          <a:p>
            <a:pPr marL="342900" indent="-342900">
              <a:buFont typeface="Wingdings" pitchFamily="2" charset="2"/>
              <a:buChar char="§"/>
            </a:pPr>
            <a:endParaRPr lang="en-US" dirty="0"/>
          </a:p>
          <a:p>
            <a:pPr marL="342900" indent="-342900">
              <a:buFont typeface="Wingdings" pitchFamily="2" charset="2"/>
              <a:buChar char="§"/>
            </a:pPr>
            <a:r>
              <a:rPr lang="en-US" dirty="0"/>
              <a:t>Nicotine-users will demonstrate better quality of life and self-efficacy post-treatment than non-users.</a:t>
            </a:r>
          </a:p>
          <a:p>
            <a:pPr marL="342900" indent="-342900">
              <a:buFont typeface="Wingdings" pitchFamily="2" charset="2"/>
              <a:buChar char="§"/>
            </a:pPr>
            <a:endParaRPr lang="en-US" dirty="0"/>
          </a:p>
          <a:p>
            <a:pPr marL="342900" indent="-342900">
              <a:buFont typeface="Wingdings" pitchFamily="2" charset="2"/>
              <a:buChar char="§"/>
            </a:pPr>
            <a:r>
              <a:rPr lang="en-US" dirty="0"/>
              <a:t>The study will demonstrate feasibility.</a:t>
            </a:r>
          </a:p>
        </p:txBody>
      </p:sp>
      <p:pic>
        <p:nvPicPr>
          <p:cNvPr id="56" name="Picture 55">
            <a:extLst>
              <a:ext uri="{FF2B5EF4-FFF2-40B4-BE49-F238E27FC236}">
                <a16:creationId xmlns:a16="http://schemas.microsoft.com/office/drawing/2014/main" id="{4B48BDA6-0B30-3E45-9071-4E1669290C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86785" y="782402"/>
            <a:ext cx="3830482" cy="3830482"/>
          </a:xfrm>
          <a:prstGeom prst="rect">
            <a:avLst/>
          </a:prstGeom>
        </p:spPr>
      </p:pic>
      <p:sp>
        <p:nvSpPr>
          <p:cNvPr id="59" name="TextBox 58">
            <a:extLst>
              <a:ext uri="{FF2B5EF4-FFF2-40B4-BE49-F238E27FC236}">
                <a16:creationId xmlns:a16="http://schemas.microsoft.com/office/drawing/2014/main" id="{431F0795-C621-CC41-B60C-B9F15AA9A640}"/>
              </a:ext>
            </a:extLst>
          </p:cNvPr>
          <p:cNvSpPr txBox="1"/>
          <p:nvPr/>
        </p:nvSpPr>
        <p:spPr>
          <a:xfrm>
            <a:off x="11250296" y="23824021"/>
            <a:ext cx="10429983" cy="923330"/>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 One Veteran was enrolled in both SST and CBSST groups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The Heavy Smoking Index</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p:txBody>
      </p:sp>
      <p:sp>
        <p:nvSpPr>
          <p:cNvPr id="61" name="Text Box 191">
            <a:extLst>
              <a:ext uri="{FF2B5EF4-FFF2-40B4-BE49-F238E27FC236}">
                <a16:creationId xmlns:a16="http://schemas.microsoft.com/office/drawing/2014/main" id="{0E819826-EB0B-9644-A4D5-1991EA3710A8}"/>
              </a:ext>
            </a:extLst>
          </p:cNvPr>
          <p:cNvSpPr txBox="1">
            <a:spLocks noChangeArrowheads="1"/>
          </p:cNvSpPr>
          <p:nvPr/>
        </p:nvSpPr>
        <p:spPr bwMode="auto">
          <a:xfrm>
            <a:off x="11271247" y="4423900"/>
            <a:ext cx="10329872" cy="1212635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b="1" u="sng" dirty="0">
                <a:latin typeface="Arial" panose="020B0604020202020204" pitchFamily="34" charset="0"/>
                <a:cs typeface="Arial" panose="020B0604020202020204" pitchFamily="34" charset="0"/>
              </a:rPr>
              <a:t>Quantitative Measures</a:t>
            </a:r>
            <a:endParaRPr lang="en-US" dirty="0">
              <a:latin typeface="Arial" panose="020B0604020202020204" pitchFamily="34" charset="0"/>
              <a:cs typeface="Arial" panose="020B0604020202020204" pitchFamily="34" charset="0"/>
            </a:endParaRPr>
          </a:p>
          <a:p>
            <a:pPr algn="ctr"/>
            <a:r>
              <a:rPr lang="en-US" b="1" i="1" dirty="0">
                <a:latin typeface="Arial" panose="020B0604020202020204" pitchFamily="34" charset="0"/>
                <a:cs typeface="Arial" panose="020B0604020202020204" pitchFamily="34" charset="0"/>
              </a:rPr>
              <a:t>General</a:t>
            </a:r>
            <a:endParaRPr lang="en-US" dirty="0">
              <a:latin typeface="Arial" panose="020B0604020202020204" pitchFamily="34" charset="0"/>
              <a:cs typeface="Arial" panose="020B0604020202020204" pitchFamily="34" charset="0"/>
            </a:endParaRPr>
          </a:p>
          <a:p>
            <a:pPr marL="342900" lvl="0" indent="-342900">
              <a:buFont typeface="Wingdings" pitchFamily="2" charset="2"/>
              <a:buChar char="§"/>
            </a:pPr>
            <a:r>
              <a:rPr lang="en-US" dirty="0">
                <a:latin typeface="Arial" panose="020B0604020202020204" pitchFamily="34" charset="0"/>
                <a:cs typeface="Arial" panose="020B0604020202020204" pitchFamily="34" charset="0"/>
              </a:rPr>
              <a:t>A basic demographics questionnaire was developed and administered.</a:t>
            </a:r>
          </a:p>
          <a:p>
            <a:pPr marL="342900" lvl="0" indent="-342900">
              <a:buFont typeface="Wingdings" pitchFamily="2" charset="2"/>
              <a:buChar char="§"/>
            </a:pPr>
            <a:r>
              <a:rPr lang="en-US" dirty="0">
                <a:latin typeface="Arial" panose="020B0604020202020204" pitchFamily="34" charset="0"/>
                <a:cs typeface="Arial" panose="020B0604020202020204" pitchFamily="34" charset="0"/>
              </a:rPr>
              <a:t>Current and historical nicotine use/cravings, were assessed by the Heavy Smoking Index (HSI; Heatherton, Kozlowski, </a:t>
            </a:r>
            <a:r>
              <a:rPr lang="en-US" dirty="0" err="1">
                <a:latin typeface="Arial" panose="020B0604020202020204" pitchFamily="34" charset="0"/>
                <a:cs typeface="Arial" panose="020B0604020202020204" pitchFamily="34" charset="0"/>
              </a:rPr>
              <a:t>Frecker</a:t>
            </a:r>
            <a:r>
              <a:rPr lang="en-US" dirty="0">
                <a:latin typeface="Arial" panose="020B0604020202020204" pitchFamily="34" charset="0"/>
                <a:cs typeface="Arial" panose="020B0604020202020204" pitchFamily="34" charset="0"/>
              </a:rPr>
              <a:t>, Rickert, &amp; Robinson, 1989), the </a:t>
            </a:r>
            <a:r>
              <a:rPr lang="en-US" dirty="0" err="1">
                <a:latin typeface="Arial" panose="020B0604020202020204" pitchFamily="34" charset="0"/>
                <a:cs typeface="Arial" panose="020B0604020202020204" pitchFamily="34" charset="0"/>
              </a:rPr>
              <a:t>Fagerström</a:t>
            </a:r>
            <a:r>
              <a:rPr lang="en-US" dirty="0">
                <a:latin typeface="Arial" panose="020B0604020202020204" pitchFamily="34" charset="0"/>
                <a:cs typeface="Arial" panose="020B0604020202020204" pitchFamily="34" charset="0"/>
              </a:rPr>
              <a:t> Test for Nicotine Dependence for Smokeless tobacco (FTND-ST; </a:t>
            </a:r>
            <a:r>
              <a:rPr lang="en-US" dirty="0" err="1">
                <a:latin typeface="Arial" panose="020B0604020202020204" pitchFamily="34" charset="0"/>
                <a:cs typeface="Arial" panose="020B0604020202020204" pitchFamily="34" charset="0"/>
              </a:rPr>
              <a:t>Ebbert</a:t>
            </a:r>
            <a:r>
              <a:rPr lang="en-US" dirty="0">
                <a:latin typeface="Arial" panose="020B0604020202020204" pitchFamily="34" charset="0"/>
                <a:cs typeface="Arial" panose="020B0604020202020204" pitchFamily="34" charset="0"/>
              </a:rPr>
              <a:t>, Patten, &amp; Schroeder, 2006) and questions adapted from the brief Questionnaire of Smoking Urges (QSU-brief; Tiffany &amp; </a:t>
            </a:r>
            <a:r>
              <a:rPr lang="en-US" dirty="0" err="1">
                <a:latin typeface="Arial" panose="020B0604020202020204" pitchFamily="34" charset="0"/>
                <a:cs typeface="Arial" panose="020B0604020202020204" pitchFamily="34" charset="0"/>
              </a:rPr>
              <a:t>Drobes</a:t>
            </a:r>
            <a:r>
              <a:rPr lang="en-US" dirty="0">
                <a:latin typeface="Arial" panose="020B0604020202020204" pitchFamily="34" charset="0"/>
                <a:cs typeface="Arial" panose="020B0604020202020204" pitchFamily="34" charset="0"/>
              </a:rPr>
              <a:t>, 1991).</a:t>
            </a:r>
          </a:p>
          <a:p>
            <a:pPr marL="342900" lvl="0" indent="-342900">
              <a:buFont typeface="Wingdings" pitchFamily="2" charset="2"/>
              <a:buChar char="§"/>
            </a:pPr>
            <a:r>
              <a:rPr lang="en-US" dirty="0">
                <a:latin typeface="Arial" panose="020B0604020202020204" pitchFamily="34" charset="0"/>
                <a:cs typeface="Arial" panose="020B0604020202020204" pitchFamily="34" charset="0"/>
              </a:rPr>
              <a:t>The Quality of Life Scale (QOLS; Burckhardt &amp; Anderson, 2003) was used as an assessment for psychosocial functioning (Hayes et al.1995; Liberman et al.,1998). </a:t>
            </a:r>
          </a:p>
          <a:p>
            <a:pPr marL="342900" lvl="0" indent="-342900">
              <a:buFont typeface="Wingdings" pitchFamily="2" charset="2"/>
              <a:buChar char="§"/>
            </a:pPr>
            <a:r>
              <a:rPr lang="en-US" dirty="0">
                <a:latin typeface="Arial" panose="020B0604020202020204" pitchFamily="34" charset="0"/>
                <a:cs typeface="Arial" panose="020B0604020202020204" pitchFamily="34" charset="0"/>
              </a:rPr>
              <a:t>The General Self-Efficacy Scale (GSE; Schwarzer &amp; Jerusalem, 1995) was used, as SST has been shown to reinforce the self-efficacy and willingness to use skills ( Kurtz &amp; </a:t>
            </a:r>
            <a:r>
              <a:rPr lang="en-US" dirty="0" err="1">
                <a:latin typeface="Arial" panose="020B0604020202020204" pitchFamily="34" charset="0"/>
                <a:cs typeface="Arial" panose="020B0604020202020204" pitchFamily="34" charset="0"/>
              </a:rPr>
              <a:t>Mueser</a:t>
            </a:r>
            <a:r>
              <a:rPr lang="en-US" dirty="0">
                <a:latin typeface="Arial" panose="020B0604020202020204" pitchFamily="34" charset="0"/>
                <a:cs typeface="Arial" panose="020B0604020202020204" pitchFamily="34" charset="0"/>
              </a:rPr>
              <a:t>, 2008; Pratt, </a:t>
            </a:r>
            <a:r>
              <a:rPr lang="en-US" dirty="0" err="1">
                <a:latin typeface="Arial" panose="020B0604020202020204" pitchFamily="34" charset="0"/>
                <a:cs typeface="Arial" panose="020B0604020202020204" pitchFamily="34" charset="0"/>
              </a:rPr>
              <a:t>Mueser</a:t>
            </a:r>
            <a:r>
              <a:rPr lang="en-US" dirty="0">
                <a:latin typeface="Arial" panose="020B0604020202020204" pitchFamily="34" charset="0"/>
                <a:cs typeface="Arial" panose="020B0604020202020204" pitchFamily="34" charset="0"/>
              </a:rPr>
              <a:t>, Smith, &amp; Lu, 2005).</a:t>
            </a:r>
          </a:p>
          <a:p>
            <a:pPr algn="ctr"/>
            <a:endParaRPr lang="en-US" dirty="0">
              <a:latin typeface="Arial" panose="020B0604020202020204" pitchFamily="34" charset="0"/>
              <a:cs typeface="Arial" panose="020B0604020202020204" pitchFamily="34" charset="0"/>
            </a:endParaRPr>
          </a:p>
          <a:p>
            <a:pPr algn="ctr"/>
            <a:r>
              <a:rPr lang="en-US" b="1" i="1" dirty="0">
                <a:latin typeface="Arial" panose="020B0604020202020204" pitchFamily="34" charset="0"/>
                <a:cs typeface="Arial" panose="020B0604020202020204" pitchFamily="34" charset="0"/>
              </a:rPr>
              <a:t>Social Skills Training</a:t>
            </a:r>
            <a:r>
              <a:rPr lang="en-US" dirty="0">
                <a:latin typeface="Arial" panose="020B0604020202020204" pitchFamily="34" charset="0"/>
                <a:cs typeface="Arial" panose="020B0604020202020204" pitchFamily="34" charset="0"/>
              </a:rPr>
              <a:t>  </a:t>
            </a:r>
          </a:p>
          <a:p>
            <a:pPr marL="342900" lvl="0" indent="-342900">
              <a:buFont typeface="Wingdings" pitchFamily="2" charset="2"/>
              <a:buChar char="§"/>
            </a:pPr>
            <a:r>
              <a:rPr lang="en-US" dirty="0">
                <a:latin typeface="Arial" panose="020B0604020202020204" pitchFamily="34" charset="0"/>
                <a:cs typeface="Arial" panose="020B0604020202020204" pitchFamily="34" charset="0"/>
              </a:rPr>
              <a:t>Standard clinical measures to assess SST-specific learning (pre/post), which are routinely collected as part of the VA Office of Mental Health and Suicide Prevention’s (OMHSP) National Evidence-Based Psychotherapy Training Program (EBP Training Program), were administered. These measures include, The World Health Organization’s Quality of Life survey (WHO-QOL) and the Social Skills Training Veteran survey: Satisfaction, Self-efficacy &amp; Competence in Social Skills (SSCS). </a:t>
            </a:r>
          </a:p>
          <a:p>
            <a:pPr lvl="0"/>
            <a:endParaRPr lang="en-US" dirty="0">
              <a:latin typeface="Arial" panose="020B0604020202020204" pitchFamily="34" charset="0"/>
              <a:cs typeface="Arial" panose="020B0604020202020204" pitchFamily="34" charset="0"/>
            </a:endParaRPr>
          </a:p>
          <a:p>
            <a:pPr algn="ctr"/>
            <a:r>
              <a:rPr lang="en-US" b="1" i="1" dirty="0">
                <a:latin typeface="Arial" panose="020B0604020202020204" pitchFamily="34" charset="0"/>
                <a:cs typeface="Arial" panose="020B0604020202020204" pitchFamily="34" charset="0"/>
              </a:rPr>
              <a:t>Cognitive and Behavioral Social Skills Training</a:t>
            </a:r>
            <a:endParaRPr lang="en-US" dirty="0">
              <a:latin typeface="Arial" panose="020B0604020202020204" pitchFamily="34" charset="0"/>
              <a:cs typeface="Arial" panose="020B0604020202020204" pitchFamily="34" charset="0"/>
            </a:endParaRPr>
          </a:p>
          <a:p>
            <a:pPr marL="342900" lvl="0" indent="-342900">
              <a:buFont typeface="Wingdings" pitchFamily="2" charset="2"/>
              <a:buChar char="§"/>
            </a:pPr>
            <a:r>
              <a:rPr lang="en-US" dirty="0">
                <a:latin typeface="Arial" panose="020B0604020202020204" pitchFamily="34" charset="0"/>
                <a:cs typeface="Arial" panose="020B0604020202020204" pitchFamily="34" charset="0"/>
              </a:rPr>
              <a:t>Cognitive Skills Module Test (CMT; Granholm, Holden &amp; </a:t>
            </a:r>
            <a:r>
              <a:rPr lang="en-US" dirty="0" err="1">
                <a:latin typeface="Arial" panose="020B0604020202020204" pitchFamily="34" charset="0"/>
                <a:cs typeface="Arial" panose="020B0604020202020204" pitchFamily="34" charset="0"/>
              </a:rPr>
              <a:t>Mcquaid</a:t>
            </a:r>
            <a:r>
              <a:rPr lang="en-US" dirty="0">
                <a:latin typeface="Arial" panose="020B0604020202020204" pitchFamily="34" charset="0"/>
                <a:cs typeface="Arial" panose="020B0604020202020204" pitchFamily="34" charset="0"/>
              </a:rPr>
              <a:t>, 2016), was administered pre/post to evaluate the learning of the cognitive skills in CBSST.</a:t>
            </a:r>
          </a:p>
          <a:p>
            <a:r>
              <a:rPr lang="en-US" dirty="0">
                <a:latin typeface="Arial" panose="020B0604020202020204" pitchFamily="34" charset="0"/>
                <a:cs typeface="Arial" panose="020B0604020202020204" pitchFamily="34" charset="0"/>
              </a:rPr>
              <a:t> </a:t>
            </a:r>
          </a:p>
          <a:p>
            <a:r>
              <a:rPr lang="en-US" b="1" u="sng" dirty="0">
                <a:latin typeface="Arial" panose="020B0604020202020204" pitchFamily="34" charset="0"/>
                <a:cs typeface="Arial" panose="020B0604020202020204" pitchFamily="34" charset="0"/>
              </a:rPr>
              <a:t>Analytic Procedures</a:t>
            </a:r>
            <a:endParaRPr lang="en-US" dirty="0">
              <a:latin typeface="Arial" panose="020B0604020202020204" pitchFamily="34" charset="0"/>
              <a:cs typeface="Arial" panose="020B0604020202020204" pitchFamily="34" charset="0"/>
            </a:endParaRPr>
          </a:p>
          <a:p>
            <a:pPr marL="342900" indent="-342900">
              <a:buFont typeface="Wingdings" pitchFamily="2" charset="2"/>
              <a:buChar char="§"/>
            </a:pPr>
            <a:r>
              <a:rPr lang="en-US" dirty="0">
                <a:latin typeface="Arial" panose="020B0604020202020204" pitchFamily="34" charset="0"/>
                <a:cs typeface="Arial" panose="020B0604020202020204" pitchFamily="34" charset="0"/>
              </a:rPr>
              <a:t>To examine the differences in pre/post scores between nicotine use status (user vs. non-user), a series of repeated-measures ANOVAs were conducted. A Mann-Whitney U test was performed for the self-reported post-SST treatment ratings of improvement in social skills.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63" name="Text Box 192">
            <a:extLst>
              <a:ext uri="{FF2B5EF4-FFF2-40B4-BE49-F238E27FC236}">
                <a16:creationId xmlns:a16="http://schemas.microsoft.com/office/drawing/2014/main" id="{6648A428-BFAC-614F-8B7B-F0378B5E8332}"/>
              </a:ext>
            </a:extLst>
          </p:cNvPr>
          <p:cNvSpPr txBox="1">
            <a:spLocks noChangeArrowheads="1"/>
          </p:cNvSpPr>
          <p:nvPr/>
        </p:nvSpPr>
        <p:spPr bwMode="auto">
          <a:xfrm>
            <a:off x="11273992" y="25138901"/>
            <a:ext cx="10292303" cy="353938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buFont typeface="Wingdings" panose="05000000000000000000" pitchFamily="2" charset="2"/>
              <a:buChar char="§"/>
            </a:pPr>
            <a:r>
              <a:rPr lang="en-US" dirty="0">
                <a:latin typeface="Arial" panose="020B0604020202020204" pitchFamily="34" charset="0"/>
                <a:cs typeface="Arial" panose="020B0604020202020204" pitchFamily="34" charset="0"/>
              </a:rPr>
              <a:t>There were no statistically significant differences in overall patient responses between the nicotine users and non-nicotine users. </a:t>
            </a:r>
          </a:p>
          <a:p>
            <a:pPr marL="342900" indent="-342900">
              <a:buFont typeface="Wingdings" panose="05000000000000000000" pitchFamily="2" charset="2"/>
              <a:buChar char="§"/>
            </a:pPr>
            <a:r>
              <a:rPr lang="en-US" dirty="0">
                <a:latin typeface="Arial" panose="020B0604020202020204" pitchFamily="34" charset="0"/>
                <a:cs typeface="Arial" panose="020B0604020202020204" pitchFamily="34" charset="0"/>
              </a:rPr>
              <a:t>Pre/post scores from the GSE and QOLS were examined by nicotine use status (user vs non-user). Results did not yield statistically significant differences.</a:t>
            </a:r>
          </a:p>
          <a:p>
            <a:r>
              <a:rPr lang="en-US" sz="1400" i="1" dirty="0">
                <a:latin typeface="Arial" panose="020B0604020202020204" pitchFamily="34" charset="0"/>
                <a:cs typeface="Arial" panose="020B0604020202020204" pitchFamily="34" charset="0"/>
              </a:rPr>
              <a:t>*Estimated marginal means are available via handout from author.</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EA2134AB-B9CC-1441-A24F-88256AA2FA01}"/>
              </a:ext>
            </a:extLst>
          </p:cNvPr>
          <p:cNvSpPr/>
          <p:nvPr/>
        </p:nvSpPr>
        <p:spPr>
          <a:xfrm>
            <a:off x="613195" y="4447380"/>
            <a:ext cx="10368722" cy="6193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Arial" panose="020B0604020202020204" pitchFamily="34" charset="0"/>
                <a:cs typeface="Arial" panose="020B0604020202020204" pitchFamily="34" charset="0"/>
              </a:rPr>
              <a:t>Introduction</a:t>
            </a:r>
          </a:p>
        </p:txBody>
      </p:sp>
      <p:sp>
        <p:nvSpPr>
          <p:cNvPr id="70" name="Rectangle 69">
            <a:extLst>
              <a:ext uri="{FF2B5EF4-FFF2-40B4-BE49-F238E27FC236}">
                <a16:creationId xmlns:a16="http://schemas.microsoft.com/office/drawing/2014/main" id="{DBDFF477-46EE-4149-9EC5-2825D5E6F7C8}"/>
              </a:ext>
            </a:extLst>
          </p:cNvPr>
          <p:cNvSpPr/>
          <p:nvPr/>
        </p:nvSpPr>
        <p:spPr>
          <a:xfrm>
            <a:off x="632018" y="16752228"/>
            <a:ext cx="10360848" cy="6193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Arial" panose="020B0604020202020204" pitchFamily="34" charset="0"/>
                <a:cs typeface="Arial" panose="020B0604020202020204" pitchFamily="34" charset="0"/>
              </a:rPr>
              <a:t>Hypotheses</a:t>
            </a:r>
          </a:p>
        </p:txBody>
      </p:sp>
      <p:sp>
        <p:nvSpPr>
          <p:cNvPr id="71" name="Rectangle 70">
            <a:extLst>
              <a:ext uri="{FF2B5EF4-FFF2-40B4-BE49-F238E27FC236}">
                <a16:creationId xmlns:a16="http://schemas.microsoft.com/office/drawing/2014/main" id="{EF398ED8-B61C-834F-A544-54E0308B27DF}"/>
              </a:ext>
            </a:extLst>
          </p:cNvPr>
          <p:cNvSpPr/>
          <p:nvPr/>
        </p:nvSpPr>
        <p:spPr>
          <a:xfrm>
            <a:off x="653411" y="20478737"/>
            <a:ext cx="10375500" cy="6193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Arial" panose="020B0604020202020204" pitchFamily="34" charset="0"/>
                <a:cs typeface="Arial" panose="020B0604020202020204" pitchFamily="34" charset="0"/>
              </a:rPr>
              <a:t>Study Aims</a:t>
            </a:r>
          </a:p>
        </p:txBody>
      </p:sp>
      <p:sp>
        <p:nvSpPr>
          <p:cNvPr id="73" name="Rectangle 72">
            <a:extLst>
              <a:ext uri="{FF2B5EF4-FFF2-40B4-BE49-F238E27FC236}">
                <a16:creationId xmlns:a16="http://schemas.microsoft.com/office/drawing/2014/main" id="{A3381B3A-44C3-5541-B4E4-01D5E9CFD273}"/>
              </a:ext>
            </a:extLst>
          </p:cNvPr>
          <p:cNvSpPr/>
          <p:nvPr/>
        </p:nvSpPr>
        <p:spPr>
          <a:xfrm>
            <a:off x="617366" y="24022978"/>
            <a:ext cx="10375500" cy="6193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Arial" panose="020B0604020202020204" pitchFamily="34" charset="0"/>
                <a:cs typeface="Arial" panose="020B0604020202020204" pitchFamily="34" charset="0"/>
              </a:rPr>
              <a:t>Methods</a:t>
            </a:r>
          </a:p>
        </p:txBody>
      </p:sp>
      <p:sp>
        <p:nvSpPr>
          <p:cNvPr id="75" name="Rectangle 74">
            <a:extLst>
              <a:ext uri="{FF2B5EF4-FFF2-40B4-BE49-F238E27FC236}">
                <a16:creationId xmlns:a16="http://schemas.microsoft.com/office/drawing/2014/main" id="{4D10EC36-5365-0E4B-8F10-CEC3B076738C}"/>
              </a:ext>
            </a:extLst>
          </p:cNvPr>
          <p:cNvSpPr/>
          <p:nvPr/>
        </p:nvSpPr>
        <p:spPr>
          <a:xfrm>
            <a:off x="11276032" y="24544104"/>
            <a:ext cx="10290264" cy="60193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Arial" panose="020B0604020202020204" pitchFamily="34" charset="0"/>
                <a:cs typeface="Arial" panose="020B0604020202020204" pitchFamily="34" charset="0"/>
              </a:rPr>
              <a:t>Results</a:t>
            </a:r>
          </a:p>
        </p:txBody>
      </p:sp>
      <p:sp>
        <p:nvSpPr>
          <p:cNvPr id="77" name="Rectangle 76">
            <a:extLst>
              <a:ext uri="{FF2B5EF4-FFF2-40B4-BE49-F238E27FC236}">
                <a16:creationId xmlns:a16="http://schemas.microsoft.com/office/drawing/2014/main" id="{4F87EF9E-4084-404E-969C-15C59E9C4C04}"/>
              </a:ext>
            </a:extLst>
          </p:cNvPr>
          <p:cNvSpPr/>
          <p:nvPr/>
        </p:nvSpPr>
        <p:spPr>
          <a:xfrm>
            <a:off x="21844489" y="20718571"/>
            <a:ext cx="10415019" cy="6193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Arial" panose="020B0604020202020204" pitchFamily="34" charset="0"/>
                <a:cs typeface="Arial" panose="020B0604020202020204" pitchFamily="34" charset="0"/>
              </a:rPr>
              <a:t>Conclusions/Future Directions</a:t>
            </a:r>
          </a:p>
        </p:txBody>
      </p:sp>
      <p:sp>
        <p:nvSpPr>
          <p:cNvPr id="43" name="Text Box 191">
            <a:extLst>
              <a:ext uri="{FF2B5EF4-FFF2-40B4-BE49-F238E27FC236}">
                <a16:creationId xmlns:a16="http://schemas.microsoft.com/office/drawing/2014/main" id="{125B515D-EED7-4859-83BE-ABF7830BF965}"/>
              </a:ext>
            </a:extLst>
          </p:cNvPr>
          <p:cNvSpPr txBox="1">
            <a:spLocks noChangeArrowheads="1"/>
          </p:cNvSpPr>
          <p:nvPr/>
        </p:nvSpPr>
        <p:spPr bwMode="auto">
          <a:xfrm>
            <a:off x="21844489" y="14829964"/>
            <a:ext cx="10415019" cy="2985386"/>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buFont typeface="Wingdings" pitchFamily="2" charset="2"/>
              <a:buChar char="§"/>
            </a:pPr>
            <a:r>
              <a:rPr lang="en-US" dirty="0"/>
              <a:t>Across all measures, general and group-specific, no significant differences were found between nicotine-users and non-users, likely due to the small sample size.</a:t>
            </a:r>
          </a:p>
          <a:p>
            <a:pPr marL="342900" indent="-342900">
              <a:buFont typeface="Wingdings" pitchFamily="2" charset="2"/>
              <a:buChar char="§"/>
            </a:pPr>
            <a:r>
              <a:rPr lang="en-US" dirty="0"/>
              <a:t>We had good recruitment and high retention rates for both groups. It is feasible to explore these hypotheses/aims among this population at CORE.</a:t>
            </a:r>
          </a:p>
          <a:p>
            <a:pPr marL="342900" indent="-342900">
              <a:buFont typeface="Wingdings" pitchFamily="2" charset="2"/>
              <a:buChar char="§"/>
            </a:pPr>
            <a:r>
              <a:rPr lang="en-US" dirty="0"/>
              <a:t>The incidence of nicotine-users was lower than expected at the CORE clinic. This may be, in part, related to VASDHS’ efforts to implement smoking cessation services and a smoke-free campus.</a:t>
            </a:r>
          </a:p>
        </p:txBody>
      </p:sp>
      <p:pic>
        <p:nvPicPr>
          <p:cNvPr id="20" name="Picture 19">
            <a:extLst>
              <a:ext uri="{FF2B5EF4-FFF2-40B4-BE49-F238E27FC236}">
                <a16:creationId xmlns:a16="http://schemas.microsoft.com/office/drawing/2014/main" id="{DA08AA61-E418-48F7-8AAE-7FC0BC7073C1}"/>
              </a:ext>
            </a:extLst>
          </p:cNvPr>
          <p:cNvPicPr>
            <a:picLocks noChangeAspect="1"/>
          </p:cNvPicPr>
          <p:nvPr/>
        </p:nvPicPr>
        <p:blipFill>
          <a:blip r:embed="rId7"/>
          <a:stretch>
            <a:fillRect/>
          </a:stretch>
        </p:blipFill>
        <p:spPr>
          <a:xfrm>
            <a:off x="11148749" y="17230052"/>
            <a:ext cx="10661679" cy="6853697"/>
          </a:xfrm>
          <a:prstGeom prst="rect">
            <a:avLst/>
          </a:prstGeom>
        </p:spPr>
      </p:pic>
      <p:sp>
        <p:nvSpPr>
          <p:cNvPr id="7" name="TextBox 6">
            <a:extLst>
              <a:ext uri="{FF2B5EF4-FFF2-40B4-BE49-F238E27FC236}">
                <a16:creationId xmlns:a16="http://schemas.microsoft.com/office/drawing/2014/main" id="{BDC3569B-4897-5C4D-B7D6-540C55A375BA}"/>
              </a:ext>
            </a:extLst>
          </p:cNvPr>
          <p:cNvSpPr txBox="1"/>
          <p:nvPr/>
        </p:nvSpPr>
        <p:spPr>
          <a:xfrm>
            <a:off x="11314638" y="16738265"/>
            <a:ext cx="7142468" cy="430887"/>
          </a:xfrm>
          <a:prstGeom prst="rect">
            <a:avLst/>
          </a:prstGeom>
          <a:noFill/>
        </p:spPr>
        <p:txBody>
          <a:bodyPr wrap="none" rtlCol="0">
            <a:spAutoFit/>
          </a:bodyPr>
          <a:lstStyle/>
          <a:p>
            <a:r>
              <a:rPr lang="en-US" sz="2200" dirty="0">
                <a:latin typeface="Arial" panose="020B0604020202020204" pitchFamily="34" charset="0"/>
                <a:cs typeface="Arial" panose="020B0604020202020204" pitchFamily="34" charset="0"/>
              </a:rPr>
              <a:t>Below is an overview of the participants’ characteristics.</a:t>
            </a:r>
          </a:p>
        </p:txBody>
      </p:sp>
      <p:pic>
        <p:nvPicPr>
          <p:cNvPr id="3" name="Picture 2">
            <a:extLst>
              <a:ext uri="{FF2B5EF4-FFF2-40B4-BE49-F238E27FC236}">
                <a16:creationId xmlns:a16="http://schemas.microsoft.com/office/drawing/2014/main" id="{6185C0AF-9442-4A13-AE23-05E737D08625}"/>
              </a:ext>
            </a:extLst>
          </p:cNvPr>
          <p:cNvPicPr>
            <a:picLocks noChangeAspect="1"/>
          </p:cNvPicPr>
          <p:nvPr/>
        </p:nvPicPr>
        <p:blipFill>
          <a:blip r:embed="rId8"/>
          <a:stretch>
            <a:fillRect/>
          </a:stretch>
        </p:blipFill>
        <p:spPr>
          <a:xfrm>
            <a:off x="12192000" y="27207462"/>
            <a:ext cx="11201400" cy="1700061"/>
          </a:xfrm>
          <a:prstGeom prst="rect">
            <a:avLst/>
          </a:prstGeom>
        </p:spPr>
      </p:pic>
      <p:pic>
        <p:nvPicPr>
          <p:cNvPr id="15" name="Picture 14">
            <a:extLst>
              <a:ext uri="{FF2B5EF4-FFF2-40B4-BE49-F238E27FC236}">
                <a16:creationId xmlns:a16="http://schemas.microsoft.com/office/drawing/2014/main" id="{77394ABC-940E-456E-A8E2-0079CA8F2458}"/>
              </a:ext>
            </a:extLst>
          </p:cNvPr>
          <p:cNvPicPr>
            <a:picLocks noChangeAspect="1"/>
          </p:cNvPicPr>
          <p:nvPr/>
        </p:nvPicPr>
        <p:blipFill>
          <a:blip r:embed="rId9"/>
          <a:stretch>
            <a:fillRect/>
          </a:stretch>
        </p:blipFill>
        <p:spPr>
          <a:xfrm>
            <a:off x="22086243" y="7163407"/>
            <a:ext cx="10691513" cy="4190393"/>
          </a:xfrm>
          <a:prstGeom prst="rect">
            <a:avLst/>
          </a:prstGeom>
        </p:spPr>
      </p:pic>
      <p:sp>
        <p:nvSpPr>
          <p:cNvPr id="42" name="Rectangle 41">
            <a:extLst>
              <a:ext uri="{FF2B5EF4-FFF2-40B4-BE49-F238E27FC236}">
                <a16:creationId xmlns:a16="http://schemas.microsoft.com/office/drawing/2014/main" id="{905761D5-776F-4D24-BD47-1E3A5E67B989}"/>
              </a:ext>
            </a:extLst>
          </p:cNvPr>
          <p:cNvSpPr/>
          <p:nvPr/>
        </p:nvSpPr>
        <p:spPr>
          <a:xfrm>
            <a:off x="21844489" y="14194722"/>
            <a:ext cx="10415019" cy="6193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Arial" panose="020B0604020202020204" pitchFamily="34" charset="0"/>
                <a:cs typeface="Arial" panose="020B0604020202020204" pitchFamily="34" charset="0"/>
              </a:rPr>
              <a:t>Discussion</a:t>
            </a:r>
          </a:p>
        </p:txBody>
      </p:sp>
      <p:sp>
        <p:nvSpPr>
          <p:cNvPr id="76" name="Rectangle 75">
            <a:extLst>
              <a:ext uri="{FF2B5EF4-FFF2-40B4-BE49-F238E27FC236}">
                <a16:creationId xmlns:a16="http://schemas.microsoft.com/office/drawing/2014/main" id="{A62EB493-33DB-2042-B9B1-84E650F85762}"/>
              </a:ext>
            </a:extLst>
          </p:cNvPr>
          <p:cNvSpPr/>
          <p:nvPr/>
        </p:nvSpPr>
        <p:spPr>
          <a:xfrm>
            <a:off x="21844489" y="17820185"/>
            <a:ext cx="10415019" cy="6193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Arial" panose="020B0604020202020204" pitchFamily="34" charset="0"/>
                <a:cs typeface="Arial" panose="020B0604020202020204" pitchFamily="34" charset="0"/>
              </a:rPr>
              <a:t>Limitations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6538</TotalTime>
  <Words>1369</Words>
  <Application>Microsoft Office PowerPoint</Application>
  <PresentationFormat>Custom</PresentationFormat>
  <Paragraphs>115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Ghislene Adjaoute</cp:lastModifiedBy>
  <cp:revision>186</cp:revision>
  <cp:lastPrinted>2019-04-09T23:59:29Z</cp:lastPrinted>
  <dcterms:created xsi:type="dcterms:W3CDTF">2013-02-10T21:14:48Z</dcterms:created>
  <dcterms:modified xsi:type="dcterms:W3CDTF">2020-04-27T01:11:51Z</dcterms:modified>
</cp:coreProperties>
</file>