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22"/>
    <p:sldMasterId id="2147483697" r:id="rId23"/>
  </p:sldMasterIdLst>
  <p:notesMasterIdLst>
    <p:notesMasterId r:id="rId87"/>
  </p:notesMasterIdLst>
  <p:sldIdLst>
    <p:sldId id="258" r:id="rId24"/>
    <p:sldId id="542" r:id="rId25"/>
    <p:sldId id="543" r:id="rId26"/>
    <p:sldId id="544" r:id="rId27"/>
    <p:sldId id="288" r:id="rId28"/>
    <p:sldId id="290" r:id="rId29"/>
    <p:sldId id="289" r:id="rId30"/>
    <p:sldId id="545" r:id="rId31"/>
    <p:sldId id="546" r:id="rId32"/>
    <p:sldId id="547" r:id="rId33"/>
    <p:sldId id="287" r:id="rId34"/>
    <p:sldId id="295" r:id="rId35"/>
    <p:sldId id="548" r:id="rId36"/>
    <p:sldId id="549" r:id="rId37"/>
    <p:sldId id="550" r:id="rId38"/>
    <p:sldId id="551" r:id="rId39"/>
    <p:sldId id="299" r:id="rId40"/>
    <p:sldId id="304" r:id="rId41"/>
    <p:sldId id="301" r:id="rId42"/>
    <p:sldId id="303" r:id="rId43"/>
    <p:sldId id="552" r:id="rId44"/>
    <p:sldId id="553" r:id="rId45"/>
    <p:sldId id="554" r:id="rId46"/>
    <p:sldId id="291" r:id="rId47"/>
    <p:sldId id="294" r:id="rId48"/>
    <p:sldId id="292" r:id="rId49"/>
    <p:sldId id="293" r:id="rId50"/>
    <p:sldId id="555" r:id="rId51"/>
    <p:sldId id="556" r:id="rId52"/>
    <p:sldId id="557" r:id="rId53"/>
    <p:sldId id="560" r:id="rId54"/>
    <p:sldId id="561" r:id="rId55"/>
    <p:sldId id="562" r:id="rId56"/>
    <p:sldId id="563" r:id="rId57"/>
    <p:sldId id="558" r:id="rId58"/>
    <p:sldId id="559" r:id="rId59"/>
    <p:sldId id="564" r:id="rId60"/>
    <p:sldId id="565" r:id="rId61"/>
    <p:sldId id="566" r:id="rId62"/>
    <p:sldId id="567" r:id="rId63"/>
    <p:sldId id="568" r:id="rId64"/>
    <p:sldId id="569" r:id="rId65"/>
    <p:sldId id="571" r:id="rId66"/>
    <p:sldId id="570" r:id="rId67"/>
    <p:sldId id="572" r:id="rId68"/>
    <p:sldId id="573" r:id="rId69"/>
    <p:sldId id="574" r:id="rId70"/>
    <p:sldId id="575" r:id="rId71"/>
    <p:sldId id="297" r:id="rId72"/>
    <p:sldId id="298" r:id="rId73"/>
    <p:sldId id="300" r:id="rId74"/>
    <p:sldId id="576" r:id="rId75"/>
    <p:sldId id="577" r:id="rId76"/>
    <p:sldId id="578" r:id="rId77"/>
    <p:sldId id="579" r:id="rId78"/>
    <p:sldId id="580" r:id="rId79"/>
    <p:sldId id="581" r:id="rId80"/>
    <p:sldId id="582" r:id="rId81"/>
    <p:sldId id="583" r:id="rId82"/>
    <p:sldId id="584" r:id="rId83"/>
    <p:sldId id="585" r:id="rId84"/>
    <p:sldId id="586" r:id="rId85"/>
    <p:sldId id="262" r:id="rId8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orkshopPLUS - Windows PowerShell: IT Management" id="{93E1CDE9-F8C5-4C19-BFEB-E17BBD2CC2AC}">
          <p14:sldIdLst/>
        </p14:section>
        <p14:section name="Working with PowerShell Jobs" id="{DB4C3D0E-8126-4554-B36B-4E69ACEF2745}">
          <p14:sldIdLst>
            <p14:sldId id="258"/>
            <p14:sldId id="542"/>
            <p14:sldId id="543"/>
          </p14:sldIdLst>
        </p14:section>
        <p14:section name="Working with PowerShell Jobs - Overview" id="{26F28DC0-C780-4AC4-A546-7FA330D8C46A}">
          <p14:sldIdLst>
            <p14:sldId id="544"/>
            <p14:sldId id="288"/>
            <p14:sldId id="290"/>
            <p14:sldId id="289"/>
            <p14:sldId id="545"/>
            <p14:sldId id="546"/>
          </p14:sldIdLst>
        </p14:section>
        <p14:section name="Working with PowerShell Jobs - Starting a Background Job" id="{A86F5BB7-09B4-48A5-9DE4-A9D9F944B804}">
          <p14:sldIdLst>
            <p14:sldId id="547"/>
            <p14:sldId id="287"/>
            <p14:sldId id="295"/>
            <p14:sldId id="548"/>
            <p14:sldId id="549"/>
            <p14:sldId id="550"/>
          </p14:sldIdLst>
        </p14:section>
        <p14:section name="Working with PowerShell Jobs - Working with Job Objects" id="{DE52DD2C-8F6F-465E-86C4-4C49D2B5691A}">
          <p14:sldIdLst>
            <p14:sldId id="551"/>
            <p14:sldId id="299"/>
            <p14:sldId id="304"/>
            <p14:sldId id="301"/>
            <p14:sldId id="303"/>
            <p14:sldId id="552"/>
            <p14:sldId id="553"/>
          </p14:sldIdLst>
        </p14:section>
        <p14:section name="Working with PowerShell Jobs - Managing Background Jobs" id="{4DD165E6-888E-479B-AE6D-502426D2D0AE}">
          <p14:sldIdLst>
            <p14:sldId id="554"/>
            <p14:sldId id="291"/>
            <p14:sldId id="294"/>
            <p14:sldId id="292"/>
            <p14:sldId id="293"/>
            <p14:sldId id="555"/>
            <p14:sldId id="556"/>
          </p14:sldIdLst>
        </p14:section>
        <p14:section name="Working with PowerShell Jobs - Remote Background Jobs" id="{CE19B754-732E-4D47-8292-40EC977DA3C1}">
          <p14:sldIdLst>
            <p14:sldId id="557"/>
            <p14:sldId id="560"/>
            <p14:sldId id="561"/>
            <p14:sldId id="562"/>
            <p14:sldId id="563"/>
            <p14:sldId id="558"/>
            <p14:sldId id="559"/>
            <p14:sldId id="564"/>
            <p14:sldId id="565"/>
            <p14:sldId id="566"/>
          </p14:sldIdLst>
        </p14:section>
        <p14:section name="Working with PowerShell Jobs - Scheduled Jobs" id="{0B8A1795-46B9-4DA8-B41A-A22BB8DD9F5E}">
          <p14:sldIdLst>
            <p14:sldId id="567"/>
            <p14:sldId id="568"/>
            <p14:sldId id="569"/>
            <p14:sldId id="571"/>
            <p14:sldId id="570"/>
            <p14:sldId id="572"/>
            <p14:sldId id="573"/>
            <p14:sldId id="574"/>
            <p14:sldId id="575"/>
            <p14:sldId id="297"/>
            <p14:sldId id="298"/>
            <p14:sldId id="300"/>
            <p14:sldId id="576"/>
            <p14:sldId id="577"/>
          </p14:sldIdLst>
        </p14:section>
        <p14:section name="Working with PowerShell Jobs - Scheduled Tasks" id="{6A867E3B-6B6C-46E4-A47A-5DE23C479078}">
          <p14:sldIdLst>
            <p14:sldId id="578"/>
            <p14:sldId id="579"/>
            <p14:sldId id="580"/>
            <p14:sldId id="581"/>
            <p14:sldId id="582"/>
            <p14:sldId id="583"/>
            <p14:sldId id="584"/>
            <p14:sldId id="585"/>
          </p14:sldIdLst>
        </p14:section>
        <p14:section name="Working with PowerShell Jobs - Lab: PowerShell Jobs" id="{237B3A82-E95E-4096-B2C2-56CAACA7F77E}">
          <p14:sldIdLst>
            <p14:sldId id="586"/>
            <p14:sldId id="262"/>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5BD7E4F-8142-13A4-5C07-CEF6D3C8332B}" name="Kory Thacher" initials="KT" userId="Kory Thacher"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Daniele De Angelis" initials="DDA" lastIdx="4" clrIdx="0">
    <p:extLst>
      <p:ext uri="{19B8F6BF-5375-455C-9EA6-DF929625EA0E}">
        <p15:presenceInfo xmlns:p15="http://schemas.microsoft.com/office/powerpoint/2012/main" userId="S::dadea@microsoft.com::923242f7-b5ee-4cfe-bd76-24f60a508424" providerId="AD"/>
      </p:ext>
    </p:extLst>
  </p:cmAuthor>
  <p:cmAuthor id="2" name="Emre Guclu" initials="EG" lastIdx="2" clrIdx="1">
    <p:extLst>
      <p:ext uri="{19B8F6BF-5375-455C-9EA6-DF929625EA0E}">
        <p15:presenceInfo xmlns:p15="http://schemas.microsoft.com/office/powerpoint/2012/main" userId="S::emreg@microsoft.com::f8cb4735-3214-4381-b0e0-337e81b6bd7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973" autoAdjust="0"/>
    <p:restoredTop sz="61564" autoAdjust="0"/>
  </p:normalViewPr>
  <p:slideViewPr>
    <p:cSldViewPr snapToGrid="0" showGuides="1">
      <p:cViewPr varScale="1">
        <p:scale>
          <a:sx n="68" d="100"/>
          <a:sy n="68" d="100"/>
        </p:scale>
        <p:origin x="58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3.xml"/><Relationship Id="rId21" Type="http://schemas.openxmlformats.org/officeDocument/2006/relationships/customXml" Target="../customXml/item21.xml"/><Relationship Id="rId42" Type="http://schemas.openxmlformats.org/officeDocument/2006/relationships/slide" Target="slides/slide19.xml"/><Relationship Id="rId47" Type="http://schemas.openxmlformats.org/officeDocument/2006/relationships/slide" Target="slides/slide24.xml"/><Relationship Id="rId63" Type="http://schemas.openxmlformats.org/officeDocument/2006/relationships/slide" Target="slides/slide40.xml"/><Relationship Id="rId68" Type="http://schemas.openxmlformats.org/officeDocument/2006/relationships/slide" Target="slides/slide45.xml"/><Relationship Id="rId84" Type="http://schemas.openxmlformats.org/officeDocument/2006/relationships/slide" Target="slides/slide61.xml"/><Relationship Id="rId89" Type="http://schemas.openxmlformats.org/officeDocument/2006/relationships/presProps" Target="presProps.xml"/><Relationship Id="rId16" Type="http://schemas.openxmlformats.org/officeDocument/2006/relationships/customXml" Target="../customXml/item16.xml"/><Relationship Id="rId11" Type="http://schemas.openxmlformats.org/officeDocument/2006/relationships/customXml" Target="../customXml/item11.xml"/><Relationship Id="rId32" Type="http://schemas.openxmlformats.org/officeDocument/2006/relationships/slide" Target="slides/slide9.xml"/><Relationship Id="rId37" Type="http://schemas.openxmlformats.org/officeDocument/2006/relationships/slide" Target="slides/slide14.xml"/><Relationship Id="rId53" Type="http://schemas.openxmlformats.org/officeDocument/2006/relationships/slide" Target="slides/slide30.xml"/><Relationship Id="rId58" Type="http://schemas.openxmlformats.org/officeDocument/2006/relationships/slide" Target="slides/slide35.xml"/><Relationship Id="rId74" Type="http://schemas.openxmlformats.org/officeDocument/2006/relationships/slide" Target="slides/slide51.xml"/><Relationship Id="rId79" Type="http://schemas.openxmlformats.org/officeDocument/2006/relationships/slide" Target="slides/slide56.xml"/><Relationship Id="rId5" Type="http://schemas.openxmlformats.org/officeDocument/2006/relationships/customXml" Target="../customXml/item5.xml"/><Relationship Id="rId90" Type="http://schemas.openxmlformats.org/officeDocument/2006/relationships/viewProps" Target="viewProps.xml"/><Relationship Id="rId22" Type="http://schemas.openxmlformats.org/officeDocument/2006/relationships/slideMaster" Target="slideMasters/slideMaster1.xml"/><Relationship Id="rId27" Type="http://schemas.openxmlformats.org/officeDocument/2006/relationships/slide" Target="slides/slide4.xml"/><Relationship Id="rId43" Type="http://schemas.openxmlformats.org/officeDocument/2006/relationships/slide" Target="slides/slide20.xml"/><Relationship Id="rId48" Type="http://schemas.openxmlformats.org/officeDocument/2006/relationships/slide" Target="slides/slide25.xml"/><Relationship Id="rId64" Type="http://schemas.openxmlformats.org/officeDocument/2006/relationships/slide" Target="slides/slide41.xml"/><Relationship Id="rId69" Type="http://schemas.openxmlformats.org/officeDocument/2006/relationships/slide" Target="slides/slide46.xml"/><Relationship Id="rId8" Type="http://schemas.openxmlformats.org/officeDocument/2006/relationships/customXml" Target="../customXml/item8.xml"/><Relationship Id="rId51" Type="http://schemas.openxmlformats.org/officeDocument/2006/relationships/slide" Target="slides/slide28.xml"/><Relationship Id="rId72" Type="http://schemas.openxmlformats.org/officeDocument/2006/relationships/slide" Target="slides/slide49.xml"/><Relationship Id="rId80" Type="http://schemas.openxmlformats.org/officeDocument/2006/relationships/slide" Target="slides/slide57.xml"/><Relationship Id="rId85" Type="http://schemas.openxmlformats.org/officeDocument/2006/relationships/slide" Target="slides/slide62.xml"/><Relationship Id="rId93"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slide" Target="slides/slide2.xml"/><Relationship Id="rId33" Type="http://schemas.openxmlformats.org/officeDocument/2006/relationships/slide" Target="slides/slide10.xml"/><Relationship Id="rId38" Type="http://schemas.openxmlformats.org/officeDocument/2006/relationships/slide" Target="slides/slide15.xml"/><Relationship Id="rId46" Type="http://schemas.openxmlformats.org/officeDocument/2006/relationships/slide" Target="slides/slide23.xml"/><Relationship Id="rId59" Type="http://schemas.openxmlformats.org/officeDocument/2006/relationships/slide" Target="slides/slide36.xml"/><Relationship Id="rId67" Type="http://schemas.openxmlformats.org/officeDocument/2006/relationships/slide" Target="slides/slide44.xml"/><Relationship Id="rId20" Type="http://schemas.openxmlformats.org/officeDocument/2006/relationships/customXml" Target="../customXml/item20.xml"/><Relationship Id="rId41" Type="http://schemas.openxmlformats.org/officeDocument/2006/relationships/slide" Target="slides/slide18.xml"/><Relationship Id="rId54" Type="http://schemas.openxmlformats.org/officeDocument/2006/relationships/slide" Target="slides/slide31.xml"/><Relationship Id="rId62" Type="http://schemas.openxmlformats.org/officeDocument/2006/relationships/slide" Target="slides/slide39.xml"/><Relationship Id="rId70" Type="http://schemas.openxmlformats.org/officeDocument/2006/relationships/slide" Target="slides/slide47.xml"/><Relationship Id="rId75" Type="http://schemas.openxmlformats.org/officeDocument/2006/relationships/slide" Target="slides/slide52.xml"/><Relationship Id="rId83" Type="http://schemas.openxmlformats.org/officeDocument/2006/relationships/slide" Target="slides/slide60.xml"/><Relationship Id="rId88" Type="http://schemas.openxmlformats.org/officeDocument/2006/relationships/commentAuthors" Target="commentAuthors.xml"/><Relationship Id="rId9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slideMaster" Target="slideMasters/slideMaster2.xml"/><Relationship Id="rId28" Type="http://schemas.openxmlformats.org/officeDocument/2006/relationships/slide" Target="slides/slide5.xml"/><Relationship Id="rId36" Type="http://schemas.openxmlformats.org/officeDocument/2006/relationships/slide" Target="slides/slide13.xml"/><Relationship Id="rId49" Type="http://schemas.openxmlformats.org/officeDocument/2006/relationships/slide" Target="slides/slide26.xml"/><Relationship Id="rId57" Type="http://schemas.openxmlformats.org/officeDocument/2006/relationships/slide" Target="slides/slide34.xml"/><Relationship Id="rId10" Type="http://schemas.openxmlformats.org/officeDocument/2006/relationships/customXml" Target="../customXml/item10.xml"/><Relationship Id="rId31" Type="http://schemas.openxmlformats.org/officeDocument/2006/relationships/slide" Target="slides/slide8.xml"/><Relationship Id="rId44" Type="http://schemas.openxmlformats.org/officeDocument/2006/relationships/slide" Target="slides/slide21.xml"/><Relationship Id="rId52" Type="http://schemas.openxmlformats.org/officeDocument/2006/relationships/slide" Target="slides/slide29.xml"/><Relationship Id="rId60" Type="http://schemas.openxmlformats.org/officeDocument/2006/relationships/slide" Target="slides/slide37.xml"/><Relationship Id="rId65" Type="http://schemas.openxmlformats.org/officeDocument/2006/relationships/slide" Target="slides/slide42.xml"/><Relationship Id="rId73" Type="http://schemas.openxmlformats.org/officeDocument/2006/relationships/slide" Target="slides/slide50.xml"/><Relationship Id="rId78" Type="http://schemas.openxmlformats.org/officeDocument/2006/relationships/slide" Target="slides/slide55.xml"/><Relationship Id="rId81" Type="http://schemas.openxmlformats.org/officeDocument/2006/relationships/slide" Target="slides/slide58.xml"/><Relationship Id="rId86" Type="http://schemas.openxmlformats.org/officeDocument/2006/relationships/slide" Target="slides/slide63.xml"/><Relationship Id="rId94" Type="http://schemas.microsoft.com/office/2018/10/relationships/authors" Target="authors.xml"/><Relationship Id="rId4" Type="http://schemas.openxmlformats.org/officeDocument/2006/relationships/customXml" Target="../customXml/item4.xml"/><Relationship Id="rId9" Type="http://schemas.openxmlformats.org/officeDocument/2006/relationships/customXml" Target="../customXml/item9.xml"/><Relationship Id="rId13" Type="http://schemas.openxmlformats.org/officeDocument/2006/relationships/customXml" Target="../customXml/item13.xml"/><Relationship Id="rId18" Type="http://schemas.openxmlformats.org/officeDocument/2006/relationships/customXml" Target="../customXml/item18.xml"/><Relationship Id="rId39" Type="http://schemas.openxmlformats.org/officeDocument/2006/relationships/slide" Target="slides/slide16.xml"/><Relationship Id="rId34" Type="http://schemas.openxmlformats.org/officeDocument/2006/relationships/slide" Target="slides/slide11.xml"/><Relationship Id="rId50" Type="http://schemas.openxmlformats.org/officeDocument/2006/relationships/slide" Target="slides/slide27.xml"/><Relationship Id="rId55" Type="http://schemas.openxmlformats.org/officeDocument/2006/relationships/slide" Target="slides/slide32.xml"/><Relationship Id="rId76" Type="http://schemas.openxmlformats.org/officeDocument/2006/relationships/slide" Target="slides/slide53.xml"/><Relationship Id="rId7" Type="http://schemas.openxmlformats.org/officeDocument/2006/relationships/customXml" Target="../customXml/item7.xml"/><Relationship Id="rId71" Type="http://schemas.openxmlformats.org/officeDocument/2006/relationships/slide" Target="slides/slide48.xml"/><Relationship Id="rId92" Type="http://schemas.openxmlformats.org/officeDocument/2006/relationships/tableStyles" Target="tableStyles.xml"/><Relationship Id="rId2" Type="http://schemas.openxmlformats.org/officeDocument/2006/relationships/customXml" Target="../customXml/item2.xml"/><Relationship Id="rId29" Type="http://schemas.openxmlformats.org/officeDocument/2006/relationships/slide" Target="slides/slide6.xml"/><Relationship Id="rId24" Type="http://schemas.openxmlformats.org/officeDocument/2006/relationships/slide" Target="slides/slide1.xml"/><Relationship Id="rId40" Type="http://schemas.openxmlformats.org/officeDocument/2006/relationships/slide" Target="slides/slide17.xml"/><Relationship Id="rId45" Type="http://schemas.openxmlformats.org/officeDocument/2006/relationships/slide" Target="slides/slide22.xml"/><Relationship Id="rId66" Type="http://schemas.openxmlformats.org/officeDocument/2006/relationships/slide" Target="slides/slide43.xml"/><Relationship Id="rId87" Type="http://schemas.openxmlformats.org/officeDocument/2006/relationships/notesMaster" Target="notesMasters/notesMaster1.xml"/><Relationship Id="rId61" Type="http://schemas.openxmlformats.org/officeDocument/2006/relationships/slide" Target="slides/slide38.xml"/><Relationship Id="rId82" Type="http://schemas.openxmlformats.org/officeDocument/2006/relationships/slide" Target="slides/slide59.xml"/><Relationship Id="rId19" Type="http://schemas.openxmlformats.org/officeDocument/2006/relationships/customXml" Target="../customXml/item19.xml"/><Relationship Id="rId14" Type="http://schemas.openxmlformats.org/officeDocument/2006/relationships/customXml" Target="../customXml/item14.xml"/><Relationship Id="rId30" Type="http://schemas.openxmlformats.org/officeDocument/2006/relationships/slide" Target="slides/slide7.xml"/><Relationship Id="rId35" Type="http://schemas.openxmlformats.org/officeDocument/2006/relationships/slide" Target="slides/slide12.xml"/><Relationship Id="rId56" Type="http://schemas.openxmlformats.org/officeDocument/2006/relationships/slide" Target="slides/slide33.xml"/><Relationship Id="rId77"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d lev-ari" userId="6ec749c7d365370d" providerId="LiveId" clId="{D8121824-0C8E-48FD-B725-AE28169627A3}"/>
    <pc:docChg chg="modSld">
      <pc:chgData name="gad lev-ari" userId="6ec749c7d365370d" providerId="LiveId" clId="{D8121824-0C8E-48FD-B725-AE28169627A3}" dt="2022-10-29T09:49:04.168" v="5" actId="1076"/>
      <pc:docMkLst>
        <pc:docMk/>
      </pc:docMkLst>
      <pc:sldChg chg="modSp mod">
        <pc:chgData name="gad lev-ari" userId="6ec749c7d365370d" providerId="LiveId" clId="{D8121824-0C8E-48FD-B725-AE28169627A3}" dt="2022-10-29T09:49:04.168" v="5" actId="1076"/>
        <pc:sldMkLst>
          <pc:docMk/>
          <pc:sldMk cId="1231930180" sldId="289"/>
        </pc:sldMkLst>
        <pc:spChg chg="mod">
          <ac:chgData name="gad lev-ari" userId="6ec749c7d365370d" providerId="LiveId" clId="{D8121824-0C8E-48FD-B725-AE28169627A3}" dt="2022-10-29T09:49:04.168" v="5" actId="1076"/>
          <ac:spMkLst>
            <pc:docMk/>
            <pc:sldMk cId="1231930180" sldId="289"/>
            <ac:spMk id="4" creationId="{F0D97B59-BA00-4C47-9839-D3C7395BB5A2}"/>
          </ac:spMkLst>
        </pc:spChg>
        <pc:spChg chg="mod">
          <ac:chgData name="gad lev-ari" userId="6ec749c7d365370d" providerId="LiveId" clId="{D8121824-0C8E-48FD-B725-AE28169627A3}" dt="2022-10-29T09:48:59.219" v="4" actId="255"/>
          <ac:spMkLst>
            <pc:docMk/>
            <pc:sldMk cId="1231930180" sldId="289"/>
            <ac:spMk id="6" creationId="{DD752735-77DA-4594-8D89-F7E15DD70484}"/>
          </ac:spMkLst>
        </pc:spChg>
      </pc:sldChg>
    </pc:docChg>
  </pc:docChgLst>
  <pc:docChgLst>
    <pc:chgData name="gad lev-ari" userId="6ec749c7d365370d" providerId="LiveId" clId="{356F7266-9F31-4A9F-8BBF-500E3836D35F}"/>
    <pc:docChg chg="delSld modSld modSection">
      <pc:chgData name="gad lev-ari" userId="6ec749c7d365370d" providerId="LiveId" clId="{356F7266-9F31-4A9F-8BBF-500E3836D35F}" dt="2022-11-11T16:24:03.834" v="12" actId="20577"/>
      <pc:docMkLst>
        <pc:docMk/>
      </pc:docMkLst>
      <pc:sldChg chg="del">
        <pc:chgData name="gad lev-ari" userId="6ec749c7d365370d" providerId="LiveId" clId="{356F7266-9F31-4A9F-8BBF-500E3836D35F}" dt="2022-11-11T16:23:57.195" v="0" actId="47"/>
        <pc:sldMkLst>
          <pc:docMk/>
          <pc:sldMk cId="2499776523" sldId="257"/>
        </pc:sldMkLst>
      </pc:sldChg>
      <pc:sldChg chg="modSp mod">
        <pc:chgData name="gad lev-ari" userId="6ec749c7d365370d" providerId="LiveId" clId="{356F7266-9F31-4A9F-8BBF-500E3836D35F}" dt="2022-11-11T16:24:03.834" v="12" actId="20577"/>
        <pc:sldMkLst>
          <pc:docMk/>
          <pc:sldMk cId="3028227756" sldId="258"/>
        </pc:sldMkLst>
        <pc:spChg chg="mod">
          <ac:chgData name="gad lev-ari" userId="6ec749c7d365370d" providerId="LiveId" clId="{356F7266-9F31-4A9F-8BBF-500E3836D35F}" dt="2022-11-11T16:24:03.834" v="12" actId="20577"/>
          <ac:spMkLst>
            <pc:docMk/>
            <pc:sldMk cId="3028227756" sldId="258"/>
            <ac:spMk id="4" creationId="{00000000-0000-0000-0000-000000000000}"/>
          </ac:spMkLst>
        </pc:spChg>
      </pc:sldChg>
      <pc:sldChg chg="del">
        <pc:chgData name="gad lev-ari" userId="6ec749c7d365370d" providerId="LiveId" clId="{356F7266-9F31-4A9F-8BBF-500E3836D35F}" dt="2022-11-11T16:23:58.174" v="1" actId="47"/>
        <pc:sldMkLst>
          <pc:docMk/>
          <pc:sldMk cId="4224511841" sldId="25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F59DCF-5CA8-479A-8B8D-5A72FE3DCC14}" type="datetimeFigureOut">
              <a:rPr lang="de-DE" smtClean="0"/>
              <a:t>11.11.2022</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0BE321-291B-4D1C-A7F1-9B9A3E381FF9}" type="slidenum">
              <a:rPr lang="de-DE" smtClean="0"/>
              <a:t>‹#›</a:t>
            </a:fld>
            <a:endParaRPr lang="de-DE"/>
          </a:p>
        </p:txBody>
      </p:sp>
    </p:spTree>
    <p:extLst>
      <p:ext uri="{BB962C8B-B14F-4D97-AF65-F5344CB8AC3E}">
        <p14:creationId xmlns:p14="http://schemas.microsoft.com/office/powerpoint/2010/main" val="34588040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1</a:t>
            </a:fld>
            <a:endParaRPr lang="en-US"/>
          </a:p>
        </p:txBody>
      </p:sp>
      <p:sp>
        <p:nvSpPr>
          <p:cNvPr id="3" name="Date Placeholder 2">
            <a:extLst>
              <a:ext uri="{FF2B5EF4-FFF2-40B4-BE49-F238E27FC236}">
                <a16:creationId xmlns:a16="http://schemas.microsoft.com/office/drawing/2014/main" id="{82C0C817-6383-40C6-A619-A7F43126961B}"/>
              </a:ext>
            </a:extLst>
          </p:cNvPr>
          <p:cNvSpPr>
            <a:spLocks noGrp="1"/>
          </p:cNvSpPr>
          <p:nvPr>
            <p:ph type="dt" idx="12"/>
          </p:nvPr>
        </p:nvSpPr>
        <p:spPr/>
        <p:txBody>
          <a:bodyPr/>
          <a:lstStyle/>
          <a:p>
            <a:fld id="{93F0BA74-B6B0-4726-B93D-848B68F9209C}" type="datetime1">
              <a:rPr lang="en-US" smtClean="0"/>
              <a:t>11/11/2022</a:t>
            </a:fld>
            <a:endParaRPr lang="en-US"/>
          </a:p>
        </p:txBody>
      </p:sp>
      <p:sp>
        <p:nvSpPr>
          <p:cNvPr id="8" name="Slide Image Placeholder 7">
            <a:extLst>
              <a:ext uri="{FF2B5EF4-FFF2-40B4-BE49-F238E27FC236}">
                <a16:creationId xmlns:a16="http://schemas.microsoft.com/office/drawing/2014/main" id="{F98C1305-7F63-4C5E-9604-A0FF494BE45D}"/>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9BFE94D2-9DA0-437E-8011-0DB757A5E8DD}"/>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5" name="Header Placeholder 4">
            <a:extLst>
              <a:ext uri="{FF2B5EF4-FFF2-40B4-BE49-F238E27FC236}">
                <a16:creationId xmlns:a16="http://schemas.microsoft.com/office/drawing/2014/main" id="{A24C5275-F675-4BEB-AAB5-B95AC3507DD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6469974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fld id="{ADB2BEA8-537C-445C-A731-C460BD4EEC28}" type="datetime1">
              <a:rPr lang="en-US" smtClean="0"/>
              <a:t>11/11/2022</a:t>
            </a:fld>
            <a:endParaRPr lang="en-US"/>
          </a:p>
        </p:txBody>
      </p:sp>
    </p:spTree>
    <p:extLst>
      <p:ext uri="{BB962C8B-B14F-4D97-AF65-F5344CB8AC3E}">
        <p14:creationId xmlns:p14="http://schemas.microsoft.com/office/powerpoint/2010/main" val="5502261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fld id="{D1E8E80D-DBAC-498F-9DC7-9F595E07E3F2}" type="datetime1">
              <a:rPr lang="en-US" smtClean="0"/>
              <a:t>11/11/2022</a:t>
            </a:fld>
            <a:endParaRPr lang="en-US"/>
          </a:p>
        </p:txBody>
      </p:sp>
    </p:spTree>
    <p:extLst>
      <p:ext uri="{BB962C8B-B14F-4D97-AF65-F5344CB8AC3E}">
        <p14:creationId xmlns:p14="http://schemas.microsoft.com/office/powerpoint/2010/main" val="40630739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14</a:t>
            </a:fld>
            <a:endParaRPr lang="en-US"/>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smtClean="0"/>
              <a:t>11/11/2022</a:t>
            </a:fld>
            <a:endParaRPr lang="en-US"/>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pPr lvl="0" defTabSz="914460">
              <a:lnSpc>
                <a:spcPct val="90000"/>
              </a:lnSpc>
              <a:spcAft>
                <a:spcPts val="333"/>
              </a:spcAft>
            </a:pPr>
            <a:r>
              <a:rPr lang="en-US" sz="882">
                <a:solidFill>
                  <a:prstClr val="black"/>
                </a:solidFill>
                <a:latin typeface="Segoe UI Light" pitchFamily="34" charset="0"/>
              </a:rPr>
              <a:t>Add demo description in detail below and trainer notes above the hash tags</a:t>
            </a:r>
          </a:p>
          <a:p>
            <a:pPr lvl="0" defTabSz="914460">
              <a:lnSpc>
                <a:spcPct val="90000"/>
              </a:lnSpc>
              <a:spcAft>
                <a:spcPts val="333"/>
              </a:spcAft>
            </a:pPr>
            <a:endParaRPr lang="en-US" sz="882">
              <a:solidFill>
                <a:prstClr val="black"/>
              </a:solidFill>
              <a:latin typeface="Segoe UI Light" pitchFamily="34" charset="0"/>
            </a:endParaRPr>
          </a:p>
          <a:p>
            <a:pPr lvl="0" defTabSz="914460">
              <a:lnSpc>
                <a:spcPct val="90000"/>
              </a:lnSpc>
              <a:spcAft>
                <a:spcPts val="333"/>
              </a:spcAft>
              <a:defRPr/>
            </a:pPr>
            <a:r>
              <a:rPr lang="en-US" sz="882" noProof="1">
                <a:solidFill>
                  <a:prstClr val="black"/>
                </a:solidFill>
                <a:latin typeface="Segoe UI Light" pitchFamily="34" charset="0"/>
              </a:rPr>
              <a:t>Consider demoing the following:</a:t>
            </a:r>
          </a:p>
          <a:p>
            <a:pPr lvl="0" defTabSz="914460">
              <a:lnSpc>
                <a:spcPct val="90000"/>
              </a:lnSpc>
              <a:spcAft>
                <a:spcPts val="333"/>
              </a:spcAft>
            </a:pPr>
            <a:endParaRPr lang="en-US" sz="882">
              <a:solidFill>
                <a:prstClr val="black"/>
              </a:solidFill>
              <a:latin typeface="Segoe UI Light" pitchFamily="34" charset="0"/>
            </a:endParaRPr>
          </a:p>
          <a:p>
            <a:pPr lvl="0" defTabSz="914460">
              <a:lnSpc>
                <a:spcPct val="90000"/>
              </a:lnSpc>
              <a:spcAft>
                <a:spcPts val="333"/>
              </a:spcAft>
            </a:pPr>
            <a:r>
              <a:rPr lang="en-US" sz="882">
                <a:solidFill>
                  <a:prstClr val="black"/>
                </a:solidFill>
                <a:latin typeface="Segoe UI Light" pitchFamily="34" charset="0"/>
              </a:rPr>
              <a:t>Start a background Job:</a:t>
            </a:r>
          </a:p>
          <a:p>
            <a:pPr marL="384454" lvl="1" indent="-171450" defTabSz="914460">
              <a:lnSpc>
                <a:spcPct val="90000"/>
              </a:lnSpc>
              <a:spcAft>
                <a:spcPts val="333"/>
              </a:spcAft>
              <a:buFont typeface="Arial" panose="020B0604020202020204" pitchFamily="34" charset="0"/>
              <a:buChar char="•"/>
              <a:defRPr/>
            </a:pPr>
            <a:r>
              <a:rPr lang="en-US" sz="882" b="1">
                <a:solidFill>
                  <a:prstClr val="black"/>
                </a:solidFill>
                <a:latin typeface="Segoe UI Light" pitchFamily="34" charset="0"/>
              </a:rPr>
              <a:t>Start-job –ScriptBlock {Get-ChildItem -Path C:\ -Recurse}</a:t>
            </a:r>
          </a:p>
          <a:p>
            <a:pPr lvl="0" defTabSz="914460">
              <a:lnSpc>
                <a:spcPct val="90000"/>
              </a:lnSpc>
              <a:spcAft>
                <a:spcPts val="333"/>
              </a:spcAft>
              <a:defRPr/>
            </a:pPr>
            <a:endParaRPr lang="en-US" sz="882">
              <a:solidFill>
                <a:prstClr val="black"/>
              </a:solidFill>
              <a:latin typeface="Segoe UI Light" pitchFamily="34" charset="0"/>
            </a:endParaRPr>
          </a:p>
          <a:p>
            <a:pPr lvl="0" defTabSz="914460">
              <a:lnSpc>
                <a:spcPct val="90000"/>
              </a:lnSpc>
              <a:spcAft>
                <a:spcPts val="333"/>
              </a:spcAft>
              <a:defRPr/>
            </a:pPr>
            <a:endParaRPr lang="en-US" sz="882">
              <a:solidFill>
                <a:prstClr val="black"/>
              </a:solidFill>
              <a:latin typeface="Segoe UI Light" pitchFamily="34" charset="0"/>
            </a:endParaRPr>
          </a:p>
          <a:p>
            <a:pPr lvl="0" defTabSz="914460">
              <a:lnSpc>
                <a:spcPct val="90000"/>
              </a:lnSpc>
              <a:spcAft>
                <a:spcPts val="333"/>
              </a:spcAft>
              <a:defRPr/>
            </a:pPr>
            <a:r>
              <a:rPr lang="en-US" sz="882">
                <a:solidFill>
                  <a:prstClr val="black"/>
                </a:solidFill>
                <a:latin typeface="Segoe UI Light" pitchFamily="34" charset="0"/>
              </a:rPr>
              <a:t>##########</a:t>
            </a:r>
          </a:p>
          <a:p>
            <a:pPr lvl="0" defTabSz="914460">
              <a:lnSpc>
                <a:spcPct val="90000"/>
              </a:lnSpc>
              <a:spcAft>
                <a:spcPts val="333"/>
              </a:spcAft>
            </a:pPr>
            <a:endParaRPr lang="en-US" sz="882" dirty="0">
              <a:solidFill>
                <a:prstClr val="black"/>
              </a:solidFill>
              <a:latin typeface="Segoe UI Light" pitchFamily="34" charset="0"/>
            </a:endParaRP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5366980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15</a:t>
            </a:fld>
            <a:endParaRPr lang="en-US"/>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smtClean="0"/>
              <a:t>11/11/2022</a:t>
            </a:fld>
            <a:endParaRPr lang="en-US"/>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9345961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16</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smtClean="0"/>
              <a:t>11/11/2022</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8114143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fld id="{1CAF8397-F8F6-40FA-8743-5E91443A1964}" type="datetime1">
              <a:rPr lang="en-US" smtClean="0"/>
              <a:t>11/11/2022</a:t>
            </a:fld>
            <a:endParaRPr lang="en-US"/>
          </a:p>
        </p:txBody>
      </p:sp>
    </p:spTree>
    <p:extLst>
      <p:ext uri="{BB962C8B-B14F-4D97-AF65-F5344CB8AC3E}">
        <p14:creationId xmlns:p14="http://schemas.microsoft.com/office/powerpoint/2010/main" val="22040128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Common properties people use. </a:t>
            </a:r>
          </a:p>
          <a:p>
            <a:r>
              <a:rPr lang="en-US" dirty="0"/>
              <a:t>Remind them Get-Member can show them all</a:t>
            </a:r>
          </a:p>
        </p:txBody>
      </p:sp>
      <p:sp>
        <p:nvSpPr>
          <p:cNvPr id="4" name="Date Placeholder 3"/>
          <p:cNvSpPr>
            <a:spLocks noGrp="1"/>
          </p:cNvSpPr>
          <p:nvPr>
            <p:ph type="dt" idx="1"/>
          </p:nvPr>
        </p:nvSpPr>
        <p:spPr/>
        <p:txBody>
          <a:bodyPr/>
          <a:lstStyle/>
          <a:p>
            <a:fld id="{1CAF8397-F8F6-40FA-8743-5E91443A1964}" type="datetime1">
              <a:rPr lang="en-US" smtClean="0"/>
              <a:t>11/11/2022</a:t>
            </a:fld>
            <a:endParaRPr lang="en-US"/>
          </a:p>
        </p:txBody>
      </p:sp>
    </p:spTree>
    <p:extLst>
      <p:ext uri="{BB962C8B-B14F-4D97-AF65-F5344CB8AC3E}">
        <p14:creationId xmlns:p14="http://schemas.microsoft.com/office/powerpoint/2010/main" val="35831898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fld id="{9BD479D9-9E79-4969-BB88-93992DEDF646}" type="datetime1">
              <a:rPr lang="en-US" smtClean="0"/>
              <a:t>11/11/2022</a:t>
            </a:fld>
            <a:endParaRPr lang="en-US"/>
          </a:p>
        </p:txBody>
      </p:sp>
    </p:spTree>
    <p:extLst>
      <p:ext uri="{BB962C8B-B14F-4D97-AF65-F5344CB8AC3E}">
        <p14:creationId xmlns:p14="http://schemas.microsoft.com/office/powerpoint/2010/main" val="41891792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21</a:t>
            </a:fld>
            <a:endParaRPr lang="en-US"/>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smtClean="0"/>
              <a:t>11/11/2022</a:t>
            </a:fld>
            <a:endParaRPr lang="en-US"/>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pPr lvl="0" defTabSz="914460">
              <a:lnSpc>
                <a:spcPct val="90000"/>
              </a:lnSpc>
              <a:spcAft>
                <a:spcPts val="333"/>
              </a:spcAft>
            </a:pPr>
            <a:endParaRPr lang="en-US" sz="882">
              <a:solidFill>
                <a:prstClr val="black"/>
              </a:solidFill>
              <a:latin typeface="Segoe UI Light" pitchFamily="34" charset="0"/>
            </a:endParaRPr>
          </a:p>
          <a:p>
            <a:pPr lvl="0" defTabSz="914460">
              <a:lnSpc>
                <a:spcPct val="90000"/>
              </a:lnSpc>
              <a:spcAft>
                <a:spcPts val="333"/>
              </a:spcAft>
              <a:defRPr/>
            </a:pPr>
            <a:r>
              <a:rPr lang="en-US" sz="900" dirty="0">
                <a:solidFill>
                  <a:prstClr val="black"/>
                </a:solidFill>
                <a:latin typeface="Segoe UI Light" pitchFamily="34" charset="0"/>
              </a:rPr>
              <a:t>Run the following commands and show the resultant get-job output. Focus on the states and job types. </a:t>
            </a:r>
          </a:p>
          <a:p>
            <a:pPr lvl="0" defTabSz="914460">
              <a:lnSpc>
                <a:spcPct val="90000"/>
              </a:lnSpc>
              <a:spcAft>
                <a:spcPts val="333"/>
              </a:spcAft>
            </a:pPr>
            <a:endParaRPr lang="en-US" sz="900" dirty="0">
              <a:solidFill>
                <a:prstClr val="black"/>
              </a:solidFill>
              <a:latin typeface="Lucida Console" panose="020B0609040504020204" pitchFamily="49" charset="0"/>
            </a:endParaRPr>
          </a:p>
          <a:p>
            <a:pPr lvl="0" defTabSz="914460">
              <a:lnSpc>
                <a:spcPct val="90000"/>
              </a:lnSpc>
              <a:spcAft>
                <a:spcPts val="333"/>
              </a:spcAft>
            </a:pPr>
            <a:r>
              <a:rPr lang="en-US" sz="900" dirty="0">
                <a:solidFill>
                  <a:prstClr val="black"/>
                </a:solidFill>
                <a:latin typeface="Lucida Console" panose="020B0609040504020204" pitchFamily="49" charset="0"/>
              </a:rPr>
              <a:t>Start a background job which will fail;</a:t>
            </a:r>
          </a:p>
          <a:p>
            <a:pPr marL="384454" lvl="1" indent="-171450" defTabSz="914460">
              <a:lnSpc>
                <a:spcPct val="90000"/>
              </a:lnSpc>
              <a:spcAft>
                <a:spcPts val="333"/>
              </a:spcAft>
              <a:buFont typeface="Arial" panose="020B0604020202020204" pitchFamily="34" charset="0"/>
              <a:buChar char="•"/>
            </a:pPr>
            <a:r>
              <a:rPr lang="en-US" sz="900" b="1" dirty="0">
                <a:solidFill>
                  <a:prstClr val="black"/>
                </a:solidFill>
                <a:latin typeface="Lucida Console" panose="020B0609040504020204" pitchFamily="49" charset="0"/>
              </a:rPr>
              <a:t> $myJob4 = Start-Job –</a:t>
            </a:r>
            <a:r>
              <a:rPr lang="en-US" sz="900" b="1" dirty="0" err="1">
                <a:solidFill>
                  <a:prstClr val="black"/>
                </a:solidFill>
                <a:latin typeface="Lucida Console" panose="020B0609040504020204" pitchFamily="49" charset="0"/>
              </a:rPr>
              <a:t>ScriptBlock</a:t>
            </a:r>
            <a:r>
              <a:rPr lang="en-US" sz="900" b="1" dirty="0">
                <a:solidFill>
                  <a:prstClr val="black"/>
                </a:solidFill>
                <a:latin typeface="Lucida Console" panose="020B0609040504020204" pitchFamily="49" charset="0"/>
              </a:rPr>
              <a:t> {Get-</a:t>
            </a:r>
            <a:r>
              <a:rPr lang="en-US" sz="900" b="1" dirty="0" err="1">
                <a:solidFill>
                  <a:prstClr val="black"/>
                </a:solidFill>
                <a:latin typeface="Lucida Console" panose="020B0609040504020204" pitchFamily="49" charset="0"/>
              </a:rPr>
              <a:t>ChildItem</a:t>
            </a:r>
            <a:r>
              <a:rPr lang="en-US" sz="900" b="1" dirty="0">
                <a:solidFill>
                  <a:prstClr val="black"/>
                </a:solidFill>
                <a:latin typeface="Lucida Console" panose="020B0609040504020204" pitchFamily="49" charset="0"/>
              </a:rPr>
              <a:t> HKLM:\SAM}</a:t>
            </a:r>
          </a:p>
          <a:p>
            <a:pPr lvl="0" defTabSz="914460">
              <a:lnSpc>
                <a:spcPct val="90000"/>
              </a:lnSpc>
              <a:spcAft>
                <a:spcPts val="333"/>
              </a:spcAft>
            </a:pPr>
            <a:endParaRPr lang="en-US" sz="900" b="1" dirty="0">
              <a:solidFill>
                <a:prstClr val="black"/>
              </a:solidFill>
              <a:latin typeface="Lucida Console" panose="020B0609040504020204" pitchFamily="49" charset="0"/>
            </a:endParaRPr>
          </a:p>
          <a:p>
            <a:pPr lvl="0" defTabSz="914460">
              <a:lnSpc>
                <a:spcPct val="90000"/>
              </a:lnSpc>
              <a:spcAft>
                <a:spcPts val="333"/>
              </a:spcAft>
            </a:pPr>
            <a:r>
              <a:rPr lang="en-US" sz="900" dirty="0">
                <a:solidFill>
                  <a:prstClr val="black"/>
                </a:solidFill>
                <a:latin typeface="Lucida Console" panose="020B0609040504020204" pitchFamily="49" charset="0"/>
              </a:rPr>
              <a:t>Review the properties of the job object</a:t>
            </a:r>
          </a:p>
          <a:p>
            <a:pPr marL="384454" lvl="1" indent="-171450" defTabSz="914460">
              <a:lnSpc>
                <a:spcPct val="90000"/>
              </a:lnSpc>
              <a:spcAft>
                <a:spcPts val="333"/>
              </a:spcAft>
              <a:buFont typeface="Arial" panose="020B0604020202020204" pitchFamily="34" charset="0"/>
              <a:buChar char="•"/>
            </a:pPr>
            <a:r>
              <a:rPr lang="en-US" sz="900" b="1" dirty="0">
                <a:solidFill>
                  <a:prstClr val="black"/>
                </a:solidFill>
                <a:latin typeface="Lucida Console" panose="020B0609040504020204" pitchFamily="49" charset="0"/>
              </a:rPr>
              <a:t>$myJob4 | format-list</a:t>
            </a:r>
          </a:p>
          <a:p>
            <a:pPr lvl="0" defTabSz="914460">
              <a:lnSpc>
                <a:spcPct val="90000"/>
              </a:lnSpc>
              <a:spcAft>
                <a:spcPts val="333"/>
              </a:spcAft>
            </a:pPr>
            <a:endParaRPr lang="en-US" sz="900" dirty="0">
              <a:solidFill>
                <a:prstClr val="black"/>
              </a:solidFill>
              <a:latin typeface="Lucida Console" panose="020B0609040504020204" pitchFamily="49" charset="0"/>
            </a:endParaRPr>
          </a:p>
          <a:p>
            <a:pPr lvl="0" defTabSz="914460">
              <a:lnSpc>
                <a:spcPct val="90000"/>
              </a:lnSpc>
              <a:spcAft>
                <a:spcPts val="333"/>
              </a:spcAft>
            </a:pPr>
            <a:r>
              <a:rPr lang="en-US" sz="900" dirty="0">
                <a:solidFill>
                  <a:prstClr val="black"/>
                </a:solidFill>
                <a:latin typeface="Lucida Console" panose="020B0609040504020204" pitchFamily="49" charset="0"/>
              </a:rPr>
              <a:t>List the </a:t>
            </a:r>
            <a:r>
              <a:rPr lang="en-US" sz="900" dirty="0" err="1">
                <a:solidFill>
                  <a:prstClr val="black"/>
                </a:solidFill>
                <a:latin typeface="Lucida Console" panose="020B0609040504020204" pitchFamily="49" charset="0"/>
              </a:rPr>
              <a:t>ChildJobs</a:t>
            </a:r>
            <a:endParaRPr lang="en-US" sz="900" dirty="0">
              <a:solidFill>
                <a:prstClr val="black"/>
              </a:solidFill>
              <a:latin typeface="Lucida Console" panose="020B0609040504020204" pitchFamily="49" charset="0"/>
            </a:endParaRPr>
          </a:p>
          <a:p>
            <a:pPr marL="384454" lvl="1" indent="-171450" defTabSz="914460">
              <a:lnSpc>
                <a:spcPct val="90000"/>
              </a:lnSpc>
              <a:spcAft>
                <a:spcPts val="333"/>
              </a:spcAft>
              <a:buFont typeface="Arial" panose="020B0604020202020204" pitchFamily="34" charset="0"/>
              <a:buChar char="•"/>
              <a:defRPr/>
            </a:pPr>
            <a:r>
              <a:rPr lang="en-US" sz="900" b="1" kern="0" dirty="0">
                <a:solidFill>
                  <a:prstClr val="white"/>
                </a:solidFill>
                <a:latin typeface="Lucida Console" panose="020B0609040504020204" pitchFamily="49" charset="0"/>
              </a:rPr>
              <a:t>Get-Job  -ID $myJob4.Id –</a:t>
            </a:r>
            <a:r>
              <a:rPr lang="en-US" sz="900" b="1" kern="0" dirty="0" err="1">
                <a:solidFill>
                  <a:prstClr val="white"/>
                </a:solidFill>
                <a:latin typeface="Lucida Console" panose="020B0609040504020204" pitchFamily="49" charset="0"/>
              </a:rPr>
              <a:t>IncludeChildJob</a:t>
            </a:r>
            <a:r>
              <a:rPr lang="en-US" sz="900" b="1" kern="0" dirty="0">
                <a:solidFill>
                  <a:prstClr val="white"/>
                </a:solidFill>
                <a:latin typeface="Lucida Console" panose="020B0609040504020204" pitchFamily="49" charset="0"/>
              </a:rPr>
              <a:t> </a:t>
            </a:r>
          </a:p>
          <a:p>
            <a:pPr marL="171450" lvl="0" indent="-171450" defTabSz="914460">
              <a:lnSpc>
                <a:spcPct val="90000"/>
              </a:lnSpc>
              <a:spcAft>
                <a:spcPts val="333"/>
              </a:spcAft>
              <a:buFont typeface="Arial" panose="020B0604020202020204" pitchFamily="34" charset="0"/>
              <a:buChar char="•"/>
              <a:defRPr/>
            </a:pPr>
            <a:endParaRPr lang="en-US" sz="900" dirty="0">
              <a:solidFill>
                <a:prstClr val="black"/>
              </a:solidFill>
              <a:latin typeface="Lucida Console" panose="020B0609040504020204" pitchFamily="49" charset="0"/>
            </a:endParaRPr>
          </a:p>
          <a:p>
            <a:pPr lvl="0" defTabSz="914460">
              <a:lnSpc>
                <a:spcPct val="90000"/>
              </a:lnSpc>
              <a:spcAft>
                <a:spcPts val="333"/>
              </a:spcAft>
            </a:pPr>
            <a:r>
              <a:rPr lang="en-US" sz="900" dirty="0">
                <a:solidFill>
                  <a:prstClr val="black"/>
                </a:solidFill>
                <a:latin typeface="Lucida Console" panose="020B0609040504020204" pitchFamily="49" charset="0"/>
              </a:rPr>
              <a:t>Run Each of the following to review the error details :</a:t>
            </a:r>
          </a:p>
          <a:p>
            <a:pPr marL="384454" lvl="1" indent="-171450" defTabSz="914460">
              <a:lnSpc>
                <a:spcPct val="90000"/>
              </a:lnSpc>
              <a:spcAft>
                <a:spcPts val="333"/>
              </a:spcAft>
              <a:buFont typeface="Arial" panose="020B0604020202020204" pitchFamily="34" charset="0"/>
              <a:buChar char="•"/>
            </a:pPr>
            <a:r>
              <a:rPr lang="en-US" sz="900" b="1" dirty="0">
                <a:solidFill>
                  <a:prstClr val="black"/>
                </a:solidFill>
                <a:latin typeface="Lucida Console" panose="020B0609040504020204" pitchFamily="49" charset="0"/>
              </a:rPr>
              <a:t>  (Get-Job -Id $myJob4.Id -</a:t>
            </a:r>
            <a:r>
              <a:rPr lang="en-US" sz="900" b="1" dirty="0" err="1">
                <a:solidFill>
                  <a:prstClr val="black"/>
                </a:solidFill>
                <a:latin typeface="Lucida Console" panose="020B0609040504020204" pitchFamily="49" charset="0"/>
              </a:rPr>
              <a:t>IncludeChildJob</a:t>
            </a:r>
            <a:r>
              <a:rPr lang="en-US" sz="900" b="1" dirty="0">
                <a:solidFill>
                  <a:prstClr val="black"/>
                </a:solidFill>
                <a:latin typeface="Lucida Console" panose="020B0609040504020204" pitchFamily="49" charset="0"/>
              </a:rPr>
              <a:t>).Error | Get-Member</a:t>
            </a:r>
          </a:p>
          <a:p>
            <a:pPr marL="384454" lvl="1" indent="-171450" defTabSz="914460">
              <a:lnSpc>
                <a:spcPct val="90000"/>
              </a:lnSpc>
              <a:spcAft>
                <a:spcPts val="333"/>
              </a:spcAft>
              <a:buFont typeface="Arial" panose="020B0604020202020204" pitchFamily="34" charset="0"/>
              <a:buChar char="•"/>
            </a:pPr>
            <a:r>
              <a:rPr lang="en-US" sz="900" b="1" dirty="0">
                <a:solidFill>
                  <a:prstClr val="black"/>
                </a:solidFill>
                <a:latin typeface="Lucida Console" panose="020B0609040504020204" pitchFamily="49" charset="0"/>
              </a:rPr>
              <a:t>  (Get-Job -Id $myJob4.Id -</a:t>
            </a:r>
            <a:r>
              <a:rPr lang="en-US" sz="900" b="1" dirty="0" err="1">
                <a:solidFill>
                  <a:prstClr val="black"/>
                </a:solidFill>
                <a:latin typeface="Lucida Console" panose="020B0609040504020204" pitchFamily="49" charset="0"/>
              </a:rPr>
              <a:t>IncludeChildJob</a:t>
            </a:r>
            <a:r>
              <a:rPr lang="en-US" sz="900" b="1" dirty="0">
                <a:solidFill>
                  <a:prstClr val="black"/>
                </a:solidFill>
                <a:latin typeface="Lucida Console" panose="020B0609040504020204" pitchFamily="49" charset="0"/>
              </a:rPr>
              <a:t>).</a:t>
            </a:r>
            <a:r>
              <a:rPr lang="en-US" sz="900" b="1" dirty="0" err="1">
                <a:solidFill>
                  <a:prstClr val="black"/>
                </a:solidFill>
                <a:latin typeface="Lucida Console" panose="020B0609040504020204" pitchFamily="49" charset="0"/>
              </a:rPr>
              <a:t>Error.Exception</a:t>
            </a:r>
            <a:r>
              <a:rPr lang="en-US" sz="900" b="1" dirty="0">
                <a:solidFill>
                  <a:prstClr val="black"/>
                </a:solidFill>
                <a:latin typeface="Lucida Console" panose="020B0609040504020204" pitchFamily="49" charset="0"/>
              </a:rPr>
              <a:t> </a:t>
            </a:r>
          </a:p>
          <a:p>
            <a:pPr marL="384454" lvl="1" indent="-171450" defTabSz="914460">
              <a:lnSpc>
                <a:spcPct val="90000"/>
              </a:lnSpc>
              <a:spcAft>
                <a:spcPts val="333"/>
              </a:spcAft>
              <a:buFont typeface="Arial" panose="020B0604020202020204" pitchFamily="34" charset="0"/>
              <a:buChar char="•"/>
            </a:pPr>
            <a:r>
              <a:rPr lang="en-US" sz="900" b="1" dirty="0">
                <a:solidFill>
                  <a:prstClr val="black"/>
                </a:solidFill>
                <a:latin typeface="Lucida Console" panose="020B0609040504020204" pitchFamily="49" charset="0"/>
              </a:rPr>
              <a:t>  (Get-Job -Id $myJob4.Id -</a:t>
            </a:r>
            <a:r>
              <a:rPr lang="en-US" sz="900" b="1" dirty="0" err="1">
                <a:solidFill>
                  <a:prstClr val="black"/>
                </a:solidFill>
                <a:latin typeface="Lucida Console" panose="020B0609040504020204" pitchFamily="49" charset="0"/>
              </a:rPr>
              <a:t>IncludeChildJob</a:t>
            </a:r>
            <a:r>
              <a:rPr lang="en-US" sz="900" b="1" dirty="0">
                <a:solidFill>
                  <a:prstClr val="black"/>
                </a:solidFill>
                <a:latin typeface="Lucida Console" panose="020B0609040504020204" pitchFamily="49" charset="0"/>
              </a:rPr>
              <a:t>).</a:t>
            </a:r>
            <a:r>
              <a:rPr lang="en-US" sz="900" b="1" dirty="0" err="1">
                <a:solidFill>
                  <a:prstClr val="black"/>
                </a:solidFill>
                <a:latin typeface="Lucida Console" panose="020B0609040504020204" pitchFamily="49" charset="0"/>
              </a:rPr>
              <a:t>Error.Targetobject</a:t>
            </a:r>
            <a:r>
              <a:rPr lang="en-US" sz="900" b="1" dirty="0">
                <a:solidFill>
                  <a:prstClr val="black"/>
                </a:solidFill>
                <a:latin typeface="Lucida Console" panose="020B0609040504020204" pitchFamily="49" charset="0"/>
              </a:rPr>
              <a:t> </a:t>
            </a:r>
          </a:p>
          <a:p>
            <a:pPr marL="384454" lvl="1" indent="-171450" defTabSz="914460">
              <a:lnSpc>
                <a:spcPct val="90000"/>
              </a:lnSpc>
              <a:spcAft>
                <a:spcPts val="333"/>
              </a:spcAft>
              <a:buFont typeface="Arial" panose="020B0604020202020204" pitchFamily="34" charset="0"/>
              <a:buChar char="•"/>
            </a:pPr>
            <a:r>
              <a:rPr lang="en-US" sz="900" b="1" dirty="0">
                <a:solidFill>
                  <a:prstClr val="black"/>
                </a:solidFill>
                <a:latin typeface="Lucida Console" panose="020B0609040504020204" pitchFamily="49" charset="0"/>
              </a:rPr>
              <a:t>  (Get-Job -Id $myJob4.Id -</a:t>
            </a:r>
            <a:r>
              <a:rPr lang="en-US" sz="900" b="1" dirty="0" err="1">
                <a:solidFill>
                  <a:prstClr val="black"/>
                </a:solidFill>
                <a:latin typeface="Lucida Console" panose="020B0609040504020204" pitchFamily="49" charset="0"/>
              </a:rPr>
              <a:t>IncludeChildJob</a:t>
            </a:r>
            <a:r>
              <a:rPr lang="en-US" sz="900" b="1" dirty="0">
                <a:solidFill>
                  <a:prstClr val="black"/>
                </a:solidFill>
                <a:latin typeface="Lucida Console" panose="020B0609040504020204" pitchFamily="49" charset="0"/>
              </a:rPr>
              <a:t>).</a:t>
            </a:r>
            <a:r>
              <a:rPr lang="en-US" sz="900" b="1" dirty="0" err="1">
                <a:solidFill>
                  <a:prstClr val="black"/>
                </a:solidFill>
                <a:latin typeface="Lucida Console" panose="020B0609040504020204" pitchFamily="49" charset="0"/>
              </a:rPr>
              <a:t>Error.FullyQualifiedErrorId</a:t>
            </a:r>
            <a:r>
              <a:rPr lang="en-US" sz="900" b="1" dirty="0">
                <a:solidFill>
                  <a:prstClr val="black"/>
                </a:solidFill>
                <a:latin typeface="Lucida Console" panose="020B0609040504020204" pitchFamily="49" charset="0"/>
              </a:rPr>
              <a:t> </a:t>
            </a:r>
          </a:p>
          <a:p>
            <a:pPr marL="384454" lvl="1" indent="-171450" defTabSz="914460">
              <a:lnSpc>
                <a:spcPct val="90000"/>
              </a:lnSpc>
              <a:spcAft>
                <a:spcPts val="333"/>
              </a:spcAft>
              <a:buFont typeface="Arial" panose="020B0604020202020204" pitchFamily="34" charset="0"/>
              <a:buChar char="•"/>
            </a:pPr>
            <a:r>
              <a:rPr lang="en-US" sz="900" b="1" dirty="0">
                <a:solidFill>
                  <a:prstClr val="black"/>
                </a:solidFill>
                <a:latin typeface="Lucida Console" panose="020B0609040504020204" pitchFamily="49" charset="0"/>
              </a:rPr>
              <a:t>  (Get-Job -Id $myJob4.Id -</a:t>
            </a:r>
            <a:r>
              <a:rPr lang="en-US" sz="900" b="1" dirty="0" err="1">
                <a:solidFill>
                  <a:prstClr val="black"/>
                </a:solidFill>
                <a:latin typeface="Lucida Console" panose="020B0609040504020204" pitchFamily="49" charset="0"/>
              </a:rPr>
              <a:t>IncludeChildJob</a:t>
            </a:r>
            <a:r>
              <a:rPr lang="en-US" sz="900" b="1" dirty="0">
                <a:solidFill>
                  <a:prstClr val="black"/>
                </a:solidFill>
                <a:latin typeface="Lucida Console" panose="020B0609040504020204" pitchFamily="49" charset="0"/>
              </a:rPr>
              <a:t>).</a:t>
            </a:r>
            <a:r>
              <a:rPr lang="en-US" sz="900" b="1" dirty="0" err="1">
                <a:solidFill>
                  <a:prstClr val="black"/>
                </a:solidFill>
                <a:latin typeface="Lucida Console" panose="020B0609040504020204" pitchFamily="49" charset="0"/>
              </a:rPr>
              <a:t>Error.Exception.SerializedRemoteInvocationInfo</a:t>
            </a:r>
            <a:endParaRPr lang="en-US" sz="900" kern="0" dirty="0">
              <a:solidFill>
                <a:srgbClr val="FFE4B5"/>
              </a:solidFill>
              <a:latin typeface="Lucida Console" panose="020B0609040504020204" pitchFamily="49" charset="0"/>
            </a:endParaRPr>
          </a:p>
          <a:p>
            <a:pPr lvl="0" defTabSz="914460">
              <a:lnSpc>
                <a:spcPct val="90000"/>
              </a:lnSpc>
              <a:spcAft>
                <a:spcPts val="333"/>
              </a:spcAft>
            </a:pPr>
            <a:endParaRPr lang="en-US" sz="900" kern="0" dirty="0">
              <a:solidFill>
                <a:srgbClr val="FFE4B5"/>
              </a:solidFill>
              <a:latin typeface="Lucida Console" panose="020B0609040504020204" pitchFamily="49" charset="0"/>
            </a:endParaRPr>
          </a:p>
          <a:p>
            <a:pPr lvl="0" defTabSz="914460">
              <a:lnSpc>
                <a:spcPct val="90000"/>
              </a:lnSpc>
              <a:spcAft>
                <a:spcPts val="333"/>
              </a:spcAft>
              <a:defRPr/>
            </a:pPr>
            <a:r>
              <a:rPr lang="en-US" sz="900" dirty="0">
                <a:solidFill>
                  <a:prstClr val="black"/>
                </a:solidFill>
                <a:latin typeface="Segoe UI Light" pitchFamily="34" charset="0"/>
              </a:rPr>
              <a:t>##########</a:t>
            </a:r>
          </a:p>
          <a:p>
            <a:pPr lvl="0" defTabSz="914460">
              <a:lnSpc>
                <a:spcPct val="90000"/>
              </a:lnSpc>
              <a:spcAft>
                <a:spcPts val="333"/>
              </a:spcAft>
            </a:pPr>
            <a:endParaRPr lang="en-US" sz="900" dirty="0">
              <a:solidFill>
                <a:prstClr val="black"/>
              </a:solidFill>
              <a:latin typeface="Lucida Console" panose="020B0609040504020204" pitchFamily="49" charset="0"/>
            </a:endParaRP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5057059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22</a:t>
            </a:fld>
            <a:endParaRPr lang="en-US"/>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smtClean="0"/>
              <a:t>11/11/2022</a:t>
            </a:fld>
            <a:endParaRPr lang="en-US"/>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4095638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2</a:t>
            </a:fld>
            <a:endParaRPr lang="en-US"/>
          </a:p>
        </p:txBody>
      </p:sp>
      <p:sp>
        <p:nvSpPr>
          <p:cNvPr id="3" name="Date Placeholder 2">
            <a:extLst>
              <a:ext uri="{FF2B5EF4-FFF2-40B4-BE49-F238E27FC236}">
                <a16:creationId xmlns:a16="http://schemas.microsoft.com/office/drawing/2014/main" id="{253F21FE-6D90-469E-9047-D9E85B68DF6B}"/>
              </a:ext>
            </a:extLst>
          </p:cNvPr>
          <p:cNvSpPr>
            <a:spLocks noGrp="1"/>
          </p:cNvSpPr>
          <p:nvPr>
            <p:ph type="dt" idx="12"/>
          </p:nvPr>
        </p:nvSpPr>
        <p:spPr/>
        <p:txBody>
          <a:bodyPr/>
          <a:lstStyle/>
          <a:p>
            <a:fld id="{E57E3D00-9D4C-429E-9A61-DDFE4F2097D5}" type="datetime1">
              <a:rPr lang="en-US" smtClean="0"/>
              <a:t>11/11/2022</a:t>
            </a:fld>
            <a:endParaRPr lang="en-US"/>
          </a:p>
        </p:txBody>
      </p:sp>
      <p:sp>
        <p:nvSpPr>
          <p:cNvPr id="8" name="Slide Image Placeholder 7">
            <a:extLst>
              <a:ext uri="{FF2B5EF4-FFF2-40B4-BE49-F238E27FC236}">
                <a16:creationId xmlns:a16="http://schemas.microsoft.com/office/drawing/2014/main" id="{C7B11183-186A-4BBC-B2F8-7884666DA151}"/>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F5BB2EB-6EC5-46BF-B848-AF78DF3313FB}"/>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D2DE8FA8-BD65-4569-8095-2AAA0C0CEA0A}"/>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8749640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23</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smtClean="0"/>
              <a:t>11/11/2022</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9376545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fld id="{D421B69B-C8FA-430B-9E12-C5DC0772F8F5}" type="datetime1">
              <a:rPr lang="en-US" smtClean="0"/>
              <a:t>11/11/2022</a:t>
            </a:fld>
            <a:endParaRPr lang="en-US"/>
          </a:p>
        </p:txBody>
      </p:sp>
    </p:spTree>
    <p:extLst>
      <p:ext uri="{BB962C8B-B14F-4D97-AF65-F5344CB8AC3E}">
        <p14:creationId xmlns:p14="http://schemas.microsoft.com/office/powerpoint/2010/main" val="40045885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kern="1200" dirty="0">
                <a:solidFill>
                  <a:schemeClr val="tx1"/>
                </a:solidFill>
                <a:latin typeface="Segoe UI Light" pitchFamily="34" charset="0"/>
                <a:ea typeface="+mn-ea"/>
                <a:cs typeface="+mn-cs"/>
              </a:rPr>
              <a:t>Data fidelity isn't maintained: methods are generally removed, but properties should be fine</a:t>
            </a:r>
            <a:endParaRPr lang="en-US" sz="1000" dirty="0">
              <a:solidFill>
                <a:schemeClr val="bg1"/>
              </a:solidFill>
            </a:endParaRPr>
          </a:p>
          <a:p>
            <a:pPr marL="0" marR="0" lvl="0" indent="0" algn="l" defTabSz="914460" rtl="0" eaLnBrk="1" fontAlgn="auto" latinLnBrk="0" hangingPunct="1">
              <a:lnSpc>
                <a:spcPct val="100000"/>
              </a:lnSpc>
              <a:spcBef>
                <a:spcPts val="0"/>
              </a:spcBef>
              <a:spcAft>
                <a:spcPts val="0"/>
              </a:spcAft>
              <a:buClrTx/>
              <a:buSzTx/>
              <a:buFontTx/>
              <a:buNone/>
              <a:tabLst/>
              <a:defRPr/>
            </a:pPr>
            <a:endParaRPr lang="en-AU">
              <a:effectLst/>
            </a:endParaRPr>
          </a:p>
          <a:p>
            <a:pPr marL="0" marR="0" lvl="0" indent="0" algn="l" defTabSz="914460" rtl="0" eaLnBrk="1" fontAlgn="auto" latinLnBrk="0" hangingPunct="1">
              <a:lnSpc>
                <a:spcPct val="100000"/>
              </a:lnSpc>
              <a:spcBef>
                <a:spcPts val="0"/>
              </a:spcBef>
              <a:spcAft>
                <a:spcPts val="0"/>
              </a:spcAft>
              <a:buClrTx/>
              <a:buSzTx/>
              <a:buFontTx/>
              <a:buNone/>
              <a:tabLst/>
              <a:defRPr/>
            </a:pPr>
            <a:r>
              <a:rPr lang="en-AU">
                <a:effectLst/>
              </a:rPr>
              <a:t>##########</a:t>
            </a:r>
          </a:p>
          <a:p>
            <a:endParaRPr lang="en-US" sz="1000" dirty="0">
              <a:solidFill>
                <a:schemeClr val="bg1"/>
              </a:solidFill>
            </a:endParaRPr>
          </a:p>
          <a:p>
            <a:r>
              <a:rPr lang="en-US" sz="1000" dirty="0">
                <a:solidFill>
                  <a:schemeClr val="bg1"/>
                </a:solidFill>
              </a:rPr>
              <a:t>Service is </a:t>
            </a:r>
            <a:r>
              <a:rPr lang="en-US" sz="1000" b="1" dirty="0">
                <a:solidFill>
                  <a:schemeClr val="bg1"/>
                </a:solidFill>
              </a:rPr>
              <a:t>Deserialized</a:t>
            </a:r>
          </a:p>
          <a:p>
            <a:pPr marL="285750" indent="-285750">
              <a:buFont typeface="Arial" panose="020B0604020202020204" pitchFamily="34" charset="0"/>
              <a:buChar char="•"/>
            </a:pPr>
            <a:r>
              <a:rPr lang="en-US" sz="1000" i="1" dirty="0">
                <a:solidFill>
                  <a:schemeClr val="bg1"/>
                </a:solidFill>
              </a:rPr>
              <a:t>This means it is not a </a:t>
            </a:r>
            <a:r>
              <a:rPr lang="en-US" sz="1000" b="1" i="1" dirty="0">
                <a:solidFill>
                  <a:schemeClr val="bg1"/>
                </a:solidFill>
              </a:rPr>
              <a:t>LIVE</a:t>
            </a:r>
            <a:r>
              <a:rPr lang="en-US" sz="1000" i="1" dirty="0">
                <a:solidFill>
                  <a:schemeClr val="bg1"/>
                </a:solidFill>
              </a:rPr>
              <a:t> object.</a:t>
            </a:r>
          </a:p>
          <a:p>
            <a:pPr marL="285750" indent="-285750">
              <a:buFont typeface="Arial" panose="020B0604020202020204" pitchFamily="34" charset="0"/>
              <a:buChar char="•"/>
            </a:pPr>
            <a:r>
              <a:rPr lang="en-US" sz="1000" i="1" u="sng" dirty="0">
                <a:solidFill>
                  <a:schemeClr val="bg1"/>
                </a:solidFill>
              </a:rPr>
              <a:t>Methods</a:t>
            </a:r>
            <a:r>
              <a:rPr lang="en-US" sz="1000" i="1" dirty="0">
                <a:solidFill>
                  <a:schemeClr val="bg1"/>
                </a:solidFill>
              </a:rPr>
              <a:t> are removed.</a:t>
            </a:r>
          </a:p>
          <a:p>
            <a:pPr marL="285750" indent="-285750">
              <a:buFont typeface="Arial" panose="020B0604020202020204" pitchFamily="34" charset="0"/>
              <a:buChar char="•"/>
            </a:pPr>
            <a:r>
              <a:rPr lang="en-US" sz="1000" i="1" dirty="0">
                <a:solidFill>
                  <a:schemeClr val="bg1"/>
                </a:solidFill>
              </a:rPr>
              <a:t>Calls are not executed against service</a:t>
            </a:r>
            <a:endParaRPr lang="en-US" dirty="0"/>
          </a:p>
        </p:txBody>
      </p:sp>
      <p:sp>
        <p:nvSpPr>
          <p:cNvPr id="4" name="Date Placeholder 3"/>
          <p:cNvSpPr>
            <a:spLocks noGrp="1"/>
          </p:cNvSpPr>
          <p:nvPr>
            <p:ph type="dt" idx="1"/>
          </p:nvPr>
        </p:nvSpPr>
        <p:spPr/>
        <p:txBody>
          <a:bodyPr/>
          <a:lstStyle/>
          <a:p>
            <a:fld id="{2A02131A-4956-4229-9B42-77F13C1DCE80}" type="datetime1">
              <a:rPr lang="en-US" smtClean="0"/>
              <a:t>11/11/2022</a:t>
            </a:fld>
            <a:endParaRPr lang="en-US"/>
          </a:p>
        </p:txBody>
      </p:sp>
    </p:spTree>
    <p:extLst>
      <p:ext uri="{BB962C8B-B14F-4D97-AF65-F5344CB8AC3E}">
        <p14:creationId xmlns:p14="http://schemas.microsoft.com/office/powerpoint/2010/main" val="35924124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28</a:t>
            </a:fld>
            <a:endParaRPr lang="en-US"/>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smtClean="0"/>
              <a:t>11/11/2022</a:t>
            </a:fld>
            <a:endParaRPr lang="en-US"/>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pPr lvl="0" defTabSz="914460">
              <a:lnSpc>
                <a:spcPct val="90000"/>
              </a:lnSpc>
              <a:spcAft>
                <a:spcPts val="333"/>
              </a:spcAft>
            </a:pPr>
            <a:endParaRPr lang="en-US" sz="882">
              <a:solidFill>
                <a:prstClr val="black"/>
              </a:solidFill>
              <a:latin typeface="Segoe UI Light" pitchFamily="34" charset="0"/>
            </a:endParaRPr>
          </a:p>
          <a:p>
            <a:pPr lvl="0" defTabSz="914460">
              <a:lnSpc>
                <a:spcPct val="90000"/>
              </a:lnSpc>
              <a:spcAft>
                <a:spcPts val="333"/>
              </a:spcAft>
            </a:pPr>
            <a:endParaRPr lang="en-US" sz="900">
              <a:solidFill>
                <a:prstClr val="black"/>
              </a:solidFill>
              <a:latin typeface="Lucida Console" panose="020B0609040504020204" pitchFamily="49" charset="0"/>
            </a:endParaRPr>
          </a:p>
          <a:p>
            <a:pPr lvl="0" defTabSz="914460">
              <a:lnSpc>
                <a:spcPct val="90000"/>
              </a:lnSpc>
              <a:spcAft>
                <a:spcPts val="333"/>
              </a:spcAft>
            </a:pPr>
            <a:endParaRPr lang="en-US" sz="900">
              <a:solidFill>
                <a:prstClr val="black"/>
              </a:solidFill>
              <a:latin typeface="Lucida Console" panose="020B0609040504020204" pitchFamily="49" charset="0"/>
            </a:endParaRPr>
          </a:p>
          <a:p>
            <a:pPr lvl="0" defTabSz="914460">
              <a:lnSpc>
                <a:spcPct val="90000"/>
              </a:lnSpc>
              <a:spcAft>
                <a:spcPts val="333"/>
              </a:spcAft>
            </a:pPr>
            <a:r>
              <a:rPr lang="en-US" sz="900">
                <a:solidFill>
                  <a:prstClr val="black"/>
                </a:solidFill>
                <a:latin typeface="Lucida Console" panose="020B0609040504020204" pitchFamily="49" charset="0"/>
              </a:rPr>
              <a:t>Start a background job and wait for the job to finish. ;</a:t>
            </a:r>
          </a:p>
          <a:p>
            <a:pPr marL="384454" lvl="1" indent="-171450" defTabSz="914460">
              <a:lnSpc>
                <a:spcPct val="90000"/>
              </a:lnSpc>
              <a:spcAft>
                <a:spcPts val="333"/>
              </a:spcAft>
              <a:buFont typeface="Arial" panose="020B0604020202020204" pitchFamily="34" charset="0"/>
              <a:buChar char="•"/>
            </a:pPr>
            <a:r>
              <a:rPr lang="en-US" sz="882" b="1">
                <a:solidFill>
                  <a:prstClr val="black"/>
                </a:solidFill>
                <a:latin typeface="Segoe UI Light" pitchFamily="34" charset="0"/>
              </a:rPr>
              <a:t>Start-Job –Name MyWaitingJob –ScriptBlock {Get-WinEvent –LogName Application –MaxEvents 1000} | wait-job</a:t>
            </a:r>
          </a:p>
          <a:p>
            <a:pPr lvl="0" defTabSz="914460">
              <a:lnSpc>
                <a:spcPct val="90000"/>
              </a:lnSpc>
              <a:spcAft>
                <a:spcPts val="333"/>
              </a:spcAft>
            </a:pPr>
            <a:endParaRPr lang="en-US" sz="900" b="1">
              <a:solidFill>
                <a:prstClr val="black"/>
              </a:solidFill>
              <a:latin typeface="Lucida Console" panose="020B0609040504020204" pitchFamily="49" charset="0"/>
            </a:endParaRPr>
          </a:p>
          <a:p>
            <a:pPr lvl="0" defTabSz="914460">
              <a:lnSpc>
                <a:spcPct val="90000"/>
              </a:lnSpc>
              <a:spcAft>
                <a:spcPts val="333"/>
              </a:spcAft>
            </a:pPr>
            <a:r>
              <a:rPr lang="en-US" sz="900">
                <a:solidFill>
                  <a:prstClr val="black"/>
                </a:solidFill>
                <a:latin typeface="Lucida Console" panose="020B0609040504020204" pitchFamily="49" charset="0"/>
              </a:rPr>
              <a:t>Receive the results:</a:t>
            </a:r>
          </a:p>
          <a:p>
            <a:pPr marL="384454" lvl="1" indent="-171450" defTabSz="914460">
              <a:lnSpc>
                <a:spcPct val="90000"/>
              </a:lnSpc>
              <a:spcAft>
                <a:spcPts val="333"/>
              </a:spcAft>
              <a:buFont typeface="Arial" panose="020B0604020202020204" pitchFamily="34" charset="0"/>
              <a:buChar char="•"/>
            </a:pPr>
            <a:r>
              <a:rPr lang="en-US" sz="900" b="1">
                <a:solidFill>
                  <a:prstClr val="black"/>
                </a:solidFill>
                <a:latin typeface="Lucida Console" panose="020B0609040504020204" pitchFamily="49" charset="0"/>
              </a:rPr>
              <a:t>Get-job –Name MyWaitingJob | Receive-Job</a:t>
            </a:r>
          </a:p>
          <a:p>
            <a:pPr lvl="0" defTabSz="914460">
              <a:lnSpc>
                <a:spcPct val="90000"/>
              </a:lnSpc>
              <a:spcAft>
                <a:spcPts val="333"/>
              </a:spcAft>
            </a:pPr>
            <a:endParaRPr lang="en-US" sz="900" b="1">
              <a:solidFill>
                <a:prstClr val="black"/>
              </a:solidFill>
              <a:latin typeface="Lucida Console" panose="020B0609040504020204" pitchFamily="49" charset="0"/>
            </a:endParaRPr>
          </a:p>
          <a:p>
            <a:pPr lvl="0" defTabSz="914460">
              <a:lnSpc>
                <a:spcPct val="90000"/>
              </a:lnSpc>
              <a:spcAft>
                <a:spcPts val="333"/>
              </a:spcAft>
            </a:pPr>
            <a:r>
              <a:rPr lang="en-US" sz="900">
                <a:solidFill>
                  <a:prstClr val="black"/>
                </a:solidFill>
                <a:latin typeface="Lucida Console" panose="020B0609040504020204" pitchFamily="49" charset="0"/>
              </a:rPr>
              <a:t>Try to receive again; </a:t>
            </a:r>
          </a:p>
          <a:p>
            <a:pPr marL="384454" lvl="1" indent="-171450" defTabSz="914460">
              <a:lnSpc>
                <a:spcPct val="90000"/>
              </a:lnSpc>
              <a:spcAft>
                <a:spcPts val="333"/>
              </a:spcAft>
              <a:buFont typeface="Arial" panose="020B0604020202020204" pitchFamily="34" charset="0"/>
              <a:buChar char="•"/>
              <a:defRPr/>
            </a:pPr>
            <a:r>
              <a:rPr lang="en-US" sz="900" b="1">
                <a:solidFill>
                  <a:prstClr val="black"/>
                </a:solidFill>
                <a:latin typeface="Lucida Console" panose="020B0609040504020204" pitchFamily="49" charset="0"/>
              </a:rPr>
              <a:t>Get-job –Name MyWaitingJob | Receive-Job</a:t>
            </a:r>
          </a:p>
          <a:p>
            <a:pPr lvl="0" defTabSz="914460">
              <a:lnSpc>
                <a:spcPct val="90000"/>
              </a:lnSpc>
              <a:spcAft>
                <a:spcPts val="333"/>
              </a:spcAft>
            </a:pPr>
            <a:endParaRPr lang="en-US" sz="900">
              <a:solidFill>
                <a:prstClr val="black"/>
              </a:solidFill>
              <a:latin typeface="Lucida Console" panose="020B0609040504020204" pitchFamily="49" charset="0"/>
            </a:endParaRPr>
          </a:p>
          <a:p>
            <a:pPr lvl="0" defTabSz="914460">
              <a:lnSpc>
                <a:spcPct val="90000"/>
              </a:lnSpc>
              <a:spcAft>
                <a:spcPts val="333"/>
              </a:spcAft>
            </a:pPr>
            <a:r>
              <a:rPr lang="en-US" sz="900">
                <a:solidFill>
                  <a:prstClr val="black"/>
                </a:solidFill>
                <a:latin typeface="Lucida Console" panose="020B0609040504020204" pitchFamily="49" charset="0"/>
              </a:rPr>
              <a:t>Start a background job but don’t wait it to finish:</a:t>
            </a:r>
          </a:p>
          <a:p>
            <a:pPr marL="384454" lvl="1" indent="-171450" defTabSz="914460">
              <a:lnSpc>
                <a:spcPct val="90000"/>
              </a:lnSpc>
              <a:spcAft>
                <a:spcPts val="333"/>
              </a:spcAft>
              <a:buFont typeface="Arial" panose="020B0604020202020204" pitchFamily="34" charset="0"/>
              <a:buChar char="•"/>
            </a:pPr>
            <a:r>
              <a:rPr lang="en-US" sz="882" b="1">
                <a:solidFill>
                  <a:prstClr val="black"/>
                </a:solidFill>
                <a:latin typeface="Segoe UI Light" pitchFamily="34" charset="0"/>
              </a:rPr>
              <a:t>Start-Job –Name MyWaitingJob –ScriptBlock {Get-WinEvent –LogName Application –MaxEvents 5000</a:t>
            </a:r>
            <a:endParaRPr lang="en-US" sz="900">
              <a:solidFill>
                <a:prstClr val="black"/>
              </a:solidFill>
              <a:latin typeface="Lucida Console" panose="020B0609040504020204" pitchFamily="49" charset="0"/>
            </a:endParaRPr>
          </a:p>
          <a:p>
            <a:pPr lvl="0" defTabSz="914460">
              <a:lnSpc>
                <a:spcPct val="90000"/>
              </a:lnSpc>
              <a:spcAft>
                <a:spcPts val="333"/>
              </a:spcAft>
            </a:pPr>
            <a:endParaRPr lang="en-US" sz="900">
              <a:solidFill>
                <a:prstClr val="black"/>
              </a:solidFill>
              <a:latin typeface="Lucida Console" panose="020B0609040504020204" pitchFamily="49" charset="0"/>
            </a:endParaRPr>
          </a:p>
          <a:p>
            <a:pPr lvl="0" defTabSz="914460">
              <a:lnSpc>
                <a:spcPct val="90000"/>
              </a:lnSpc>
              <a:spcAft>
                <a:spcPts val="333"/>
              </a:spcAft>
            </a:pPr>
            <a:r>
              <a:rPr lang="en-US" sz="900">
                <a:solidFill>
                  <a:prstClr val="black"/>
                </a:solidFill>
                <a:latin typeface="Lucida Console" panose="020B0609040504020204" pitchFamily="49" charset="0"/>
              </a:rPr>
              <a:t>Run the following line multiple times over and over:</a:t>
            </a:r>
          </a:p>
          <a:p>
            <a:pPr marL="384454" lvl="1" indent="-171450" defTabSz="914460">
              <a:lnSpc>
                <a:spcPct val="90000"/>
              </a:lnSpc>
              <a:spcAft>
                <a:spcPts val="333"/>
              </a:spcAft>
              <a:buFont typeface="Arial" panose="020B0604020202020204" pitchFamily="34" charset="0"/>
              <a:buChar char="•"/>
            </a:pPr>
            <a:r>
              <a:rPr lang="en-US" sz="900" b="1">
                <a:solidFill>
                  <a:prstClr val="black"/>
                </a:solidFill>
                <a:latin typeface="Lucida Console" panose="020B0609040504020204" pitchFamily="49" charset="0"/>
              </a:rPr>
              <a:t>(Get-job –Name MyWaitingJob | Receive-Job –Keep).Count</a:t>
            </a:r>
          </a:p>
          <a:p>
            <a:pPr lvl="0" defTabSz="914460">
              <a:lnSpc>
                <a:spcPct val="90000"/>
              </a:lnSpc>
              <a:spcAft>
                <a:spcPts val="333"/>
              </a:spcAft>
            </a:pPr>
            <a:endParaRPr lang="en-US" sz="900">
              <a:solidFill>
                <a:prstClr val="black"/>
              </a:solidFill>
              <a:latin typeface="Lucida Console" panose="020B0609040504020204" pitchFamily="49" charset="0"/>
            </a:endParaRPr>
          </a:p>
          <a:p>
            <a:pPr lvl="0" defTabSz="914460">
              <a:lnSpc>
                <a:spcPct val="90000"/>
              </a:lnSpc>
              <a:spcAft>
                <a:spcPts val="333"/>
              </a:spcAft>
              <a:defRPr/>
            </a:pPr>
            <a:r>
              <a:rPr lang="en-US" sz="900">
                <a:solidFill>
                  <a:prstClr val="black"/>
                </a:solidFill>
                <a:latin typeface="Segoe UI Light" pitchFamily="34" charset="0"/>
              </a:rPr>
              <a:t>##########</a:t>
            </a:r>
          </a:p>
          <a:p>
            <a:pPr lvl="0" defTabSz="914460">
              <a:lnSpc>
                <a:spcPct val="90000"/>
              </a:lnSpc>
              <a:spcAft>
                <a:spcPts val="333"/>
              </a:spcAft>
            </a:pPr>
            <a:endParaRPr lang="en-US" sz="900" dirty="0">
              <a:solidFill>
                <a:prstClr val="black"/>
              </a:solidFill>
              <a:latin typeface="Lucida Console" panose="020B0609040504020204" pitchFamily="49" charset="0"/>
            </a:endParaRP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2156471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29</a:t>
            </a:fld>
            <a:endParaRPr lang="en-US"/>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smtClean="0"/>
              <a:t>11/11/2022</a:t>
            </a:fld>
            <a:endParaRPr lang="en-US"/>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42172303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30</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smtClean="0"/>
              <a:t>11/11/2022</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8286309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fld id="{702A13A3-6630-4076-B4F0-23D3486D0405}" type="datetime1">
              <a:rPr lang="en-US" smtClean="0"/>
              <a:t>11/11/2022</a:t>
            </a:fld>
            <a:endParaRPr lang="en-US"/>
          </a:p>
        </p:txBody>
      </p:sp>
    </p:spTree>
    <p:extLst>
      <p:ext uri="{BB962C8B-B14F-4D97-AF65-F5344CB8AC3E}">
        <p14:creationId xmlns:p14="http://schemas.microsoft.com/office/powerpoint/2010/main" val="26574685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001" sz="1200">
                <a:solidFill>
                  <a:prstClr val="black"/>
                </a:solidFill>
                <a:latin typeface="Segoe UI Light" pitchFamily="34" charset="0"/>
              </a:rPr>
              <a:t>These hidden slides are exposing the use and consequences if the job objects are created on the remote machine instead of using –asJob parameter.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001" sz="1200">
              <a:solidFill>
                <a:prstClr val="black"/>
              </a:solidFill>
              <a:latin typeface="Segoe UI Light"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prstClr val="black"/>
                </a:solidFill>
                <a:latin typeface="Segoe UI Light" pitchFamily="34" charset="0"/>
              </a:rPr>
              <a:t>##########</a:t>
            </a:r>
          </a:p>
          <a:p>
            <a:endParaRPr lang="en-US"/>
          </a:p>
        </p:txBody>
      </p:sp>
      <p:sp>
        <p:nvSpPr>
          <p:cNvPr id="4" name="Slide Number Placeholder 3"/>
          <p:cNvSpPr>
            <a:spLocks noGrp="1"/>
          </p:cNvSpPr>
          <p:nvPr>
            <p:ph type="sldNum" sz="quarter" idx="5"/>
          </p:nvPr>
        </p:nvSpPr>
        <p:spPr/>
        <p:txBody>
          <a:bodyPr/>
          <a:lstStyle/>
          <a:p>
            <a:fld id="{F20BE321-291B-4D1C-A7F1-9B9A3E381FF9}" type="slidenum">
              <a:rPr lang="de-DE" smtClean="0"/>
              <a:t>34</a:t>
            </a:fld>
            <a:endParaRPr lang="de-DE"/>
          </a:p>
        </p:txBody>
      </p:sp>
    </p:spTree>
    <p:extLst>
      <p:ext uri="{BB962C8B-B14F-4D97-AF65-F5344CB8AC3E}">
        <p14:creationId xmlns:p14="http://schemas.microsoft.com/office/powerpoint/2010/main" val="9174149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60" rtl="0" eaLnBrk="1" fontAlgn="auto" latinLnBrk="0" hangingPunct="1">
              <a:lnSpc>
                <a:spcPct val="100000"/>
              </a:lnSpc>
              <a:spcBef>
                <a:spcPts val="0"/>
              </a:spcBef>
              <a:spcAft>
                <a:spcPts val="0"/>
              </a:spcAft>
              <a:buClrTx/>
              <a:buSzTx/>
              <a:buFontTx/>
              <a:buNone/>
              <a:tabLst/>
              <a:defRPr/>
            </a:pPr>
            <a:r>
              <a:rPr lang="en-001" sz="1200">
                <a:solidFill>
                  <a:prstClr val="black"/>
                </a:solidFill>
                <a:latin typeface="Segoe UI Light" pitchFamily="34" charset="0"/>
              </a:rPr>
              <a:t>These hidden slides are exposing the use and consequences if the job objects are created on the remote machine instead of using –asJob parameter. </a:t>
            </a:r>
            <a:endParaRPr lang="en-001">
              <a:effectLst/>
            </a:endParaRPr>
          </a:p>
          <a:p>
            <a:pPr marL="0" marR="0" lvl="0" indent="0" algn="l" defTabSz="914460" rtl="0" eaLnBrk="1" fontAlgn="auto" latinLnBrk="0" hangingPunct="1">
              <a:lnSpc>
                <a:spcPct val="100000"/>
              </a:lnSpc>
              <a:spcBef>
                <a:spcPts val="0"/>
              </a:spcBef>
              <a:spcAft>
                <a:spcPts val="0"/>
              </a:spcAft>
              <a:buClrTx/>
              <a:buSzTx/>
              <a:buFontTx/>
              <a:buNone/>
              <a:tabLst/>
              <a:defRPr/>
            </a:pPr>
            <a:endParaRPr lang="en-AU" dirty="0">
              <a:effectLst/>
            </a:endParaRPr>
          </a:p>
          <a:p>
            <a:pPr marL="0" marR="0" lvl="0" indent="0" algn="l" defTabSz="914460" rtl="0" eaLnBrk="1" fontAlgn="auto" latinLnBrk="0" hangingPunct="1">
              <a:lnSpc>
                <a:spcPct val="100000"/>
              </a:lnSpc>
              <a:spcBef>
                <a:spcPts val="0"/>
              </a:spcBef>
              <a:spcAft>
                <a:spcPts val="0"/>
              </a:spcAft>
              <a:buClrTx/>
              <a:buSzTx/>
              <a:buFontTx/>
              <a:buNone/>
              <a:tabLst/>
              <a:defRPr/>
            </a:pPr>
            <a:r>
              <a:rPr lang="en-AU" dirty="0">
                <a:effectLst/>
              </a:rPr>
              <a:t>##########</a:t>
            </a:r>
          </a:p>
          <a:p>
            <a:endParaRPr lang="en-US" dirty="0"/>
          </a:p>
        </p:txBody>
      </p:sp>
      <p:sp>
        <p:nvSpPr>
          <p:cNvPr id="4" name="Date Placeholder 3"/>
          <p:cNvSpPr>
            <a:spLocks noGrp="1"/>
          </p:cNvSpPr>
          <p:nvPr>
            <p:ph type="dt" idx="1"/>
          </p:nvPr>
        </p:nvSpPr>
        <p:spPr/>
        <p:txBody>
          <a:bodyPr/>
          <a:lstStyle/>
          <a:p>
            <a:fld id="{2D5E57C6-42AD-425C-92ED-92C3EC25D2AF}" type="datetime1">
              <a:rPr lang="en-US" smtClean="0"/>
              <a:t>11/11/2022</a:t>
            </a:fld>
            <a:endParaRPr lang="en-US"/>
          </a:p>
        </p:txBody>
      </p:sp>
    </p:spTree>
    <p:extLst>
      <p:ext uri="{BB962C8B-B14F-4D97-AF65-F5344CB8AC3E}">
        <p14:creationId xmlns:p14="http://schemas.microsoft.com/office/powerpoint/2010/main" val="32570702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60" rtl="0" eaLnBrk="1" fontAlgn="auto" latinLnBrk="0" hangingPunct="1">
              <a:lnSpc>
                <a:spcPct val="100000"/>
              </a:lnSpc>
              <a:spcBef>
                <a:spcPts val="0"/>
              </a:spcBef>
              <a:spcAft>
                <a:spcPts val="0"/>
              </a:spcAft>
              <a:buClrTx/>
              <a:buSzTx/>
              <a:buFontTx/>
              <a:buNone/>
              <a:tabLst/>
              <a:defRPr/>
            </a:pPr>
            <a:r>
              <a:rPr lang="en-001" sz="1200">
                <a:solidFill>
                  <a:prstClr val="black"/>
                </a:solidFill>
                <a:latin typeface="Segoe UI Light" pitchFamily="34" charset="0"/>
              </a:rPr>
              <a:t>These hidden slides are exposing the use and consequences if the job objects are created on the remote machine instead of using –asJob parameter. </a:t>
            </a:r>
            <a:endParaRPr lang="en-001">
              <a:effectLst/>
            </a:endParaRPr>
          </a:p>
          <a:p>
            <a:pPr marL="0" marR="0" lvl="0" indent="0" algn="l" defTabSz="914460" rtl="0" eaLnBrk="1" fontAlgn="auto" latinLnBrk="0" hangingPunct="1">
              <a:lnSpc>
                <a:spcPct val="100000"/>
              </a:lnSpc>
              <a:spcBef>
                <a:spcPts val="0"/>
              </a:spcBef>
              <a:spcAft>
                <a:spcPts val="0"/>
              </a:spcAft>
              <a:buClrTx/>
              <a:buSzTx/>
              <a:buFontTx/>
              <a:buNone/>
              <a:tabLst/>
              <a:defRPr/>
            </a:pPr>
            <a:endParaRPr lang="en-AU">
              <a:effectLst/>
            </a:endParaRPr>
          </a:p>
          <a:p>
            <a:pPr marL="0" marR="0" lvl="0" indent="0" algn="l" defTabSz="914460" rtl="0" eaLnBrk="1" fontAlgn="auto" latinLnBrk="0" hangingPunct="1">
              <a:lnSpc>
                <a:spcPct val="100000"/>
              </a:lnSpc>
              <a:spcBef>
                <a:spcPts val="0"/>
              </a:spcBef>
              <a:spcAft>
                <a:spcPts val="0"/>
              </a:spcAft>
              <a:buClrTx/>
              <a:buSzTx/>
              <a:buFontTx/>
              <a:buNone/>
              <a:tabLst/>
              <a:defRPr/>
            </a:pPr>
            <a:r>
              <a:rPr lang="en-AU">
                <a:effectLst/>
              </a:rPr>
              <a:t>##########</a:t>
            </a:r>
          </a:p>
          <a:p>
            <a:endParaRPr lang="en-US"/>
          </a:p>
        </p:txBody>
      </p:sp>
      <p:sp>
        <p:nvSpPr>
          <p:cNvPr id="4" name="Slide Number Placeholder 3"/>
          <p:cNvSpPr>
            <a:spLocks noGrp="1"/>
          </p:cNvSpPr>
          <p:nvPr>
            <p:ph type="sldNum" sz="quarter" idx="5"/>
          </p:nvPr>
        </p:nvSpPr>
        <p:spPr/>
        <p:txBody>
          <a:bodyPr/>
          <a:lstStyle/>
          <a:p>
            <a:fld id="{F20BE321-291B-4D1C-A7F1-9B9A3E381FF9}" type="slidenum">
              <a:rPr lang="de-DE" smtClean="0"/>
              <a:t>36</a:t>
            </a:fld>
            <a:endParaRPr lang="de-DE"/>
          </a:p>
        </p:txBody>
      </p:sp>
    </p:spTree>
    <p:extLst>
      <p:ext uri="{BB962C8B-B14F-4D97-AF65-F5344CB8AC3E}">
        <p14:creationId xmlns:p14="http://schemas.microsoft.com/office/powerpoint/2010/main" val="28113359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lvl="0"/>
            <a:fld id="{8B263312-38AA-4E1E-B2B5-0F8F122B24FE}" type="slidenum">
              <a:rPr lang="en-US" noProof="0" smtClean="0"/>
              <a:pPr lvl="0"/>
              <a:t>3</a:t>
            </a:fld>
            <a:endParaRPr lang="en-US" noProof="0"/>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fld id="{C6C9641A-9089-4752-A056-B1CBB82B5AD3}" type="datetime1">
              <a:rPr lang="en-US" smtClean="0"/>
              <a:t>11/11/2022</a:t>
            </a:fld>
            <a:endParaRPr lang="en-US"/>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4194678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60" rtl="0" eaLnBrk="1" fontAlgn="auto" latinLnBrk="0" hangingPunct="1">
              <a:lnSpc>
                <a:spcPct val="100000"/>
              </a:lnSpc>
              <a:spcBef>
                <a:spcPts val="0"/>
              </a:spcBef>
              <a:spcAft>
                <a:spcPts val="0"/>
              </a:spcAft>
              <a:buClrTx/>
              <a:buSzTx/>
              <a:buFontTx/>
              <a:buNone/>
              <a:tabLst/>
              <a:defRPr/>
            </a:pPr>
            <a:r>
              <a:rPr lang="en-001" sz="1200">
                <a:solidFill>
                  <a:prstClr val="black"/>
                </a:solidFill>
                <a:latin typeface="Segoe UI Light" pitchFamily="34" charset="0"/>
              </a:rPr>
              <a:t>These hidden slides are exposing the use and consequences if the job objects are created on the remote machine instead of using –asJob parameter. </a:t>
            </a:r>
            <a:endParaRPr lang="en-001">
              <a:effectLst/>
            </a:endParaRPr>
          </a:p>
          <a:p>
            <a:pPr marL="0" marR="0" lvl="0" indent="0" algn="l" defTabSz="914460" rtl="0" eaLnBrk="1" fontAlgn="auto" latinLnBrk="0" hangingPunct="1">
              <a:lnSpc>
                <a:spcPct val="100000"/>
              </a:lnSpc>
              <a:spcBef>
                <a:spcPts val="0"/>
              </a:spcBef>
              <a:spcAft>
                <a:spcPts val="0"/>
              </a:spcAft>
              <a:buClrTx/>
              <a:buSzTx/>
              <a:buFontTx/>
              <a:buNone/>
              <a:tabLst/>
              <a:defRPr/>
            </a:pPr>
            <a:endParaRPr lang="en-AU">
              <a:effectLst/>
            </a:endParaRPr>
          </a:p>
          <a:p>
            <a:pPr marL="0" marR="0" lvl="0" indent="0" algn="l" defTabSz="914460" rtl="0" eaLnBrk="1" fontAlgn="auto" latinLnBrk="0" hangingPunct="1">
              <a:lnSpc>
                <a:spcPct val="100000"/>
              </a:lnSpc>
              <a:spcBef>
                <a:spcPts val="0"/>
              </a:spcBef>
              <a:spcAft>
                <a:spcPts val="0"/>
              </a:spcAft>
              <a:buClrTx/>
              <a:buSzTx/>
              <a:buFontTx/>
              <a:buNone/>
              <a:tabLst/>
              <a:defRPr/>
            </a:pPr>
            <a:r>
              <a:rPr lang="en-AU">
                <a:effectLst/>
              </a:rPr>
              <a:t>##########</a:t>
            </a:r>
          </a:p>
          <a:p>
            <a:endParaRPr lang="en-US" dirty="0"/>
          </a:p>
        </p:txBody>
      </p:sp>
      <p:sp>
        <p:nvSpPr>
          <p:cNvPr id="4" name="Date Placeholder 3"/>
          <p:cNvSpPr>
            <a:spLocks noGrp="1"/>
          </p:cNvSpPr>
          <p:nvPr>
            <p:ph type="dt" idx="1"/>
          </p:nvPr>
        </p:nvSpPr>
        <p:spPr/>
        <p:txBody>
          <a:bodyPr/>
          <a:lstStyle/>
          <a:p>
            <a:fld id="{49F39BAB-1ECD-4652-BB7F-6A74A71CB4CB}" type="datetime1">
              <a:rPr lang="en-US" smtClean="0"/>
              <a:t>11/11/2022</a:t>
            </a:fld>
            <a:endParaRPr lang="en-US"/>
          </a:p>
        </p:txBody>
      </p:sp>
    </p:spTree>
    <p:extLst>
      <p:ext uri="{BB962C8B-B14F-4D97-AF65-F5344CB8AC3E}">
        <p14:creationId xmlns:p14="http://schemas.microsoft.com/office/powerpoint/2010/main" val="31397625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38</a:t>
            </a:fld>
            <a:endParaRPr lang="en-US"/>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smtClean="0"/>
              <a:t>11/11/2022</a:t>
            </a:fld>
            <a:endParaRPr lang="en-US"/>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pPr lvl="0" defTabSz="914460">
              <a:lnSpc>
                <a:spcPct val="90000"/>
              </a:lnSpc>
              <a:spcAft>
                <a:spcPts val="333"/>
              </a:spcAft>
            </a:pPr>
            <a:endParaRPr lang="en-US" sz="882" dirty="0">
              <a:solidFill>
                <a:prstClr val="black"/>
              </a:solidFill>
              <a:latin typeface="Segoe UI Light" pitchFamily="34" charset="0"/>
            </a:endParaRPr>
          </a:p>
          <a:p>
            <a:pPr lvl="0" defTabSz="914460">
              <a:lnSpc>
                <a:spcPct val="90000"/>
              </a:lnSpc>
              <a:spcAft>
                <a:spcPts val="333"/>
              </a:spcAft>
            </a:pPr>
            <a:endParaRPr lang="en-US" sz="900" dirty="0">
              <a:solidFill>
                <a:prstClr val="black"/>
              </a:solidFill>
              <a:latin typeface="Lucida Console" panose="020B0609040504020204" pitchFamily="49" charset="0"/>
            </a:endParaRPr>
          </a:p>
          <a:p>
            <a:pPr lvl="0" defTabSz="914460">
              <a:lnSpc>
                <a:spcPct val="90000"/>
              </a:lnSpc>
              <a:spcAft>
                <a:spcPts val="333"/>
              </a:spcAft>
            </a:pPr>
            <a:r>
              <a:rPr lang="en-US" sz="900" dirty="0">
                <a:solidFill>
                  <a:prstClr val="black"/>
                </a:solidFill>
                <a:latin typeface="Lucida Console" panose="020B0609040504020204" pitchFamily="49" charset="0"/>
              </a:rPr>
              <a:t>Start a remote interactive PowerShell session</a:t>
            </a:r>
          </a:p>
          <a:p>
            <a:pPr marL="384454" lvl="1" indent="-171450" defTabSz="914460">
              <a:lnSpc>
                <a:spcPct val="90000"/>
              </a:lnSpc>
              <a:spcAft>
                <a:spcPts val="333"/>
              </a:spcAft>
              <a:buFont typeface="Arial" panose="020B0604020202020204" pitchFamily="34" charset="0"/>
              <a:buChar char="•"/>
            </a:pPr>
            <a:r>
              <a:rPr lang="en-US" sz="900" b="1" dirty="0">
                <a:solidFill>
                  <a:srgbClr val="E0FFFF"/>
                </a:solidFill>
                <a:latin typeface="Lucida Console" panose="020B0609040504020204" pitchFamily="49" charset="0"/>
              </a:rPr>
              <a:t>Enter-</a:t>
            </a:r>
            <a:r>
              <a:rPr lang="en-US" sz="900" b="1" dirty="0" err="1">
                <a:solidFill>
                  <a:srgbClr val="E0FFFF"/>
                </a:solidFill>
                <a:latin typeface="Lucida Console" panose="020B0609040504020204" pitchFamily="49" charset="0"/>
              </a:rPr>
              <a:t>PSSession</a:t>
            </a:r>
            <a:r>
              <a:rPr lang="en-US" sz="900" b="1" dirty="0">
                <a:solidFill>
                  <a:prstClr val="black"/>
                </a:solidFill>
                <a:latin typeface="Lucida Console" panose="020B0609040504020204" pitchFamily="49" charset="0"/>
              </a:rPr>
              <a:t> </a:t>
            </a:r>
            <a:r>
              <a:rPr lang="en-US" sz="900" b="1" dirty="0">
                <a:solidFill>
                  <a:srgbClr val="FFE4B5"/>
                </a:solidFill>
                <a:latin typeface="Lucida Console" panose="020B0609040504020204" pitchFamily="49" charset="0"/>
              </a:rPr>
              <a:t>-</a:t>
            </a:r>
            <a:r>
              <a:rPr lang="en-US" sz="900" b="1" dirty="0" err="1">
                <a:solidFill>
                  <a:srgbClr val="FFE4B5"/>
                </a:solidFill>
                <a:latin typeface="Lucida Console" panose="020B0609040504020204" pitchFamily="49" charset="0"/>
              </a:rPr>
              <a:t>ComputerName</a:t>
            </a:r>
            <a:r>
              <a:rPr lang="en-US" sz="900" b="1" dirty="0">
                <a:solidFill>
                  <a:prstClr val="black"/>
                </a:solidFill>
                <a:latin typeface="Lucida Console" panose="020B0609040504020204" pitchFamily="49" charset="0"/>
              </a:rPr>
              <a:t> </a:t>
            </a:r>
            <a:r>
              <a:rPr lang="en-US" sz="900" b="1" dirty="0" err="1">
                <a:solidFill>
                  <a:srgbClr val="EE82EE"/>
                </a:solidFill>
                <a:latin typeface="Lucida Console" panose="020B0609040504020204" pitchFamily="49" charset="0"/>
              </a:rPr>
              <a:t>ms</a:t>
            </a:r>
            <a:endParaRPr lang="en-US" sz="900" b="1" dirty="0">
              <a:solidFill>
                <a:srgbClr val="EE82EE"/>
              </a:solidFill>
              <a:latin typeface="Lucida Console" panose="020B0609040504020204" pitchFamily="49" charset="0"/>
            </a:endParaRPr>
          </a:p>
          <a:p>
            <a:pPr lvl="0" defTabSz="914460">
              <a:lnSpc>
                <a:spcPct val="90000"/>
              </a:lnSpc>
              <a:spcAft>
                <a:spcPts val="333"/>
              </a:spcAft>
            </a:pPr>
            <a:endParaRPr lang="en-US" sz="900" dirty="0">
              <a:solidFill>
                <a:srgbClr val="EE82EE"/>
              </a:solidFill>
              <a:latin typeface="Lucida Console" panose="020B0609040504020204" pitchFamily="49" charset="0"/>
            </a:endParaRPr>
          </a:p>
          <a:p>
            <a:pPr lvl="0" defTabSz="914460">
              <a:lnSpc>
                <a:spcPct val="90000"/>
              </a:lnSpc>
              <a:spcAft>
                <a:spcPts val="333"/>
              </a:spcAft>
            </a:pPr>
            <a:r>
              <a:rPr lang="en-US" sz="900" dirty="0">
                <a:solidFill>
                  <a:srgbClr val="EE82EE"/>
                </a:solidFill>
                <a:latin typeface="Lucida Console" panose="020B0609040504020204" pitchFamily="49" charset="0"/>
              </a:rPr>
              <a:t>In the Remote Session start the job and review the properties.</a:t>
            </a:r>
          </a:p>
          <a:p>
            <a:pPr marL="384454" lvl="1" indent="-171450" defTabSz="914460">
              <a:lnSpc>
                <a:spcPct val="90000"/>
              </a:lnSpc>
              <a:spcAft>
                <a:spcPts val="333"/>
              </a:spcAft>
              <a:buFont typeface="Arial" panose="020B0604020202020204" pitchFamily="34" charset="0"/>
              <a:buChar char="•"/>
            </a:pPr>
            <a:r>
              <a:rPr lang="en-US" sz="900" b="1" dirty="0">
                <a:solidFill>
                  <a:srgbClr val="EE82EE"/>
                </a:solidFill>
                <a:latin typeface="Lucida Console" panose="020B0609040504020204" pitchFamily="49" charset="0"/>
              </a:rPr>
              <a:t>$job = start-job -</a:t>
            </a:r>
            <a:r>
              <a:rPr lang="en-US" sz="900" b="1" dirty="0" err="1">
                <a:solidFill>
                  <a:srgbClr val="EE82EE"/>
                </a:solidFill>
                <a:latin typeface="Lucida Console" panose="020B0609040504020204" pitchFamily="49" charset="0"/>
              </a:rPr>
              <a:t>ScriptBlock</a:t>
            </a:r>
            <a:r>
              <a:rPr lang="en-US" sz="900" b="1" dirty="0">
                <a:solidFill>
                  <a:srgbClr val="EE82EE"/>
                </a:solidFill>
                <a:latin typeface="Lucida Console" panose="020B0609040504020204" pitchFamily="49" charset="0"/>
              </a:rPr>
              <a:t> {get-</a:t>
            </a:r>
            <a:r>
              <a:rPr lang="en-US" sz="900" b="1" dirty="0" err="1">
                <a:solidFill>
                  <a:srgbClr val="EE82EE"/>
                </a:solidFill>
                <a:latin typeface="Lucida Console" panose="020B0609040504020204" pitchFamily="49" charset="0"/>
              </a:rPr>
              <a:t>eventlog</a:t>
            </a:r>
            <a:r>
              <a:rPr lang="en-US" sz="900" b="1" dirty="0">
                <a:solidFill>
                  <a:srgbClr val="EE82EE"/>
                </a:solidFill>
                <a:latin typeface="Lucida Console" panose="020B0609040504020204" pitchFamily="49" charset="0"/>
              </a:rPr>
              <a:t> "Windows PowerShell"} </a:t>
            </a:r>
          </a:p>
          <a:p>
            <a:pPr marL="384454" lvl="1" indent="-171450" defTabSz="914460">
              <a:lnSpc>
                <a:spcPct val="90000"/>
              </a:lnSpc>
              <a:spcAft>
                <a:spcPts val="333"/>
              </a:spcAft>
              <a:buFont typeface="Arial" panose="020B0604020202020204" pitchFamily="34" charset="0"/>
              <a:buChar char="•"/>
            </a:pPr>
            <a:r>
              <a:rPr lang="en-US" sz="900" b="1" dirty="0">
                <a:solidFill>
                  <a:srgbClr val="EE82EE"/>
                </a:solidFill>
                <a:latin typeface="Lucida Console" panose="020B0609040504020204" pitchFamily="49" charset="0"/>
              </a:rPr>
              <a:t>$job</a:t>
            </a:r>
          </a:p>
          <a:p>
            <a:pPr lvl="0" defTabSz="914460">
              <a:lnSpc>
                <a:spcPct val="90000"/>
              </a:lnSpc>
              <a:spcAft>
                <a:spcPts val="333"/>
              </a:spcAft>
            </a:pPr>
            <a:endParaRPr lang="en-US" sz="900" dirty="0">
              <a:solidFill>
                <a:srgbClr val="EE82EE"/>
              </a:solidFill>
              <a:latin typeface="Lucida Console" panose="020B0609040504020204" pitchFamily="49" charset="0"/>
            </a:endParaRPr>
          </a:p>
          <a:p>
            <a:pPr lvl="0" defTabSz="914460">
              <a:lnSpc>
                <a:spcPct val="90000"/>
              </a:lnSpc>
              <a:spcAft>
                <a:spcPts val="333"/>
              </a:spcAft>
            </a:pPr>
            <a:r>
              <a:rPr lang="en-US" sz="900" dirty="0">
                <a:solidFill>
                  <a:srgbClr val="EE82EE"/>
                </a:solidFill>
                <a:latin typeface="Lucida Console" panose="020B0609040504020204" pitchFamily="49" charset="0"/>
              </a:rPr>
              <a:t>Receive the results in the remote interactive session:</a:t>
            </a:r>
          </a:p>
          <a:p>
            <a:pPr marL="384454" lvl="1" indent="-171450" defTabSz="914460">
              <a:lnSpc>
                <a:spcPct val="90000"/>
              </a:lnSpc>
              <a:spcAft>
                <a:spcPts val="333"/>
              </a:spcAft>
              <a:buFont typeface="Arial" panose="020B0604020202020204" pitchFamily="34" charset="0"/>
              <a:buChar char="•"/>
            </a:pPr>
            <a:r>
              <a:rPr lang="en-US" sz="900" b="1" dirty="0">
                <a:solidFill>
                  <a:srgbClr val="E0FFFF"/>
                </a:solidFill>
                <a:latin typeface="Lucida Console" panose="020B0609040504020204" pitchFamily="49" charset="0"/>
              </a:rPr>
              <a:t>Receive-Job</a:t>
            </a:r>
            <a:r>
              <a:rPr lang="en-US" sz="900" b="1" dirty="0">
                <a:solidFill>
                  <a:prstClr val="black"/>
                </a:solidFill>
                <a:latin typeface="Lucida Console" panose="020B0609040504020204" pitchFamily="49" charset="0"/>
              </a:rPr>
              <a:t> </a:t>
            </a:r>
            <a:r>
              <a:rPr lang="en-US" sz="900" b="1" dirty="0">
                <a:solidFill>
                  <a:srgbClr val="FF4500"/>
                </a:solidFill>
                <a:latin typeface="Lucida Console" panose="020B0609040504020204" pitchFamily="49" charset="0"/>
              </a:rPr>
              <a:t>$job</a:t>
            </a:r>
            <a:endParaRPr lang="en-US" sz="900" b="1" dirty="0">
              <a:solidFill>
                <a:srgbClr val="EE82EE"/>
              </a:solidFill>
              <a:latin typeface="Lucida Console" panose="020B0609040504020204" pitchFamily="49" charset="0"/>
            </a:endParaRPr>
          </a:p>
          <a:p>
            <a:pPr marL="384454" lvl="1" indent="-171450" defTabSz="914460">
              <a:lnSpc>
                <a:spcPct val="90000"/>
              </a:lnSpc>
              <a:spcAft>
                <a:spcPts val="333"/>
              </a:spcAft>
              <a:buFont typeface="Arial" panose="020B0604020202020204" pitchFamily="34" charset="0"/>
              <a:buChar char="•"/>
            </a:pPr>
            <a:endParaRPr lang="en-US" sz="900" b="1" dirty="0">
              <a:solidFill>
                <a:prstClr val="black"/>
              </a:solidFill>
              <a:latin typeface="Lucida Console" panose="020B0609040504020204" pitchFamily="49" charset="0"/>
            </a:endParaRPr>
          </a:p>
          <a:p>
            <a:pPr lvl="0" defTabSz="914460">
              <a:lnSpc>
                <a:spcPct val="90000"/>
              </a:lnSpc>
              <a:spcAft>
                <a:spcPts val="333"/>
              </a:spcAft>
            </a:pPr>
            <a:r>
              <a:rPr lang="en-US" sz="900" dirty="0">
                <a:solidFill>
                  <a:prstClr val="black"/>
                </a:solidFill>
                <a:latin typeface="Lucida Console" panose="020B0609040504020204" pitchFamily="49" charset="0"/>
              </a:rPr>
              <a:t>Run Remote Background job on multiple computers</a:t>
            </a:r>
          </a:p>
          <a:p>
            <a:pPr marL="384454" lvl="1" indent="-171450" defTabSz="914460">
              <a:lnSpc>
                <a:spcPct val="90000"/>
              </a:lnSpc>
              <a:spcAft>
                <a:spcPts val="333"/>
              </a:spcAft>
              <a:buFont typeface="Arial" panose="020B0604020202020204" pitchFamily="34" charset="0"/>
              <a:buChar char="•"/>
            </a:pPr>
            <a:r>
              <a:rPr lang="en-US" sz="882" b="1" dirty="0">
                <a:solidFill>
                  <a:prstClr val="black"/>
                </a:solidFill>
                <a:latin typeface="Segoe UI Light" pitchFamily="34" charset="0"/>
              </a:rPr>
              <a:t>$Jobs = Invoke-Command –</a:t>
            </a:r>
            <a:r>
              <a:rPr lang="en-US" sz="882" b="1" dirty="0" err="1">
                <a:solidFill>
                  <a:prstClr val="black"/>
                </a:solidFill>
                <a:latin typeface="Segoe UI Light" pitchFamily="34" charset="0"/>
              </a:rPr>
              <a:t>ComputerName</a:t>
            </a:r>
            <a:r>
              <a:rPr lang="en-US" sz="882" b="1" dirty="0">
                <a:solidFill>
                  <a:prstClr val="black"/>
                </a:solidFill>
                <a:latin typeface="Segoe UI Light" pitchFamily="34" charset="0"/>
              </a:rPr>
              <a:t> DC, MS, WIN10 –</a:t>
            </a:r>
            <a:r>
              <a:rPr lang="en-US" sz="882" b="1" dirty="0" err="1">
                <a:solidFill>
                  <a:prstClr val="black"/>
                </a:solidFill>
                <a:latin typeface="Segoe UI Light" pitchFamily="34" charset="0"/>
              </a:rPr>
              <a:t>ScriptBlock</a:t>
            </a:r>
            <a:r>
              <a:rPr lang="en-US" sz="882" b="1" dirty="0">
                <a:solidFill>
                  <a:prstClr val="black"/>
                </a:solidFill>
                <a:latin typeface="Segoe UI Light" pitchFamily="34" charset="0"/>
              </a:rPr>
              <a:t> {Get-</a:t>
            </a:r>
            <a:r>
              <a:rPr lang="en-US" sz="882" b="1" dirty="0" err="1">
                <a:solidFill>
                  <a:prstClr val="black"/>
                </a:solidFill>
                <a:latin typeface="Segoe UI Light" pitchFamily="34" charset="0"/>
              </a:rPr>
              <a:t>WinEvent</a:t>
            </a:r>
            <a:r>
              <a:rPr lang="en-US" sz="882" b="1" dirty="0">
                <a:solidFill>
                  <a:prstClr val="black"/>
                </a:solidFill>
                <a:latin typeface="Segoe UI Light" pitchFamily="34" charset="0"/>
              </a:rPr>
              <a:t> –</a:t>
            </a:r>
            <a:r>
              <a:rPr lang="en-US" sz="882" b="1" dirty="0" err="1">
                <a:solidFill>
                  <a:prstClr val="black"/>
                </a:solidFill>
                <a:latin typeface="Segoe UI Light" pitchFamily="34" charset="0"/>
              </a:rPr>
              <a:t>LogName</a:t>
            </a:r>
            <a:r>
              <a:rPr lang="en-US" sz="882" b="1" dirty="0">
                <a:solidFill>
                  <a:prstClr val="black"/>
                </a:solidFill>
                <a:latin typeface="Segoe UI Light" pitchFamily="34" charset="0"/>
              </a:rPr>
              <a:t> System –</a:t>
            </a:r>
            <a:r>
              <a:rPr lang="en-US" sz="882" b="1" dirty="0" err="1">
                <a:solidFill>
                  <a:prstClr val="black"/>
                </a:solidFill>
                <a:latin typeface="Segoe UI Light" pitchFamily="34" charset="0"/>
              </a:rPr>
              <a:t>MaxEvents</a:t>
            </a:r>
            <a:r>
              <a:rPr lang="en-US" sz="882" b="1" dirty="0">
                <a:solidFill>
                  <a:prstClr val="black"/>
                </a:solidFill>
                <a:latin typeface="Segoe UI Light" pitchFamily="34" charset="0"/>
              </a:rPr>
              <a:t> 1000} -</a:t>
            </a:r>
            <a:r>
              <a:rPr lang="en-US" sz="882" b="1" dirty="0" err="1">
                <a:solidFill>
                  <a:prstClr val="black"/>
                </a:solidFill>
                <a:latin typeface="Segoe UI Light" pitchFamily="34" charset="0"/>
              </a:rPr>
              <a:t>AsJob</a:t>
            </a:r>
            <a:endParaRPr lang="en-US" sz="882" b="1" dirty="0">
              <a:solidFill>
                <a:prstClr val="black"/>
              </a:solidFill>
              <a:latin typeface="Segoe UI Light" pitchFamily="34" charset="0"/>
            </a:endParaRPr>
          </a:p>
          <a:p>
            <a:pPr lvl="0" defTabSz="914460">
              <a:lnSpc>
                <a:spcPct val="90000"/>
              </a:lnSpc>
              <a:spcAft>
                <a:spcPts val="333"/>
              </a:spcAft>
            </a:pPr>
            <a:endParaRPr lang="en-US" sz="900" b="1" dirty="0">
              <a:solidFill>
                <a:prstClr val="black"/>
              </a:solidFill>
              <a:latin typeface="Lucida Console" panose="020B0609040504020204" pitchFamily="49" charset="0"/>
            </a:endParaRPr>
          </a:p>
          <a:p>
            <a:pPr lvl="0" defTabSz="914460">
              <a:lnSpc>
                <a:spcPct val="90000"/>
              </a:lnSpc>
              <a:spcAft>
                <a:spcPts val="333"/>
              </a:spcAft>
            </a:pPr>
            <a:r>
              <a:rPr lang="en-US" sz="900" dirty="0">
                <a:solidFill>
                  <a:prstClr val="black"/>
                </a:solidFill>
                <a:latin typeface="Lucida Console" panose="020B0609040504020204" pitchFamily="49" charset="0"/>
              </a:rPr>
              <a:t>List the Remote Background Jobs and review the states.</a:t>
            </a:r>
          </a:p>
          <a:p>
            <a:pPr marL="384454" lvl="1" indent="-171450" defTabSz="914460">
              <a:lnSpc>
                <a:spcPct val="90000"/>
              </a:lnSpc>
              <a:spcAft>
                <a:spcPts val="333"/>
              </a:spcAft>
              <a:buFont typeface="Arial" panose="020B0604020202020204" pitchFamily="34" charset="0"/>
              <a:buChar char="•"/>
            </a:pPr>
            <a:r>
              <a:rPr lang="en-US" sz="882" b="1" dirty="0">
                <a:solidFill>
                  <a:prstClr val="black"/>
                </a:solidFill>
                <a:latin typeface="Segoe UI Light" pitchFamily="34" charset="0"/>
              </a:rPr>
              <a:t>$Jobs | Get-Job –</a:t>
            </a:r>
            <a:r>
              <a:rPr lang="en-US" sz="882" b="1" dirty="0" err="1">
                <a:solidFill>
                  <a:prstClr val="black"/>
                </a:solidFill>
                <a:latin typeface="Segoe UI Light" pitchFamily="34" charset="0"/>
              </a:rPr>
              <a:t>IncludeChildJob</a:t>
            </a:r>
            <a:endParaRPr lang="en-US" sz="882" b="1" dirty="0">
              <a:solidFill>
                <a:prstClr val="black"/>
              </a:solidFill>
              <a:latin typeface="Segoe UI Light" pitchFamily="34" charset="0"/>
            </a:endParaRPr>
          </a:p>
          <a:p>
            <a:pPr lvl="0" defTabSz="914460">
              <a:lnSpc>
                <a:spcPct val="90000"/>
              </a:lnSpc>
              <a:spcAft>
                <a:spcPts val="333"/>
              </a:spcAft>
            </a:pPr>
            <a:endParaRPr lang="en-US" sz="900" dirty="0">
              <a:solidFill>
                <a:prstClr val="black"/>
              </a:solidFill>
              <a:latin typeface="Lucida Console" panose="020B0609040504020204" pitchFamily="49" charset="0"/>
            </a:endParaRPr>
          </a:p>
          <a:p>
            <a:pPr lvl="0" defTabSz="914460">
              <a:lnSpc>
                <a:spcPct val="90000"/>
              </a:lnSpc>
              <a:spcAft>
                <a:spcPts val="333"/>
              </a:spcAft>
              <a:defRPr/>
            </a:pPr>
            <a:r>
              <a:rPr lang="en-US" sz="900" dirty="0">
                <a:solidFill>
                  <a:prstClr val="black"/>
                </a:solidFill>
                <a:latin typeface="Segoe UI Light" pitchFamily="34" charset="0"/>
              </a:rPr>
              <a:t>##########</a:t>
            </a:r>
          </a:p>
          <a:p>
            <a:pPr lvl="0" defTabSz="914460">
              <a:lnSpc>
                <a:spcPct val="90000"/>
              </a:lnSpc>
              <a:spcAft>
                <a:spcPts val="333"/>
              </a:spcAft>
            </a:pPr>
            <a:endParaRPr lang="en-US" sz="900" dirty="0">
              <a:solidFill>
                <a:prstClr val="black"/>
              </a:solidFill>
              <a:latin typeface="Lucida Console" panose="020B0609040504020204" pitchFamily="49" charset="0"/>
            </a:endParaRP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2532162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39</a:t>
            </a:fld>
            <a:endParaRPr lang="en-US"/>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smtClean="0"/>
              <a:t>11/11/2022</a:t>
            </a:fld>
            <a:endParaRPr lang="en-US"/>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6567107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40</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smtClean="0"/>
              <a:t>11/11/2022</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2389132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fld id="{F1FFD6B8-0CE8-47AD-AE16-D7CCE207D828}" type="datetime1">
              <a:rPr lang="en-US" smtClean="0"/>
              <a:t>11/11/2022</a:t>
            </a:fld>
            <a:endParaRPr lang="en-US"/>
          </a:p>
        </p:txBody>
      </p:sp>
    </p:spTree>
    <p:extLst>
      <p:ext uri="{BB962C8B-B14F-4D97-AF65-F5344CB8AC3E}">
        <p14:creationId xmlns:p14="http://schemas.microsoft.com/office/powerpoint/2010/main" val="7216771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20BE321-291B-4D1C-A7F1-9B9A3E381FF9}" type="slidenum">
              <a:rPr lang="de-DE" smtClean="0"/>
              <a:t>44</a:t>
            </a:fld>
            <a:endParaRPr lang="de-DE"/>
          </a:p>
        </p:txBody>
      </p:sp>
    </p:spTree>
    <p:extLst>
      <p:ext uri="{BB962C8B-B14F-4D97-AF65-F5344CB8AC3E}">
        <p14:creationId xmlns:p14="http://schemas.microsoft.com/office/powerpoint/2010/main" val="38136066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fld id="{0B7A8C07-76D3-4346-A977-2394BDF4EC43}" type="datetime1">
              <a:rPr lang="en-US" smtClean="0"/>
              <a:t>11/11/2022</a:t>
            </a:fld>
            <a:endParaRPr lang="en-US"/>
          </a:p>
        </p:txBody>
      </p:sp>
    </p:spTree>
    <p:extLst>
      <p:ext uri="{BB962C8B-B14F-4D97-AF65-F5344CB8AC3E}">
        <p14:creationId xmlns:p14="http://schemas.microsoft.com/office/powerpoint/2010/main" val="98760257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t"/>
            <a:r>
              <a:rPr lang="en-US" sz="1000" b="1" i="0" u="none" strike="noStrike" kern="1200" dirty="0">
                <a:solidFill>
                  <a:schemeClr val="tx1"/>
                </a:solidFill>
                <a:effectLst/>
                <a:latin typeface="Segoe UI Light" pitchFamily="34" charset="0"/>
                <a:ea typeface="+mn-ea"/>
                <a:cs typeface="+mn-cs"/>
              </a:rPr>
              <a:t>Setting Description</a:t>
            </a:r>
            <a:endParaRPr lang="en-US" sz="1000" b="0" i="0" u="none" strike="noStrike" kern="1200" dirty="0">
              <a:solidFill>
                <a:schemeClr val="tx1"/>
              </a:solidFill>
              <a:effectLst/>
              <a:latin typeface="Segoe UI Light" pitchFamily="34" charset="0"/>
              <a:ea typeface="+mn-ea"/>
              <a:cs typeface="+mn-cs"/>
            </a:endParaRPr>
          </a:p>
          <a:p>
            <a:pPr fontAlgn="t"/>
            <a:r>
              <a:rPr lang="en-US" sz="1000" b="0" i="0" u="none" strike="noStrike" kern="1200" dirty="0">
                <a:solidFill>
                  <a:schemeClr val="tx1"/>
                </a:solidFill>
                <a:effectLst/>
                <a:latin typeface="Segoe UI Light" pitchFamily="34" charset="0"/>
                <a:ea typeface="+mn-ea"/>
                <a:cs typeface="+mn-cs"/>
              </a:rPr>
              <a:t>-</a:t>
            </a:r>
            <a:r>
              <a:rPr lang="en-US" sz="1000" b="0" i="0" u="none" strike="noStrike" kern="1200" dirty="0" err="1">
                <a:solidFill>
                  <a:schemeClr val="tx1"/>
                </a:solidFill>
                <a:effectLst/>
                <a:latin typeface="Segoe UI Light" pitchFamily="34" charset="0"/>
                <a:ea typeface="+mn-ea"/>
                <a:cs typeface="+mn-cs"/>
              </a:rPr>
              <a:t>RunElevated</a:t>
            </a:r>
            <a:r>
              <a:rPr lang="en-US" sz="1000" b="0" i="0" u="none" strike="noStrike" kern="1200" dirty="0">
                <a:solidFill>
                  <a:schemeClr val="tx1"/>
                </a:solidFill>
                <a:effectLst/>
                <a:latin typeface="Segoe UI Light" pitchFamily="34" charset="0"/>
                <a:ea typeface="+mn-ea"/>
                <a:cs typeface="+mn-cs"/>
              </a:rPr>
              <a:t>: Runs the Scheduled Task Administrator</a:t>
            </a:r>
          </a:p>
          <a:p>
            <a:pPr fontAlgn="t"/>
            <a:r>
              <a:rPr lang="en-US" sz="1000" b="0" i="0" u="none" strike="noStrike" kern="1200" dirty="0">
                <a:solidFill>
                  <a:schemeClr val="tx1"/>
                </a:solidFill>
                <a:effectLst/>
                <a:latin typeface="Segoe UI Light" pitchFamily="34" charset="0"/>
                <a:ea typeface="+mn-ea"/>
                <a:cs typeface="+mn-cs"/>
              </a:rPr>
              <a:t>-</a:t>
            </a:r>
            <a:r>
              <a:rPr lang="en-US" sz="1000" b="0" i="0" u="none" strike="noStrike" kern="1200" dirty="0" err="1">
                <a:solidFill>
                  <a:schemeClr val="tx1"/>
                </a:solidFill>
                <a:effectLst/>
                <a:latin typeface="Segoe UI Light" pitchFamily="34" charset="0"/>
                <a:ea typeface="+mn-ea"/>
                <a:cs typeface="+mn-cs"/>
              </a:rPr>
              <a:t>WakeToRun</a:t>
            </a:r>
            <a:r>
              <a:rPr lang="en-US" sz="1000" b="0" i="0" u="none" strike="noStrike" kern="1200" dirty="0">
                <a:solidFill>
                  <a:schemeClr val="tx1"/>
                </a:solidFill>
                <a:effectLst/>
                <a:latin typeface="Segoe UI Light" pitchFamily="34" charset="0"/>
                <a:ea typeface="+mn-ea"/>
                <a:cs typeface="+mn-cs"/>
              </a:rPr>
              <a:t>: Wakes the computer to run the  task.</a:t>
            </a:r>
          </a:p>
          <a:p>
            <a:pPr eaLnBrk="1" fontAlgn="auto" latinLnBrk="0" hangingPunct="1"/>
            <a:r>
              <a:rPr lang="en-US" sz="1000" b="0" i="0" u="none" strike="noStrike" kern="1200" dirty="0">
                <a:solidFill>
                  <a:schemeClr val="tx1"/>
                </a:solidFill>
                <a:effectLst/>
                <a:latin typeface="Segoe UI Light" pitchFamily="34" charset="0"/>
                <a:ea typeface="+mn-ea"/>
                <a:cs typeface="+mn-cs"/>
              </a:rPr>
              <a:t>-</a:t>
            </a:r>
            <a:r>
              <a:rPr lang="en-US" sz="1000" b="0" i="0" u="none" strike="noStrike" kern="1200" dirty="0" err="1">
                <a:solidFill>
                  <a:schemeClr val="tx1"/>
                </a:solidFill>
                <a:effectLst/>
                <a:latin typeface="Segoe UI Light" pitchFamily="34" charset="0"/>
                <a:ea typeface="+mn-ea"/>
                <a:cs typeface="+mn-cs"/>
              </a:rPr>
              <a:t>ContinueIfGoingOnBattery</a:t>
            </a:r>
            <a:r>
              <a:rPr lang="en-US" sz="1000" b="0" i="0" u="none" strike="noStrike" kern="1200" dirty="0">
                <a:solidFill>
                  <a:schemeClr val="tx1"/>
                </a:solidFill>
                <a:effectLst/>
                <a:latin typeface="Segoe UI Light" pitchFamily="34" charset="0"/>
                <a:ea typeface="+mn-ea"/>
                <a:cs typeface="+mn-cs"/>
              </a:rPr>
              <a:t> and –</a:t>
            </a:r>
            <a:r>
              <a:rPr lang="en-US" sz="1000" b="0" i="0" u="none" strike="noStrike" kern="1200" dirty="0" err="1">
                <a:solidFill>
                  <a:schemeClr val="tx1"/>
                </a:solidFill>
                <a:effectLst/>
                <a:latin typeface="Segoe UI Light" pitchFamily="34" charset="0"/>
                <a:ea typeface="+mn-ea"/>
                <a:cs typeface="+mn-cs"/>
              </a:rPr>
              <a:t>StartIfGoingOnBattery</a:t>
            </a:r>
            <a:r>
              <a:rPr lang="en-US" sz="1000" b="0" i="0" u="none" strike="noStrike" kern="1200" dirty="0">
                <a:solidFill>
                  <a:schemeClr val="tx1"/>
                </a:solidFill>
                <a:effectLst/>
                <a:latin typeface="Segoe UI Light" pitchFamily="34" charset="0"/>
                <a:ea typeface="+mn-ea"/>
                <a:cs typeface="+mn-cs"/>
              </a:rPr>
              <a:t>: Control Scheduled Job Execution on battery power.</a:t>
            </a:r>
          </a:p>
          <a:p>
            <a:pPr fontAlgn="t"/>
            <a:r>
              <a:rPr lang="en-US" sz="1000" b="0" i="0" u="none" strike="noStrike" kern="1200" dirty="0">
                <a:solidFill>
                  <a:schemeClr val="tx1"/>
                </a:solidFill>
                <a:effectLst/>
                <a:latin typeface="Segoe UI Light" pitchFamily="34" charset="0"/>
                <a:ea typeface="+mn-ea"/>
                <a:cs typeface="+mn-cs"/>
              </a:rPr>
              <a:t>-</a:t>
            </a:r>
            <a:r>
              <a:rPr lang="en-US" sz="1000" b="0" i="0" u="none" strike="noStrike" kern="1200" dirty="0" err="1">
                <a:solidFill>
                  <a:schemeClr val="tx1"/>
                </a:solidFill>
                <a:effectLst/>
                <a:latin typeface="Segoe UI Light" pitchFamily="34" charset="0"/>
                <a:ea typeface="+mn-ea"/>
                <a:cs typeface="+mn-cs"/>
              </a:rPr>
              <a:t>IdleTimeout</a:t>
            </a:r>
            <a:r>
              <a:rPr lang="en-US" sz="1000" b="0" i="0" u="none" strike="noStrike" kern="1200" dirty="0">
                <a:solidFill>
                  <a:schemeClr val="tx1"/>
                </a:solidFill>
                <a:effectLst/>
                <a:latin typeface="Segoe UI Light" pitchFamily="34" charset="0"/>
                <a:ea typeface="+mn-ea"/>
                <a:cs typeface="+mn-cs"/>
              </a:rPr>
              <a:t> and –</a:t>
            </a:r>
            <a:r>
              <a:rPr lang="en-US" sz="1000" b="0" i="0" u="none" strike="noStrike" kern="1200" dirty="0" err="1">
                <a:solidFill>
                  <a:schemeClr val="tx1"/>
                </a:solidFill>
                <a:effectLst/>
                <a:latin typeface="Segoe UI Light" pitchFamily="34" charset="0"/>
                <a:ea typeface="+mn-ea"/>
                <a:cs typeface="+mn-cs"/>
              </a:rPr>
              <a:t>IdleDuration</a:t>
            </a:r>
            <a:r>
              <a:rPr lang="en-US" sz="1000" b="0" i="0" u="none" strike="noStrike" kern="1200" dirty="0">
                <a:solidFill>
                  <a:schemeClr val="tx1"/>
                </a:solidFill>
                <a:effectLst/>
                <a:latin typeface="Segoe UI Light" pitchFamily="34" charset="0"/>
                <a:ea typeface="+mn-ea"/>
                <a:cs typeface="+mn-cs"/>
              </a:rPr>
              <a:t>, -</a:t>
            </a:r>
            <a:r>
              <a:rPr lang="en-US" sz="1000" b="0" i="0" u="none" strike="noStrike" kern="1200" dirty="0" err="1">
                <a:solidFill>
                  <a:schemeClr val="tx1"/>
                </a:solidFill>
                <a:effectLst/>
                <a:latin typeface="Segoe UI Light" pitchFamily="34" charset="0"/>
                <a:ea typeface="+mn-ea"/>
                <a:cs typeface="+mn-cs"/>
              </a:rPr>
              <a:t>StartIfIdle</a:t>
            </a:r>
            <a:r>
              <a:rPr lang="en-US" sz="1000" b="0" i="0" u="none" strike="noStrike" kern="1200" dirty="0">
                <a:solidFill>
                  <a:schemeClr val="tx1"/>
                </a:solidFill>
                <a:effectLst/>
                <a:latin typeface="Segoe UI Light" pitchFamily="34" charset="0"/>
                <a:ea typeface="+mn-ea"/>
                <a:cs typeface="+mn-cs"/>
              </a:rPr>
              <a:t> and –</a:t>
            </a:r>
            <a:r>
              <a:rPr lang="en-US" sz="1000" b="0" i="0" u="none" strike="noStrike" kern="1200" dirty="0" err="1">
                <a:solidFill>
                  <a:schemeClr val="tx1"/>
                </a:solidFill>
                <a:effectLst/>
                <a:latin typeface="Segoe UI Light" pitchFamily="34" charset="0"/>
                <a:ea typeface="+mn-ea"/>
                <a:cs typeface="+mn-cs"/>
              </a:rPr>
              <a:t>StopIfGoingIdle</a:t>
            </a:r>
            <a:r>
              <a:rPr lang="en-US" sz="1000" b="0" i="0" u="none" strike="noStrike" kern="1200" dirty="0">
                <a:solidFill>
                  <a:schemeClr val="tx1"/>
                </a:solidFill>
                <a:effectLst/>
                <a:latin typeface="Segoe UI Light" pitchFamily="34" charset="0"/>
                <a:ea typeface="+mn-ea"/>
                <a:cs typeface="+mn-cs"/>
              </a:rPr>
              <a:t> and –</a:t>
            </a:r>
            <a:r>
              <a:rPr lang="en-US" sz="1000" b="0" i="0" u="none" strike="noStrike" kern="1200" dirty="0" err="1">
                <a:solidFill>
                  <a:schemeClr val="tx1"/>
                </a:solidFill>
                <a:effectLst/>
                <a:latin typeface="Segoe UI Light" pitchFamily="34" charset="0"/>
                <a:ea typeface="+mn-ea"/>
                <a:cs typeface="+mn-cs"/>
              </a:rPr>
              <a:t>RestartOnIdleResume</a:t>
            </a:r>
            <a:r>
              <a:rPr lang="en-US" sz="1000" b="0" i="0" u="none" strike="noStrike" kern="1200" dirty="0">
                <a:solidFill>
                  <a:schemeClr val="tx1"/>
                </a:solidFill>
                <a:effectLst/>
                <a:latin typeface="Segoe UI Light" pitchFamily="34" charset="0"/>
                <a:ea typeface="+mn-ea"/>
                <a:cs typeface="+mn-cs"/>
              </a:rPr>
              <a:t>: Control Idle Settings and Timeouts.</a:t>
            </a:r>
          </a:p>
          <a:p>
            <a:pPr fontAlgn="t"/>
            <a:r>
              <a:rPr lang="en-US" sz="1000" b="0" i="0" u="none" strike="noStrike" kern="1200" dirty="0">
                <a:solidFill>
                  <a:schemeClr val="tx1"/>
                </a:solidFill>
                <a:effectLst/>
                <a:latin typeface="Segoe UI Light" pitchFamily="34" charset="0"/>
                <a:ea typeface="+mn-ea"/>
                <a:cs typeface="+mn-cs"/>
              </a:rPr>
              <a:t>-</a:t>
            </a:r>
            <a:r>
              <a:rPr lang="en-US" sz="1000" b="0" i="0" u="none" strike="noStrike" kern="1200" dirty="0" err="1">
                <a:solidFill>
                  <a:schemeClr val="tx1"/>
                </a:solidFill>
                <a:effectLst/>
                <a:latin typeface="Segoe UI Light" pitchFamily="34" charset="0"/>
                <a:ea typeface="+mn-ea"/>
                <a:cs typeface="+mn-cs"/>
              </a:rPr>
              <a:t>HideInTaskScheduler</a:t>
            </a:r>
            <a:r>
              <a:rPr lang="en-US" sz="1000" b="0" i="0" u="none" strike="noStrike" kern="1200" dirty="0">
                <a:solidFill>
                  <a:schemeClr val="tx1"/>
                </a:solidFill>
                <a:effectLst/>
                <a:latin typeface="Segoe UI Light" pitchFamily="34" charset="0"/>
                <a:ea typeface="+mn-ea"/>
                <a:cs typeface="+mn-cs"/>
              </a:rPr>
              <a:t> :Do not display the job in Task Scheduler.</a:t>
            </a:r>
          </a:p>
          <a:p>
            <a:pPr fontAlgn="t"/>
            <a:r>
              <a:rPr lang="en-US" sz="1000" b="0" i="0" u="none" strike="noStrike" kern="1200" dirty="0">
                <a:solidFill>
                  <a:schemeClr val="tx1"/>
                </a:solidFill>
                <a:effectLst/>
                <a:latin typeface="Segoe UI Light" pitchFamily="34" charset="0"/>
                <a:ea typeface="+mn-ea"/>
                <a:cs typeface="+mn-cs"/>
              </a:rPr>
              <a:t>-</a:t>
            </a:r>
            <a:r>
              <a:rPr lang="en-US" sz="1000" b="0" i="0" u="none" strike="noStrike" kern="1200" dirty="0" err="1">
                <a:solidFill>
                  <a:schemeClr val="tx1"/>
                </a:solidFill>
                <a:effectLst/>
                <a:latin typeface="Segoe UI Light" pitchFamily="34" charset="0"/>
                <a:ea typeface="+mn-ea"/>
                <a:cs typeface="+mn-cs"/>
              </a:rPr>
              <a:t>MultipleInstancePolicy</a:t>
            </a:r>
            <a:r>
              <a:rPr lang="en-US" sz="1000" b="0" i="0" u="none" strike="noStrike" kern="1200" dirty="0">
                <a:solidFill>
                  <a:schemeClr val="tx1"/>
                </a:solidFill>
                <a:effectLst/>
                <a:latin typeface="Segoe UI Light" pitchFamily="34" charset="0"/>
                <a:ea typeface="+mn-ea"/>
                <a:cs typeface="+mn-cs"/>
              </a:rPr>
              <a:t>: Determines how many instances of Task can run.</a:t>
            </a:r>
          </a:p>
          <a:p>
            <a:pPr fontAlgn="t"/>
            <a:r>
              <a:rPr lang="en-US" sz="1000" b="0" i="0" u="none" strike="noStrike" kern="1200" dirty="0">
                <a:solidFill>
                  <a:schemeClr val="tx1"/>
                </a:solidFill>
                <a:effectLst/>
                <a:latin typeface="Segoe UI Light" pitchFamily="34" charset="0"/>
                <a:ea typeface="+mn-ea"/>
                <a:cs typeface="+mn-cs"/>
              </a:rPr>
              <a:t>-</a:t>
            </a:r>
            <a:r>
              <a:rPr lang="en-US" sz="1000" b="0" i="0" u="none" strike="noStrike" kern="1200" dirty="0" err="1">
                <a:solidFill>
                  <a:schemeClr val="tx1"/>
                </a:solidFill>
                <a:effectLst/>
                <a:latin typeface="Segoe UI Light" pitchFamily="34" charset="0"/>
                <a:ea typeface="+mn-ea"/>
                <a:cs typeface="+mn-cs"/>
              </a:rPr>
              <a:t>DoNotAllowDemandStart</a:t>
            </a:r>
            <a:r>
              <a:rPr lang="en-US" sz="1000" b="0" i="0" u="none" strike="noStrike" kern="1200" dirty="0">
                <a:solidFill>
                  <a:schemeClr val="tx1"/>
                </a:solidFill>
                <a:effectLst/>
                <a:latin typeface="Segoe UI Light" pitchFamily="34" charset="0"/>
                <a:ea typeface="+mn-ea"/>
                <a:cs typeface="+mn-cs"/>
              </a:rPr>
              <a:t>: Do not allow job to be started Manually.</a:t>
            </a:r>
          </a:p>
          <a:p>
            <a:pPr fontAlgn="t"/>
            <a:r>
              <a:rPr lang="en-US" sz="1000" b="0" i="0" u="none" strike="noStrike" kern="1200" dirty="0">
                <a:solidFill>
                  <a:schemeClr val="tx1"/>
                </a:solidFill>
                <a:effectLst/>
                <a:latin typeface="Segoe UI Light" pitchFamily="34" charset="0"/>
                <a:ea typeface="+mn-ea"/>
                <a:cs typeface="+mn-cs"/>
              </a:rPr>
              <a:t>-</a:t>
            </a:r>
            <a:r>
              <a:rPr lang="en-US" sz="1000" b="0" i="0" u="none" strike="noStrike" kern="1200" dirty="0" err="1">
                <a:solidFill>
                  <a:schemeClr val="tx1"/>
                </a:solidFill>
                <a:effectLst/>
                <a:latin typeface="Segoe UI Light" pitchFamily="34" charset="0"/>
                <a:ea typeface="+mn-ea"/>
                <a:cs typeface="+mn-cs"/>
              </a:rPr>
              <a:t>RequireNetwork</a:t>
            </a:r>
            <a:r>
              <a:rPr lang="en-US" sz="1000" b="0" i="0" u="none" strike="noStrike" kern="1200" dirty="0">
                <a:solidFill>
                  <a:schemeClr val="tx1"/>
                </a:solidFill>
                <a:effectLst/>
                <a:latin typeface="Segoe UI Light" pitchFamily="34" charset="0"/>
                <a:ea typeface="+mn-ea"/>
                <a:cs typeface="+mn-cs"/>
              </a:rPr>
              <a:t>: Runs the scheduled job only when network is available.</a:t>
            </a:r>
          </a:p>
          <a:p>
            <a:endParaRPr lang="en-001"/>
          </a:p>
          <a:p>
            <a:pPr marL="0" marR="0" lvl="0" indent="0" algn="l" defTabSz="914400" rtl="0" eaLnBrk="1" fontAlgn="auto" latinLnBrk="0" hangingPunct="1">
              <a:lnSpc>
                <a:spcPct val="100000"/>
              </a:lnSpc>
              <a:spcBef>
                <a:spcPts val="0"/>
              </a:spcBef>
              <a:spcAft>
                <a:spcPts val="0"/>
              </a:spcAft>
              <a:buClrTx/>
              <a:buSzTx/>
              <a:buFontTx/>
              <a:buNone/>
              <a:tabLst/>
              <a:defRPr/>
            </a:pPr>
            <a:r>
              <a:rPr lang="en-AU">
                <a:effectLst/>
              </a:rPr>
              <a:t>##########</a:t>
            </a:r>
          </a:p>
        </p:txBody>
      </p:sp>
      <p:sp>
        <p:nvSpPr>
          <p:cNvPr id="4" name="Date Placeholder 3"/>
          <p:cNvSpPr>
            <a:spLocks noGrp="1"/>
          </p:cNvSpPr>
          <p:nvPr>
            <p:ph type="dt" idx="1"/>
          </p:nvPr>
        </p:nvSpPr>
        <p:spPr/>
        <p:txBody>
          <a:bodyPr/>
          <a:lstStyle/>
          <a:p>
            <a:fld id="{AD6B1E2E-83CF-44D2-97D8-1BCA4187B8BF}" type="datetime1">
              <a:rPr lang="en-US" smtClean="0"/>
              <a:t>11/11/2022</a:t>
            </a:fld>
            <a:endParaRPr lang="en-US"/>
          </a:p>
        </p:txBody>
      </p:sp>
    </p:spTree>
    <p:extLst>
      <p:ext uri="{BB962C8B-B14F-4D97-AF65-F5344CB8AC3E}">
        <p14:creationId xmlns:p14="http://schemas.microsoft.com/office/powerpoint/2010/main" val="26124043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fld id="{82E1B5EE-117C-495D-AF34-AA7957FF2AB1}" type="datetime1">
              <a:rPr lang="en-US" smtClean="0"/>
              <a:t>11/11/2022</a:t>
            </a:fld>
            <a:endParaRPr lang="en-US"/>
          </a:p>
        </p:txBody>
      </p:sp>
    </p:spTree>
    <p:extLst>
      <p:ext uri="{BB962C8B-B14F-4D97-AF65-F5344CB8AC3E}">
        <p14:creationId xmlns:p14="http://schemas.microsoft.com/office/powerpoint/2010/main" val="369180145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fld id="{5DA4FB19-15F4-419C-9692-81A7F395EE67}" type="datetime1">
              <a:rPr lang="en-US" smtClean="0"/>
              <a:t>11/11/2022</a:t>
            </a:fld>
            <a:endParaRPr lang="en-US"/>
          </a:p>
        </p:txBody>
      </p:sp>
    </p:spTree>
    <p:extLst>
      <p:ext uri="{BB962C8B-B14F-4D97-AF65-F5344CB8AC3E}">
        <p14:creationId xmlns:p14="http://schemas.microsoft.com/office/powerpoint/2010/main" val="38183740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4</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smtClean="0"/>
              <a:t>11/11/2022</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85245702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52</a:t>
            </a:fld>
            <a:endParaRPr lang="en-US"/>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smtClean="0"/>
              <a:t>11/11/2022</a:t>
            </a:fld>
            <a:endParaRPr lang="en-US"/>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pPr lvl="0" defTabSz="914460">
              <a:lnSpc>
                <a:spcPct val="90000"/>
              </a:lnSpc>
              <a:spcAft>
                <a:spcPts val="333"/>
              </a:spcAft>
            </a:pPr>
            <a:endParaRPr lang="en-US" sz="882" dirty="0">
              <a:solidFill>
                <a:prstClr val="black"/>
              </a:solidFill>
              <a:latin typeface="Segoe UI Light" pitchFamily="34" charset="0"/>
            </a:endParaRPr>
          </a:p>
          <a:p>
            <a:pPr lvl="0" defTabSz="914460">
              <a:lnSpc>
                <a:spcPct val="90000"/>
              </a:lnSpc>
              <a:spcAft>
                <a:spcPts val="333"/>
              </a:spcAft>
              <a:defRPr/>
            </a:pPr>
            <a:r>
              <a:rPr lang="en-US" sz="882" dirty="0">
                <a:solidFill>
                  <a:prstClr val="black"/>
                </a:solidFill>
                <a:latin typeface="Segoe UI Light" pitchFamily="34" charset="0"/>
              </a:rPr>
              <a:t>Job are saved to disk which enables results to be received even though the session is new.</a:t>
            </a:r>
          </a:p>
          <a:p>
            <a:pPr lvl="0" defTabSz="914460">
              <a:lnSpc>
                <a:spcPct val="90000"/>
              </a:lnSpc>
              <a:spcAft>
                <a:spcPts val="333"/>
              </a:spcAft>
              <a:defRPr/>
            </a:pPr>
            <a:endParaRPr lang="en-US" sz="882" dirty="0">
              <a:solidFill>
                <a:prstClr val="black"/>
              </a:solidFill>
              <a:latin typeface="Segoe UI Light" pitchFamily="34" charset="0"/>
            </a:endParaRPr>
          </a:p>
          <a:p>
            <a:pPr lvl="0" defTabSz="914460">
              <a:lnSpc>
                <a:spcPct val="90000"/>
              </a:lnSpc>
              <a:spcAft>
                <a:spcPts val="333"/>
              </a:spcAft>
            </a:pPr>
            <a:endParaRPr lang="en-US" sz="900" dirty="0">
              <a:solidFill>
                <a:prstClr val="black"/>
              </a:solidFill>
              <a:latin typeface="Lucida Console" panose="020B0609040504020204" pitchFamily="49" charset="0"/>
            </a:endParaRPr>
          </a:p>
          <a:p>
            <a:pPr lvl="0" defTabSz="914460">
              <a:lnSpc>
                <a:spcPct val="90000"/>
              </a:lnSpc>
              <a:spcAft>
                <a:spcPts val="333"/>
              </a:spcAft>
            </a:pPr>
            <a:r>
              <a:rPr lang="en-US" sz="900" dirty="0">
                <a:solidFill>
                  <a:prstClr val="black"/>
                </a:solidFill>
                <a:latin typeface="Lucida Console" panose="020B0609040504020204" pitchFamily="49" charset="0"/>
              </a:rPr>
              <a:t>Start a remote interactive PowerShell session</a:t>
            </a:r>
          </a:p>
          <a:p>
            <a:pPr marL="384454" lvl="1" indent="-171450" defTabSz="914460">
              <a:lnSpc>
                <a:spcPct val="90000"/>
              </a:lnSpc>
              <a:spcAft>
                <a:spcPts val="333"/>
              </a:spcAft>
              <a:buFont typeface="Arial" panose="020B0604020202020204" pitchFamily="34" charset="0"/>
              <a:buChar char="•"/>
            </a:pPr>
            <a:r>
              <a:rPr lang="en-US" sz="882" b="1" dirty="0">
                <a:solidFill>
                  <a:prstClr val="black"/>
                </a:solidFill>
                <a:latin typeface="Segoe UI Light" pitchFamily="34" charset="0"/>
              </a:rPr>
              <a:t>Register-</a:t>
            </a:r>
            <a:r>
              <a:rPr lang="en-US" sz="882" b="1" dirty="0" err="1">
                <a:solidFill>
                  <a:prstClr val="black"/>
                </a:solidFill>
                <a:latin typeface="Segoe UI Light" pitchFamily="34" charset="0"/>
              </a:rPr>
              <a:t>ScheduledJob</a:t>
            </a:r>
            <a:r>
              <a:rPr lang="en-US" sz="882" b="1" dirty="0">
                <a:solidFill>
                  <a:prstClr val="black"/>
                </a:solidFill>
                <a:latin typeface="Segoe UI Light" pitchFamily="34" charset="0"/>
              </a:rPr>
              <a:t> -Name myTestJob5 -Trigger (New-</a:t>
            </a:r>
            <a:r>
              <a:rPr lang="en-US" sz="882" b="1" dirty="0" err="1">
                <a:solidFill>
                  <a:prstClr val="black"/>
                </a:solidFill>
                <a:latin typeface="Segoe UI Light" pitchFamily="34" charset="0"/>
              </a:rPr>
              <a:t>JobTrigger</a:t>
            </a:r>
            <a:r>
              <a:rPr lang="en-US" sz="882" b="1" dirty="0">
                <a:solidFill>
                  <a:prstClr val="black"/>
                </a:solidFill>
                <a:latin typeface="Segoe UI Light" pitchFamily="34" charset="0"/>
              </a:rPr>
              <a:t> -Daily -At 1:00AM) -</a:t>
            </a:r>
            <a:r>
              <a:rPr lang="en-US" sz="882" b="1" dirty="0" err="1">
                <a:solidFill>
                  <a:prstClr val="black"/>
                </a:solidFill>
                <a:latin typeface="Segoe UI Light" pitchFamily="34" charset="0"/>
              </a:rPr>
              <a:t>ScriptBlock</a:t>
            </a:r>
            <a:r>
              <a:rPr lang="en-US" sz="882" b="1" dirty="0">
                <a:solidFill>
                  <a:prstClr val="black"/>
                </a:solidFill>
                <a:latin typeface="Segoe UI Light" pitchFamily="34" charset="0"/>
              </a:rPr>
              <a:t> {Get-Process}</a:t>
            </a:r>
          </a:p>
          <a:p>
            <a:pPr lvl="0" defTabSz="914460">
              <a:lnSpc>
                <a:spcPct val="90000"/>
              </a:lnSpc>
              <a:spcAft>
                <a:spcPts val="333"/>
              </a:spcAft>
            </a:pPr>
            <a:endParaRPr lang="en-US" sz="900" dirty="0">
              <a:solidFill>
                <a:srgbClr val="EE82EE"/>
              </a:solidFill>
              <a:latin typeface="Lucida Console" panose="020B0609040504020204" pitchFamily="49" charset="0"/>
            </a:endParaRPr>
          </a:p>
          <a:p>
            <a:pPr lvl="0" defTabSz="914460">
              <a:lnSpc>
                <a:spcPct val="90000"/>
              </a:lnSpc>
              <a:spcAft>
                <a:spcPts val="333"/>
              </a:spcAft>
              <a:defRPr/>
            </a:pPr>
            <a:r>
              <a:rPr lang="en-US" sz="900" dirty="0">
                <a:solidFill>
                  <a:srgbClr val="EE82EE"/>
                </a:solidFill>
                <a:latin typeface="Lucida Console" panose="020B0609040504020204" pitchFamily="49" charset="0"/>
              </a:rPr>
              <a:t>Review the scheduled job in task scheduler </a:t>
            </a:r>
            <a:r>
              <a:rPr lang="en-US" sz="900" dirty="0" err="1">
                <a:solidFill>
                  <a:srgbClr val="EE82EE"/>
                </a:solidFill>
                <a:latin typeface="Lucida Console" panose="020B0609040504020204" pitchFamily="49" charset="0"/>
              </a:rPr>
              <a:t>gui</a:t>
            </a:r>
            <a:r>
              <a:rPr lang="en-US" sz="900" dirty="0">
                <a:solidFill>
                  <a:srgbClr val="EE82EE"/>
                </a:solidFill>
                <a:latin typeface="Lucida Console" panose="020B0609040504020204" pitchFamily="49" charset="0"/>
              </a:rPr>
              <a:t> (</a:t>
            </a:r>
            <a:r>
              <a:rPr lang="en-US" sz="882" dirty="0" err="1">
                <a:solidFill>
                  <a:prstClr val="black"/>
                </a:solidFill>
                <a:latin typeface="Segoe UI Light" pitchFamily="34" charset="0"/>
              </a:rPr>
              <a:t>taskschd.msc</a:t>
            </a:r>
            <a:r>
              <a:rPr lang="en-US" sz="882" dirty="0">
                <a:solidFill>
                  <a:prstClr val="black"/>
                </a:solidFill>
                <a:latin typeface="Segoe UI Light" pitchFamily="34" charset="0"/>
              </a:rPr>
              <a:t>)</a:t>
            </a:r>
            <a:endParaRPr lang="en-US" sz="900" dirty="0">
              <a:solidFill>
                <a:srgbClr val="EE82EE"/>
              </a:solidFill>
              <a:latin typeface="Lucida Console" panose="020B0609040504020204" pitchFamily="49" charset="0"/>
            </a:endParaRPr>
          </a:p>
          <a:p>
            <a:pPr marL="384454" lvl="1" indent="-171450" defTabSz="914460">
              <a:lnSpc>
                <a:spcPct val="90000"/>
              </a:lnSpc>
              <a:spcAft>
                <a:spcPts val="333"/>
              </a:spcAft>
              <a:buFont typeface="Arial" panose="020B0604020202020204" pitchFamily="34" charset="0"/>
              <a:buChar char="•"/>
            </a:pPr>
            <a:r>
              <a:rPr lang="en-US" sz="900" b="1" dirty="0" err="1">
                <a:solidFill>
                  <a:prstClr val="black"/>
                </a:solidFill>
                <a:latin typeface="Segoe UI Light" pitchFamily="34" charset="0"/>
              </a:rPr>
              <a:t>taskschd.msc</a:t>
            </a:r>
            <a:endParaRPr lang="en-US" sz="900" b="1" dirty="0">
              <a:solidFill>
                <a:prstClr val="black"/>
              </a:solidFill>
              <a:latin typeface="Segoe UI Light" pitchFamily="34" charset="0"/>
            </a:endParaRPr>
          </a:p>
          <a:p>
            <a:pPr marL="384454" lvl="1" indent="-171450" defTabSz="914460">
              <a:lnSpc>
                <a:spcPct val="90000"/>
              </a:lnSpc>
              <a:spcAft>
                <a:spcPts val="333"/>
              </a:spcAft>
              <a:buFont typeface="Arial" panose="020B0604020202020204" pitchFamily="34" charset="0"/>
              <a:buChar char="•"/>
            </a:pPr>
            <a:r>
              <a:rPr lang="en-US" sz="900" b="1" dirty="0">
                <a:solidFill>
                  <a:prstClr val="black"/>
                </a:solidFill>
                <a:latin typeface="Segoe UI Light" pitchFamily="34" charset="0"/>
              </a:rPr>
              <a:t>Run MyTestJob5 in Task scheduled </a:t>
            </a:r>
            <a:r>
              <a:rPr lang="en-US" sz="900" b="1" dirty="0" err="1">
                <a:solidFill>
                  <a:prstClr val="black"/>
                </a:solidFill>
                <a:latin typeface="Segoe UI Light" pitchFamily="34" charset="0"/>
              </a:rPr>
              <a:t>gui</a:t>
            </a:r>
            <a:r>
              <a:rPr lang="en-US" sz="900" b="1" dirty="0">
                <a:solidFill>
                  <a:prstClr val="black"/>
                </a:solidFill>
                <a:latin typeface="Segoe UI Light" pitchFamily="34" charset="0"/>
              </a:rPr>
              <a:t> multiple times</a:t>
            </a:r>
          </a:p>
          <a:p>
            <a:pPr marL="213004" lvl="1" defTabSz="914460">
              <a:lnSpc>
                <a:spcPct val="90000"/>
              </a:lnSpc>
              <a:spcAft>
                <a:spcPts val="333"/>
              </a:spcAft>
            </a:pPr>
            <a:endParaRPr lang="en-US" sz="900" b="1" dirty="0">
              <a:solidFill>
                <a:prstClr val="black"/>
              </a:solidFill>
              <a:latin typeface="Segoe UI Light" pitchFamily="34" charset="0"/>
            </a:endParaRPr>
          </a:p>
          <a:p>
            <a:pPr lvl="0" defTabSz="914460">
              <a:lnSpc>
                <a:spcPct val="90000"/>
              </a:lnSpc>
              <a:spcAft>
                <a:spcPts val="333"/>
              </a:spcAft>
            </a:pPr>
            <a:r>
              <a:rPr lang="en-US" sz="900" dirty="0">
                <a:solidFill>
                  <a:srgbClr val="EE82EE"/>
                </a:solidFill>
                <a:latin typeface="Lucida Console" panose="020B0609040504020204" pitchFamily="49" charset="0"/>
              </a:rPr>
              <a:t>Receive the results in the remote interactive session:</a:t>
            </a:r>
          </a:p>
          <a:p>
            <a:pPr marL="384454" lvl="1" indent="-171450" defTabSz="914460">
              <a:lnSpc>
                <a:spcPct val="90000"/>
              </a:lnSpc>
              <a:spcAft>
                <a:spcPts val="333"/>
              </a:spcAft>
              <a:buFont typeface="Arial" panose="020B0604020202020204" pitchFamily="34" charset="0"/>
              <a:buChar char="•"/>
            </a:pPr>
            <a:r>
              <a:rPr lang="en-US" sz="900" b="1" dirty="0">
                <a:solidFill>
                  <a:srgbClr val="E0FFFF"/>
                </a:solidFill>
                <a:latin typeface="Lucida Console" panose="020B0609040504020204" pitchFamily="49" charset="0"/>
              </a:rPr>
              <a:t>Receive-Job</a:t>
            </a:r>
            <a:r>
              <a:rPr lang="en-US" sz="900" b="1" dirty="0">
                <a:solidFill>
                  <a:prstClr val="black"/>
                </a:solidFill>
                <a:latin typeface="Lucida Console" panose="020B0609040504020204" pitchFamily="49" charset="0"/>
              </a:rPr>
              <a:t> </a:t>
            </a:r>
            <a:r>
              <a:rPr lang="en-US" sz="900" b="1" dirty="0">
                <a:solidFill>
                  <a:prstClr val="black"/>
                </a:solidFill>
                <a:latin typeface="Segoe UI Light" pitchFamily="34" charset="0"/>
              </a:rPr>
              <a:t>myTestJob5</a:t>
            </a:r>
          </a:p>
          <a:p>
            <a:pPr marL="384454" lvl="1" indent="-171450" defTabSz="914460">
              <a:lnSpc>
                <a:spcPct val="90000"/>
              </a:lnSpc>
              <a:spcAft>
                <a:spcPts val="333"/>
              </a:spcAft>
              <a:buFont typeface="Arial" panose="020B0604020202020204" pitchFamily="34" charset="0"/>
              <a:buChar char="•"/>
            </a:pPr>
            <a:endParaRPr lang="en-US" sz="900" b="1" dirty="0">
              <a:solidFill>
                <a:prstClr val="black"/>
              </a:solidFill>
              <a:latin typeface="Lucida Console" panose="020B0609040504020204" pitchFamily="49" charset="0"/>
            </a:endParaRPr>
          </a:p>
          <a:p>
            <a:pPr lvl="0" defTabSz="914460">
              <a:lnSpc>
                <a:spcPct val="90000"/>
              </a:lnSpc>
              <a:spcAft>
                <a:spcPts val="333"/>
              </a:spcAft>
            </a:pPr>
            <a:r>
              <a:rPr lang="en-US" sz="900" dirty="0">
                <a:solidFill>
                  <a:prstClr val="black"/>
                </a:solidFill>
                <a:latin typeface="Lucida Console" panose="020B0609040504020204" pitchFamily="49" charset="0"/>
              </a:rPr>
              <a:t>Review the output folder:</a:t>
            </a:r>
          </a:p>
          <a:p>
            <a:pPr marL="384454" lvl="1" indent="-171450" defTabSz="914460">
              <a:lnSpc>
                <a:spcPct val="90000"/>
              </a:lnSpc>
              <a:spcAft>
                <a:spcPts val="333"/>
              </a:spcAft>
              <a:buFont typeface="Arial" panose="020B0604020202020204" pitchFamily="34" charset="0"/>
              <a:buChar char="•"/>
            </a:pPr>
            <a:r>
              <a:rPr lang="en-US" sz="882" b="1" dirty="0" err="1">
                <a:solidFill>
                  <a:prstClr val="black"/>
                </a:solidFill>
                <a:latin typeface="Segoe UI Light" pitchFamily="34" charset="0"/>
              </a:rPr>
              <a:t>dir</a:t>
            </a:r>
            <a:r>
              <a:rPr lang="en-US" sz="882" b="1" dirty="0">
                <a:solidFill>
                  <a:prstClr val="black"/>
                </a:solidFill>
                <a:latin typeface="Segoe UI Light" pitchFamily="34" charset="0"/>
              </a:rPr>
              <a:t> C:\Users\emreg\AppData\Local\Microsoft\Windows\PowerShell\ScheduledJobs\myTestJob5\Output</a:t>
            </a:r>
          </a:p>
          <a:p>
            <a:pPr lvl="0" defTabSz="914460">
              <a:lnSpc>
                <a:spcPct val="90000"/>
              </a:lnSpc>
              <a:spcAft>
                <a:spcPts val="333"/>
              </a:spcAft>
            </a:pPr>
            <a:endParaRPr lang="en-US" sz="900" b="1" dirty="0">
              <a:solidFill>
                <a:prstClr val="black"/>
              </a:solidFill>
              <a:latin typeface="Lucida Console" panose="020B0609040504020204" pitchFamily="49" charset="0"/>
            </a:endParaRPr>
          </a:p>
          <a:p>
            <a:pPr lvl="0" defTabSz="914460">
              <a:lnSpc>
                <a:spcPct val="90000"/>
              </a:lnSpc>
              <a:spcAft>
                <a:spcPts val="333"/>
              </a:spcAft>
            </a:pPr>
            <a:r>
              <a:rPr lang="en-US" sz="900" dirty="0">
                <a:solidFill>
                  <a:prstClr val="black"/>
                </a:solidFill>
                <a:latin typeface="Lucida Console" panose="020B0609040504020204" pitchFamily="49" charset="0"/>
              </a:rPr>
              <a:t>Close and restart a new ISE and receive;</a:t>
            </a:r>
          </a:p>
          <a:p>
            <a:pPr marL="384454" lvl="1" indent="-171450" defTabSz="914460">
              <a:lnSpc>
                <a:spcPct val="90000"/>
              </a:lnSpc>
              <a:spcAft>
                <a:spcPts val="333"/>
              </a:spcAft>
              <a:buFont typeface="Arial" panose="020B0604020202020204" pitchFamily="34" charset="0"/>
              <a:buChar char="•"/>
            </a:pPr>
            <a:r>
              <a:rPr lang="en-US" sz="800" b="1" dirty="0">
                <a:solidFill>
                  <a:srgbClr val="E0FFFF"/>
                </a:solidFill>
                <a:latin typeface="Lucida Console" panose="020B0609040504020204" pitchFamily="49" charset="0"/>
              </a:rPr>
              <a:t>Receive-Job</a:t>
            </a:r>
            <a:r>
              <a:rPr lang="en-US" sz="800" b="1" dirty="0">
                <a:solidFill>
                  <a:prstClr val="black"/>
                </a:solidFill>
                <a:latin typeface="Lucida Console" panose="020B0609040504020204" pitchFamily="49" charset="0"/>
              </a:rPr>
              <a:t> </a:t>
            </a:r>
            <a:r>
              <a:rPr lang="en-US" sz="800" b="1" dirty="0">
                <a:solidFill>
                  <a:prstClr val="black"/>
                </a:solidFill>
                <a:latin typeface="Segoe UI Light" pitchFamily="34" charset="0"/>
              </a:rPr>
              <a:t>myTestJob5</a:t>
            </a:r>
          </a:p>
          <a:p>
            <a:pPr lvl="0" defTabSz="914460">
              <a:lnSpc>
                <a:spcPct val="90000"/>
              </a:lnSpc>
              <a:spcAft>
                <a:spcPts val="333"/>
              </a:spcAft>
            </a:pPr>
            <a:endParaRPr lang="en-US" sz="900" dirty="0">
              <a:solidFill>
                <a:prstClr val="black"/>
              </a:solidFill>
              <a:latin typeface="Lucida Console" panose="020B0609040504020204" pitchFamily="49" charset="0"/>
            </a:endParaRPr>
          </a:p>
          <a:p>
            <a:pPr lvl="0" defTabSz="914460">
              <a:lnSpc>
                <a:spcPct val="90000"/>
              </a:lnSpc>
              <a:spcAft>
                <a:spcPts val="333"/>
              </a:spcAft>
              <a:defRPr/>
            </a:pPr>
            <a:r>
              <a:rPr lang="en-US" sz="900" dirty="0">
                <a:solidFill>
                  <a:prstClr val="black"/>
                </a:solidFill>
                <a:latin typeface="Segoe UI Light" pitchFamily="34" charset="0"/>
              </a:rPr>
              <a:t>You might need to import </a:t>
            </a:r>
            <a:r>
              <a:rPr lang="en-US" sz="900" dirty="0" err="1">
                <a:solidFill>
                  <a:prstClr val="black"/>
                </a:solidFill>
                <a:latin typeface="Segoe UI Light" pitchFamily="34" charset="0"/>
              </a:rPr>
              <a:t>SchduledJobModule</a:t>
            </a:r>
            <a:r>
              <a:rPr lang="en-US" sz="900" dirty="0">
                <a:solidFill>
                  <a:prstClr val="black"/>
                </a:solidFill>
                <a:latin typeface="Segoe UI Light" pitchFamily="34" charset="0"/>
              </a:rPr>
              <a:t> if the above don’t work and then run again</a:t>
            </a:r>
          </a:p>
          <a:p>
            <a:pPr lvl="0" defTabSz="914460">
              <a:lnSpc>
                <a:spcPct val="90000"/>
              </a:lnSpc>
              <a:spcAft>
                <a:spcPts val="333"/>
              </a:spcAft>
              <a:defRPr/>
            </a:pPr>
            <a:endParaRPr lang="en-US" sz="900" dirty="0">
              <a:solidFill>
                <a:prstClr val="black"/>
              </a:solidFill>
              <a:latin typeface="Segoe UI Light" pitchFamily="34" charset="0"/>
            </a:endParaRPr>
          </a:p>
          <a:p>
            <a:pPr marL="384454" lvl="1" indent="-171450" defTabSz="914460">
              <a:lnSpc>
                <a:spcPct val="90000"/>
              </a:lnSpc>
              <a:spcAft>
                <a:spcPts val="333"/>
              </a:spcAft>
              <a:buFont typeface="Arial" panose="020B0604020202020204" pitchFamily="34" charset="0"/>
              <a:buChar char="•"/>
              <a:defRPr/>
            </a:pPr>
            <a:r>
              <a:rPr lang="en-US" sz="900" b="1" dirty="0">
                <a:solidFill>
                  <a:prstClr val="black"/>
                </a:solidFill>
                <a:latin typeface="Segoe UI Light" pitchFamily="34" charset="0"/>
              </a:rPr>
              <a:t>Import-Module </a:t>
            </a:r>
            <a:r>
              <a:rPr lang="en-US" sz="900" b="1" dirty="0" err="1">
                <a:solidFill>
                  <a:prstClr val="black"/>
                </a:solidFill>
                <a:latin typeface="Segoe UI Light" pitchFamily="34" charset="0"/>
              </a:rPr>
              <a:t>PSScheduledJob</a:t>
            </a:r>
            <a:r>
              <a:rPr lang="en-US" sz="900" b="1" dirty="0">
                <a:solidFill>
                  <a:prstClr val="black"/>
                </a:solidFill>
                <a:latin typeface="Segoe UI Light" pitchFamily="34" charset="0"/>
              </a:rPr>
              <a:t> </a:t>
            </a:r>
          </a:p>
          <a:p>
            <a:pPr lvl="0" defTabSz="914460">
              <a:lnSpc>
                <a:spcPct val="90000"/>
              </a:lnSpc>
              <a:spcAft>
                <a:spcPts val="333"/>
              </a:spcAft>
              <a:defRPr/>
            </a:pPr>
            <a:endParaRPr lang="en-US" sz="900" dirty="0">
              <a:solidFill>
                <a:prstClr val="black"/>
              </a:solidFill>
              <a:latin typeface="Segoe UI Light" pitchFamily="34" charset="0"/>
            </a:endParaRPr>
          </a:p>
          <a:p>
            <a:pPr lvl="0" defTabSz="914460">
              <a:lnSpc>
                <a:spcPct val="90000"/>
              </a:lnSpc>
              <a:spcAft>
                <a:spcPts val="333"/>
              </a:spcAft>
              <a:defRPr/>
            </a:pPr>
            <a:r>
              <a:rPr lang="en-US" sz="900" dirty="0">
                <a:solidFill>
                  <a:prstClr val="black"/>
                </a:solidFill>
                <a:latin typeface="Segoe UI Light" pitchFamily="34" charset="0"/>
              </a:rPr>
              <a:t>##########</a:t>
            </a:r>
          </a:p>
          <a:p>
            <a:pPr lvl="0" defTabSz="914460">
              <a:lnSpc>
                <a:spcPct val="90000"/>
              </a:lnSpc>
              <a:spcAft>
                <a:spcPts val="333"/>
              </a:spcAft>
            </a:pPr>
            <a:endParaRPr lang="en-US" sz="900" dirty="0">
              <a:solidFill>
                <a:prstClr val="black"/>
              </a:solidFill>
              <a:latin typeface="Lucida Console" panose="020B0609040504020204" pitchFamily="49" charset="0"/>
            </a:endParaRP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2224170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53</a:t>
            </a:fld>
            <a:endParaRPr lang="en-US"/>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smtClean="0"/>
              <a:t>11/11/2022</a:t>
            </a:fld>
            <a:endParaRPr lang="en-US"/>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02604850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54</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smtClean="0"/>
              <a:t>11/11/2022</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07871111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fld id="{73621DF1-E320-4C8D-B5D0-7230D121CF30}" type="datetime1">
              <a:rPr lang="en-US" smtClean="0"/>
              <a:t>11/11/2022</a:t>
            </a:fld>
            <a:endParaRPr lang="en-US"/>
          </a:p>
        </p:txBody>
      </p:sp>
    </p:spTree>
    <p:extLst>
      <p:ext uri="{BB962C8B-B14F-4D97-AF65-F5344CB8AC3E}">
        <p14:creationId xmlns:p14="http://schemas.microsoft.com/office/powerpoint/2010/main" val="106686537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60</a:t>
            </a:fld>
            <a:endParaRPr lang="en-US"/>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smtClean="0"/>
              <a:t>11/11/2022</a:t>
            </a:fld>
            <a:endParaRPr lang="en-US"/>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pPr lvl="0" defTabSz="914460">
              <a:lnSpc>
                <a:spcPct val="90000"/>
              </a:lnSpc>
              <a:spcAft>
                <a:spcPts val="333"/>
              </a:spcAft>
            </a:pPr>
            <a:endParaRPr lang="en-US" sz="882" dirty="0">
              <a:solidFill>
                <a:prstClr val="black"/>
              </a:solidFill>
              <a:latin typeface="Segoe UI Light" pitchFamily="34" charset="0"/>
            </a:endParaRPr>
          </a:p>
          <a:p>
            <a:pPr lvl="0" defTabSz="914460">
              <a:lnSpc>
                <a:spcPct val="90000"/>
              </a:lnSpc>
              <a:spcAft>
                <a:spcPts val="333"/>
              </a:spcAft>
            </a:pPr>
            <a:endParaRPr lang="en-US" sz="900" dirty="0">
              <a:solidFill>
                <a:prstClr val="black"/>
              </a:solidFill>
              <a:latin typeface="Lucida Console" panose="020B0609040504020204" pitchFamily="49" charset="0"/>
            </a:endParaRPr>
          </a:p>
          <a:p>
            <a:pPr lvl="0" defTabSz="914460">
              <a:lnSpc>
                <a:spcPct val="90000"/>
              </a:lnSpc>
              <a:spcAft>
                <a:spcPts val="333"/>
              </a:spcAft>
            </a:pPr>
            <a:r>
              <a:rPr lang="en-US" sz="900" dirty="0">
                <a:solidFill>
                  <a:prstClr val="black"/>
                </a:solidFill>
                <a:latin typeface="Lucida Console" panose="020B0609040504020204" pitchFamily="49" charset="0"/>
              </a:rPr>
              <a:t>Create a scheduled task and review in Task Scheduler.</a:t>
            </a:r>
          </a:p>
          <a:p>
            <a:pPr lvl="0" defTabSz="914460">
              <a:lnSpc>
                <a:spcPct val="90000"/>
              </a:lnSpc>
              <a:spcAft>
                <a:spcPts val="333"/>
              </a:spcAft>
            </a:pPr>
            <a:endParaRPr lang="en-US" sz="900" dirty="0">
              <a:solidFill>
                <a:prstClr val="black"/>
              </a:solidFill>
              <a:latin typeface="Lucida Console" panose="020B0609040504020204" pitchFamily="49" charset="0"/>
            </a:endParaRPr>
          </a:p>
          <a:p>
            <a:pPr lvl="0" defTabSz="914460">
              <a:lnSpc>
                <a:spcPct val="90000"/>
              </a:lnSpc>
              <a:spcAft>
                <a:spcPts val="333"/>
              </a:spcAft>
            </a:pPr>
            <a:r>
              <a:rPr lang="en-US" sz="900" dirty="0">
                <a:solidFill>
                  <a:prstClr val="black"/>
                </a:solidFill>
                <a:latin typeface="Lucida Console" panose="020B0609040504020204" pitchFamily="49" charset="0"/>
              </a:rPr>
              <a:t>Create the command line action:</a:t>
            </a:r>
          </a:p>
          <a:p>
            <a:pPr marL="384454" lvl="1" indent="-171450" defTabSz="914460">
              <a:lnSpc>
                <a:spcPct val="90000"/>
              </a:lnSpc>
              <a:spcAft>
                <a:spcPts val="333"/>
              </a:spcAft>
              <a:buFont typeface="Arial" panose="020B0604020202020204" pitchFamily="34" charset="0"/>
              <a:buChar char="•"/>
            </a:pPr>
            <a:r>
              <a:rPr lang="en-US" sz="882" b="1" dirty="0">
                <a:solidFill>
                  <a:prstClr val="black"/>
                </a:solidFill>
                <a:latin typeface="Segoe UI Light" pitchFamily="34" charset="0"/>
              </a:rPr>
              <a:t>$Action = New-</a:t>
            </a:r>
            <a:r>
              <a:rPr lang="en-US" sz="882" b="1" dirty="0" err="1">
                <a:solidFill>
                  <a:prstClr val="black"/>
                </a:solidFill>
                <a:latin typeface="Segoe UI Light" pitchFamily="34" charset="0"/>
              </a:rPr>
              <a:t>ScheduledTaskAction</a:t>
            </a:r>
            <a:r>
              <a:rPr lang="en-US" sz="882" b="1" dirty="0">
                <a:solidFill>
                  <a:prstClr val="black"/>
                </a:solidFill>
                <a:latin typeface="Segoe UI Light" pitchFamily="34" charset="0"/>
              </a:rPr>
              <a:t> -Execute 'PowerShell.exe' -Argument "-</a:t>
            </a:r>
            <a:r>
              <a:rPr lang="en-US" sz="882" b="1" dirty="0" err="1">
                <a:solidFill>
                  <a:prstClr val="black"/>
                </a:solidFill>
                <a:latin typeface="Segoe UI Light" pitchFamily="34" charset="0"/>
              </a:rPr>
              <a:t>ExecutionPolicy</a:t>
            </a:r>
            <a:r>
              <a:rPr lang="en-US" sz="882" b="1" dirty="0">
                <a:solidFill>
                  <a:prstClr val="black"/>
                </a:solidFill>
                <a:latin typeface="Segoe UI Light" pitchFamily="34" charset="0"/>
              </a:rPr>
              <a:t> Bypass -File "C:\Pshell\Get-JobEvent.ps1"</a:t>
            </a:r>
            <a:endParaRPr lang="en-US" sz="900" b="1" dirty="0">
              <a:solidFill>
                <a:srgbClr val="EE82EE"/>
              </a:solidFill>
              <a:latin typeface="Lucida Console" panose="020B0609040504020204" pitchFamily="49" charset="0"/>
            </a:endParaRPr>
          </a:p>
          <a:p>
            <a:pPr lvl="0" defTabSz="914460">
              <a:lnSpc>
                <a:spcPct val="90000"/>
              </a:lnSpc>
              <a:spcAft>
                <a:spcPts val="333"/>
              </a:spcAft>
              <a:defRPr/>
            </a:pPr>
            <a:endParaRPr lang="en-US" sz="900" dirty="0">
              <a:solidFill>
                <a:srgbClr val="EE82EE"/>
              </a:solidFill>
              <a:latin typeface="Lucida Console" panose="020B0609040504020204" pitchFamily="49" charset="0"/>
            </a:endParaRPr>
          </a:p>
          <a:p>
            <a:pPr lvl="0" defTabSz="914460">
              <a:lnSpc>
                <a:spcPct val="90000"/>
              </a:lnSpc>
              <a:spcAft>
                <a:spcPts val="333"/>
              </a:spcAft>
              <a:defRPr/>
            </a:pPr>
            <a:r>
              <a:rPr lang="en-US" sz="900" dirty="0">
                <a:solidFill>
                  <a:srgbClr val="EE82EE"/>
                </a:solidFill>
                <a:latin typeface="Lucida Console" panose="020B0609040504020204" pitchFamily="49" charset="0"/>
              </a:rPr>
              <a:t>Use </a:t>
            </a:r>
            <a:r>
              <a:rPr lang="en-US" sz="900" dirty="0" err="1">
                <a:solidFill>
                  <a:srgbClr val="EE82EE"/>
                </a:solidFill>
                <a:latin typeface="Lucida Console" panose="020B0609040504020204" pitchFamily="49" charset="0"/>
              </a:rPr>
              <a:t>localystem</a:t>
            </a:r>
            <a:r>
              <a:rPr lang="en-US" sz="900" dirty="0">
                <a:solidFill>
                  <a:srgbClr val="EE82EE"/>
                </a:solidFill>
                <a:latin typeface="Lucida Console" panose="020B0609040504020204" pitchFamily="49" charset="0"/>
              </a:rPr>
              <a:t> as the username:</a:t>
            </a:r>
          </a:p>
          <a:p>
            <a:pPr marL="384454" lvl="1" indent="-171450" defTabSz="914460">
              <a:lnSpc>
                <a:spcPct val="90000"/>
              </a:lnSpc>
              <a:spcAft>
                <a:spcPts val="333"/>
              </a:spcAft>
              <a:buFont typeface="Arial" panose="020B0604020202020204" pitchFamily="34" charset="0"/>
              <a:buChar char="•"/>
            </a:pPr>
            <a:r>
              <a:rPr lang="en-US" sz="882" b="1" dirty="0">
                <a:solidFill>
                  <a:prstClr val="black"/>
                </a:solidFill>
                <a:latin typeface="Segoe UI Light" pitchFamily="34" charset="0"/>
              </a:rPr>
              <a:t>$</a:t>
            </a:r>
            <a:r>
              <a:rPr lang="en-US" sz="882" b="1" dirty="0" err="1">
                <a:solidFill>
                  <a:prstClr val="black"/>
                </a:solidFill>
                <a:latin typeface="Segoe UI Light" pitchFamily="34" charset="0"/>
              </a:rPr>
              <a:t>UserName</a:t>
            </a:r>
            <a:r>
              <a:rPr lang="en-US" sz="882" b="1" dirty="0">
                <a:solidFill>
                  <a:prstClr val="black"/>
                </a:solidFill>
                <a:latin typeface="Segoe UI Light" pitchFamily="34" charset="0"/>
              </a:rPr>
              <a:t> = New-</a:t>
            </a:r>
            <a:r>
              <a:rPr lang="en-US" sz="882" b="1" dirty="0" err="1">
                <a:solidFill>
                  <a:prstClr val="black"/>
                </a:solidFill>
                <a:latin typeface="Segoe UI Light" pitchFamily="34" charset="0"/>
              </a:rPr>
              <a:t>ScheduledTaskPrincipal</a:t>
            </a:r>
            <a:r>
              <a:rPr lang="en-US" sz="882" b="1" dirty="0">
                <a:solidFill>
                  <a:prstClr val="black"/>
                </a:solidFill>
                <a:latin typeface="Segoe UI Light" pitchFamily="34" charset="0"/>
              </a:rPr>
              <a:t> -</a:t>
            </a:r>
            <a:r>
              <a:rPr lang="en-US" sz="882" b="1" dirty="0" err="1">
                <a:solidFill>
                  <a:prstClr val="black"/>
                </a:solidFill>
                <a:latin typeface="Segoe UI Light" pitchFamily="34" charset="0"/>
              </a:rPr>
              <a:t>UserID</a:t>
            </a:r>
            <a:r>
              <a:rPr lang="en-US" sz="882" b="1" dirty="0">
                <a:solidFill>
                  <a:prstClr val="black"/>
                </a:solidFill>
                <a:latin typeface="Segoe UI Light" pitchFamily="34" charset="0"/>
              </a:rPr>
              <a:t> "NT AUTHORITY\SYSTEM" -</a:t>
            </a:r>
            <a:r>
              <a:rPr lang="en-US" sz="882" b="1" dirty="0" err="1">
                <a:solidFill>
                  <a:prstClr val="black"/>
                </a:solidFill>
                <a:latin typeface="Segoe UI Light" pitchFamily="34" charset="0"/>
              </a:rPr>
              <a:t>LogonType</a:t>
            </a:r>
            <a:r>
              <a:rPr lang="en-US" sz="882" b="1" dirty="0">
                <a:solidFill>
                  <a:prstClr val="black"/>
                </a:solidFill>
                <a:latin typeface="Segoe UI Light" pitchFamily="34" charset="0"/>
              </a:rPr>
              <a:t> </a:t>
            </a:r>
            <a:r>
              <a:rPr lang="en-US" sz="882" b="1" dirty="0" err="1">
                <a:solidFill>
                  <a:prstClr val="black"/>
                </a:solidFill>
                <a:latin typeface="Segoe UI Light" pitchFamily="34" charset="0"/>
              </a:rPr>
              <a:t>ServiceAccount</a:t>
            </a:r>
            <a:r>
              <a:rPr lang="en-US" sz="882" b="1" dirty="0">
                <a:solidFill>
                  <a:prstClr val="black"/>
                </a:solidFill>
                <a:latin typeface="Segoe UI Light" pitchFamily="34" charset="0"/>
              </a:rPr>
              <a:t> -</a:t>
            </a:r>
            <a:r>
              <a:rPr lang="en-US" sz="882" b="1" dirty="0" err="1">
                <a:solidFill>
                  <a:prstClr val="black"/>
                </a:solidFill>
                <a:latin typeface="Segoe UI Light" pitchFamily="34" charset="0"/>
              </a:rPr>
              <a:t>RunLevel</a:t>
            </a:r>
            <a:r>
              <a:rPr lang="en-US" sz="882" b="1" dirty="0">
                <a:solidFill>
                  <a:prstClr val="black"/>
                </a:solidFill>
                <a:latin typeface="Segoe UI Light" pitchFamily="34" charset="0"/>
              </a:rPr>
              <a:t> Highest</a:t>
            </a:r>
          </a:p>
          <a:p>
            <a:pPr lvl="0" defTabSz="914460">
              <a:lnSpc>
                <a:spcPct val="90000"/>
              </a:lnSpc>
              <a:spcAft>
                <a:spcPts val="333"/>
              </a:spcAft>
            </a:pPr>
            <a:endParaRPr lang="en-US" sz="882" dirty="0">
              <a:solidFill>
                <a:prstClr val="black"/>
              </a:solidFill>
              <a:latin typeface="Segoe UI Light" pitchFamily="34" charset="0"/>
            </a:endParaRPr>
          </a:p>
          <a:p>
            <a:pPr lvl="0" defTabSz="914460">
              <a:lnSpc>
                <a:spcPct val="90000"/>
              </a:lnSpc>
              <a:spcAft>
                <a:spcPts val="333"/>
              </a:spcAft>
            </a:pPr>
            <a:r>
              <a:rPr lang="en-US" sz="882" dirty="0">
                <a:solidFill>
                  <a:prstClr val="black"/>
                </a:solidFill>
                <a:latin typeface="Segoe UI Light" pitchFamily="34" charset="0"/>
              </a:rPr>
              <a:t>Create a basic trigger:</a:t>
            </a:r>
          </a:p>
          <a:p>
            <a:pPr marL="384454" lvl="1" indent="-171450" defTabSz="914460">
              <a:lnSpc>
                <a:spcPct val="90000"/>
              </a:lnSpc>
              <a:spcAft>
                <a:spcPts val="333"/>
              </a:spcAft>
              <a:buFont typeface="Arial" panose="020B0604020202020204" pitchFamily="34" charset="0"/>
              <a:buChar char="•"/>
            </a:pPr>
            <a:r>
              <a:rPr lang="en-US" sz="882" b="1" dirty="0">
                <a:solidFill>
                  <a:prstClr val="black"/>
                </a:solidFill>
                <a:latin typeface="Segoe UI Light" pitchFamily="34" charset="0"/>
              </a:rPr>
              <a:t>$Trigger  = New-</a:t>
            </a:r>
            <a:r>
              <a:rPr lang="en-US" sz="882" b="1" dirty="0" err="1">
                <a:solidFill>
                  <a:prstClr val="black"/>
                </a:solidFill>
                <a:latin typeface="Segoe UI Light" pitchFamily="34" charset="0"/>
              </a:rPr>
              <a:t>ScheduledTaskTrigger</a:t>
            </a:r>
            <a:r>
              <a:rPr lang="en-US" sz="882" b="1" dirty="0">
                <a:solidFill>
                  <a:prstClr val="black"/>
                </a:solidFill>
                <a:latin typeface="Segoe UI Light" pitchFamily="34" charset="0"/>
              </a:rPr>
              <a:t> –</a:t>
            </a:r>
            <a:r>
              <a:rPr lang="en-US" sz="882" b="1" dirty="0" err="1">
                <a:solidFill>
                  <a:prstClr val="black"/>
                </a:solidFill>
                <a:latin typeface="Segoe UI Light" pitchFamily="34" charset="0"/>
              </a:rPr>
              <a:t>AtStartup</a:t>
            </a:r>
            <a:endParaRPr lang="en-US" sz="882" b="1" dirty="0">
              <a:solidFill>
                <a:prstClr val="black"/>
              </a:solidFill>
              <a:latin typeface="Segoe UI Light" pitchFamily="34" charset="0"/>
            </a:endParaRPr>
          </a:p>
          <a:p>
            <a:pPr lvl="0" defTabSz="914460">
              <a:lnSpc>
                <a:spcPct val="90000"/>
              </a:lnSpc>
              <a:spcAft>
                <a:spcPts val="333"/>
              </a:spcAft>
            </a:pPr>
            <a:endParaRPr lang="en-US" sz="882" dirty="0">
              <a:solidFill>
                <a:prstClr val="black"/>
              </a:solidFill>
              <a:latin typeface="Segoe UI Light" pitchFamily="34" charset="0"/>
            </a:endParaRPr>
          </a:p>
          <a:p>
            <a:pPr lvl="0" defTabSz="914460">
              <a:lnSpc>
                <a:spcPct val="90000"/>
              </a:lnSpc>
              <a:spcAft>
                <a:spcPts val="333"/>
              </a:spcAft>
            </a:pPr>
            <a:r>
              <a:rPr lang="en-US" sz="882" dirty="0">
                <a:solidFill>
                  <a:prstClr val="black"/>
                </a:solidFill>
                <a:latin typeface="Segoe UI Light" pitchFamily="34" charset="0"/>
              </a:rPr>
              <a:t>Bring together and create the task object:</a:t>
            </a:r>
          </a:p>
          <a:p>
            <a:pPr marL="384454" lvl="1" indent="-171450" defTabSz="914460">
              <a:lnSpc>
                <a:spcPct val="90000"/>
              </a:lnSpc>
              <a:spcAft>
                <a:spcPts val="333"/>
              </a:spcAft>
              <a:buFont typeface="Arial" panose="020B0604020202020204" pitchFamily="34" charset="0"/>
              <a:buChar char="•"/>
            </a:pPr>
            <a:r>
              <a:rPr lang="en-US" sz="882" b="1" dirty="0">
                <a:solidFill>
                  <a:prstClr val="black"/>
                </a:solidFill>
                <a:latin typeface="Segoe UI Light" pitchFamily="34" charset="0"/>
              </a:rPr>
              <a:t>$Task = New-</a:t>
            </a:r>
            <a:r>
              <a:rPr lang="en-US" sz="882" b="1" dirty="0" err="1">
                <a:solidFill>
                  <a:prstClr val="black"/>
                </a:solidFill>
                <a:latin typeface="Segoe UI Light" pitchFamily="34" charset="0"/>
              </a:rPr>
              <a:t>ScheduledTask</a:t>
            </a:r>
            <a:r>
              <a:rPr lang="en-US" sz="882" b="1" dirty="0">
                <a:solidFill>
                  <a:prstClr val="black"/>
                </a:solidFill>
                <a:latin typeface="Segoe UI Light" pitchFamily="34" charset="0"/>
              </a:rPr>
              <a:t> -Action $Action -Principal $</a:t>
            </a:r>
            <a:r>
              <a:rPr lang="en-US" sz="882" b="1" dirty="0" err="1">
                <a:solidFill>
                  <a:prstClr val="black"/>
                </a:solidFill>
                <a:latin typeface="Segoe UI Light" pitchFamily="34" charset="0"/>
              </a:rPr>
              <a:t>TaskUserName</a:t>
            </a:r>
            <a:r>
              <a:rPr lang="en-US" sz="882" b="1" dirty="0">
                <a:solidFill>
                  <a:prstClr val="black"/>
                </a:solidFill>
                <a:latin typeface="Segoe UI Light" pitchFamily="34" charset="0"/>
              </a:rPr>
              <a:t> -Trigger $Trigger –Settings</a:t>
            </a:r>
          </a:p>
          <a:p>
            <a:pPr lvl="0" defTabSz="914460">
              <a:lnSpc>
                <a:spcPct val="90000"/>
              </a:lnSpc>
              <a:spcAft>
                <a:spcPts val="333"/>
              </a:spcAft>
            </a:pPr>
            <a:endParaRPr lang="en-US" sz="882" dirty="0">
              <a:solidFill>
                <a:prstClr val="black"/>
              </a:solidFill>
              <a:latin typeface="Segoe UI Light" pitchFamily="34" charset="0"/>
            </a:endParaRPr>
          </a:p>
          <a:p>
            <a:pPr lvl="0" defTabSz="914460">
              <a:lnSpc>
                <a:spcPct val="90000"/>
              </a:lnSpc>
              <a:spcAft>
                <a:spcPts val="333"/>
              </a:spcAft>
            </a:pPr>
            <a:r>
              <a:rPr lang="en-US" sz="882" dirty="0">
                <a:solidFill>
                  <a:prstClr val="black"/>
                </a:solidFill>
                <a:latin typeface="Segoe UI Light" pitchFamily="34" charset="0"/>
              </a:rPr>
              <a:t>Register the task in task scheduler and then review:</a:t>
            </a:r>
          </a:p>
          <a:p>
            <a:pPr marL="384454" lvl="1" indent="-171450" defTabSz="914460">
              <a:lnSpc>
                <a:spcPct val="90000"/>
              </a:lnSpc>
              <a:spcAft>
                <a:spcPts val="333"/>
              </a:spcAft>
              <a:buFont typeface="Arial" panose="020B0604020202020204" pitchFamily="34" charset="0"/>
              <a:buChar char="•"/>
            </a:pPr>
            <a:r>
              <a:rPr lang="en-US" sz="882" b="1" dirty="0">
                <a:solidFill>
                  <a:prstClr val="black"/>
                </a:solidFill>
                <a:latin typeface="Segoe UI Light" pitchFamily="34" charset="0"/>
              </a:rPr>
              <a:t>Register-</a:t>
            </a:r>
            <a:r>
              <a:rPr lang="en-US" sz="882" b="1" dirty="0" err="1">
                <a:solidFill>
                  <a:prstClr val="black"/>
                </a:solidFill>
                <a:latin typeface="Segoe UI Light" pitchFamily="34" charset="0"/>
              </a:rPr>
              <a:t>ScheduledTask</a:t>
            </a:r>
            <a:r>
              <a:rPr lang="en-US" sz="882" b="1" dirty="0">
                <a:solidFill>
                  <a:prstClr val="black"/>
                </a:solidFill>
                <a:latin typeface="Segoe UI Light" pitchFamily="34" charset="0"/>
              </a:rPr>
              <a:t> </a:t>
            </a:r>
            <a:r>
              <a:rPr lang="en-US" sz="882" b="1" dirty="0" err="1">
                <a:solidFill>
                  <a:prstClr val="black"/>
                </a:solidFill>
                <a:latin typeface="Segoe UI Light" pitchFamily="34" charset="0"/>
              </a:rPr>
              <a:t>DemoTask</a:t>
            </a:r>
            <a:r>
              <a:rPr lang="en-US" sz="882" b="1" dirty="0">
                <a:solidFill>
                  <a:prstClr val="black"/>
                </a:solidFill>
                <a:latin typeface="Segoe UI Light" pitchFamily="34" charset="0"/>
              </a:rPr>
              <a:t> -</a:t>
            </a:r>
            <a:r>
              <a:rPr lang="en-US" sz="882" b="1" dirty="0" err="1">
                <a:solidFill>
                  <a:prstClr val="black"/>
                </a:solidFill>
                <a:latin typeface="Segoe UI Light" pitchFamily="34" charset="0"/>
              </a:rPr>
              <a:t>InputObject</a:t>
            </a:r>
            <a:r>
              <a:rPr lang="en-US" sz="882" b="1" dirty="0">
                <a:solidFill>
                  <a:prstClr val="black"/>
                </a:solidFill>
                <a:latin typeface="Segoe UI Light" pitchFamily="34" charset="0"/>
              </a:rPr>
              <a:t> $Task –Force</a:t>
            </a:r>
          </a:p>
          <a:p>
            <a:pPr lvl="0" defTabSz="914460">
              <a:lnSpc>
                <a:spcPct val="90000"/>
              </a:lnSpc>
              <a:spcAft>
                <a:spcPts val="333"/>
              </a:spcAft>
            </a:pPr>
            <a:endParaRPr lang="en-US" sz="882" dirty="0">
              <a:solidFill>
                <a:prstClr val="black"/>
              </a:solidFill>
              <a:latin typeface="Segoe UI Light" pitchFamily="34" charset="0"/>
            </a:endParaRPr>
          </a:p>
          <a:p>
            <a:pPr lvl="0" defTabSz="914460">
              <a:lnSpc>
                <a:spcPct val="90000"/>
              </a:lnSpc>
              <a:spcAft>
                <a:spcPts val="333"/>
              </a:spcAft>
            </a:pPr>
            <a:endParaRPr lang="en-US" sz="900" b="1" dirty="0">
              <a:solidFill>
                <a:prstClr val="black"/>
              </a:solidFill>
              <a:latin typeface="Segoe UI Light" pitchFamily="34" charset="0"/>
            </a:endParaRPr>
          </a:p>
          <a:p>
            <a:pPr lvl="0" defTabSz="914460">
              <a:lnSpc>
                <a:spcPct val="90000"/>
              </a:lnSpc>
              <a:spcAft>
                <a:spcPts val="333"/>
              </a:spcAft>
            </a:pPr>
            <a:endParaRPr lang="en-US" sz="900" dirty="0">
              <a:solidFill>
                <a:prstClr val="black"/>
              </a:solidFill>
              <a:latin typeface="Lucida Console" panose="020B0609040504020204" pitchFamily="49" charset="0"/>
            </a:endParaRPr>
          </a:p>
          <a:p>
            <a:pPr lvl="0" defTabSz="914460">
              <a:lnSpc>
                <a:spcPct val="90000"/>
              </a:lnSpc>
              <a:spcAft>
                <a:spcPts val="333"/>
              </a:spcAft>
              <a:defRPr/>
            </a:pPr>
            <a:r>
              <a:rPr lang="en-US" sz="900" dirty="0">
                <a:solidFill>
                  <a:prstClr val="black"/>
                </a:solidFill>
                <a:latin typeface="Segoe UI Light" pitchFamily="34" charset="0"/>
              </a:rPr>
              <a:t>##########</a:t>
            </a:r>
          </a:p>
          <a:p>
            <a:pPr lvl="0" defTabSz="914460">
              <a:lnSpc>
                <a:spcPct val="90000"/>
              </a:lnSpc>
              <a:spcAft>
                <a:spcPts val="333"/>
              </a:spcAft>
            </a:pPr>
            <a:endParaRPr lang="en-US" sz="900" dirty="0">
              <a:solidFill>
                <a:prstClr val="black"/>
              </a:solidFill>
              <a:latin typeface="Lucida Console" panose="020B0609040504020204" pitchFamily="49" charset="0"/>
            </a:endParaRP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00078028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61</a:t>
            </a:fld>
            <a:endParaRPr lang="en-US"/>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smtClean="0"/>
              <a:t>11/11/2022</a:t>
            </a:fld>
            <a:endParaRPr lang="en-US"/>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66772598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Link to lab: https://labondemand.com/LabProfile/38671</a:t>
            </a:r>
          </a:p>
          <a:p>
            <a:r>
              <a:rPr lang="en-US"/>
              <a:t>##########</a:t>
            </a:r>
          </a:p>
        </p:txBody>
      </p:sp>
      <p:sp>
        <p:nvSpPr>
          <p:cNvPr id="4" name="Slide Number Placeholder 3"/>
          <p:cNvSpPr>
            <a:spLocks noGrp="1"/>
          </p:cNvSpPr>
          <p:nvPr>
            <p:ph type="sldNum" sz="quarter" idx="10"/>
          </p:nvPr>
        </p:nvSpPr>
        <p:spPr/>
        <p:txBody>
          <a:bodyPr/>
          <a:lstStyle/>
          <a:p>
            <a:fld id="{B4008EB6-D09E-4580-8CD6-DDB14511944F}" type="slidenum">
              <a:rPr lang="en-US" smtClean="0"/>
              <a:pPr/>
              <a:t>62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Slide Image Placeholder 12">
            <a:extLst>
              <a:ext uri="{FF2B5EF4-FFF2-40B4-BE49-F238E27FC236}">
                <a16:creationId xmlns:a16="http://schemas.microsoft.com/office/drawing/2014/main" id="{4F029D2E-C6F0-43A8-B828-60279B978610}"/>
              </a:ext>
            </a:extLst>
          </p:cNvPr>
          <p:cNvSpPr>
            <a:spLocks noGrp="1" noRot="1" noChangeAspect="1"/>
          </p:cNvSpPr>
          <p:nvPr>
            <p:ph type="sldImg"/>
          </p:nvPr>
        </p:nvSpPr>
        <p:spPr>
          <a:xfrm>
            <a:off x="696913" y="857250"/>
            <a:ext cx="5486400" cy="3086100"/>
          </a:xfrm>
        </p:spPr>
      </p:sp>
    </p:spTree>
    <p:extLst>
      <p:ext uri="{BB962C8B-B14F-4D97-AF65-F5344CB8AC3E}">
        <p14:creationId xmlns:p14="http://schemas.microsoft.com/office/powerpoint/2010/main" val="255857093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3"/>
          </p:nvPr>
        </p:nvSpPr>
        <p:spPr/>
        <p:txBody>
          <a:bodyPr/>
          <a:lstStyle/>
          <a:p>
            <a:fld id="{EC87E0CF-87F6-4B58-B8B8-DCAB2DAAF3CA}" type="slidenum">
              <a:rPr lang="en-US" smtClean="0"/>
              <a:pPr/>
              <a:t>63</a:t>
            </a:fld>
            <a:endParaRPr lang="en-US"/>
          </a:p>
        </p:txBody>
      </p:sp>
      <p:sp>
        <p:nvSpPr>
          <p:cNvPr id="3" name="Date Placeholder 2">
            <a:extLst>
              <a:ext uri="{FF2B5EF4-FFF2-40B4-BE49-F238E27FC236}">
                <a16:creationId xmlns:a16="http://schemas.microsoft.com/office/drawing/2014/main" id="{1215B0C0-E5D8-4E46-A54E-EA968C86FB78}"/>
              </a:ext>
            </a:extLst>
          </p:cNvPr>
          <p:cNvSpPr>
            <a:spLocks noGrp="1"/>
          </p:cNvSpPr>
          <p:nvPr>
            <p:ph type="dt" idx="15"/>
          </p:nvPr>
        </p:nvSpPr>
        <p:spPr/>
        <p:txBody>
          <a:bodyPr/>
          <a:lstStyle/>
          <a:p>
            <a:fld id="{6D50A064-0189-4F17-A351-AA3748785BA8}" type="datetime1">
              <a:rPr lang="en-US" smtClean="0"/>
              <a:t>11/11/2022</a:t>
            </a:fld>
            <a:endParaRPr lang="en-US"/>
          </a:p>
        </p:txBody>
      </p:sp>
      <p:sp>
        <p:nvSpPr>
          <p:cNvPr id="8" name="Slide Image Placeholder 7">
            <a:extLst>
              <a:ext uri="{FF2B5EF4-FFF2-40B4-BE49-F238E27FC236}">
                <a16:creationId xmlns:a16="http://schemas.microsoft.com/office/drawing/2014/main" id="{EE4402E8-2EA7-4193-9D00-7E2272B203D4}"/>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FA351A47-ABCB-4338-85BD-CB2EA0A493E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Header Placeholder 3">
            <a:extLst>
              <a:ext uri="{FF2B5EF4-FFF2-40B4-BE49-F238E27FC236}">
                <a16:creationId xmlns:a16="http://schemas.microsoft.com/office/drawing/2014/main" id="{2A98CFE3-9F8B-4B50-8CC9-ECDE547B8B73}"/>
              </a:ext>
            </a:extLst>
          </p:cNvPr>
          <p:cNvSpPr>
            <a:spLocks noGrp="1"/>
          </p:cNvSpPr>
          <p:nvPr>
            <p:ph type="hdr" sz="quarter" idx="16"/>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4072889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Aft>
                <a:spcPts val="600"/>
              </a:spcAft>
            </a:pPr>
            <a:r>
              <a:rPr lang="en-US" sz="1000" dirty="0">
                <a:gradFill>
                  <a:gsLst>
                    <a:gs pos="2917">
                      <a:schemeClr val="tx1"/>
                    </a:gs>
                    <a:gs pos="30000">
                      <a:schemeClr val="tx1"/>
                    </a:gs>
                  </a:gsLst>
                  <a:lin ang="5400000" scaled="0"/>
                </a:gradFill>
              </a:rPr>
              <a:t>These are just the </a:t>
            </a:r>
            <a:r>
              <a:rPr lang="en-US" sz="1000" dirty="0" err="1">
                <a:gradFill>
                  <a:gsLst>
                    <a:gs pos="2917">
                      <a:schemeClr val="tx1"/>
                    </a:gs>
                    <a:gs pos="30000">
                      <a:schemeClr val="tx1"/>
                    </a:gs>
                  </a:gsLst>
                  <a:lin ang="5400000" scaled="0"/>
                </a:gradFill>
              </a:rPr>
              <a:t>jobtypes</a:t>
            </a:r>
            <a:r>
              <a:rPr lang="en-US" sz="1000" dirty="0">
                <a:gradFill>
                  <a:gsLst>
                    <a:gs pos="2917">
                      <a:schemeClr val="tx1"/>
                    </a:gs>
                    <a:gs pos="30000">
                      <a:schemeClr val="tx1"/>
                    </a:gs>
                  </a:gsLst>
                  <a:lin ang="5400000" scaled="0"/>
                </a:gradFill>
              </a:rPr>
              <a:t> out of the box any developer can implement jobs as part of their module.</a:t>
            </a:r>
          </a:p>
          <a:p>
            <a:pPr>
              <a:lnSpc>
                <a:spcPct val="90000"/>
              </a:lnSpc>
              <a:spcAft>
                <a:spcPts val="600"/>
              </a:spcAft>
            </a:pPr>
            <a:endParaRPr lang="en-US" sz="1000" dirty="0">
              <a:gradFill>
                <a:gsLst>
                  <a:gs pos="2917">
                    <a:schemeClr val="tx1"/>
                  </a:gs>
                  <a:gs pos="30000">
                    <a:schemeClr val="tx1"/>
                  </a:gs>
                </a:gsLst>
                <a:lin ang="5400000" scaled="0"/>
              </a:gradFill>
            </a:endParaRPr>
          </a:p>
          <a:p>
            <a:pPr>
              <a:lnSpc>
                <a:spcPct val="90000"/>
              </a:lnSpc>
              <a:spcAft>
                <a:spcPts val="600"/>
              </a:spcAft>
            </a:pPr>
            <a:r>
              <a:rPr lang="en-US" sz="1000" dirty="0" err="1">
                <a:gradFill>
                  <a:gsLst>
                    <a:gs pos="2917">
                      <a:schemeClr val="tx1"/>
                    </a:gs>
                    <a:gs pos="30000">
                      <a:schemeClr val="tx1"/>
                    </a:gs>
                  </a:gsLst>
                  <a:lin ang="5400000" scaled="0"/>
                </a:gradFill>
              </a:rPr>
              <a:t>BackgroundJob</a:t>
            </a:r>
            <a:r>
              <a:rPr lang="en-US" sz="1000" dirty="0">
                <a:gradFill>
                  <a:gsLst>
                    <a:gs pos="2917">
                      <a:schemeClr val="tx1"/>
                    </a:gs>
                    <a:gs pos="30000">
                      <a:schemeClr val="tx1"/>
                    </a:gs>
                  </a:gsLst>
                  <a:lin ang="5400000" scaled="0"/>
                </a:gradFill>
              </a:rPr>
              <a:t> – Job that is not scheduled. Started by Start-Job</a:t>
            </a:r>
          </a:p>
          <a:p>
            <a:pPr>
              <a:lnSpc>
                <a:spcPct val="90000"/>
              </a:lnSpc>
              <a:spcAft>
                <a:spcPts val="600"/>
              </a:spcAft>
            </a:pPr>
            <a:r>
              <a:rPr lang="en-US" sz="1000" dirty="0" err="1">
                <a:gradFill>
                  <a:gsLst>
                    <a:gs pos="2917">
                      <a:schemeClr val="tx1"/>
                    </a:gs>
                    <a:gs pos="30000">
                      <a:schemeClr val="tx1"/>
                    </a:gs>
                  </a:gsLst>
                  <a:lin ang="5400000" scaled="0"/>
                </a:gradFill>
              </a:rPr>
              <a:t>RemoteJob</a:t>
            </a:r>
            <a:r>
              <a:rPr lang="en-US" sz="1000" dirty="0">
                <a:gradFill>
                  <a:gsLst>
                    <a:gs pos="2917">
                      <a:schemeClr val="tx1"/>
                    </a:gs>
                    <a:gs pos="30000">
                      <a:schemeClr val="tx1"/>
                    </a:gs>
                  </a:gsLst>
                  <a:lin ang="5400000" scaled="0"/>
                </a:gradFill>
              </a:rPr>
              <a:t> – Job on remote computer, started by </a:t>
            </a:r>
            <a:r>
              <a:rPr lang="en-US" sz="1000" dirty="0" err="1">
                <a:gradFill>
                  <a:gsLst>
                    <a:gs pos="2917">
                      <a:schemeClr val="tx1"/>
                    </a:gs>
                    <a:gs pos="30000">
                      <a:schemeClr val="tx1"/>
                    </a:gs>
                  </a:gsLst>
                  <a:lin ang="5400000" scaled="0"/>
                </a:gradFill>
              </a:rPr>
              <a:t>AsJob</a:t>
            </a:r>
            <a:r>
              <a:rPr lang="en-US" sz="1000" dirty="0">
                <a:gradFill>
                  <a:gsLst>
                    <a:gs pos="2917">
                      <a:schemeClr val="tx1"/>
                    </a:gs>
                    <a:gs pos="30000">
                      <a:schemeClr val="tx1"/>
                    </a:gs>
                  </a:gsLst>
                  <a:lin ang="5400000" scaled="0"/>
                </a:gradFill>
              </a:rPr>
              <a:t> of Invoke-Command</a:t>
            </a:r>
          </a:p>
          <a:p>
            <a:pPr>
              <a:lnSpc>
                <a:spcPct val="90000"/>
              </a:lnSpc>
              <a:spcAft>
                <a:spcPts val="600"/>
              </a:spcAft>
            </a:pPr>
            <a:r>
              <a:rPr lang="en-US" sz="1000" dirty="0" err="1"/>
              <a:t>ScheduledTask</a:t>
            </a:r>
            <a:r>
              <a:rPr lang="en-US" sz="1000" dirty="0"/>
              <a:t> – Windows Task </a:t>
            </a:r>
            <a:r>
              <a:rPr lang="en-US" sz="1000" dirty="0" err="1"/>
              <a:t>Schedueler</a:t>
            </a:r>
            <a:r>
              <a:rPr lang="en-US" sz="1000" dirty="0"/>
              <a:t>, </a:t>
            </a:r>
            <a:r>
              <a:rPr lang="en-US" sz="1000" dirty="0" err="1"/>
              <a:t>ClusterAware</a:t>
            </a:r>
            <a:r>
              <a:rPr lang="en-US" sz="1000" dirty="0"/>
              <a:t>, better for non-PowerShell tasks </a:t>
            </a:r>
            <a:endParaRPr lang="en-US" sz="1000" dirty="0">
              <a:gradFill>
                <a:gsLst>
                  <a:gs pos="2917">
                    <a:schemeClr val="tx1"/>
                  </a:gs>
                  <a:gs pos="30000">
                    <a:schemeClr val="tx1"/>
                  </a:gs>
                </a:gsLst>
                <a:lin ang="5400000" scaled="0"/>
              </a:gradFill>
            </a:endParaRPr>
          </a:p>
          <a:p>
            <a:pPr>
              <a:lnSpc>
                <a:spcPct val="90000"/>
              </a:lnSpc>
              <a:spcAft>
                <a:spcPts val="600"/>
              </a:spcAft>
            </a:pPr>
            <a:r>
              <a:rPr lang="en-US" sz="1000" dirty="0" err="1"/>
              <a:t>PSScheduledJob</a:t>
            </a:r>
            <a:r>
              <a:rPr lang="en-US" sz="1000" dirty="0"/>
              <a:t> – Hybrid of </a:t>
            </a:r>
            <a:r>
              <a:rPr lang="en-US" sz="1000" dirty="0" err="1"/>
              <a:t>BackgroundJob</a:t>
            </a:r>
            <a:r>
              <a:rPr lang="en-US" sz="1000" dirty="0"/>
              <a:t> and </a:t>
            </a:r>
            <a:r>
              <a:rPr lang="en-US" sz="1000" dirty="0" err="1"/>
              <a:t>ScheduledTask</a:t>
            </a:r>
            <a:r>
              <a:rPr lang="en-US" sz="1000" dirty="0"/>
              <a:t> </a:t>
            </a:r>
            <a:r>
              <a:rPr lang="en-US" sz="1000" dirty="0" err="1"/>
              <a:t>usefeul</a:t>
            </a:r>
            <a:r>
              <a:rPr lang="en-US" sz="1000" dirty="0"/>
              <a:t> when </a:t>
            </a:r>
          </a:p>
          <a:p>
            <a:pPr>
              <a:lnSpc>
                <a:spcPct val="90000"/>
              </a:lnSpc>
              <a:spcAft>
                <a:spcPts val="600"/>
              </a:spcAft>
            </a:pPr>
            <a:r>
              <a:rPr lang="en-US" sz="1000" dirty="0" err="1"/>
              <a:t>RunSpace</a:t>
            </a:r>
            <a:r>
              <a:rPr lang="en-US" sz="1000" dirty="0"/>
              <a:t> – Supports Multi-Threading, all other types are multitask (multiple PowerShell hosts)</a:t>
            </a:r>
          </a:p>
          <a:p>
            <a:pPr>
              <a:lnSpc>
                <a:spcPct val="90000"/>
              </a:lnSpc>
              <a:spcAft>
                <a:spcPts val="600"/>
              </a:spcAft>
            </a:pPr>
            <a:r>
              <a:rPr lang="en-US" sz="1000" dirty="0" err="1"/>
              <a:t>PSWorkflowJob</a:t>
            </a:r>
            <a:r>
              <a:rPr lang="en-US" sz="1000" dirty="0"/>
              <a:t>  -  Enables a Workflow to be run as job using </a:t>
            </a:r>
            <a:r>
              <a:rPr lang="en-US" sz="1000" dirty="0" err="1"/>
              <a:t>AsJob</a:t>
            </a:r>
            <a:r>
              <a:rPr lang="en-US" sz="1000" dirty="0"/>
              <a:t> parameter</a:t>
            </a:r>
          </a:p>
          <a:p>
            <a:pPr>
              <a:lnSpc>
                <a:spcPct val="90000"/>
              </a:lnSpc>
              <a:spcAft>
                <a:spcPts val="600"/>
              </a:spcAft>
            </a:pPr>
            <a:r>
              <a:rPr lang="en-US" sz="1000" dirty="0" err="1"/>
              <a:t>CIMJob</a:t>
            </a:r>
            <a:r>
              <a:rPr lang="en-US" sz="1000" dirty="0"/>
              <a:t>/</a:t>
            </a:r>
            <a:r>
              <a:rPr lang="en-US" sz="1000" dirty="0" err="1"/>
              <a:t>WMIJob</a:t>
            </a:r>
            <a:r>
              <a:rPr lang="en-US" sz="1000" dirty="0"/>
              <a:t> – Enables CIM/WMI </a:t>
            </a:r>
            <a:r>
              <a:rPr lang="en-US" sz="1000" dirty="0" err="1"/>
              <a:t>CmdLets</a:t>
            </a:r>
            <a:r>
              <a:rPr lang="en-US" sz="1000" dirty="0"/>
              <a:t> to be run as a job using </a:t>
            </a:r>
            <a:r>
              <a:rPr lang="en-US" sz="1000" dirty="0" err="1"/>
              <a:t>AsJob</a:t>
            </a:r>
            <a:r>
              <a:rPr lang="en-US" sz="1000" dirty="0"/>
              <a:t> parameter</a:t>
            </a:r>
          </a:p>
          <a:p>
            <a:pPr>
              <a:lnSpc>
                <a:spcPct val="90000"/>
              </a:lnSpc>
              <a:spcAft>
                <a:spcPts val="600"/>
              </a:spcAft>
            </a:pPr>
            <a:r>
              <a:rPr lang="en-US" sz="1000" dirty="0" err="1"/>
              <a:t>PSEventJob</a:t>
            </a:r>
            <a:r>
              <a:rPr lang="en-US" sz="1000" dirty="0"/>
              <a:t> – Created by running Register-</a:t>
            </a:r>
            <a:r>
              <a:rPr lang="en-US" sz="1000" dirty="0" err="1"/>
              <a:t>ObjectEvent</a:t>
            </a:r>
            <a:r>
              <a:rPr lang="en-US" sz="1000" dirty="0"/>
              <a:t> and specifying an action with the Action parameter.</a:t>
            </a:r>
          </a:p>
          <a:p>
            <a:endParaRPr lang="en-US" dirty="0"/>
          </a:p>
        </p:txBody>
      </p:sp>
      <p:sp>
        <p:nvSpPr>
          <p:cNvPr id="4" name="Date Placeholder 3"/>
          <p:cNvSpPr>
            <a:spLocks noGrp="1"/>
          </p:cNvSpPr>
          <p:nvPr>
            <p:ph type="dt" idx="1"/>
          </p:nvPr>
        </p:nvSpPr>
        <p:spPr/>
        <p:txBody>
          <a:bodyPr/>
          <a:lstStyle/>
          <a:p>
            <a:fld id="{A6057C06-91B7-40A9-8CCC-668AE0D0548E}" type="datetime1">
              <a:rPr lang="en-US" smtClean="0"/>
              <a:t>11/11/2022</a:t>
            </a:fld>
            <a:endParaRPr lang="en-US"/>
          </a:p>
        </p:txBody>
      </p:sp>
    </p:spTree>
    <p:extLst>
      <p:ext uri="{BB962C8B-B14F-4D97-AF65-F5344CB8AC3E}">
        <p14:creationId xmlns:p14="http://schemas.microsoft.com/office/powerpoint/2010/main" val="21381850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8</a:t>
            </a:fld>
            <a:endParaRPr lang="en-US"/>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smtClean="0"/>
              <a:t>11/11/2022</a:t>
            </a:fld>
            <a:endParaRPr lang="en-US"/>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pPr lvl="0" defTabSz="914460">
              <a:lnSpc>
                <a:spcPct val="90000"/>
              </a:lnSpc>
              <a:spcAft>
                <a:spcPts val="333"/>
              </a:spcAft>
            </a:pPr>
            <a:r>
              <a:rPr lang="en-US" sz="882" dirty="0">
                <a:solidFill>
                  <a:prstClr val="black"/>
                </a:solidFill>
                <a:latin typeface="Segoe UI Light" pitchFamily="34" charset="0"/>
              </a:rPr>
              <a:t>Please mention that each of these commands will be covered later in each section. For now we are emphasizing on the job types.</a:t>
            </a:r>
          </a:p>
          <a:p>
            <a:pPr lvl="0" defTabSz="914460">
              <a:lnSpc>
                <a:spcPct val="90000"/>
              </a:lnSpc>
              <a:spcAft>
                <a:spcPts val="333"/>
              </a:spcAft>
            </a:pPr>
            <a:endParaRPr lang="en-US" sz="882" dirty="0">
              <a:solidFill>
                <a:prstClr val="black"/>
              </a:solidFill>
              <a:latin typeface="Segoe UI Light" pitchFamily="34" charset="0"/>
            </a:endParaRPr>
          </a:p>
          <a:p>
            <a:pPr lvl="0" defTabSz="914460">
              <a:lnSpc>
                <a:spcPct val="90000"/>
              </a:lnSpc>
              <a:spcAft>
                <a:spcPts val="333"/>
              </a:spcAft>
              <a:defRPr/>
            </a:pPr>
            <a:r>
              <a:rPr lang="en-US" sz="900" dirty="0">
                <a:solidFill>
                  <a:prstClr val="black"/>
                </a:solidFill>
                <a:latin typeface="Segoe UI Light" pitchFamily="34" charset="0"/>
              </a:rPr>
              <a:t>Run the following commands and show the resultant get-job output. Focus on the –</a:t>
            </a:r>
            <a:r>
              <a:rPr lang="en-US" sz="900" dirty="0" err="1">
                <a:solidFill>
                  <a:prstClr val="black"/>
                </a:solidFill>
                <a:latin typeface="Segoe UI Light" pitchFamily="34" charset="0"/>
              </a:rPr>
              <a:t>asjob</a:t>
            </a:r>
            <a:r>
              <a:rPr lang="en-US" sz="900" dirty="0">
                <a:solidFill>
                  <a:prstClr val="black"/>
                </a:solidFill>
                <a:latin typeface="Segoe UI Light" pitchFamily="34" charset="0"/>
              </a:rPr>
              <a:t> parameters , states and job types. </a:t>
            </a:r>
          </a:p>
          <a:p>
            <a:pPr lvl="0" defTabSz="914460">
              <a:lnSpc>
                <a:spcPct val="90000"/>
              </a:lnSpc>
              <a:spcAft>
                <a:spcPts val="333"/>
              </a:spcAft>
            </a:pPr>
            <a:endParaRPr lang="en-US" sz="900" dirty="0">
              <a:solidFill>
                <a:prstClr val="black"/>
              </a:solidFill>
              <a:latin typeface="Lucida Console" panose="020B0609040504020204" pitchFamily="49" charset="0"/>
            </a:endParaRPr>
          </a:p>
          <a:p>
            <a:pPr lvl="0" defTabSz="914460">
              <a:lnSpc>
                <a:spcPct val="90000"/>
              </a:lnSpc>
              <a:spcAft>
                <a:spcPts val="333"/>
              </a:spcAft>
            </a:pPr>
            <a:r>
              <a:rPr lang="en-US" sz="900" dirty="0">
                <a:solidFill>
                  <a:prstClr val="black"/>
                </a:solidFill>
                <a:latin typeface="Lucida Console" panose="020B0609040504020204" pitchFamily="49" charset="0"/>
              </a:rPr>
              <a:t>Please note that in order to run these commands on a Windows 10 Operating System it required to enable Remoting;</a:t>
            </a:r>
          </a:p>
          <a:p>
            <a:pPr marL="384454" lvl="1" indent="-171450" defTabSz="914460">
              <a:lnSpc>
                <a:spcPct val="90000"/>
              </a:lnSpc>
              <a:spcAft>
                <a:spcPts val="333"/>
              </a:spcAft>
              <a:buFont typeface="Arial" panose="020B0604020202020204" pitchFamily="34" charset="0"/>
              <a:buChar char="•"/>
            </a:pPr>
            <a:r>
              <a:rPr lang="en-US" sz="900" b="1" dirty="0">
                <a:solidFill>
                  <a:prstClr val="black"/>
                </a:solidFill>
                <a:latin typeface="Lucida Console" panose="020B0609040504020204" pitchFamily="49" charset="0"/>
              </a:rPr>
              <a:t>Enable-</a:t>
            </a:r>
            <a:r>
              <a:rPr lang="en-US" sz="900" b="1" dirty="0" err="1">
                <a:solidFill>
                  <a:prstClr val="black"/>
                </a:solidFill>
                <a:latin typeface="Lucida Console" panose="020B0609040504020204" pitchFamily="49" charset="0"/>
              </a:rPr>
              <a:t>PsRemoting</a:t>
            </a:r>
            <a:endParaRPr lang="en-US" sz="900" b="1" dirty="0">
              <a:solidFill>
                <a:prstClr val="black"/>
              </a:solidFill>
              <a:latin typeface="Lucida Console" panose="020B0609040504020204" pitchFamily="49" charset="0"/>
            </a:endParaRPr>
          </a:p>
          <a:p>
            <a:pPr lvl="0" defTabSz="914460">
              <a:lnSpc>
                <a:spcPct val="90000"/>
              </a:lnSpc>
              <a:spcAft>
                <a:spcPts val="333"/>
              </a:spcAft>
            </a:pPr>
            <a:endParaRPr lang="en-US" sz="900" dirty="0">
              <a:solidFill>
                <a:prstClr val="black"/>
              </a:solidFill>
              <a:latin typeface="Lucida Console" panose="020B0609040504020204" pitchFamily="49" charset="0"/>
            </a:endParaRPr>
          </a:p>
          <a:p>
            <a:pPr lvl="0" defTabSz="914460">
              <a:lnSpc>
                <a:spcPct val="90000"/>
              </a:lnSpc>
              <a:spcAft>
                <a:spcPts val="333"/>
              </a:spcAft>
            </a:pPr>
            <a:r>
              <a:rPr lang="en-US" sz="900" dirty="0">
                <a:solidFill>
                  <a:prstClr val="black"/>
                </a:solidFill>
                <a:latin typeface="Lucida Console" panose="020B0609040504020204" pitchFamily="49" charset="0"/>
              </a:rPr>
              <a:t>Background Job:</a:t>
            </a:r>
          </a:p>
          <a:p>
            <a:pPr marL="384454" lvl="1" indent="-171450" defTabSz="914460">
              <a:lnSpc>
                <a:spcPct val="90000"/>
              </a:lnSpc>
              <a:spcAft>
                <a:spcPts val="333"/>
              </a:spcAft>
              <a:buFont typeface="Arial" panose="020B0604020202020204" pitchFamily="34" charset="0"/>
              <a:buChar char="•"/>
            </a:pPr>
            <a:r>
              <a:rPr lang="en-US" sz="900" b="1" dirty="0">
                <a:solidFill>
                  <a:prstClr val="black"/>
                </a:solidFill>
                <a:latin typeface="Lucida Console" panose="020B0609040504020204" pitchFamily="49" charset="0"/>
              </a:rPr>
              <a:t>Start-Job {Get-Service </a:t>
            </a:r>
            <a:r>
              <a:rPr lang="en-US" sz="900" b="1" kern="0" dirty="0">
                <a:solidFill>
                  <a:srgbClr val="DB7093"/>
                </a:solidFill>
                <a:latin typeface="Lucida Console" panose="020B0609040504020204" pitchFamily="49" charset="0"/>
              </a:rPr>
              <a:t>Spooler</a:t>
            </a:r>
            <a:r>
              <a:rPr lang="en-US" sz="900" b="1" dirty="0">
                <a:solidFill>
                  <a:prstClr val="black"/>
                </a:solidFill>
                <a:latin typeface="Lucida Console" panose="020B0609040504020204" pitchFamily="49" charset="0"/>
              </a:rPr>
              <a:t>} | Out-Null</a:t>
            </a:r>
          </a:p>
          <a:p>
            <a:pPr lvl="0" defTabSz="914460">
              <a:lnSpc>
                <a:spcPct val="90000"/>
              </a:lnSpc>
              <a:spcAft>
                <a:spcPts val="333"/>
              </a:spcAft>
            </a:pPr>
            <a:endParaRPr lang="en-US" sz="900" dirty="0">
              <a:solidFill>
                <a:prstClr val="black"/>
              </a:solidFill>
              <a:latin typeface="Lucida Console" panose="020B0609040504020204" pitchFamily="49" charset="0"/>
            </a:endParaRPr>
          </a:p>
          <a:p>
            <a:pPr lvl="0" defTabSz="914460">
              <a:lnSpc>
                <a:spcPct val="90000"/>
              </a:lnSpc>
              <a:spcAft>
                <a:spcPts val="333"/>
              </a:spcAft>
            </a:pPr>
            <a:r>
              <a:rPr lang="en-US" sz="900" dirty="0" err="1">
                <a:solidFill>
                  <a:prstClr val="black"/>
                </a:solidFill>
                <a:latin typeface="Lucida Console" panose="020B0609040504020204" pitchFamily="49" charset="0"/>
              </a:rPr>
              <a:t>WmiJob</a:t>
            </a:r>
            <a:r>
              <a:rPr lang="en-US" sz="900" dirty="0">
                <a:solidFill>
                  <a:prstClr val="black"/>
                </a:solidFill>
                <a:latin typeface="Lucida Console" panose="020B0609040504020204" pitchFamily="49" charset="0"/>
              </a:rPr>
              <a:t> :</a:t>
            </a:r>
          </a:p>
          <a:p>
            <a:pPr marL="384454" lvl="1" indent="-171450" defTabSz="914460">
              <a:lnSpc>
                <a:spcPct val="90000"/>
              </a:lnSpc>
              <a:spcAft>
                <a:spcPts val="333"/>
              </a:spcAft>
              <a:buFont typeface="Arial" panose="020B0604020202020204" pitchFamily="34" charset="0"/>
              <a:buChar char="•"/>
            </a:pPr>
            <a:r>
              <a:rPr lang="en-US" sz="900" b="1" dirty="0">
                <a:solidFill>
                  <a:prstClr val="black"/>
                </a:solidFill>
                <a:latin typeface="Lucida Console" panose="020B0609040504020204" pitchFamily="49" charset="0"/>
              </a:rPr>
              <a:t>Get-</a:t>
            </a:r>
            <a:r>
              <a:rPr lang="en-US" sz="900" b="1" dirty="0" err="1">
                <a:solidFill>
                  <a:prstClr val="black"/>
                </a:solidFill>
                <a:latin typeface="Lucida Console" panose="020B0609040504020204" pitchFamily="49" charset="0"/>
              </a:rPr>
              <a:t>WMiObject</a:t>
            </a:r>
            <a:r>
              <a:rPr lang="en-US" sz="900" b="1" dirty="0">
                <a:solidFill>
                  <a:prstClr val="black"/>
                </a:solidFill>
                <a:latin typeface="Lucida Console" panose="020B0609040504020204" pitchFamily="49" charset="0"/>
              </a:rPr>
              <a:t> </a:t>
            </a:r>
            <a:r>
              <a:rPr lang="en-US" sz="900" b="1" kern="0" dirty="0">
                <a:solidFill>
                  <a:srgbClr val="FFE4B5"/>
                </a:solidFill>
                <a:latin typeface="Lucida Console" panose="020B0609040504020204" pitchFamily="49" charset="0"/>
              </a:rPr>
              <a:t>–Class </a:t>
            </a:r>
            <a:r>
              <a:rPr lang="en-US" sz="900" b="1" kern="0" dirty="0">
                <a:solidFill>
                  <a:srgbClr val="DB7093"/>
                </a:solidFill>
                <a:latin typeface="Lucida Console" panose="020B0609040504020204" pitchFamily="49" charset="0"/>
              </a:rPr>
              <a:t>Win32_Service </a:t>
            </a:r>
            <a:r>
              <a:rPr lang="en-US" sz="900" b="1" kern="0" dirty="0">
                <a:solidFill>
                  <a:srgbClr val="FFE4B5"/>
                </a:solidFill>
                <a:latin typeface="Lucida Console" panose="020B0609040504020204" pitchFamily="49" charset="0"/>
              </a:rPr>
              <a:t>–Filter </a:t>
            </a:r>
            <a:r>
              <a:rPr lang="en-US" sz="900" b="1" kern="0" dirty="0">
                <a:solidFill>
                  <a:srgbClr val="DB7093"/>
                </a:solidFill>
                <a:latin typeface="Lucida Console" panose="020B0609040504020204" pitchFamily="49" charset="0"/>
              </a:rPr>
              <a:t>“Name=‘Spooler’”</a:t>
            </a:r>
            <a:r>
              <a:rPr lang="en-US" sz="900" b="1" dirty="0">
                <a:solidFill>
                  <a:prstClr val="black"/>
                </a:solidFill>
                <a:latin typeface="Lucida Console" panose="020B0609040504020204" pitchFamily="49" charset="0"/>
              </a:rPr>
              <a:t> </a:t>
            </a:r>
            <a:r>
              <a:rPr lang="en-US" sz="900" b="1" kern="0" dirty="0">
                <a:solidFill>
                  <a:srgbClr val="FFE4B5"/>
                </a:solidFill>
                <a:latin typeface="Lucida Console" panose="020B0609040504020204" pitchFamily="49" charset="0"/>
              </a:rPr>
              <a:t>–</a:t>
            </a:r>
            <a:r>
              <a:rPr lang="en-US" sz="900" b="1" kern="0" dirty="0" err="1">
                <a:solidFill>
                  <a:srgbClr val="FFE4B5"/>
                </a:solidFill>
                <a:latin typeface="Lucida Console" panose="020B0609040504020204" pitchFamily="49" charset="0"/>
              </a:rPr>
              <a:t>AsJob</a:t>
            </a:r>
            <a:r>
              <a:rPr lang="en-US" sz="900" b="1" kern="0" dirty="0">
                <a:solidFill>
                  <a:srgbClr val="FFE4B5"/>
                </a:solidFill>
                <a:latin typeface="Lucida Console" panose="020B0609040504020204" pitchFamily="49" charset="0"/>
              </a:rPr>
              <a:t> </a:t>
            </a:r>
            <a:r>
              <a:rPr lang="en-US" sz="900" b="1" dirty="0">
                <a:solidFill>
                  <a:prstClr val="black"/>
                </a:solidFill>
                <a:latin typeface="Lucida Console" panose="020B0609040504020204" pitchFamily="49" charset="0"/>
              </a:rPr>
              <a:t>| Out-Null</a:t>
            </a:r>
          </a:p>
          <a:p>
            <a:pPr lvl="0" defTabSz="914460">
              <a:lnSpc>
                <a:spcPct val="90000"/>
              </a:lnSpc>
              <a:spcAft>
                <a:spcPts val="333"/>
              </a:spcAft>
            </a:pPr>
            <a:endParaRPr lang="en-US" sz="900" kern="0" dirty="0">
              <a:solidFill>
                <a:srgbClr val="FFE4B5"/>
              </a:solidFill>
              <a:latin typeface="Lucida Console" panose="020B0609040504020204" pitchFamily="49" charset="0"/>
            </a:endParaRPr>
          </a:p>
          <a:p>
            <a:pPr lvl="0" defTabSz="914460">
              <a:lnSpc>
                <a:spcPct val="90000"/>
              </a:lnSpc>
              <a:spcAft>
                <a:spcPts val="333"/>
              </a:spcAft>
            </a:pPr>
            <a:r>
              <a:rPr lang="en-US" sz="900" kern="0" dirty="0" err="1">
                <a:solidFill>
                  <a:srgbClr val="FFE4B5"/>
                </a:solidFill>
                <a:latin typeface="Lucida Console" panose="020B0609040504020204" pitchFamily="49" charset="0"/>
              </a:rPr>
              <a:t>RemoteJob</a:t>
            </a:r>
            <a:r>
              <a:rPr lang="en-US" sz="900" kern="0" dirty="0">
                <a:solidFill>
                  <a:srgbClr val="FFE4B5"/>
                </a:solidFill>
                <a:latin typeface="Lucida Console" panose="020B0609040504020204" pitchFamily="49" charset="0"/>
              </a:rPr>
              <a:t>: </a:t>
            </a:r>
          </a:p>
          <a:p>
            <a:pPr marL="384454" lvl="1" indent="-171450" defTabSz="914460">
              <a:lnSpc>
                <a:spcPct val="90000"/>
              </a:lnSpc>
              <a:spcAft>
                <a:spcPts val="333"/>
              </a:spcAft>
              <a:buFont typeface="Arial" panose="020B0604020202020204" pitchFamily="34" charset="0"/>
              <a:buChar char="•"/>
            </a:pPr>
            <a:r>
              <a:rPr lang="en-US" sz="900" b="1" dirty="0">
                <a:solidFill>
                  <a:prstClr val="black"/>
                </a:solidFill>
                <a:latin typeface="Lucida Console" panose="020B0609040504020204" pitchFamily="49" charset="0"/>
              </a:rPr>
              <a:t>Invoke-Command </a:t>
            </a:r>
            <a:r>
              <a:rPr lang="en-US" sz="900" b="1" kern="0" dirty="0">
                <a:solidFill>
                  <a:srgbClr val="FFE4B5"/>
                </a:solidFill>
                <a:latin typeface="Lucida Console" panose="020B0609040504020204" pitchFamily="49" charset="0"/>
              </a:rPr>
              <a:t>-</a:t>
            </a:r>
            <a:r>
              <a:rPr lang="en-US" sz="900" b="1" kern="0" dirty="0" err="1">
                <a:solidFill>
                  <a:srgbClr val="FFE4B5"/>
                </a:solidFill>
                <a:latin typeface="Lucida Console" panose="020B0609040504020204" pitchFamily="49" charset="0"/>
              </a:rPr>
              <a:t>ScriptBlock</a:t>
            </a:r>
            <a:r>
              <a:rPr lang="en-US" sz="900" b="1" kern="0" dirty="0">
                <a:solidFill>
                  <a:srgbClr val="FFE4B5"/>
                </a:solidFill>
                <a:latin typeface="Lucida Console" panose="020B0609040504020204" pitchFamily="49" charset="0"/>
              </a:rPr>
              <a:t> </a:t>
            </a:r>
            <a:r>
              <a:rPr lang="en-US" sz="900" b="1" dirty="0">
                <a:solidFill>
                  <a:prstClr val="black"/>
                </a:solidFill>
                <a:latin typeface="Lucida Console" panose="020B0609040504020204" pitchFamily="49" charset="0"/>
              </a:rPr>
              <a:t>{Get-Service </a:t>
            </a:r>
            <a:r>
              <a:rPr lang="en-US" sz="900" b="1" kern="0" dirty="0">
                <a:solidFill>
                  <a:srgbClr val="DB7093"/>
                </a:solidFill>
                <a:latin typeface="Lucida Console" panose="020B0609040504020204" pitchFamily="49" charset="0"/>
              </a:rPr>
              <a:t>Spooler</a:t>
            </a:r>
            <a:r>
              <a:rPr lang="en-US" sz="900" b="1" dirty="0">
                <a:solidFill>
                  <a:prstClr val="black"/>
                </a:solidFill>
                <a:latin typeface="Lucida Console" panose="020B0609040504020204" pitchFamily="49" charset="0"/>
              </a:rPr>
              <a:t>} </a:t>
            </a:r>
            <a:r>
              <a:rPr lang="en-US" sz="900" b="1" kern="0" dirty="0">
                <a:solidFill>
                  <a:srgbClr val="FFE4B5"/>
                </a:solidFill>
                <a:latin typeface="Lucida Console" panose="020B0609040504020204" pitchFamily="49" charset="0"/>
              </a:rPr>
              <a:t>-</a:t>
            </a:r>
            <a:r>
              <a:rPr lang="en-US" sz="900" b="1" kern="0" dirty="0" err="1">
                <a:solidFill>
                  <a:srgbClr val="FFE4B5"/>
                </a:solidFill>
                <a:latin typeface="Lucida Console" panose="020B0609040504020204" pitchFamily="49" charset="0"/>
              </a:rPr>
              <a:t>AsJob</a:t>
            </a:r>
            <a:r>
              <a:rPr lang="en-US" sz="900" b="1" kern="0" dirty="0">
                <a:solidFill>
                  <a:srgbClr val="FFE4B5"/>
                </a:solidFill>
                <a:latin typeface="Lucida Console" panose="020B0609040504020204" pitchFamily="49" charset="0"/>
              </a:rPr>
              <a:t> -Session </a:t>
            </a:r>
            <a:r>
              <a:rPr lang="en-US" sz="900" b="1" dirty="0">
                <a:solidFill>
                  <a:prstClr val="black"/>
                </a:solidFill>
                <a:latin typeface="Lucida Console" panose="020B0609040504020204" pitchFamily="49" charset="0"/>
              </a:rPr>
              <a:t>(New-</a:t>
            </a:r>
            <a:r>
              <a:rPr lang="en-US" sz="900" b="1" dirty="0" err="1">
                <a:solidFill>
                  <a:prstClr val="black"/>
                </a:solidFill>
                <a:latin typeface="Lucida Console" panose="020B0609040504020204" pitchFamily="49" charset="0"/>
              </a:rPr>
              <a:t>PSSession</a:t>
            </a:r>
            <a:r>
              <a:rPr lang="en-US" sz="900" b="1" dirty="0">
                <a:solidFill>
                  <a:prstClr val="black"/>
                </a:solidFill>
                <a:latin typeface="Lucida Console" panose="020B0609040504020204" pitchFamily="49" charset="0"/>
              </a:rPr>
              <a:t>) | Out-Null</a:t>
            </a:r>
          </a:p>
          <a:p>
            <a:pPr lvl="0" defTabSz="914460">
              <a:lnSpc>
                <a:spcPct val="90000"/>
              </a:lnSpc>
              <a:spcAft>
                <a:spcPts val="333"/>
              </a:spcAft>
            </a:pPr>
            <a:endParaRPr lang="en-US" sz="900" dirty="0">
              <a:solidFill>
                <a:prstClr val="black"/>
              </a:solidFill>
              <a:latin typeface="Lucida Console" panose="020B0609040504020204" pitchFamily="49" charset="0"/>
            </a:endParaRPr>
          </a:p>
          <a:p>
            <a:pPr lvl="0" defTabSz="914460">
              <a:lnSpc>
                <a:spcPct val="90000"/>
              </a:lnSpc>
              <a:spcAft>
                <a:spcPts val="333"/>
              </a:spcAft>
            </a:pPr>
            <a:r>
              <a:rPr lang="en-US" sz="900" dirty="0">
                <a:solidFill>
                  <a:prstClr val="black"/>
                </a:solidFill>
                <a:latin typeface="Lucida Console" panose="020B0609040504020204" pitchFamily="49" charset="0"/>
              </a:rPr>
              <a:t>Workflow Job:</a:t>
            </a:r>
          </a:p>
          <a:p>
            <a:pPr marL="384454" lvl="1" indent="-171450" defTabSz="914460">
              <a:lnSpc>
                <a:spcPct val="90000"/>
              </a:lnSpc>
              <a:spcAft>
                <a:spcPts val="333"/>
              </a:spcAft>
              <a:buFont typeface="Arial" panose="020B0604020202020204" pitchFamily="34" charset="0"/>
              <a:buChar char="•"/>
            </a:pPr>
            <a:r>
              <a:rPr lang="en-US" sz="900" b="1" dirty="0">
                <a:solidFill>
                  <a:prstClr val="black"/>
                </a:solidFill>
                <a:latin typeface="Lucida Console" panose="020B0609040504020204" pitchFamily="49" charset="0"/>
              </a:rPr>
              <a:t>Workflow Test {}; Test</a:t>
            </a:r>
            <a:r>
              <a:rPr lang="en-US" sz="900" b="1" kern="0" dirty="0">
                <a:solidFill>
                  <a:srgbClr val="FFE4B5"/>
                </a:solidFill>
                <a:latin typeface="Lucida Console" panose="020B0609040504020204" pitchFamily="49" charset="0"/>
              </a:rPr>
              <a:t> –</a:t>
            </a:r>
            <a:r>
              <a:rPr lang="en-US" sz="900" b="1" kern="0" dirty="0" err="1">
                <a:solidFill>
                  <a:srgbClr val="FFE4B5"/>
                </a:solidFill>
                <a:latin typeface="Lucida Console" panose="020B0609040504020204" pitchFamily="49" charset="0"/>
              </a:rPr>
              <a:t>AsJob</a:t>
            </a:r>
            <a:r>
              <a:rPr lang="en-US" sz="900" b="1" kern="0" dirty="0">
                <a:solidFill>
                  <a:srgbClr val="FFE4B5"/>
                </a:solidFill>
                <a:latin typeface="Lucida Console" panose="020B0609040504020204" pitchFamily="49" charset="0"/>
              </a:rPr>
              <a:t> </a:t>
            </a:r>
            <a:r>
              <a:rPr lang="en-US" sz="900" b="1" dirty="0">
                <a:solidFill>
                  <a:prstClr val="black"/>
                </a:solidFill>
                <a:latin typeface="Lucida Console" panose="020B0609040504020204" pitchFamily="49" charset="0"/>
              </a:rPr>
              <a:t>| Out-Null</a:t>
            </a:r>
          </a:p>
          <a:p>
            <a:pPr lvl="0" defTabSz="914460">
              <a:lnSpc>
                <a:spcPct val="90000"/>
              </a:lnSpc>
              <a:spcAft>
                <a:spcPts val="333"/>
              </a:spcAft>
            </a:pPr>
            <a:endParaRPr lang="en-US" sz="900" dirty="0">
              <a:solidFill>
                <a:prstClr val="black"/>
              </a:solidFill>
              <a:latin typeface="Lucida Console" panose="020B0609040504020204" pitchFamily="49" charset="0"/>
            </a:endParaRPr>
          </a:p>
          <a:p>
            <a:pPr lvl="0" defTabSz="914460">
              <a:lnSpc>
                <a:spcPct val="90000"/>
              </a:lnSpc>
              <a:spcAft>
                <a:spcPts val="333"/>
              </a:spcAft>
            </a:pPr>
            <a:r>
              <a:rPr lang="en-US" sz="900" dirty="0">
                <a:solidFill>
                  <a:srgbClr val="2ED412"/>
                </a:solidFill>
                <a:latin typeface="Lucida Console" panose="020B0609040504020204" pitchFamily="49" charset="0"/>
              </a:rPr>
              <a:t>Scheduled Jobs:</a:t>
            </a:r>
          </a:p>
          <a:p>
            <a:pPr marL="384454" lvl="1" indent="-171450" defTabSz="914460">
              <a:lnSpc>
                <a:spcPct val="90000"/>
              </a:lnSpc>
              <a:spcAft>
                <a:spcPts val="333"/>
              </a:spcAft>
              <a:buFont typeface="Arial" panose="020B0604020202020204" pitchFamily="34" charset="0"/>
              <a:buChar char="•"/>
            </a:pPr>
            <a:r>
              <a:rPr lang="en-US" sz="900" b="1" dirty="0">
                <a:solidFill>
                  <a:prstClr val="black"/>
                </a:solidFill>
                <a:latin typeface="Lucida Console" panose="020B0609040504020204" pitchFamily="49" charset="0"/>
              </a:rPr>
              <a:t>Register-</a:t>
            </a:r>
            <a:r>
              <a:rPr lang="en-US" sz="900" b="1" dirty="0" err="1">
                <a:solidFill>
                  <a:prstClr val="black"/>
                </a:solidFill>
                <a:latin typeface="Lucida Console" panose="020B0609040504020204" pitchFamily="49" charset="0"/>
              </a:rPr>
              <a:t>ScheduledJob</a:t>
            </a:r>
            <a:r>
              <a:rPr lang="en-US" sz="900" b="1" dirty="0">
                <a:solidFill>
                  <a:prstClr val="black"/>
                </a:solidFill>
                <a:latin typeface="Lucida Console" panose="020B0609040504020204" pitchFamily="49" charset="0"/>
              </a:rPr>
              <a:t> </a:t>
            </a:r>
            <a:r>
              <a:rPr lang="en-US" sz="900" b="1" kern="0" dirty="0">
                <a:solidFill>
                  <a:srgbClr val="FFE4B5"/>
                </a:solidFill>
                <a:latin typeface="Lucida Console" panose="020B0609040504020204" pitchFamily="49" charset="0"/>
              </a:rPr>
              <a:t>-</a:t>
            </a:r>
            <a:r>
              <a:rPr lang="en-US" sz="900" b="1" kern="0" dirty="0" err="1">
                <a:solidFill>
                  <a:srgbClr val="FFE4B5"/>
                </a:solidFill>
                <a:latin typeface="Lucida Console" panose="020B0609040504020204" pitchFamily="49" charset="0"/>
              </a:rPr>
              <a:t>ScriptBlock</a:t>
            </a:r>
            <a:r>
              <a:rPr lang="en-US" sz="900" b="1" kern="0" dirty="0">
                <a:solidFill>
                  <a:srgbClr val="FFE4B5"/>
                </a:solidFill>
                <a:latin typeface="Lucida Console" panose="020B0609040504020204" pitchFamily="49" charset="0"/>
              </a:rPr>
              <a:t> </a:t>
            </a:r>
            <a:r>
              <a:rPr lang="en-US" sz="900" b="1" dirty="0">
                <a:solidFill>
                  <a:prstClr val="black"/>
                </a:solidFill>
                <a:latin typeface="Lucida Console" panose="020B0609040504020204" pitchFamily="49" charset="0"/>
              </a:rPr>
              <a:t>{Get-</a:t>
            </a:r>
            <a:r>
              <a:rPr lang="en-US" sz="900" b="1" dirty="0" err="1">
                <a:solidFill>
                  <a:prstClr val="black"/>
                </a:solidFill>
                <a:latin typeface="Lucida Console" panose="020B0609040504020204" pitchFamily="49" charset="0"/>
              </a:rPr>
              <a:t>ChildItem</a:t>
            </a:r>
            <a:r>
              <a:rPr lang="en-US" sz="900" b="1" dirty="0">
                <a:solidFill>
                  <a:prstClr val="black"/>
                </a:solidFill>
                <a:latin typeface="Lucida Console" panose="020B0609040504020204" pitchFamily="49" charset="0"/>
              </a:rPr>
              <a:t>} </a:t>
            </a:r>
            <a:r>
              <a:rPr lang="en-US" sz="900" b="1" kern="0" dirty="0">
                <a:solidFill>
                  <a:srgbClr val="FFE4B5"/>
                </a:solidFill>
                <a:latin typeface="Lucida Console" panose="020B0609040504020204" pitchFamily="49" charset="0"/>
              </a:rPr>
              <a:t>-Name </a:t>
            </a:r>
            <a:r>
              <a:rPr lang="en-US" sz="900" b="1" kern="0" dirty="0">
                <a:solidFill>
                  <a:srgbClr val="DB7093"/>
                </a:solidFill>
                <a:latin typeface="Lucida Console" panose="020B0609040504020204" pitchFamily="49" charset="0"/>
              </a:rPr>
              <a:t>Test</a:t>
            </a:r>
            <a:r>
              <a:rPr lang="en-US" sz="900" b="1" dirty="0">
                <a:solidFill>
                  <a:prstClr val="black"/>
                </a:solidFill>
                <a:latin typeface="Lucida Console" panose="020B0609040504020204" pitchFamily="49" charset="0"/>
              </a:rPr>
              <a:t> </a:t>
            </a:r>
            <a:r>
              <a:rPr lang="en-US" sz="900" b="1" kern="0" dirty="0">
                <a:solidFill>
                  <a:srgbClr val="FFE4B5"/>
                </a:solidFill>
                <a:latin typeface="Lucida Console" panose="020B0609040504020204" pitchFamily="49" charset="0"/>
              </a:rPr>
              <a:t>-</a:t>
            </a:r>
            <a:r>
              <a:rPr lang="en-US" sz="900" b="1" kern="0" dirty="0" err="1">
                <a:solidFill>
                  <a:srgbClr val="FFE4B5"/>
                </a:solidFill>
                <a:latin typeface="Lucida Console" panose="020B0609040504020204" pitchFamily="49" charset="0"/>
              </a:rPr>
              <a:t>RunNow</a:t>
            </a:r>
            <a:endParaRPr lang="en-US" sz="900" b="1" kern="0" dirty="0">
              <a:solidFill>
                <a:srgbClr val="FFE4B5"/>
              </a:solidFill>
              <a:latin typeface="Lucida Console" panose="020B0609040504020204" pitchFamily="49" charset="0"/>
            </a:endParaRPr>
          </a:p>
          <a:p>
            <a:pPr lvl="0" defTabSz="914460">
              <a:lnSpc>
                <a:spcPct val="90000"/>
              </a:lnSpc>
              <a:spcAft>
                <a:spcPts val="333"/>
              </a:spcAft>
            </a:pPr>
            <a:endParaRPr lang="en-US" sz="900" dirty="0">
              <a:solidFill>
                <a:prstClr val="black"/>
              </a:solidFill>
              <a:latin typeface="Lucida Console" panose="020B0609040504020204" pitchFamily="49" charset="0"/>
            </a:endParaRPr>
          </a:p>
          <a:p>
            <a:pPr lvl="0" defTabSz="914460">
              <a:lnSpc>
                <a:spcPct val="90000"/>
              </a:lnSpc>
              <a:spcAft>
                <a:spcPts val="333"/>
              </a:spcAft>
            </a:pPr>
            <a:r>
              <a:rPr lang="en-US" sz="900" dirty="0">
                <a:solidFill>
                  <a:srgbClr val="2ED412"/>
                </a:solidFill>
                <a:latin typeface="Lucida Console" panose="020B0609040504020204" pitchFamily="49" charset="0"/>
              </a:rPr>
              <a:t>List the Jobs:</a:t>
            </a:r>
            <a:endParaRPr lang="en-US" sz="900" dirty="0">
              <a:solidFill>
                <a:prstClr val="black"/>
              </a:solidFill>
              <a:latin typeface="Lucida Console" panose="020B0609040504020204" pitchFamily="49" charset="0"/>
            </a:endParaRPr>
          </a:p>
          <a:p>
            <a:pPr marL="384454" lvl="1" indent="-171450" defTabSz="914460">
              <a:lnSpc>
                <a:spcPct val="90000"/>
              </a:lnSpc>
              <a:spcAft>
                <a:spcPts val="333"/>
              </a:spcAft>
              <a:buFont typeface="Arial" panose="020B0604020202020204" pitchFamily="34" charset="0"/>
              <a:buChar char="•"/>
            </a:pPr>
            <a:r>
              <a:rPr lang="en-US" sz="900" b="1" dirty="0">
                <a:solidFill>
                  <a:prstClr val="black"/>
                </a:solidFill>
                <a:latin typeface="Lucida Console" panose="020B0609040504020204" pitchFamily="49" charset="0"/>
              </a:rPr>
              <a:t>Get-Job</a:t>
            </a:r>
          </a:p>
          <a:p>
            <a:pPr marL="384454" lvl="1" indent="-171450" defTabSz="914460">
              <a:lnSpc>
                <a:spcPct val="90000"/>
              </a:lnSpc>
              <a:spcAft>
                <a:spcPts val="333"/>
              </a:spcAft>
              <a:buFont typeface="Arial" panose="020B0604020202020204" pitchFamily="34" charset="0"/>
              <a:buChar char="•"/>
            </a:pPr>
            <a:endParaRPr lang="en-US" sz="900" b="1" dirty="0">
              <a:solidFill>
                <a:prstClr val="black"/>
              </a:solidFill>
              <a:latin typeface="Lucida Console" panose="020B0609040504020204" pitchFamily="49" charset="0"/>
            </a:endParaRPr>
          </a:p>
          <a:p>
            <a:pPr lvl="0" defTabSz="914460">
              <a:lnSpc>
                <a:spcPct val="90000"/>
              </a:lnSpc>
              <a:spcAft>
                <a:spcPts val="333"/>
              </a:spcAft>
              <a:defRPr/>
            </a:pPr>
            <a:r>
              <a:rPr lang="en-US" sz="900" dirty="0">
                <a:solidFill>
                  <a:prstClr val="black"/>
                </a:solidFill>
                <a:latin typeface="Segoe UI Light" pitchFamily="34" charset="0"/>
              </a:rPr>
              <a:t>##########</a:t>
            </a:r>
          </a:p>
          <a:p>
            <a:pPr lvl="0" defTabSz="914460">
              <a:lnSpc>
                <a:spcPct val="90000"/>
              </a:lnSpc>
              <a:spcAft>
                <a:spcPts val="333"/>
              </a:spcAft>
            </a:pPr>
            <a:endParaRPr lang="en-US" sz="900" dirty="0">
              <a:solidFill>
                <a:prstClr val="black"/>
              </a:solidFill>
              <a:latin typeface="Lucida Console" panose="020B0609040504020204" pitchFamily="49" charset="0"/>
            </a:endParaRP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691350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9</a:t>
            </a:fld>
            <a:endParaRPr lang="en-US"/>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smtClean="0"/>
              <a:t>11/11/2022</a:t>
            </a:fld>
            <a:endParaRPr lang="en-US"/>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5129226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10</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smtClean="0"/>
              <a:t>11/11/2022</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1849494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258" lvl="0" indent="0">
              <a:buNone/>
            </a:pPr>
            <a:r>
              <a:rPr lang="en-US" dirty="0"/>
              <a:t>Please be aware that workflow related job cmdlets are not mentioned in this slide (Suspend-Job </a:t>
            </a:r>
            <a:r>
              <a:rPr lang="en-US" dirty="0" err="1"/>
              <a:t>ie</a:t>
            </a:r>
            <a:r>
              <a:rPr lang="en-US" dirty="0"/>
              <a:t>).</a:t>
            </a:r>
          </a:p>
          <a:p>
            <a:pPr marL="4258" lvl="0" indent="0">
              <a:buNone/>
            </a:pPr>
            <a:r>
              <a:rPr lang="en-US" dirty="0"/>
              <a:t>##########</a:t>
            </a:r>
          </a:p>
        </p:txBody>
      </p:sp>
      <p:sp>
        <p:nvSpPr>
          <p:cNvPr id="4" name="Date Placeholder 3"/>
          <p:cNvSpPr>
            <a:spLocks noGrp="1"/>
          </p:cNvSpPr>
          <p:nvPr>
            <p:ph type="dt" idx="1"/>
          </p:nvPr>
        </p:nvSpPr>
        <p:spPr/>
        <p:txBody>
          <a:bodyPr/>
          <a:lstStyle/>
          <a:p>
            <a:fld id="{076D471A-AAE2-4F74-8A33-34ED82E064C7}" type="datetime1">
              <a:rPr lang="en-US" smtClean="0"/>
              <a:t>11/11/2022</a:t>
            </a:fld>
            <a:endParaRPr lang="en-US"/>
          </a:p>
        </p:txBody>
      </p:sp>
    </p:spTree>
    <p:extLst>
      <p:ext uri="{BB962C8B-B14F-4D97-AF65-F5344CB8AC3E}">
        <p14:creationId xmlns:p14="http://schemas.microsoft.com/office/powerpoint/2010/main" val="14696187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flipH="1">
            <a:off x="0" y="2"/>
            <a:ext cx="12190264" cy="6857996"/>
          </a:xfrm>
          <a:prstGeom prst="rect">
            <a:avLst/>
          </a:prstGeom>
        </p:spPr>
      </p:pic>
      <p:sp>
        <p:nvSpPr>
          <p:cNvPr id="2" name="Rectangle 1"/>
          <p:cNvSpPr/>
          <p:nvPr/>
        </p:nvSpPr>
        <p:spPr bwMode="auto">
          <a:xfrm>
            <a:off x="269239" y="2077800"/>
            <a:ext cx="6274974" cy="3592580"/>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77814"/>
            <a:ext cx="6276530" cy="1793104"/>
          </a:xfrm>
          <a:noFill/>
        </p:spPr>
        <p:txBody>
          <a:bodyPr wrap="square"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448585" y="470067"/>
            <a:ext cx="1792850" cy="384107"/>
          </a:xfrm>
          <a:prstGeom prst="rect">
            <a:avLst/>
          </a:prstGeom>
        </p:spPr>
      </p:pic>
      <p:sp>
        <p:nvSpPr>
          <p:cNvPr id="7" name="Text Placeholder 2"/>
          <p:cNvSpPr txBox="1">
            <a:spLocks/>
          </p:cNvSpPr>
          <p:nvPr/>
        </p:nvSpPr>
        <p:spPr bwMode="auto">
          <a:xfrm>
            <a:off x="273301" y="6118626"/>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dirty="0"/>
              <a:t>Microsoft Services</a:t>
            </a:r>
            <a:endParaRPr lang="en-US" sz="2353" dirty="0">
              <a:latin typeface="Segoe UI"/>
            </a:endParaRPr>
          </a:p>
        </p:txBody>
      </p:sp>
    </p:spTree>
    <p:extLst>
      <p:ext uri="{BB962C8B-B14F-4D97-AF65-F5344CB8AC3E}">
        <p14:creationId xmlns:p14="http://schemas.microsoft.com/office/powerpoint/2010/main" val="203144455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lstStyle>
            <a:lvl1pPr>
              <a:defRPr>
                <a:solidFill>
                  <a:srgbClr val="0078D7"/>
                </a:solidFill>
              </a:defRPr>
            </a:lvl1pPr>
          </a:lstStyle>
          <a:p>
            <a:r>
              <a:rPr lang="en-US"/>
              <a:t>Click to edit Master title style</a:t>
            </a:r>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6144882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lstStyle>
            <a:lvl1pPr>
              <a:defRPr>
                <a:solidFill>
                  <a:srgbClr val="0078D7"/>
                </a:solidFill>
              </a:defRPr>
            </a:lvl1pPr>
          </a:lstStyle>
          <a:p>
            <a:r>
              <a:rPr lang="en-US"/>
              <a:t>Click to edit Master title style</a:t>
            </a:r>
            <a:endParaRPr lang="en-US" dirty="0"/>
          </a:p>
        </p:txBody>
      </p:sp>
    </p:spTree>
    <p:extLst>
      <p:ext uri="{BB962C8B-B14F-4D97-AF65-F5344CB8AC3E}">
        <p14:creationId xmlns:p14="http://schemas.microsoft.com/office/powerpoint/2010/main" val="378029873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wrap="square" tIns="91440" bIns="91440" anchor="t" anchorCtr="0"/>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11887767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wrap="square" tIns="91440" bIns="91440" anchor="t" anchorCtr="0"/>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6880384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wrap="square"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2102911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wrap="square"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160798109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wrap="square"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6835261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089197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470966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918269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69302" y="2075840"/>
            <a:ext cx="8067760" cy="1793104"/>
          </a:xfrm>
          <a:noFill/>
        </p:spPr>
        <p:txBody>
          <a:bodyPr wrap="square" lIns="146304" tIns="91440" rIns="146304" bIns="91440" anchor="t" anchorCtr="0"/>
          <a:lstStyle>
            <a:lvl1pPr>
              <a:defRPr sz="5294" spc="-98" baseline="0">
                <a:gradFill>
                  <a:gsLst>
                    <a:gs pos="3333">
                      <a:schemeClr val="tx2"/>
                    </a:gs>
                    <a:gs pos="39000">
                      <a:schemeClr val="tx2"/>
                    </a:gs>
                  </a:gsLst>
                  <a:lin ang="5400000" scaled="0"/>
                </a:gradFill>
              </a:defRPr>
            </a:lvl1pPr>
          </a:lstStyle>
          <a:p>
            <a:r>
              <a:rPr lang="en-US"/>
              <a:t>Presentation title</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a:off x="448585" y="6002431"/>
            <a:ext cx="1792850" cy="384107"/>
          </a:xfrm>
          <a:prstGeom prst="rect">
            <a:avLst/>
          </a:prstGeom>
        </p:spPr>
      </p:pic>
      <p:sp>
        <p:nvSpPr>
          <p:cNvPr id="6" name="Text Placeholder 2"/>
          <p:cNvSpPr txBox="1">
            <a:spLocks/>
          </p:cNvSpPr>
          <p:nvPr/>
        </p:nvSpPr>
        <p:spPr bwMode="auto">
          <a:xfrm>
            <a:off x="358944" y="201449"/>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dirty="0"/>
              <a:t>Microsoft Services</a:t>
            </a:r>
            <a:endParaRPr lang="en-US" sz="2353" dirty="0">
              <a:latin typeface="Segoe UI"/>
            </a:endParaRPr>
          </a:p>
        </p:txBody>
      </p:sp>
    </p:spTree>
    <p:extLst>
      <p:ext uri="{BB962C8B-B14F-4D97-AF65-F5344CB8AC3E}">
        <p14:creationId xmlns:p14="http://schemas.microsoft.com/office/powerpoint/2010/main" val="375286120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264208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wrap="square"/>
          <a:lstStyle>
            <a:lvl1pPr>
              <a:defRPr baseline="0">
                <a:solidFill>
                  <a:srgbClr val="0078D7"/>
                </a:solidFill>
              </a:defRPr>
            </a:lvl1pPr>
          </a:lstStyle>
          <a:p>
            <a:r>
              <a:rPr lang="en-US" dirty="0"/>
              <a:t>Slide for developer code</a:t>
            </a:r>
          </a:p>
        </p:txBody>
      </p:sp>
      <p:sp>
        <p:nvSpPr>
          <p:cNvPr id="3" name="Rectangle 2"/>
          <p:cNvSpPr/>
          <p:nvPr/>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28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0291407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losing logo slide">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69240" y="6170059"/>
            <a:ext cx="11623331"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2019 Microsoft Corporation. All rights reserved.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a:off x="450202" y="3083653"/>
            <a:ext cx="3223861" cy="690694"/>
          </a:xfrm>
          <a:prstGeom prst="rect">
            <a:avLst/>
          </a:prstGeom>
        </p:spPr>
      </p:pic>
    </p:spTree>
    <p:extLst>
      <p:ext uri="{BB962C8B-B14F-4D97-AF65-F5344CB8AC3E}">
        <p14:creationId xmlns:p14="http://schemas.microsoft.com/office/powerpoint/2010/main" val="179023976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155623174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pyright">
    <p:bg>
      <p:bgPr>
        <a:solidFill>
          <a:schemeClr val="bg1"/>
        </a:solidFill>
        <a:effectLst/>
      </p:bgPr>
    </p:bg>
    <p:spTree>
      <p:nvGrpSpPr>
        <p:cNvPr id="1" name=""/>
        <p:cNvGrpSpPr/>
        <p:nvPr/>
      </p:nvGrpSpPr>
      <p:grpSpPr>
        <a:xfrm>
          <a:off x="0" y="0"/>
          <a:ext cx="0" cy="0"/>
          <a:chOff x="0" y="0"/>
          <a:chExt cx="0" cy="0"/>
        </a:xfrm>
      </p:grpSpPr>
      <p:sp>
        <p:nvSpPr>
          <p:cNvPr id="2" name="Content Placeholder 2"/>
          <p:cNvSpPr txBox="1">
            <a:spLocks/>
          </p:cNvSpPr>
          <p:nvPr/>
        </p:nvSpPr>
        <p:spPr>
          <a:xfrm>
            <a:off x="228601" y="361950"/>
            <a:ext cx="11811000" cy="5962650"/>
          </a:xfrm>
          <a:prstGeom prst="rect">
            <a:avLst/>
          </a:prstGeom>
        </p:spPr>
        <p:txBody>
          <a:bodyPr vert="horz" lIns="91427" tIns="45713" rIns="91427" bIns="45713"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dirty="0">
                <a:solidFill>
                  <a:srgbClr val="000000"/>
                </a:solidFill>
              </a:rPr>
              <a:t>Conditions and Terms of Use</a:t>
            </a:r>
          </a:p>
          <a:p>
            <a:r>
              <a:rPr lang="en-US" sz="1500" dirty="0">
                <a:solidFill>
                  <a:srgbClr val="0A5BBA"/>
                </a:solidFill>
              </a:rPr>
              <a:t>Microsoft Confidential</a:t>
            </a:r>
          </a:p>
          <a:p>
            <a:r>
              <a:rPr lang="en-US" sz="1800"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dirty="0">
              <a:solidFill>
                <a:srgbClr val="000000"/>
              </a:solidFill>
            </a:endParaRPr>
          </a:p>
          <a:p>
            <a:r>
              <a:rPr lang="en-US" sz="2300" b="1" dirty="0">
                <a:solidFill>
                  <a:srgbClr val="000000"/>
                </a:solidFill>
              </a:rPr>
              <a:t>Copyright and Trademarks </a:t>
            </a:r>
          </a:p>
          <a:p>
            <a:r>
              <a:rPr lang="en-US" sz="1500" dirty="0">
                <a:solidFill>
                  <a:srgbClr val="0A5BBA"/>
                </a:solidFill>
              </a:rPr>
              <a:t>© 2020 Microsoft Corporation. All rights reserved.</a:t>
            </a:r>
          </a:p>
          <a:p>
            <a:r>
              <a:rPr lang="en-US" sz="1800"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dirty="0">
                <a:solidFill>
                  <a:srgbClr val="000000"/>
                </a:solidFill>
              </a:rPr>
              <a:t>For more information, see </a:t>
            </a:r>
            <a:r>
              <a:rPr lang="en-US" sz="1800" b="1" dirty="0">
                <a:solidFill>
                  <a:srgbClr val="000000"/>
                </a:solidFill>
              </a:rPr>
              <a:t>Use of Microsoft Copyrighted Content </a:t>
            </a:r>
            <a:r>
              <a:rPr lang="en-US" sz="1800" dirty="0">
                <a:solidFill>
                  <a:srgbClr val="000000"/>
                </a:solidFill>
              </a:rPr>
              <a:t>at</a:t>
            </a:r>
            <a:br>
              <a:rPr lang="en-US" sz="1800" dirty="0">
                <a:solidFill>
                  <a:srgbClr val="000000"/>
                </a:solidFill>
              </a:rPr>
            </a:br>
            <a:r>
              <a:rPr lang="en-US" sz="1800" dirty="0">
                <a:solidFill>
                  <a:srgbClr val="FF0000"/>
                </a:solidFill>
                <a:hlinkClick r:id="rId2"/>
              </a:rPr>
              <a:t>https://www.microsoft.com/en-us/legal/intellectualproperty/permissions/default.aspx</a:t>
            </a:r>
            <a:r>
              <a:rPr lang="en-US" sz="1800" dirty="0">
                <a:solidFill>
                  <a:srgbClr val="FF0000"/>
                </a:solidFill>
              </a:rPr>
              <a:t> </a:t>
            </a:r>
          </a:p>
          <a:p>
            <a:r>
              <a:rPr lang="en-US" sz="1800" dirty="0">
                <a:solidFill>
                  <a:srgbClr val="000000"/>
                </a:solidFill>
              </a:rPr>
              <a:t>Microsoft®, Internet Explorer®, Outlook®,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393395609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Section">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183652"/>
            <a:ext cx="11353800" cy="3066444"/>
          </a:xfrm>
        </p:spPr>
        <p:txBody>
          <a:bodyPr wrap="square" lIns="393192" anchor="t" anchorCtr="0">
            <a:normAutofit/>
          </a:bodyPr>
          <a:lstStyle>
            <a:lvl1pPr>
              <a:defRPr sz="6598">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45504012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_Title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8D7"/>
                </a:solidFill>
              </a:defRPr>
            </a:lvl1pPr>
          </a:lstStyle>
          <a:p>
            <a:r>
              <a:rPr lang="en-US"/>
              <a:t>Click to edit Master title style</a:t>
            </a:r>
            <a:endParaRPr lang="en-US" dirty="0"/>
          </a:p>
        </p:txBody>
      </p:sp>
      <p:sp>
        <p:nvSpPr>
          <p:cNvPr id="60" name="Content Placeholder 59"/>
          <p:cNvSpPr>
            <a:spLocks noGrp="1"/>
          </p:cNvSpPr>
          <p:nvPr>
            <p:ph sz="quarter" idx="10"/>
          </p:nvPr>
        </p:nvSpPr>
        <p:spPr>
          <a:xfrm>
            <a:off x="304622" y="1411757"/>
            <a:ext cx="2796845" cy="5155174"/>
          </a:xfrm>
        </p:spPr>
        <p:txBody>
          <a:bodyPr>
            <a:noAutofit/>
          </a:bodyPr>
          <a:lstStyle>
            <a:lvl1pPr marL="0" indent="0">
              <a:buNone/>
              <a:defRPr sz="3137"/>
            </a:lvl1pPr>
          </a:lstStyle>
          <a:p>
            <a:pPr lvl="0"/>
            <a:r>
              <a:rPr lang="en-US"/>
              <a:t>Click to edit Master text styles</a:t>
            </a:r>
          </a:p>
        </p:txBody>
      </p:sp>
      <p:sp>
        <p:nvSpPr>
          <p:cNvPr id="61" name="Content Placeholder 59"/>
          <p:cNvSpPr>
            <a:spLocks noGrp="1"/>
          </p:cNvSpPr>
          <p:nvPr>
            <p:ph sz="quarter" idx="11"/>
          </p:nvPr>
        </p:nvSpPr>
        <p:spPr>
          <a:xfrm>
            <a:off x="3245216" y="1411757"/>
            <a:ext cx="2796845" cy="5155174"/>
          </a:xfrm>
        </p:spPr>
        <p:txBody>
          <a:bodyPr vert="horz" wrap="square" lIns="146304" tIns="91440" rIns="146304" bIns="91440" rtlCol="0">
            <a:noAutofit/>
          </a:bodyPr>
          <a:lstStyle>
            <a:lvl1pPr>
              <a:defRPr lang="en-US" sz="3137" smtClean="0"/>
            </a:lvl1pPr>
          </a:lstStyle>
          <a:p>
            <a:pPr marL="0" lvl="0" indent="0">
              <a:buNone/>
            </a:pPr>
            <a:r>
              <a:rPr lang="en-US"/>
              <a:t>Click to edit Master text styles</a:t>
            </a:r>
          </a:p>
        </p:txBody>
      </p:sp>
      <p:sp>
        <p:nvSpPr>
          <p:cNvPr id="62" name="Content Placeholder 59"/>
          <p:cNvSpPr>
            <a:spLocks noGrp="1"/>
          </p:cNvSpPr>
          <p:nvPr>
            <p:ph sz="quarter" idx="12"/>
          </p:nvPr>
        </p:nvSpPr>
        <p:spPr>
          <a:xfrm>
            <a:off x="6214090" y="1411757"/>
            <a:ext cx="2796845" cy="5155174"/>
          </a:xfrm>
        </p:spPr>
        <p:txBody>
          <a:bodyPr>
            <a:noAutofit/>
          </a:bodyPr>
          <a:lstStyle>
            <a:lvl1pPr marL="0" indent="0">
              <a:buNone/>
              <a:defRPr sz="3137"/>
            </a:lvl1pPr>
          </a:lstStyle>
          <a:p>
            <a:pPr lvl="0"/>
            <a:r>
              <a:rPr lang="en-US"/>
              <a:t>Click to edit Master text styles</a:t>
            </a:r>
          </a:p>
        </p:txBody>
      </p:sp>
      <p:sp>
        <p:nvSpPr>
          <p:cNvPr id="63" name="Content Placeholder 59"/>
          <p:cNvSpPr>
            <a:spLocks noGrp="1"/>
          </p:cNvSpPr>
          <p:nvPr>
            <p:ph sz="quarter" idx="13"/>
          </p:nvPr>
        </p:nvSpPr>
        <p:spPr>
          <a:xfrm>
            <a:off x="9126404" y="1411757"/>
            <a:ext cx="2796357" cy="5155174"/>
          </a:xfrm>
        </p:spPr>
        <p:txBody>
          <a:bodyPr>
            <a:noAutofit/>
          </a:bodyPr>
          <a:lstStyle>
            <a:lvl1pPr marL="0" indent="0">
              <a:buNone/>
              <a:defRPr sz="3137"/>
            </a:lvl1pPr>
          </a:lstStyle>
          <a:p>
            <a:pPr lvl="0"/>
            <a:r>
              <a:rPr lang="en-US"/>
              <a:t>Click to edit Master text styles</a:t>
            </a:r>
          </a:p>
        </p:txBody>
      </p:sp>
    </p:spTree>
    <p:extLst>
      <p:ext uri="{BB962C8B-B14F-4D97-AF65-F5344CB8AC3E}">
        <p14:creationId xmlns:p14="http://schemas.microsoft.com/office/powerpoint/2010/main" val="338373783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nodePh="1">
                                  <p:stCondLst>
                                    <p:cond delay="0"/>
                                  </p:stCondLst>
                                  <p:endCondLst>
                                    <p:cond evt="begin" delay="0">
                                      <p:tn val="5"/>
                                    </p:cond>
                                  </p:endCondLst>
                                  <p:childTnLst>
                                    <p:set>
                                      <p:cBhvr>
                                        <p:cTn id="6" dur="1" fill="hold">
                                          <p:stCondLst>
                                            <p:cond delay="0"/>
                                          </p:stCondLst>
                                        </p:cTn>
                                        <p:tgtEl>
                                          <p:spTgt spid="6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nodePh="1">
                                  <p:stCondLst>
                                    <p:cond delay="0"/>
                                  </p:stCondLst>
                                  <p:endCondLst>
                                    <p:cond evt="begin" delay="0">
                                      <p:tn val="9"/>
                                    </p:cond>
                                  </p:endCondLst>
                                  <p:childTnLst>
                                    <p:set>
                                      <p:cBhvr>
                                        <p:cTn id="10" dur="1" fill="hold">
                                          <p:stCondLst>
                                            <p:cond delay="0"/>
                                          </p:stCondLst>
                                        </p:cTn>
                                        <p:tgtEl>
                                          <p:spTgt spid="6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nodePh="1">
                                  <p:stCondLst>
                                    <p:cond delay="0"/>
                                  </p:stCondLst>
                                  <p:endCondLst>
                                    <p:cond evt="begin" delay="0">
                                      <p:tn val="13"/>
                                    </p:cond>
                                  </p:endCondLst>
                                  <p:childTnLst>
                                    <p:set>
                                      <p:cBhvr>
                                        <p:cTn id="14" dur="1" fill="hold">
                                          <p:stCondLst>
                                            <p:cond delay="0"/>
                                          </p:stCondLst>
                                        </p:cTn>
                                        <p:tgtEl>
                                          <p:spTgt spid="6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nodePh="1">
                                  <p:stCondLst>
                                    <p:cond delay="0"/>
                                  </p:stCondLst>
                                  <p:endCondLst>
                                    <p:cond evt="begin" delay="0">
                                      <p:tn val="17"/>
                                    </p:cond>
                                  </p:endCondLst>
                                  <p:childTnLst>
                                    <p:set>
                                      <p:cBhvr>
                                        <p:cTn id="18" dur="1" fill="hold">
                                          <p:stCondLst>
                                            <p:cond delay="0"/>
                                          </p:stCondLst>
                                        </p:cTn>
                                        <p:tgtEl>
                                          <p:spTgt spid="6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build="p">
        <p:tmplLst>
          <p:tmpl lvl="1">
            <p:tnLst>
              <p:par>
                <p:cTn presetID="1" presetClass="entr" presetSubtype="0" fill="hold" nodeType="withEffect" nodePh="1">
                  <p:stCondLst>
                    <p:cond delay="0"/>
                  </p:stCondLst>
                  <p:endCondLst>
                    <p:cond delay="0"/>
                  </p:endCondLst>
                  <p:childTnLst>
                    <p:set>
                      <p:cBhvr>
                        <p:cTn dur="1" fill="hold">
                          <p:stCondLst>
                            <p:cond delay="0"/>
                          </p:stCondLst>
                        </p:cTn>
                        <p:tgtEl>
                          <p:spTgt spid="60"/>
                        </p:tgtEl>
                        <p:attrNameLst>
                          <p:attrName>style.visibility</p:attrName>
                        </p:attrNameLst>
                      </p:cBhvr>
                      <p:to>
                        <p:strVal val="visible"/>
                      </p:to>
                    </p:set>
                  </p:childTnLst>
                </p:cTn>
              </p:par>
            </p:tnLst>
          </p:tmpl>
        </p:tmplLst>
      </p:bldP>
      <p:bldP spid="61" grpId="0" build="p">
        <p:tmplLst>
          <p:tmpl lvl="1">
            <p:tnLst>
              <p:par>
                <p:cTn presetID="1" presetClass="entr" presetSubtype="0" fill="hold" nodeType="clickEffect" nodePh="1">
                  <p:stCondLst>
                    <p:cond delay="0"/>
                  </p:stCondLst>
                  <p:endCondLst>
                    <p:cond delay="0"/>
                  </p:endCondLst>
                  <p:childTnLst>
                    <p:set>
                      <p:cBhvr>
                        <p:cTn dur="1" fill="hold">
                          <p:stCondLst>
                            <p:cond delay="0"/>
                          </p:stCondLst>
                        </p:cTn>
                        <p:tgtEl>
                          <p:spTgt spid="61"/>
                        </p:tgtEl>
                        <p:attrNameLst>
                          <p:attrName>style.visibility</p:attrName>
                        </p:attrNameLst>
                      </p:cBhvr>
                      <p:to>
                        <p:strVal val="visible"/>
                      </p:to>
                    </p:set>
                  </p:childTnLst>
                </p:cTn>
              </p:par>
            </p:tnLst>
          </p:tmpl>
        </p:tmplLst>
      </p:bldP>
      <p:bldP spid="62" grpId="0" build="p">
        <p:tmplLst>
          <p:tmpl lvl="1">
            <p:tnLst>
              <p:par>
                <p:cTn presetID="1" presetClass="entr" presetSubtype="0" fill="hold" nodeType="clickEffect" nodePh="1">
                  <p:stCondLst>
                    <p:cond delay="0"/>
                  </p:stCondLst>
                  <p:endCondLst>
                    <p:cond delay="0"/>
                  </p:endCondLst>
                  <p:childTnLst>
                    <p:set>
                      <p:cBhvr>
                        <p:cTn dur="1" fill="hold">
                          <p:stCondLst>
                            <p:cond delay="0"/>
                          </p:stCondLst>
                        </p:cTn>
                        <p:tgtEl>
                          <p:spTgt spid="62"/>
                        </p:tgtEl>
                        <p:attrNameLst>
                          <p:attrName>style.visibility</p:attrName>
                        </p:attrNameLst>
                      </p:cBhvr>
                      <p:to>
                        <p:strVal val="visible"/>
                      </p:to>
                    </p:set>
                  </p:childTnLst>
                </p:cTn>
              </p:par>
            </p:tnLst>
          </p:tmpl>
        </p:tmplLst>
      </p:bldP>
      <p:bldP spid="63" grpId="0" build="p">
        <p:tmplLst>
          <p:tmpl lvl="1">
            <p:tnLst>
              <p:par>
                <p:cTn presetID="1" presetClass="entr" presetSubtype="0" fill="hold" nodeType="clickEffect" nodePh="1">
                  <p:stCondLst>
                    <p:cond delay="0"/>
                  </p:stCondLst>
                  <p:endCondLst>
                    <p:cond delay="0"/>
                  </p:endCondLst>
                  <p:childTnLst>
                    <p:set>
                      <p:cBhvr>
                        <p:cTn dur="1" fill="hold">
                          <p:stCondLst>
                            <p:cond delay="0"/>
                          </p:stCondLst>
                        </p:cTn>
                        <p:tgtEl>
                          <p:spTgt spid="63"/>
                        </p:tgtEl>
                        <p:attrNameLst>
                          <p:attrName>style.visibility</p:attrName>
                        </p:attrNameLst>
                      </p:cBhvr>
                      <p:to>
                        <p:strVal val="visible"/>
                      </p:to>
                    </p:set>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6"/>
            <a:ext cx="5378548" cy="1973570"/>
          </a:xfrm>
        </p:spPr>
        <p:txBody>
          <a:bodyPr wrap="square">
            <a:spAutoFit/>
          </a:bodyPr>
          <a:lstStyle>
            <a:lvl1pPr>
              <a:defRPr sz="6470" baseline="0">
                <a:solidFill>
                  <a:srgbClr val="0078D7"/>
                </a:solidFill>
              </a:defRPr>
            </a:lvl1pPr>
          </a:lstStyle>
          <a:p>
            <a:r>
              <a:rPr lang="en-US" dirty="0"/>
              <a:t>50/50 photo layout</a:t>
            </a:r>
          </a:p>
        </p:txBody>
      </p:sp>
      <p:sp>
        <p:nvSpPr>
          <p:cNvPr id="5" name="Picture Placeholder 4"/>
          <p:cNvSpPr>
            <a:spLocks noGrp="1"/>
          </p:cNvSpPr>
          <p:nvPr>
            <p:ph type="pic" sz="quarter" idx="10"/>
          </p:nvPr>
        </p:nvSpPr>
        <p:spPr bwMode="ltGray">
          <a:xfrm>
            <a:off x="6097556" y="1"/>
            <a:ext cx="6094444" cy="6856100"/>
          </a:xfrm>
          <a:blipFill>
            <a:blip r:embed="rId2" cstate="screen">
              <a:extLst>
                <a:ext uri="{28A0092B-C50C-407E-A947-70E740481C1C}">
                  <a14:useLocalDpi xmlns:a14="http://schemas.microsoft.com/office/drawing/2010/main"/>
                </a:ext>
              </a:extLst>
            </a:blip>
            <a:stretch>
              <a:fillRect/>
            </a:stretch>
          </a:blipFill>
        </p:spPr>
        <p:txBody>
          <a:bodyPr tIns="548640" anchor="ctr" anchorCtr="0">
            <a:noAutofit/>
          </a:bodyPr>
          <a:lstStyle>
            <a:lvl1pPr marL="0" indent="0" algn="ctr">
              <a:buNone/>
              <a:defRPr sz="1569"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03819289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5175" y="292606"/>
            <a:ext cx="8000857" cy="896112"/>
          </a:xfrm>
        </p:spPr>
        <p:txBody>
          <a:bodyPr wrap="square">
            <a:spAutoFit/>
          </a:bodyPr>
          <a:lstStyle>
            <a:lvl1pPr>
              <a:defRPr sz="4800" baseline="0">
                <a:solidFill>
                  <a:srgbClr val="0078D7"/>
                </a:solidFill>
              </a:defRPr>
            </a:lvl1pPr>
          </a:lstStyle>
          <a:p>
            <a:r>
              <a:rPr lang="en-US" dirty="0"/>
              <a:t>Lab Title</a:t>
            </a:r>
          </a:p>
        </p:txBody>
      </p:sp>
      <p:sp>
        <p:nvSpPr>
          <p:cNvPr id="5" name="Rectangle 4">
            <a:extLst>
              <a:ext uri="{FF2B5EF4-FFF2-40B4-BE49-F238E27FC236}">
                <a16:creationId xmlns:a16="http://schemas.microsoft.com/office/drawing/2014/main" id="{EC1155FD-2680-45F5-AEA7-470AD2C9634B}"/>
              </a:ext>
            </a:extLst>
          </p:cNvPr>
          <p:cNvSpPr/>
          <p:nvPr/>
        </p:nvSpPr>
        <p:spPr>
          <a:xfrm>
            <a:off x="8266033" y="5114996"/>
            <a:ext cx="2094574" cy="1323439"/>
          </a:xfrm>
          <a:prstGeom prst="rect">
            <a:avLst/>
          </a:prstGeom>
          <a:noFill/>
        </p:spPr>
        <p:txBody>
          <a:bodyPr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0" b="0" i="0" u="none" strike="noStrike" kern="1200" cap="none" spc="0" normalizeH="0" baseline="0" noProof="0" dirty="0">
                <a:ln w="0"/>
                <a:solidFill>
                  <a:srgbClr val="00BCF2"/>
                </a:solidFill>
                <a:effectLst>
                  <a:outerShdw blurRad="38100" dist="25400" dir="5400000" algn="ctr" rotWithShape="0">
                    <a:srgbClr val="6E747A">
                      <a:alpha val="43000"/>
                    </a:srgbClr>
                  </a:outerShdw>
                </a:effectLst>
                <a:uLnTx/>
                <a:uFillTx/>
                <a:latin typeface="Segoe UI Semibold" panose="020B0702040204020203" pitchFamily="34" charset="0"/>
                <a:ea typeface="+mn-ea"/>
                <a:cs typeface="Segoe UI Semibold" panose="020B0702040204020203" pitchFamily="34" charset="0"/>
              </a:rPr>
              <a:t>LAB</a:t>
            </a:r>
          </a:p>
        </p:txBody>
      </p:sp>
      <p:pic>
        <p:nvPicPr>
          <p:cNvPr id="6" name="Picture 5">
            <a:extLst>
              <a:ext uri="{FF2B5EF4-FFF2-40B4-BE49-F238E27FC236}">
                <a16:creationId xmlns:a16="http://schemas.microsoft.com/office/drawing/2014/main" id="{6782C3B0-E4D0-44FD-BF97-346B40ECDB06}"/>
              </a:ext>
            </a:extLst>
          </p:cNvPr>
          <p:cNvPicPr>
            <a:picLocks noChangeAspect="1"/>
          </p:cNvPicPr>
          <p:nvPr/>
        </p:nvPicPr>
        <p:blipFill>
          <a:blip r:embed="rId2"/>
          <a:stretch>
            <a:fillRect/>
          </a:stretch>
        </p:blipFill>
        <p:spPr>
          <a:xfrm>
            <a:off x="8234464" y="1017661"/>
            <a:ext cx="2157713" cy="3900480"/>
          </a:xfrm>
          <a:prstGeom prst="rect">
            <a:avLst/>
          </a:prstGeom>
        </p:spPr>
      </p:pic>
    </p:spTree>
    <p:extLst>
      <p:ext uri="{BB962C8B-B14F-4D97-AF65-F5344CB8AC3E}">
        <p14:creationId xmlns:p14="http://schemas.microsoft.com/office/powerpoint/2010/main" val="82962607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VIDE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5175" y="292607"/>
            <a:ext cx="11658600" cy="896112"/>
          </a:xfrm>
        </p:spPr>
        <p:txBody>
          <a:bodyPr wrap="square">
            <a:spAutoFit/>
          </a:bodyPr>
          <a:lstStyle>
            <a:lvl1pPr>
              <a:defRPr sz="4800" baseline="0">
                <a:solidFill>
                  <a:srgbClr val="0078D7"/>
                </a:solidFill>
              </a:defRPr>
            </a:lvl1pPr>
          </a:lstStyle>
          <a:p>
            <a:r>
              <a:rPr lang="en-US" dirty="0"/>
              <a:t>Video Title</a:t>
            </a:r>
          </a:p>
        </p:txBody>
      </p:sp>
      <p:grpSp>
        <p:nvGrpSpPr>
          <p:cNvPr id="7" name="Group 6">
            <a:extLst>
              <a:ext uri="{FF2B5EF4-FFF2-40B4-BE49-F238E27FC236}">
                <a16:creationId xmlns:a16="http://schemas.microsoft.com/office/drawing/2014/main" id="{9AF37199-6030-4C10-9BF2-3226DD45EFC3}"/>
              </a:ext>
            </a:extLst>
          </p:cNvPr>
          <p:cNvGrpSpPr>
            <a:grpSpLocks noChangeAspect="1"/>
          </p:cNvGrpSpPr>
          <p:nvPr/>
        </p:nvGrpSpPr>
        <p:grpSpPr>
          <a:xfrm>
            <a:off x="3939412" y="2438400"/>
            <a:ext cx="4313176" cy="2590800"/>
            <a:chOff x="10156031" y="3728242"/>
            <a:chExt cx="1892300" cy="1136650"/>
          </a:xfrm>
        </p:grpSpPr>
        <p:sp>
          <p:nvSpPr>
            <p:cNvPr id="8" name="Freeform 310">
              <a:extLst>
                <a:ext uri="{FF2B5EF4-FFF2-40B4-BE49-F238E27FC236}">
                  <a16:creationId xmlns:a16="http://schemas.microsoft.com/office/drawing/2014/main" id="{D50538D4-DB85-4899-9401-DDCA739F9507}"/>
                </a:ext>
              </a:extLst>
            </p:cNvPr>
            <p:cNvSpPr>
              <a:spLocks/>
            </p:cNvSpPr>
            <p:nvPr/>
          </p:nvSpPr>
          <p:spPr bwMode="auto">
            <a:xfrm>
              <a:off x="10156031" y="4583904"/>
              <a:ext cx="1892300" cy="258763"/>
            </a:xfrm>
            <a:custGeom>
              <a:avLst/>
              <a:gdLst>
                <a:gd name="T0" fmla="*/ 0 w 1192"/>
                <a:gd name="T1" fmla="*/ 142 h 163"/>
                <a:gd name="T2" fmla="*/ 142 w 1192"/>
                <a:gd name="T3" fmla="*/ 64 h 163"/>
                <a:gd name="T4" fmla="*/ 837 w 1192"/>
                <a:gd name="T5" fmla="*/ 0 h 163"/>
                <a:gd name="T6" fmla="*/ 1050 w 1192"/>
                <a:gd name="T7" fmla="*/ 64 h 163"/>
                <a:gd name="T8" fmla="*/ 1192 w 1192"/>
                <a:gd name="T9" fmla="*/ 142 h 163"/>
                <a:gd name="T10" fmla="*/ 589 w 1192"/>
                <a:gd name="T11" fmla="*/ 163 h 163"/>
                <a:gd name="T12" fmla="*/ 0 w 1192"/>
                <a:gd name="T13" fmla="*/ 142 h 163"/>
                <a:gd name="T14" fmla="*/ 0 w 1192"/>
                <a:gd name="T15" fmla="*/ 142 h 1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92" h="163">
                  <a:moveTo>
                    <a:pt x="0" y="142"/>
                  </a:moveTo>
                  <a:lnTo>
                    <a:pt x="142" y="64"/>
                  </a:lnTo>
                  <a:lnTo>
                    <a:pt x="837" y="0"/>
                  </a:lnTo>
                  <a:lnTo>
                    <a:pt x="1050" y="64"/>
                  </a:lnTo>
                  <a:lnTo>
                    <a:pt x="1192" y="142"/>
                  </a:lnTo>
                  <a:lnTo>
                    <a:pt x="589" y="163"/>
                  </a:lnTo>
                  <a:lnTo>
                    <a:pt x="0" y="142"/>
                  </a:lnTo>
                  <a:lnTo>
                    <a:pt x="0" y="142"/>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9" name="Freeform 311">
              <a:extLst>
                <a:ext uri="{FF2B5EF4-FFF2-40B4-BE49-F238E27FC236}">
                  <a16:creationId xmlns:a16="http://schemas.microsoft.com/office/drawing/2014/main" id="{319993E5-8964-46F7-B421-A4230318C690}"/>
                </a:ext>
              </a:extLst>
            </p:cNvPr>
            <p:cNvSpPr>
              <a:spLocks/>
            </p:cNvSpPr>
            <p:nvPr/>
          </p:nvSpPr>
          <p:spPr bwMode="auto">
            <a:xfrm>
              <a:off x="10381456" y="3728242"/>
              <a:ext cx="1441450" cy="957263"/>
            </a:xfrm>
            <a:custGeom>
              <a:avLst/>
              <a:gdLst>
                <a:gd name="T0" fmla="*/ 908 w 908"/>
                <a:gd name="T1" fmla="*/ 603 h 603"/>
                <a:gd name="T2" fmla="*/ 0 w 908"/>
                <a:gd name="T3" fmla="*/ 603 h 603"/>
                <a:gd name="T4" fmla="*/ 0 w 908"/>
                <a:gd name="T5" fmla="*/ 0 h 603"/>
                <a:gd name="T6" fmla="*/ 908 w 908"/>
                <a:gd name="T7" fmla="*/ 0 h 603"/>
                <a:gd name="T8" fmla="*/ 908 w 908"/>
                <a:gd name="T9" fmla="*/ 603 h 603"/>
                <a:gd name="T10" fmla="*/ 908 w 908"/>
                <a:gd name="T11" fmla="*/ 603 h 603"/>
              </a:gdLst>
              <a:ahLst/>
              <a:cxnLst>
                <a:cxn ang="0">
                  <a:pos x="T0" y="T1"/>
                </a:cxn>
                <a:cxn ang="0">
                  <a:pos x="T2" y="T3"/>
                </a:cxn>
                <a:cxn ang="0">
                  <a:pos x="T4" y="T5"/>
                </a:cxn>
                <a:cxn ang="0">
                  <a:pos x="T6" y="T7"/>
                </a:cxn>
                <a:cxn ang="0">
                  <a:pos x="T8" y="T9"/>
                </a:cxn>
                <a:cxn ang="0">
                  <a:pos x="T10" y="T11"/>
                </a:cxn>
              </a:cxnLst>
              <a:rect l="0" t="0" r="r" b="b"/>
              <a:pathLst>
                <a:path w="908" h="603">
                  <a:moveTo>
                    <a:pt x="908" y="603"/>
                  </a:moveTo>
                  <a:lnTo>
                    <a:pt x="0" y="603"/>
                  </a:lnTo>
                  <a:lnTo>
                    <a:pt x="0" y="0"/>
                  </a:lnTo>
                  <a:lnTo>
                    <a:pt x="908" y="0"/>
                  </a:lnTo>
                  <a:lnTo>
                    <a:pt x="908" y="603"/>
                  </a:lnTo>
                  <a:lnTo>
                    <a:pt x="908" y="603"/>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0" name="Freeform 312">
              <a:extLst>
                <a:ext uri="{FF2B5EF4-FFF2-40B4-BE49-F238E27FC236}">
                  <a16:creationId xmlns:a16="http://schemas.microsoft.com/office/drawing/2014/main" id="{B468FE64-ECE9-4327-B8EF-AFF453EB141C}"/>
                </a:ext>
              </a:extLst>
            </p:cNvPr>
            <p:cNvSpPr>
              <a:spLocks/>
            </p:cNvSpPr>
            <p:nvPr/>
          </p:nvSpPr>
          <p:spPr bwMode="auto">
            <a:xfrm>
              <a:off x="10381456" y="3728242"/>
              <a:ext cx="1238250" cy="957263"/>
            </a:xfrm>
            <a:custGeom>
              <a:avLst/>
              <a:gdLst>
                <a:gd name="T0" fmla="*/ 213 w 780"/>
                <a:gd name="T1" fmla="*/ 603 h 603"/>
                <a:gd name="T2" fmla="*/ 0 w 780"/>
                <a:gd name="T3" fmla="*/ 603 h 603"/>
                <a:gd name="T4" fmla="*/ 0 w 780"/>
                <a:gd name="T5" fmla="*/ 0 h 603"/>
                <a:gd name="T6" fmla="*/ 780 w 780"/>
                <a:gd name="T7" fmla="*/ 0 h 603"/>
                <a:gd name="T8" fmla="*/ 213 w 780"/>
                <a:gd name="T9" fmla="*/ 603 h 603"/>
                <a:gd name="T10" fmla="*/ 213 w 780"/>
                <a:gd name="T11" fmla="*/ 603 h 603"/>
              </a:gdLst>
              <a:ahLst/>
              <a:cxnLst>
                <a:cxn ang="0">
                  <a:pos x="T0" y="T1"/>
                </a:cxn>
                <a:cxn ang="0">
                  <a:pos x="T2" y="T3"/>
                </a:cxn>
                <a:cxn ang="0">
                  <a:pos x="T4" y="T5"/>
                </a:cxn>
                <a:cxn ang="0">
                  <a:pos x="T6" y="T7"/>
                </a:cxn>
                <a:cxn ang="0">
                  <a:pos x="T8" y="T9"/>
                </a:cxn>
                <a:cxn ang="0">
                  <a:pos x="T10" y="T11"/>
                </a:cxn>
              </a:cxnLst>
              <a:rect l="0" t="0" r="r" b="b"/>
              <a:pathLst>
                <a:path w="780" h="603">
                  <a:moveTo>
                    <a:pt x="213" y="603"/>
                  </a:moveTo>
                  <a:lnTo>
                    <a:pt x="0" y="603"/>
                  </a:lnTo>
                  <a:lnTo>
                    <a:pt x="0" y="0"/>
                  </a:lnTo>
                  <a:lnTo>
                    <a:pt x="780" y="0"/>
                  </a:lnTo>
                  <a:lnTo>
                    <a:pt x="213" y="603"/>
                  </a:lnTo>
                  <a:lnTo>
                    <a:pt x="213" y="603"/>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1" name="Freeform 313">
              <a:extLst>
                <a:ext uri="{FF2B5EF4-FFF2-40B4-BE49-F238E27FC236}">
                  <a16:creationId xmlns:a16="http://schemas.microsoft.com/office/drawing/2014/main" id="{3DF3FB8E-16CA-42DD-B916-98D71DD83DAE}"/>
                </a:ext>
              </a:extLst>
            </p:cNvPr>
            <p:cNvSpPr>
              <a:spLocks/>
            </p:cNvSpPr>
            <p:nvPr/>
          </p:nvSpPr>
          <p:spPr bwMode="auto">
            <a:xfrm>
              <a:off x="10449718" y="3806029"/>
              <a:ext cx="1306513" cy="800100"/>
            </a:xfrm>
            <a:custGeom>
              <a:avLst/>
              <a:gdLst>
                <a:gd name="T0" fmla="*/ 823 w 823"/>
                <a:gd name="T1" fmla="*/ 504 h 504"/>
                <a:gd name="T2" fmla="*/ 0 w 823"/>
                <a:gd name="T3" fmla="*/ 504 h 504"/>
                <a:gd name="T4" fmla="*/ 0 w 823"/>
                <a:gd name="T5" fmla="*/ 0 h 504"/>
                <a:gd name="T6" fmla="*/ 823 w 823"/>
                <a:gd name="T7" fmla="*/ 0 h 504"/>
                <a:gd name="T8" fmla="*/ 823 w 823"/>
                <a:gd name="T9" fmla="*/ 504 h 504"/>
                <a:gd name="T10" fmla="*/ 823 w 823"/>
                <a:gd name="T11" fmla="*/ 504 h 504"/>
              </a:gdLst>
              <a:ahLst/>
              <a:cxnLst>
                <a:cxn ang="0">
                  <a:pos x="T0" y="T1"/>
                </a:cxn>
                <a:cxn ang="0">
                  <a:pos x="T2" y="T3"/>
                </a:cxn>
                <a:cxn ang="0">
                  <a:pos x="T4" y="T5"/>
                </a:cxn>
                <a:cxn ang="0">
                  <a:pos x="T6" y="T7"/>
                </a:cxn>
                <a:cxn ang="0">
                  <a:pos x="T8" y="T9"/>
                </a:cxn>
                <a:cxn ang="0">
                  <a:pos x="T10" y="T11"/>
                </a:cxn>
              </a:cxnLst>
              <a:rect l="0" t="0" r="r" b="b"/>
              <a:pathLst>
                <a:path w="823" h="504">
                  <a:moveTo>
                    <a:pt x="823" y="504"/>
                  </a:moveTo>
                  <a:lnTo>
                    <a:pt x="0" y="504"/>
                  </a:lnTo>
                  <a:lnTo>
                    <a:pt x="0" y="0"/>
                  </a:lnTo>
                  <a:lnTo>
                    <a:pt x="823" y="0"/>
                  </a:lnTo>
                  <a:lnTo>
                    <a:pt x="823" y="504"/>
                  </a:lnTo>
                  <a:lnTo>
                    <a:pt x="823" y="504"/>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2" name="Freeform 314">
              <a:extLst>
                <a:ext uri="{FF2B5EF4-FFF2-40B4-BE49-F238E27FC236}">
                  <a16:creationId xmlns:a16="http://schemas.microsoft.com/office/drawing/2014/main" id="{A0E68EAB-AD51-439E-9EAA-A5C56A3DF689}"/>
                </a:ext>
              </a:extLst>
            </p:cNvPr>
            <p:cNvSpPr>
              <a:spLocks/>
            </p:cNvSpPr>
            <p:nvPr/>
          </p:nvSpPr>
          <p:spPr bwMode="auto">
            <a:xfrm>
              <a:off x="10156031" y="4809329"/>
              <a:ext cx="1892300" cy="55563"/>
            </a:xfrm>
            <a:custGeom>
              <a:avLst/>
              <a:gdLst>
                <a:gd name="T0" fmla="*/ 1192 w 1192"/>
                <a:gd name="T1" fmla="*/ 35 h 35"/>
                <a:gd name="T2" fmla="*/ 0 w 1192"/>
                <a:gd name="T3" fmla="*/ 35 h 35"/>
                <a:gd name="T4" fmla="*/ 0 w 1192"/>
                <a:gd name="T5" fmla="*/ 0 h 35"/>
                <a:gd name="T6" fmla="*/ 1192 w 1192"/>
                <a:gd name="T7" fmla="*/ 0 h 35"/>
                <a:gd name="T8" fmla="*/ 1192 w 1192"/>
                <a:gd name="T9" fmla="*/ 35 h 35"/>
                <a:gd name="T10" fmla="*/ 1192 w 1192"/>
                <a:gd name="T11" fmla="*/ 35 h 35"/>
              </a:gdLst>
              <a:ahLst/>
              <a:cxnLst>
                <a:cxn ang="0">
                  <a:pos x="T0" y="T1"/>
                </a:cxn>
                <a:cxn ang="0">
                  <a:pos x="T2" y="T3"/>
                </a:cxn>
                <a:cxn ang="0">
                  <a:pos x="T4" y="T5"/>
                </a:cxn>
                <a:cxn ang="0">
                  <a:pos x="T6" y="T7"/>
                </a:cxn>
                <a:cxn ang="0">
                  <a:pos x="T8" y="T9"/>
                </a:cxn>
                <a:cxn ang="0">
                  <a:pos x="T10" y="T11"/>
                </a:cxn>
              </a:cxnLst>
              <a:rect l="0" t="0" r="r" b="b"/>
              <a:pathLst>
                <a:path w="1192" h="35">
                  <a:moveTo>
                    <a:pt x="1192" y="35"/>
                  </a:moveTo>
                  <a:lnTo>
                    <a:pt x="0" y="35"/>
                  </a:lnTo>
                  <a:lnTo>
                    <a:pt x="0" y="0"/>
                  </a:lnTo>
                  <a:lnTo>
                    <a:pt x="1192" y="0"/>
                  </a:lnTo>
                  <a:lnTo>
                    <a:pt x="1192" y="35"/>
                  </a:lnTo>
                  <a:lnTo>
                    <a:pt x="1192" y="35"/>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3" name="Freeform 315">
              <a:extLst>
                <a:ext uri="{FF2B5EF4-FFF2-40B4-BE49-F238E27FC236}">
                  <a16:creationId xmlns:a16="http://schemas.microsoft.com/office/drawing/2014/main" id="{4A24C8C4-040A-4D87-B379-F37592504D46}"/>
                </a:ext>
              </a:extLst>
            </p:cNvPr>
            <p:cNvSpPr>
              <a:spLocks/>
            </p:cNvSpPr>
            <p:nvPr/>
          </p:nvSpPr>
          <p:spPr bwMode="auto">
            <a:xfrm>
              <a:off x="10516393" y="3874292"/>
              <a:ext cx="1160463" cy="101600"/>
            </a:xfrm>
            <a:custGeom>
              <a:avLst/>
              <a:gdLst>
                <a:gd name="T0" fmla="*/ 731 w 731"/>
                <a:gd name="T1" fmla="*/ 64 h 64"/>
                <a:gd name="T2" fmla="*/ 0 w 731"/>
                <a:gd name="T3" fmla="*/ 64 h 64"/>
                <a:gd name="T4" fmla="*/ 0 w 731"/>
                <a:gd name="T5" fmla="*/ 0 h 64"/>
                <a:gd name="T6" fmla="*/ 731 w 731"/>
                <a:gd name="T7" fmla="*/ 0 h 64"/>
                <a:gd name="T8" fmla="*/ 731 w 731"/>
                <a:gd name="T9" fmla="*/ 64 h 64"/>
                <a:gd name="T10" fmla="*/ 731 w 731"/>
                <a:gd name="T11" fmla="*/ 64 h 64"/>
              </a:gdLst>
              <a:ahLst/>
              <a:cxnLst>
                <a:cxn ang="0">
                  <a:pos x="T0" y="T1"/>
                </a:cxn>
                <a:cxn ang="0">
                  <a:pos x="T2" y="T3"/>
                </a:cxn>
                <a:cxn ang="0">
                  <a:pos x="T4" y="T5"/>
                </a:cxn>
                <a:cxn ang="0">
                  <a:pos x="T6" y="T7"/>
                </a:cxn>
                <a:cxn ang="0">
                  <a:pos x="T8" y="T9"/>
                </a:cxn>
                <a:cxn ang="0">
                  <a:pos x="T10" y="T11"/>
                </a:cxn>
              </a:cxnLst>
              <a:rect l="0" t="0" r="r" b="b"/>
              <a:pathLst>
                <a:path w="731" h="64">
                  <a:moveTo>
                    <a:pt x="731" y="64"/>
                  </a:moveTo>
                  <a:lnTo>
                    <a:pt x="0" y="64"/>
                  </a:lnTo>
                  <a:lnTo>
                    <a:pt x="0" y="0"/>
                  </a:lnTo>
                  <a:lnTo>
                    <a:pt x="731" y="0"/>
                  </a:lnTo>
                  <a:lnTo>
                    <a:pt x="731" y="64"/>
                  </a:lnTo>
                  <a:lnTo>
                    <a:pt x="731" y="64"/>
                  </a:ln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4" name="Freeform 316">
              <a:extLst>
                <a:ext uri="{FF2B5EF4-FFF2-40B4-BE49-F238E27FC236}">
                  <a16:creationId xmlns:a16="http://schemas.microsoft.com/office/drawing/2014/main" id="{7562C426-FBEE-4ABD-A311-CCD909864498}"/>
                </a:ext>
              </a:extLst>
            </p:cNvPr>
            <p:cNvSpPr>
              <a:spLocks/>
            </p:cNvSpPr>
            <p:nvPr/>
          </p:nvSpPr>
          <p:spPr bwMode="auto">
            <a:xfrm>
              <a:off x="10516393" y="4042567"/>
              <a:ext cx="271463" cy="484188"/>
            </a:xfrm>
            <a:custGeom>
              <a:avLst/>
              <a:gdLst>
                <a:gd name="T0" fmla="*/ 171 w 171"/>
                <a:gd name="T1" fmla="*/ 305 h 305"/>
                <a:gd name="T2" fmla="*/ 0 w 171"/>
                <a:gd name="T3" fmla="*/ 305 h 305"/>
                <a:gd name="T4" fmla="*/ 0 w 171"/>
                <a:gd name="T5" fmla="*/ 0 h 305"/>
                <a:gd name="T6" fmla="*/ 171 w 171"/>
                <a:gd name="T7" fmla="*/ 0 h 305"/>
                <a:gd name="T8" fmla="*/ 171 w 171"/>
                <a:gd name="T9" fmla="*/ 305 h 305"/>
                <a:gd name="T10" fmla="*/ 171 w 171"/>
                <a:gd name="T11" fmla="*/ 305 h 305"/>
              </a:gdLst>
              <a:ahLst/>
              <a:cxnLst>
                <a:cxn ang="0">
                  <a:pos x="T0" y="T1"/>
                </a:cxn>
                <a:cxn ang="0">
                  <a:pos x="T2" y="T3"/>
                </a:cxn>
                <a:cxn ang="0">
                  <a:pos x="T4" y="T5"/>
                </a:cxn>
                <a:cxn ang="0">
                  <a:pos x="T6" y="T7"/>
                </a:cxn>
                <a:cxn ang="0">
                  <a:pos x="T8" y="T9"/>
                </a:cxn>
                <a:cxn ang="0">
                  <a:pos x="T10" y="T11"/>
                </a:cxn>
              </a:cxnLst>
              <a:rect l="0" t="0" r="r" b="b"/>
              <a:pathLst>
                <a:path w="171" h="305">
                  <a:moveTo>
                    <a:pt x="171" y="305"/>
                  </a:moveTo>
                  <a:lnTo>
                    <a:pt x="0" y="305"/>
                  </a:lnTo>
                  <a:lnTo>
                    <a:pt x="0" y="0"/>
                  </a:lnTo>
                  <a:lnTo>
                    <a:pt x="171" y="0"/>
                  </a:lnTo>
                  <a:lnTo>
                    <a:pt x="171" y="305"/>
                  </a:lnTo>
                  <a:lnTo>
                    <a:pt x="171" y="305"/>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5" name="Freeform 317">
              <a:extLst>
                <a:ext uri="{FF2B5EF4-FFF2-40B4-BE49-F238E27FC236}">
                  <a16:creationId xmlns:a16="http://schemas.microsoft.com/office/drawing/2014/main" id="{C23523A8-6CA6-4E7C-A797-A4B39CD2960C}"/>
                </a:ext>
              </a:extLst>
            </p:cNvPr>
            <p:cNvSpPr>
              <a:spLocks/>
            </p:cNvSpPr>
            <p:nvPr/>
          </p:nvSpPr>
          <p:spPr bwMode="auto">
            <a:xfrm>
              <a:off x="10854531" y="4042567"/>
              <a:ext cx="822325" cy="484188"/>
            </a:xfrm>
            <a:custGeom>
              <a:avLst/>
              <a:gdLst>
                <a:gd name="T0" fmla="*/ 518 w 518"/>
                <a:gd name="T1" fmla="*/ 305 h 305"/>
                <a:gd name="T2" fmla="*/ 0 w 518"/>
                <a:gd name="T3" fmla="*/ 305 h 305"/>
                <a:gd name="T4" fmla="*/ 0 w 518"/>
                <a:gd name="T5" fmla="*/ 0 h 305"/>
                <a:gd name="T6" fmla="*/ 518 w 518"/>
                <a:gd name="T7" fmla="*/ 0 h 305"/>
                <a:gd name="T8" fmla="*/ 518 w 518"/>
                <a:gd name="T9" fmla="*/ 305 h 305"/>
                <a:gd name="T10" fmla="*/ 518 w 518"/>
                <a:gd name="T11" fmla="*/ 305 h 305"/>
              </a:gdLst>
              <a:ahLst/>
              <a:cxnLst>
                <a:cxn ang="0">
                  <a:pos x="T0" y="T1"/>
                </a:cxn>
                <a:cxn ang="0">
                  <a:pos x="T2" y="T3"/>
                </a:cxn>
                <a:cxn ang="0">
                  <a:pos x="T4" y="T5"/>
                </a:cxn>
                <a:cxn ang="0">
                  <a:pos x="T6" y="T7"/>
                </a:cxn>
                <a:cxn ang="0">
                  <a:pos x="T8" y="T9"/>
                </a:cxn>
                <a:cxn ang="0">
                  <a:pos x="T10" y="T11"/>
                </a:cxn>
              </a:cxnLst>
              <a:rect l="0" t="0" r="r" b="b"/>
              <a:pathLst>
                <a:path w="518" h="305">
                  <a:moveTo>
                    <a:pt x="518" y="305"/>
                  </a:moveTo>
                  <a:lnTo>
                    <a:pt x="0" y="305"/>
                  </a:lnTo>
                  <a:lnTo>
                    <a:pt x="0" y="0"/>
                  </a:lnTo>
                  <a:lnTo>
                    <a:pt x="518" y="0"/>
                  </a:lnTo>
                  <a:lnTo>
                    <a:pt x="518" y="305"/>
                  </a:lnTo>
                  <a:lnTo>
                    <a:pt x="518" y="30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6" name="Freeform 318">
              <a:extLst>
                <a:ext uri="{FF2B5EF4-FFF2-40B4-BE49-F238E27FC236}">
                  <a16:creationId xmlns:a16="http://schemas.microsoft.com/office/drawing/2014/main" id="{E5EAE584-2F90-49F7-AAB2-B4B8D9039D0D}"/>
                </a:ext>
              </a:extLst>
            </p:cNvPr>
            <p:cNvSpPr>
              <a:spLocks/>
            </p:cNvSpPr>
            <p:nvPr/>
          </p:nvSpPr>
          <p:spPr bwMode="auto">
            <a:xfrm>
              <a:off x="11214893" y="4201317"/>
              <a:ext cx="123825" cy="168275"/>
            </a:xfrm>
            <a:custGeom>
              <a:avLst/>
              <a:gdLst>
                <a:gd name="T0" fmla="*/ 0 w 78"/>
                <a:gd name="T1" fmla="*/ 106 h 106"/>
                <a:gd name="T2" fmla="*/ 0 w 78"/>
                <a:gd name="T3" fmla="*/ 0 h 106"/>
                <a:gd name="T4" fmla="*/ 78 w 78"/>
                <a:gd name="T5" fmla="*/ 56 h 106"/>
                <a:gd name="T6" fmla="*/ 0 w 78"/>
                <a:gd name="T7" fmla="*/ 106 h 106"/>
                <a:gd name="T8" fmla="*/ 0 w 78"/>
                <a:gd name="T9" fmla="*/ 106 h 106"/>
              </a:gdLst>
              <a:ahLst/>
              <a:cxnLst>
                <a:cxn ang="0">
                  <a:pos x="T0" y="T1"/>
                </a:cxn>
                <a:cxn ang="0">
                  <a:pos x="T2" y="T3"/>
                </a:cxn>
                <a:cxn ang="0">
                  <a:pos x="T4" y="T5"/>
                </a:cxn>
                <a:cxn ang="0">
                  <a:pos x="T6" y="T7"/>
                </a:cxn>
                <a:cxn ang="0">
                  <a:pos x="T8" y="T9"/>
                </a:cxn>
              </a:cxnLst>
              <a:rect l="0" t="0" r="r" b="b"/>
              <a:pathLst>
                <a:path w="78" h="106">
                  <a:moveTo>
                    <a:pt x="0" y="106"/>
                  </a:moveTo>
                  <a:lnTo>
                    <a:pt x="0" y="0"/>
                  </a:lnTo>
                  <a:lnTo>
                    <a:pt x="78" y="56"/>
                  </a:lnTo>
                  <a:lnTo>
                    <a:pt x="0" y="106"/>
                  </a:lnTo>
                  <a:lnTo>
                    <a:pt x="0" y="106"/>
                  </a:ln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7" name="Freeform 319">
              <a:extLst>
                <a:ext uri="{FF2B5EF4-FFF2-40B4-BE49-F238E27FC236}">
                  <a16:creationId xmlns:a16="http://schemas.microsoft.com/office/drawing/2014/main" id="{50734464-F025-4254-815B-536C0BE68594}"/>
                </a:ext>
              </a:extLst>
            </p:cNvPr>
            <p:cNvSpPr>
              <a:spLocks noEditPoints="1"/>
            </p:cNvSpPr>
            <p:nvPr/>
          </p:nvSpPr>
          <p:spPr bwMode="auto">
            <a:xfrm>
              <a:off x="11068843" y="4110829"/>
              <a:ext cx="371475" cy="360363"/>
            </a:xfrm>
            <a:custGeom>
              <a:avLst/>
              <a:gdLst>
                <a:gd name="T0" fmla="*/ 48 w 99"/>
                <a:gd name="T1" fmla="*/ 96 h 96"/>
                <a:gd name="T2" fmla="*/ 0 w 99"/>
                <a:gd name="T3" fmla="*/ 48 h 96"/>
                <a:gd name="T4" fmla="*/ 48 w 99"/>
                <a:gd name="T5" fmla="*/ 0 h 96"/>
                <a:gd name="T6" fmla="*/ 99 w 99"/>
                <a:gd name="T7" fmla="*/ 48 h 96"/>
                <a:gd name="T8" fmla="*/ 48 w 99"/>
                <a:gd name="T9" fmla="*/ 96 h 96"/>
                <a:gd name="T10" fmla="*/ 48 w 99"/>
                <a:gd name="T11" fmla="*/ 9 h 96"/>
                <a:gd name="T12" fmla="*/ 12 w 99"/>
                <a:gd name="T13" fmla="*/ 48 h 96"/>
                <a:gd name="T14" fmla="*/ 48 w 99"/>
                <a:gd name="T15" fmla="*/ 87 h 96"/>
                <a:gd name="T16" fmla="*/ 87 w 99"/>
                <a:gd name="T17" fmla="*/ 48 h 96"/>
                <a:gd name="T18" fmla="*/ 48 w 99"/>
                <a:gd name="T19" fmla="*/ 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 h="96">
                  <a:moveTo>
                    <a:pt x="48" y="96"/>
                  </a:moveTo>
                  <a:cubicBezTo>
                    <a:pt x="24" y="96"/>
                    <a:pt x="0" y="75"/>
                    <a:pt x="0" y="48"/>
                  </a:cubicBezTo>
                  <a:cubicBezTo>
                    <a:pt x="0" y="21"/>
                    <a:pt x="24" y="0"/>
                    <a:pt x="48" y="0"/>
                  </a:cubicBezTo>
                  <a:cubicBezTo>
                    <a:pt x="75" y="0"/>
                    <a:pt x="99" y="21"/>
                    <a:pt x="99" y="48"/>
                  </a:cubicBezTo>
                  <a:cubicBezTo>
                    <a:pt x="99" y="75"/>
                    <a:pt x="75" y="96"/>
                    <a:pt x="48" y="96"/>
                  </a:cubicBezTo>
                  <a:moveTo>
                    <a:pt x="48" y="9"/>
                  </a:moveTo>
                  <a:cubicBezTo>
                    <a:pt x="27" y="9"/>
                    <a:pt x="12" y="27"/>
                    <a:pt x="12" y="48"/>
                  </a:cubicBezTo>
                  <a:cubicBezTo>
                    <a:pt x="12" y="69"/>
                    <a:pt x="27" y="87"/>
                    <a:pt x="48" y="87"/>
                  </a:cubicBezTo>
                  <a:cubicBezTo>
                    <a:pt x="72" y="87"/>
                    <a:pt x="87" y="69"/>
                    <a:pt x="87" y="48"/>
                  </a:cubicBezTo>
                  <a:cubicBezTo>
                    <a:pt x="87" y="27"/>
                    <a:pt x="72" y="9"/>
                    <a:pt x="48" y="9"/>
                  </a:cubicBezTo>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8" name="Freeform 320">
              <a:extLst>
                <a:ext uri="{FF2B5EF4-FFF2-40B4-BE49-F238E27FC236}">
                  <a16:creationId xmlns:a16="http://schemas.microsoft.com/office/drawing/2014/main" id="{3DB69E1F-191F-4CD0-8C7B-507248471562}"/>
                </a:ext>
              </a:extLst>
            </p:cNvPr>
            <p:cNvSpPr>
              <a:spLocks noEditPoints="1"/>
            </p:cNvSpPr>
            <p:nvPr/>
          </p:nvSpPr>
          <p:spPr bwMode="auto">
            <a:xfrm>
              <a:off x="10449718" y="3806029"/>
              <a:ext cx="1103313" cy="800100"/>
            </a:xfrm>
            <a:custGeom>
              <a:avLst/>
              <a:gdLst>
                <a:gd name="T0" fmla="*/ 42 w 695"/>
                <a:gd name="T1" fmla="*/ 454 h 504"/>
                <a:gd name="T2" fmla="*/ 42 w 695"/>
                <a:gd name="T3" fmla="*/ 149 h 504"/>
                <a:gd name="T4" fmla="*/ 213 w 695"/>
                <a:gd name="T5" fmla="*/ 149 h 504"/>
                <a:gd name="T6" fmla="*/ 213 w 695"/>
                <a:gd name="T7" fmla="*/ 454 h 504"/>
                <a:gd name="T8" fmla="*/ 42 w 695"/>
                <a:gd name="T9" fmla="*/ 454 h 504"/>
                <a:gd name="T10" fmla="*/ 42 w 695"/>
                <a:gd name="T11" fmla="*/ 454 h 504"/>
                <a:gd name="T12" fmla="*/ 695 w 695"/>
                <a:gd name="T13" fmla="*/ 0 h 504"/>
                <a:gd name="T14" fmla="*/ 0 w 695"/>
                <a:gd name="T15" fmla="*/ 0 h 504"/>
                <a:gd name="T16" fmla="*/ 0 w 695"/>
                <a:gd name="T17" fmla="*/ 504 h 504"/>
                <a:gd name="T18" fmla="*/ 220 w 695"/>
                <a:gd name="T19" fmla="*/ 504 h 504"/>
                <a:gd name="T20" fmla="*/ 262 w 695"/>
                <a:gd name="T21" fmla="*/ 454 h 504"/>
                <a:gd name="T22" fmla="*/ 255 w 695"/>
                <a:gd name="T23" fmla="*/ 454 h 504"/>
                <a:gd name="T24" fmla="*/ 255 w 695"/>
                <a:gd name="T25" fmla="*/ 149 h 504"/>
                <a:gd name="T26" fmla="*/ 546 w 695"/>
                <a:gd name="T27" fmla="*/ 149 h 504"/>
                <a:gd name="T28" fmla="*/ 588 w 695"/>
                <a:gd name="T29" fmla="*/ 107 h 504"/>
                <a:gd name="T30" fmla="*/ 42 w 695"/>
                <a:gd name="T31" fmla="*/ 107 h 504"/>
                <a:gd name="T32" fmla="*/ 42 w 695"/>
                <a:gd name="T33" fmla="*/ 43 h 504"/>
                <a:gd name="T34" fmla="*/ 652 w 695"/>
                <a:gd name="T35" fmla="*/ 43 h 504"/>
                <a:gd name="T36" fmla="*/ 695 w 695"/>
                <a:gd name="T37" fmla="*/ 0 h 504"/>
                <a:gd name="T38" fmla="*/ 695 w 695"/>
                <a:gd name="T39" fmla="*/ 0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5" h="504">
                  <a:moveTo>
                    <a:pt x="42" y="454"/>
                  </a:moveTo>
                  <a:lnTo>
                    <a:pt x="42" y="149"/>
                  </a:lnTo>
                  <a:lnTo>
                    <a:pt x="213" y="149"/>
                  </a:lnTo>
                  <a:lnTo>
                    <a:pt x="213" y="454"/>
                  </a:lnTo>
                  <a:lnTo>
                    <a:pt x="42" y="454"/>
                  </a:lnTo>
                  <a:lnTo>
                    <a:pt x="42" y="454"/>
                  </a:lnTo>
                  <a:close/>
                  <a:moveTo>
                    <a:pt x="695" y="0"/>
                  </a:moveTo>
                  <a:lnTo>
                    <a:pt x="0" y="0"/>
                  </a:lnTo>
                  <a:lnTo>
                    <a:pt x="0" y="504"/>
                  </a:lnTo>
                  <a:lnTo>
                    <a:pt x="220" y="504"/>
                  </a:lnTo>
                  <a:lnTo>
                    <a:pt x="262" y="454"/>
                  </a:lnTo>
                  <a:lnTo>
                    <a:pt x="255" y="454"/>
                  </a:lnTo>
                  <a:lnTo>
                    <a:pt x="255" y="149"/>
                  </a:lnTo>
                  <a:lnTo>
                    <a:pt x="546" y="149"/>
                  </a:lnTo>
                  <a:lnTo>
                    <a:pt x="588" y="107"/>
                  </a:lnTo>
                  <a:lnTo>
                    <a:pt x="42" y="107"/>
                  </a:lnTo>
                  <a:lnTo>
                    <a:pt x="42" y="43"/>
                  </a:lnTo>
                  <a:lnTo>
                    <a:pt x="652" y="43"/>
                  </a:lnTo>
                  <a:lnTo>
                    <a:pt x="695" y="0"/>
                  </a:lnTo>
                  <a:lnTo>
                    <a:pt x="695" y="0"/>
                  </a:lnTo>
                  <a:close/>
                </a:path>
              </a:pathLst>
            </a:custGeom>
            <a:solidFill>
              <a:srgbClr val="4DA1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9" name="Freeform 321">
              <a:extLst>
                <a:ext uri="{FF2B5EF4-FFF2-40B4-BE49-F238E27FC236}">
                  <a16:creationId xmlns:a16="http://schemas.microsoft.com/office/drawing/2014/main" id="{DE60201D-78C8-471B-B590-BFAE87F31B34}"/>
                </a:ext>
              </a:extLst>
            </p:cNvPr>
            <p:cNvSpPr>
              <a:spLocks/>
            </p:cNvSpPr>
            <p:nvPr/>
          </p:nvSpPr>
          <p:spPr bwMode="auto">
            <a:xfrm>
              <a:off x="10516393" y="3874292"/>
              <a:ext cx="968375" cy="101600"/>
            </a:xfrm>
            <a:custGeom>
              <a:avLst/>
              <a:gdLst>
                <a:gd name="T0" fmla="*/ 610 w 610"/>
                <a:gd name="T1" fmla="*/ 0 h 64"/>
                <a:gd name="T2" fmla="*/ 0 w 610"/>
                <a:gd name="T3" fmla="*/ 0 h 64"/>
                <a:gd name="T4" fmla="*/ 0 w 610"/>
                <a:gd name="T5" fmla="*/ 64 h 64"/>
                <a:gd name="T6" fmla="*/ 546 w 610"/>
                <a:gd name="T7" fmla="*/ 64 h 64"/>
                <a:gd name="T8" fmla="*/ 610 w 610"/>
                <a:gd name="T9" fmla="*/ 0 h 64"/>
                <a:gd name="T10" fmla="*/ 610 w 610"/>
                <a:gd name="T11" fmla="*/ 0 h 64"/>
              </a:gdLst>
              <a:ahLst/>
              <a:cxnLst>
                <a:cxn ang="0">
                  <a:pos x="T0" y="T1"/>
                </a:cxn>
                <a:cxn ang="0">
                  <a:pos x="T2" y="T3"/>
                </a:cxn>
                <a:cxn ang="0">
                  <a:pos x="T4" y="T5"/>
                </a:cxn>
                <a:cxn ang="0">
                  <a:pos x="T6" y="T7"/>
                </a:cxn>
                <a:cxn ang="0">
                  <a:pos x="T8" y="T9"/>
                </a:cxn>
                <a:cxn ang="0">
                  <a:pos x="T10" y="T11"/>
                </a:cxn>
              </a:cxnLst>
              <a:rect l="0" t="0" r="r" b="b"/>
              <a:pathLst>
                <a:path w="610" h="64">
                  <a:moveTo>
                    <a:pt x="610" y="0"/>
                  </a:moveTo>
                  <a:lnTo>
                    <a:pt x="0" y="0"/>
                  </a:lnTo>
                  <a:lnTo>
                    <a:pt x="0" y="64"/>
                  </a:lnTo>
                  <a:lnTo>
                    <a:pt x="546" y="64"/>
                  </a:lnTo>
                  <a:lnTo>
                    <a:pt x="610" y="0"/>
                  </a:lnTo>
                  <a:lnTo>
                    <a:pt x="610" y="0"/>
                  </a:lnTo>
                  <a:close/>
                </a:path>
              </a:pathLst>
            </a:custGeom>
            <a:solidFill>
              <a:srgbClr val="7AB8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20" name="Freeform 322">
              <a:extLst>
                <a:ext uri="{FF2B5EF4-FFF2-40B4-BE49-F238E27FC236}">
                  <a16:creationId xmlns:a16="http://schemas.microsoft.com/office/drawing/2014/main" id="{4D775388-EAB0-41D2-93BF-80D94AA27393}"/>
                </a:ext>
              </a:extLst>
            </p:cNvPr>
            <p:cNvSpPr>
              <a:spLocks/>
            </p:cNvSpPr>
            <p:nvPr/>
          </p:nvSpPr>
          <p:spPr bwMode="auto">
            <a:xfrm>
              <a:off x="10516393" y="4042567"/>
              <a:ext cx="271463" cy="484188"/>
            </a:xfrm>
            <a:custGeom>
              <a:avLst/>
              <a:gdLst>
                <a:gd name="T0" fmla="*/ 171 w 171"/>
                <a:gd name="T1" fmla="*/ 0 h 305"/>
                <a:gd name="T2" fmla="*/ 0 w 171"/>
                <a:gd name="T3" fmla="*/ 0 h 305"/>
                <a:gd name="T4" fmla="*/ 0 w 171"/>
                <a:gd name="T5" fmla="*/ 305 h 305"/>
                <a:gd name="T6" fmla="*/ 171 w 171"/>
                <a:gd name="T7" fmla="*/ 305 h 305"/>
                <a:gd name="T8" fmla="*/ 171 w 171"/>
                <a:gd name="T9" fmla="*/ 0 h 305"/>
                <a:gd name="T10" fmla="*/ 171 w 171"/>
                <a:gd name="T11" fmla="*/ 0 h 305"/>
              </a:gdLst>
              <a:ahLst/>
              <a:cxnLst>
                <a:cxn ang="0">
                  <a:pos x="T0" y="T1"/>
                </a:cxn>
                <a:cxn ang="0">
                  <a:pos x="T2" y="T3"/>
                </a:cxn>
                <a:cxn ang="0">
                  <a:pos x="T4" y="T5"/>
                </a:cxn>
                <a:cxn ang="0">
                  <a:pos x="T6" y="T7"/>
                </a:cxn>
                <a:cxn ang="0">
                  <a:pos x="T8" y="T9"/>
                </a:cxn>
                <a:cxn ang="0">
                  <a:pos x="T10" y="T11"/>
                </a:cxn>
              </a:cxnLst>
              <a:rect l="0" t="0" r="r" b="b"/>
              <a:pathLst>
                <a:path w="171" h="305">
                  <a:moveTo>
                    <a:pt x="171" y="0"/>
                  </a:moveTo>
                  <a:lnTo>
                    <a:pt x="0" y="0"/>
                  </a:lnTo>
                  <a:lnTo>
                    <a:pt x="0" y="305"/>
                  </a:lnTo>
                  <a:lnTo>
                    <a:pt x="171" y="305"/>
                  </a:lnTo>
                  <a:lnTo>
                    <a:pt x="171" y="0"/>
                  </a:lnTo>
                  <a:lnTo>
                    <a:pt x="171" y="0"/>
                  </a:lnTo>
                  <a:close/>
                </a:path>
              </a:pathLst>
            </a:custGeom>
            <a:solidFill>
              <a:srgbClr val="FFCE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21" name="Freeform 323">
              <a:extLst>
                <a:ext uri="{FF2B5EF4-FFF2-40B4-BE49-F238E27FC236}">
                  <a16:creationId xmlns:a16="http://schemas.microsoft.com/office/drawing/2014/main" id="{5C381D83-D695-4762-802E-E0C85621A55F}"/>
                </a:ext>
              </a:extLst>
            </p:cNvPr>
            <p:cNvSpPr>
              <a:spLocks noEditPoints="1"/>
            </p:cNvSpPr>
            <p:nvPr/>
          </p:nvSpPr>
          <p:spPr bwMode="auto">
            <a:xfrm>
              <a:off x="10854531" y="4042567"/>
              <a:ext cx="461963" cy="484188"/>
            </a:xfrm>
            <a:custGeom>
              <a:avLst/>
              <a:gdLst>
                <a:gd name="T0" fmla="*/ 99 w 123"/>
                <a:gd name="T1" fmla="*/ 27 h 129"/>
                <a:gd name="T2" fmla="*/ 69 w 123"/>
                <a:gd name="T3" fmla="*/ 60 h 129"/>
                <a:gd name="T4" fmla="*/ 99 w 123"/>
                <a:gd name="T5" fmla="*/ 27 h 129"/>
                <a:gd name="T6" fmla="*/ 123 w 123"/>
                <a:gd name="T7" fmla="*/ 0 h 129"/>
                <a:gd name="T8" fmla="*/ 0 w 123"/>
                <a:gd name="T9" fmla="*/ 0 h 129"/>
                <a:gd name="T10" fmla="*/ 0 w 123"/>
                <a:gd name="T11" fmla="*/ 129 h 129"/>
                <a:gd name="T12" fmla="*/ 3 w 123"/>
                <a:gd name="T13" fmla="*/ 129 h 129"/>
                <a:gd name="T14" fmla="*/ 60 w 123"/>
                <a:gd name="T15" fmla="*/ 69 h 129"/>
                <a:gd name="T16" fmla="*/ 57 w 123"/>
                <a:gd name="T17" fmla="*/ 66 h 129"/>
                <a:gd name="T18" fmla="*/ 105 w 123"/>
                <a:gd name="T19" fmla="*/ 18 h 129"/>
                <a:gd name="T20" fmla="*/ 108 w 123"/>
                <a:gd name="T21" fmla="*/ 18 h 129"/>
                <a:gd name="T22" fmla="*/ 123 w 123"/>
                <a:gd name="T2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3" h="129">
                  <a:moveTo>
                    <a:pt x="99" y="27"/>
                  </a:moveTo>
                  <a:cubicBezTo>
                    <a:pt x="84" y="30"/>
                    <a:pt x="69" y="42"/>
                    <a:pt x="69" y="60"/>
                  </a:cubicBezTo>
                  <a:cubicBezTo>
                    <a:pt x="99" y="27"/>
                    <a:pt x="99" y="27"/>
                    <a:pt x="99" y="27"/>
                  </a:cubicBezTo>
                  <a:moveTo>
                    <a:pt x="123" y="0"/>
                  </a:moveTo>
                  <a:cubicBezTo>
                    <a:pt x="0" y="0"/>
                    <a:pt x="0" y="0"/>
                    <a:pt x="0" y="0"/>
                  </a:cubicBezTo>
                  <a:cubicBezTo>
                    <a:pt x="0" y="129"/>
                    <a:pt x="0" y="129"/>
                    <a:pt x="0" y="129"/>
                  </a:cubicBezTo>
                  <a:cubicBezTo>
                    <a:pt x="3" y="129"/>
                    <a:pt x="3" y="129"/>
                    <a:pt x="3" y="129"/>
                  </a:cubicBezTo>
                  <a:cubicBezTo>
                    <a:pt x="60" y="69"/>
                    <a:pt x="60" y="69"/>
                    <a:pt x="60" y="69"/>
                  </a:cubicBezTo>
                  <a:cubicBezTo>
                    <a:pt x="57" y="69"/>
                    <a:pt x="57" y="66"/>
                    <a:pt x="57" y="66"/>
                  </a:cubicBezTo>
                  <a:cubicBezTo>
                    <a:pt x="57" y="39"/>
                    <a:pt x="81" y="18"/>
                    <a:pt x="105" y="18"/>
                  </a:cubicBezTo>
                  <a:cubicBezTo>
                    <a:pt x="108" y="18"/>
                    <a:pt x="108" y="18"/>
                    <a:pt x="108" y="18"/>
                  </a:cubicBezTo>
                  <a:cubicBezTo>
                    <a:pt x="123" y="0"/>
                    <a:pt x="123" y="0"/>
                    <a:pt x="12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22" name="Freeform 324">
              <a:extLst>
                <a:ext uri="{FF2B5EF4-FFF2-40B4-BE49-F238E27FC236}">
                  <a16:creationId xmlns:a16="http://schemas.microsoft.com/office/drawing/2014/main" id="{55F03D25-0435-4433-A414-9347085AA2E0}"/>
                </a:ext>
              </a:extLst>
            </p:cNvPr>
            <p:cNvSpPr>
              <a:spLocks/>
            </p:cNvSpPr>
            <p:nvPr/>
          </p:nvSpPr>
          <p:spPr bwMode="auto">
            <a:xfrm>
              <a:off x="11068843" y="4110829"/>
              <a:ext cx="190500" cy="190500"/>
            </a:xfrm>
            <a:custGeom>
              <a:avLst/>
              <a:gdLst>
                <a:gd name="T0" fmla="*/ 48 w 51"/>
                <a:gd name="T1" fmla="*/ 0 h 51"/>
                <a:gd name="T2" fmla="*/ 0 w 51"/>
                <a:gd name="T3" fmla="*/ 48 h 51"/>
                <a:gd name="T4" fmla="*/ 3 w 51"/>
                <a:gd name="T5" fmla="*/ 51 h 51"/>
                <a:gd name="T6" fmla="*/ 12 w 51"/>
                <a:gd name="T7" fmla="*/ 42 h 51"/>
                <a:gd name="T8" fmla="*/ 42 w 51"/>
                <a:gd name="T9" fmla="*/ 9 h 51"/>
                <a:gd name="T10" fmla="*/ 51 w 51"/>
                <a:gd name="T11" fmla="*/ 0 h 51"/>
                <a:gd name="T12" fmla="*/ 48 w 51"/>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51" h="51">
                  <a:moveTo>
                    <a:pt x="48" y="0"/>
                  </a:moveTo>
                  <a:cubicBezTo>
                    <a:pt x="24" y="0"/>
                    <a:pt x="0" y="21"/>
                    <a:pt x="0" y="48"/>
                  </a:cubicBezTo>
                  <a:cubicBezTo>
                    <a:pt x="0" y="48"/>
                    <a:pt x="0" y="51"/>
                    <a:pt x="3" y="51"/>
                  </a:cubicBezTo>
                  <a:cubicBezTo>
                    <a:pt x="12" y="42"/>
                    <a:pt x="12" y="42"/>
                    <a:pt x="12" y="42"/>
                  </a:cubicBezTo>
                  <a:cubicBezTo>
                    <a:pt x="12" y="24"/>
                    <a:pt x="27" y="12"/>
                    <a:pt x="42" y="9"/>
                  </a:cubicBezTo>
                  <a:cubicBezTo>
                    <a:pt x="51" y="0"/>
                    <a:pt x="51" y="0"/>
                    <a:pt x="51" y="0"/>
                  </a:cubicBezTo>
                  <a:cubicBezTo>
                    <a:pt x="51" y="0"/>
                    <a:pt x="51" y="0"/>
                    <a:pt x="48" y="0"/>
                  </a:cubicBezTo>
                </a:path>
              </a:pathLst>
            </a:custGeom>
            <a:solidFill>
              <a:srgbClr val="7ADC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spTree>
    <p:extLst>
      <p:ext uri="{BB962C8B-B14F-4D97-AF65-F5344CB8AC3E}">
        <p14:creationId xmlns:p14="http://schemas.microsoft.com/office/powerpoint/2010/main" val="420563187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rmAutofit/>
          </a:bodyPr>
          <a:lstStyle>
            <a:lvl1pPr>
              <a:defRPr>
                <a:solidFill>
                  <a:srgbClr val="0078D7"/>
                </a:solidFill>
              </a:defRPr>
            </a:lvl1p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833707"/>
          </a:xfrm>
        </p:spPr>
        <p:txBody>
          <a:bodyPr/>
          <a:lstStyle>
            <a:lvl1pPr marL="0" indent="0">
              <a:buNone/>
              <a:defRPr sz="2800">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7114132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VIDEO_FS">
    <p:spTree>
      <p:nvGrpSpPr>
        <p:cNvPr id="1" name=""/>
        <p:cNvGrpSpPr/>
        <p:nvPr/>
      </p:nvGrpSpPr>
      <p:grpSpPr>
        <a:xfrm>
          <a:off x="0" y="0"/>
          <a:ext cx="0" cy="0"/>
          <a:chOff x="0" y="0"/>
          <a:chExt cx="0" cy="0"/>
        </a:xfrm>
      </p:grpSpPr>
      <p:sp>
        <p:nvSpPr>
          <p:cNvPr id="4" name="Media Placeholder 3">
            <a:extLst>
              <a:ext uri="{FF2B5EF4-FFF2-40B4-BE49-F238E27FC236}">
                <a16:creationId xmlns:a16="http://schemas.microsoft.com/office/drawing/2014/main" id="{14725104-DF9A-4FEF-884F-95C917AAB800}"/>
              </a:ext>
            </a:extLst>
          </p:cNvPr>
          <p:cNvSpPr>
            <a:spLocks noGrp="1"/>
          </p:cNvSpPr>
          <p:nvPr>
            <p:ph type="media" sz="quarter" idx="10" hasCustomPrompt="1"/>
          </p:nvPr>
        </p:nvSpPr>
        <p:spPr>
          <a:xfrm>
            <a:off x="0" y="0"/>
            <a:ext cx="12192000" cy="6858000"/>
          </a:xfrm>
        </p:spPr>
        <p:txBody>
          <a:bodyPr/>
          <a:lstStyle>
            <a:lvl1pPr>
              <a:defRPr/>
            </a:lvl1pPr>
          </a:lstStyle>
          <a:p>
            <a:r>
              <a:rPr lang="en-US" dirty="0"/>
              <a:t>Click here to select video</a:t>
            </a:r>
          </a:p>
        </p:txBody>
      </p:sp>
    </p:spTree>
    <p:extLst>
      <p:ext uri="{BB962C8B-B14F-4D97-AF65-F5344CB8AC3E}">
        <p14:creationId xmlns:p14="http://schemas.microsoft.com/office/powerpoint/2010/main" val="133063604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Objectives">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9AB473D5-9FEC-4DEB-9DA1-E6656C65CEE9}"/>
              </a:ext>
            </a:extLst>
          </p:cNvPr>
          <p:cNvGrpSpPr/>
          <p:nvPr/>
        </p:nvGrpSpPr>
        <p:grpSpPr>
          <a:xfrm>
            <a:off x="9448800" y="3124200"/>
            <a:ext cx="1801366" cy="2323914"/>
            <a:chOff x="6442193" y="3927459"/>
            <a:chExt cx="1837488" cy="2370514"/>
          </a:xfrm>
        </p:grpSpPr>
        <p:sp>
          <p:nvSpPr>
            <p:cNvPr id="25" name="Rectangle 17">
              <a:extLst>
                <a:ext uri="{FF2B5EF4-FFF2-40B4-BE49-F238E27FC236}">
                  <a16:creationId xmlns:a16="http://schemas.microsoft.com/office/drawing/2014/main" id="{09A85490-7A62-4E50-86C8-DDEB58E09606}"/>
                </a:ext>
              </a:extLst>
            </p:cNvPr>
            <p:cNvSpPr>
              <a:spLocks noChangeArrowheads="1"/>
            </p:cNvSpPr>
            <p:nvPr/>
          </p:nvSpPr>
          <p:spPr bwMode="auto">
            <a:xfrm>
              <a:off x="6442193" y="3927459"/>
              <a:ext cx="1837488" cy="2370514"/>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26" name="Rectangle 18">
              <a:extLst>
                <a:ext uri="{FF2B5EF4-FFF2-40B4-BE49-F238E27FC236}">
                  <a16:creationId xmlns:a16="http://schemas.microsoft.com/office/drawing/2014/main" id="{EBFB9D2E-DA78-4BA0-ABA0-30FB4FEAE0DE}"/>
                </a:ext>
              </a:extLst>
            </p:cNvPr>
            <p:cNvSpPr>
              <a:spLocks noChangeArrowheads="1"/>
            </p:cNvSpPr>
            <p:nvPr/>
          </p:nvSpPr>
          <p:spPr bwMode="auto">
            <a:xfrm>
              <a:off x="6442193" y="3927459"/>
              <a:ext cx="1837488" cy="2370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27" name="Freeform 115">
              <a:extLst>
                <a:ext uri="{FF2B5EF4-FFF2-40B4-BE49-F238E27FC236}">
                  <a16:creationId xmlns:a16="http://schemas.microsoft.com/office/drawing/2014/main" id="{91966C13-F44C-43AC-8B15-4533C03AAE63}"/>
                </a:ext>
              </a:extLst>
            </p:cNvPr>
            <p:cNvSpPr>
              <a:spLocks noEditPoints="1"/>
            </p:cNvSpPr>
            <p:nvPr/>
          </p:nvSpPr>
          <p:spPr bwMode="auto">
            <a:xfrm>
              <a:off x="6910505" y="4213555"/>
              <a:ext cx="822528" cy="819122"/>
            </a:xfrm>
            <a:custGeom>
              <a:avLst/>
              <a:gdLst>
                <a:gd name="T0" fmla="*/ 129 w 258"/>
                <a:gd name="T1" fmla="*/ 220 h 258"/>
                <a:gd name="T2" fmla="*/ 38 w 258"/>
                <a:gd name="T3" fmla="*/ 129 h 258"/>
                <a:gd name="T4" fmla="*/ 129 w 258"/>
                <a:gd name="T5" fmla="*/ 37 h 258"/>
                <a:gd name="T6" fmla="*/ 221 w 258"/>
                <a:gd name="T7" fmla="*/ 129 h 258"/>
                <a:gd name="T8" fmla="*/ 129 w 258"/>
                <a:gd name="T9" fmla="*/ 220 h 258"/>
                <a:gd name="T10" fmla="*/ 129 w 258"/>
                <a:gd name="T11" fmla="*/ 0 h 258"/>
                <a:gd name="T12" fmla="*/ 0 w 258"/>
                <a:gd name="T13" fmla="*/ 129 h 258"/>
                <a:gd name="T14" fmla="*/ 129 w 258"/>
                <a:gd name="T15" fmla="*/ 258 h 258"/>
                <a:gd name="T16" fmla="*/ 258 w 258"/>
                <a:gd name="T17" fmla="*/ 129 h 258"/>
                <a:gd name="T18" fmla="*/ 129 w 258"/>
                <a:gd name="T19"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258">
                  <a:moveTo>
                    <a:pt x="129" y="220"/>
                  </a:moveTo>
                  <a:cubicBezTo>
                    <a:pt x="79" y="220"/>
                    <a:pt x="38" y="179"/>
                    <a:pt x="38" y="129"/>
                  </a:cubicBezTo>
                  <a:cubicBezTo>
                    <a:pt x="38" y="78"/>
                    <a:pt x="79" y="37"/>
                    <a:pt x="129" y="37"/>
                  </a:cubicBezTo>
                  <a:cubicBezTo>
                    <a:pt x="180" y="37"/>
                    <a:pt x="221" y="78"/>
                    <a:pt x="221" y="129"/>
                  </a:cubicBezTo>
                  <a:cubicBezTo>
                    <a:pt x="221" y="179"/>
                    <a:pt x="180" y="220"/>
                    <a:pt x="129" y="220"/>
                  </a:cubicBezTo>
                  <a:moveTo>
                    <a:pt x="129" y="0"/>
                  </a:moveTo>
                  <a:cubicBezTo>
                    <a:pt x="58" y="0"/>
                    <a:pt x="0" y="58"/>
                    <a:pt x="0" y="129"/>
                  </a:cubicBezTo>
                  <a:cubicBezTo>
                    <a:pt x="0" y="200"/>
                    <a:pt x="58" y="258"/>
                    <a:pt x="129" y="258"/>
                  </a:cubicBezTo>
                  <a:cubicBezTo>
                    <a:pt x="201" y="258"/>
                    <a:pt x="258" y="200"/>
                    <a:pt x="258" y="129"/>
                  </a:cubicBezTo>
                  <a:cubicBezTo>
                    <a:pt x="258" y="58"/>
                    <a:pt x="201" y="0"/>
                    <a:pt x="129" y="0"/>
                  </a:cubicBezTo>
                </a:path>
              </a:pathLst>
            </a:custGeom>
            <a:solidFill>
              <a:srgbClr val="54AB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28" name="Oval 116">
              <a:extLst>
                <a:ext uri="{FF2B5EF4-FFF2-40B4-BE49-F238E27FC236}">
                  <a16:creationId xmlns:a16="http://schemas.microsoft.com/office/drawing/2014/main" id="{53DF3AF6-B67B-4047-AFD4-E19E4E5F25E8}"/>
                </a:ext>
              </a:extLst>
            </p:cNvPr>
            <p:cNvSpPr>
              <a:spLocks noChangeArrowheads="1"/>
            </p:cNvSpPr>
            <p:nvPr/>
          </p:nvSpPr>
          <p:spPr bwMode="auto">
            <a:xfrm>
              <a:off x="7033118" y="4331060"/>
              <a:ext cx="582410" cy="580708"/>
            </a:xfrm>
            <a:prstGeom prst="ellipse">
              <a:avLst/>
            </a:prstGeom>
            <a:solidFill>
              <a:srgbClr val="C5E2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29" name="Rectangle 117">
              <a:extLst>
                <a:ext uri="{FF2B5EF4-FFF2-40B4-BE49-F238E27FC236}">
                  <a16:creationId xmlns:a16="http://schemas.microsoft.com/office/drawing/2014/main" id="{C519CDD8-C45E-42DB-AEFC-84A32C82898C}"/>
                </a:ext>
              </a:extLst>
            </p:cNvPr>
            <p:cNvSpPr>
              <a:spLocks noChangeArrowheads="1"/>
            </p:cNvSpPr>
            <p:nvPr/>
          </p:nvSpPr>
          <p:spPr bwMode="auto">
            <a:xfrm>
              <a:off x="7322620" y="4889629"/>
              <a:ext cx="3406" cy="1312979"/>
            </a:xfrm>
            <a:prstGeom prst="rect">
              <a:avLst/>
            </a:prstGeom>
            <a:solidFill>
              <a:srgbClr val="00363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30" name="Freeform 118">
              <a:extLst>
                <a:ext uri="{FF2B5EF4-FFF2-40B4-BE49-F238E27FC236}">
                  <a16:creationId xmlns:a16="http://schemas.microsoft.com/office/drawing/2014/main" id="{5F869E08-B777-4EE5-AE62-519D226AAB14}"/>
                </a:ext>
              </a:extLst>
            </p:cNvPr>
            <p:cNvSpPr>
              <a:spLocks/>
            </p:cNvSpPr>
            <p:nvPr/>
          </p:nvSpPr>
          <p:spPr bwMode="auto">
            <a:xfrm>
              <a:off x="7184681" y="5695127"/>
              <a:ext cx="349106" cy="396789"/>
            </a:xfrm>
            <a:custGeom>
              <a:avLst/>
              <a:gdLst>
                <a:gd name="T0" fmla="*/ 2 w 109"/>
                <a:gd name="T1" fmla="*/ 39 h 125"/>
                <a:gd name="T2" fmla="*/ 4 w 109"/>
                <a:gd name="T3" fmla="*/ 48 h 125"/>
                <a:gd name="T4" fmla="*/ 21 w 109"/>
                <a:gd name="T5" fmla="*/ 68 h 125"/>
                <a:gd name="T6" fmla="*/ 13 w 109"/>
                <a:gd name="T7" fmla="*/ 60 h 125"/>
                <a:gd name="T8" fmla="*/ 6 w 109"/>
                <a:gd name="T9" fmla="*/ 60 h 125"/>
                <a:gd name="T10" fmla="*/ 10 w 109"/>
                <a:gd name="T11" fmla="*/ 71 h 125"/>
                <a:gd name="T12" fmla="*/ 25 w 109"/>
                <a:gd name="T13" fmla="*/ 83 h 125"/>
                <a:gd name="T14" fmla="*/ 78 w 109"/>
                <a:gd name="T15" fmla="*/ 120 h 125"/>
                <a:gd name="T16" fmla="*/ 81 w 109"/>
                <a:gd name="T17" fmla="*/ 125 h 125"/>
                <a:gd name="T18" fmla="*/ 109 w 109"/>
                <a:gd name="T19" fmla="*/ 105 h 125"/>
                <a:gd name="T20" fmla="*/ 88 w 109"/>
                <a:gd name="T21" fmla="*/ 46 h 125"/>
                <a:gd name="T22" fmla="*/ 77 w 109"/>
                <a:gd name="T23" fmla="*/ 31 h 125"/>
                <a:gd name="T24" fmla="*/ 51 w 109"/>
                <a:gd name="T25" fmla="*/ 9 h 125"/>
                <a:gd name="T26" fmla="*/ 48 w 109"/>
                <a:gd name="T27" fmla="*/ 9 h 125"/>
                <a:gd name="T28" fmla="*/ 51 w 109"/>
                <a:gd name="T29" fmla="*/ 26 h 125"/>
                <a:gd name="T30" fmla="*/ 61 w 109"/>
                <a:gd name="T31" fmla="*/ 32 h 125"/>
                <a:gd name="T32" fmla="*/ 66 w 109"/>
                <a:gd name="T33" fmla="*/ 56 h 125"/>
                <a:gd name="T34" fmla="*/ 40 w 109"/>
                <a:gd name="T35" fmla="*/ 43 h 125"/>
                <a:gd name="T36" fmla="*/ 28 w 109"/>
                <a:gd name="T37" fmla="*/ 25 h 125"/>
                <a:gd name="T38" fmla="*/ 34 w 109"/>
                <a:gd name="T39" fmla="*/ 14 h 125"/>
                <a:gd name="T40" fmla="*/ 39 w 109"/>
                <a:gd name="T41" fmla="*/ 3 h 125"/>
                <a:gd name="T42" fmla="*/ 34 w 109"/>
                <a:gd name="T43" fmla="*/ 1 h 125"/>
                <a:gd name="T44" fmla="*/ 18 w 109"/>
                <a:gd name="T45" fmla="*/ 14 h 125"/>
                <a:gd name="T46" fmla="*/ 17 w 109"/>
                <a:gd name="T47" fmla="*/ 29 h 125"/>
                <a:gd name="T48" fmla="*/ 31 w 109"/>
                <a:gd name="T49" fmla="*/ 51 h 125"/>
                <a:gd name="T50" fmla="*/ 18 w 109"/>
                <a:gd name="T51" fmla="*/ 32 h 125"/>
                <a:gd name="T52" fmla="*/ 10 w 109"/>
                <a:gd name="T53" fmla="*/ 29 h 125"/>
                <a:gd name="T54" fmla="*/ 11 w 109"/>
                <a:gd name="T55" fmla="*/ 38 h 125"/>
                <a:gd name="T56" fmla="*/ 25 w 109"/>
                <a:gd name="T57" fmla="*/ 59 h 125"/>
                <a:gd name="T58" fmla="*/ 10 w 109"/>
                <a:gd name="T59" fmla="*/ 40 h 125"/>
                <a:gd name="T60" fmla="*/ 2 w 109"/>
                <a:gd name="T61" fmla="*/ 39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9" h="125">
                  <a:moveTo>
                    <a:pt x="2" y="39"/>
                  </a:moveTo>
                  <a:cubicBezTo>
                    <a:pt x="0" y="41"/>
                    <a:pt x="1" y="45"/>
                    <a:pt x="4" y="48"/>
                  </a:cubicBezTo>
                  <a:cubicBezTo>
                    <a:pt x="21" y="68"/>
                    <a:pt x="21" y="68"/>
                    <a:pt x="21" y="68"/>
                  </a:cubicBezTo>
                  <a:cubicBezTo>
                    <a:pt x="13" y="60"/>
                    <a:pt x="13" y="60"/>
                    <a:pt x="13" y="60"/>
                  </a:cubicBezTo>
                  <a:cubicBezTo>
                    <a:pt x="10" y="58"/>
                    <a:pt x="8" y="58"/>
                    <a:pt x="6" y="60"/>
                  </a:cubicBezTo>
                  <a:cubicBezTo>
                    <a:pt x="5" y="63"/>
                    <a:pt x="7" y="68"/>
                    <a:pt x="10" y="71"/>
                  </a:cubicBezTo>
                  <a:cubicBezTo>
                    <a:pt x="25" y="83"/>
                    <a:pt x="25" y="83"/>
                    <a:pt x="25" y="83"/>
                  </a:cubicBezTo>
                  <a:cubicBezTo>
                    <a:pt x="44" y="100"/>
                    <a:pt x="66" y="104"/>
                    <a:pt x="78" y="120"/>
                  </a:cubicBezTo>
                  <a:cubicBezTo>
                    <a:pt x="81" y="125"/>
                    <a:pt x="81" y="125"/>
                    <a:pt x="81" y="125"/>
                  </a:cubicBezTo>
                  <a:cubicBezTo>
                    <a:pt x="109" y="105"/>
                    <a:pt x="109" y="105"/>
                    <a:pt x="109" y="105"/>
                  </a:cubicBezTo>
                  <a:cubicBezTo>
                    <a:pt x="94" y="64"/>
                    <a:pt x="89" y="50"/>
                    <a:pt x="88" y="46"/>
                  </a:cubicBezTo>
                  <a:cubicBezTo>
                    <a:pt x="86" y="42"/>
                    <a:pt x="80" y="34"/>
                    <a:pt x="77" y="31"/>
                  </a:cubicBezTo>
                  <a:cubicBezTo>
                    <a:pt x="51" y="9"/>
                    <a:pt x="51" y="9"/>
                    <a:pt x="51" y="9"/>
                  </a:cubicBezTo>
                  <a:cubicBezTo>
                    <a:pt x="50" y="7"/>
                    <a:pt x="49" y="7"/>
                    <a:pt x="48" y="9"/>
                  </a:cubicBezTo>
                  <a:cubicBezTo>
                    <a:pt x="45" y="15"/>
                    <a:pt x="47" y="20"/>
                    <a:pt x="51" y="26"/>
                  </a:cubicBezTo>
                  <a:cubicBezTo>
                    <a:pt x="56" y="33"/>
                    <a:pt x="61" y="32"/>
                    <a:pt x="61" y="32"/>
                  </a:cubicBezTo>
                  <a:cubicBezTo>
                    <a:pt x="67" y="40"/>
                    <a:pt x="70" y="51"/>
                    <a:pt x="66" y="56"/>
                  </a:cubicBezTo>
                  <a:cubicBezTo>
                    <a:pt x="55" y="65"/>
                    <a:pt x="40" y="43"/>
                    <a:pt x="40" y="43"/>
                  </a:cubicBezTo>
                  <a:cubicBezTo>
                    <a:pt x="28" y="25"/>
                    <a:pt x="28" y="25"/>
                    <a:pt x="28" y="25"/>
                  </a:cubicBezTo>
                  <a:cubicBezTo>
                    <a:pt x="26" y="21"/>
                    <a:pt x="34" y="14"/>
                    <a:pt x="34" y="14"/>
                  </a:cubicBezTo>
                  <a:cubicBezTo>
                    <a:pt x="38" y="11"/>
                    <a:pt x="41" y="9"/>
                    <a:pt x="39" y="3"/>
                  </a:cubicBezTo>
                  <a:cubicBezTo>
                    <a:pt x="38" y="1"/>
                    <a:pt x="36" y="0"/>
                    <a:pt x="34" y="1"/>
                  </a:cubicBezTo>
                  <a:cubicBezTo>
                    <a:pt x="18" y="14"/>
                    <a:pt x="18" y="14"/>
                    <a:pt x="18" y="14"/>
                  </a:cubicBezTo>
                  <a:cubicBezTo>
                    <a:pt x="14" y="16"/>
                    <a:pt x="14" y="23"/>
                    <a:pt x="17" y="29"/>
                  </a:cubicBezTo>
                  <a:cubicBezTo>
                    <a:pt x="31" y="51"/>
                    <a:pt x="31" y="51"/>
                    <a:pt x="31" y="51"/>
                  </a:cubicBezTo>
                  <a:cubicBezTo>
                    <a:pt x="18" y="32"/>
                    <a:pt x="18" y="32"/>
                    <a:pt x="18" y="32"/>
                  </a:cubicBezTo>
                  <a:cubicBezTo>
                    <a:pt x="16" y="28"/>
                    <a:pt x="12" y="27"/>
                    <a:pt x="10" y="29"/>
                  </a:cubicBezTo>
                  <a:cubicBezTo>
                    <a:pt x="8" y="31"/>
                    <a:pt x="8" y="35"/>
                    <a:pt x="11" y="38"/>
                  </a:cubicBezTo>
                  <a:cubicBezTo>
                    <a:pt x="25" y="59"/>
                    <a:pt x="25" y="59"/>
                    <a:pt x="25" y="59"/>
                  </a:cubicBezTo>
                  <a:cubicBezTo>
                    <a:pt x="10" y="40"/>
                    <a:pt x="10" y="40"/>
                    <a:pt x="10" y="40"/>
                  </a:cubicBezTo>
                  <a:cubicBezTo>
                    <a:pt x="7" y="37"/>
                    <a:pt x="4" y="36"/>
                    <a:pt x="2" y="39"/>
                  </a:cubicBezTo>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31" name="Freeform 119">
              <a:extLst>
                <a:ext uri="{FF2B5EF4-FFF2-40B4-BE49-F238E27FC236}">
                  <a16:creationId xmlns:a16="http://schemas.microsoft.com/office/drawing/2014/main" id="{4D277B52-2458-4C95-8D36-9C0DA0C0D6EF}"/>
                </a:ext>
              </a:extLst>
            </p:cNvPr>
            <p:cNvSpPr>
              <a:spLocks/>
            </p:cNvSpPr>
            <p:nvPr/>
          </p:nvSpPr>
          <p:spPr bwMode="auto">
            <a:xfrm>
              <a:off x="7433313" y="6062965"/>
              <a:ext cx="246929" cy="224790"/>
            </a:xfrm>
            <a:custGeom>
              <a:avLst/>
              <a:gdLst>
                <a:gd name="T0" fmla="*/ 25 w 145"/>
                <a:gd name="T1" fmla="*/ 132 h 132"/>
                <a:gd name="T2" fmla="*/ 145 w 145"/>
                <a:gd name="T3" fmla="*/ 132 h 132"/>
                <a:gd name="T4" fmla="*/ 77 w 145"/>
                <a:gd name="T5" fmla="*/ 0 h 132"/>
                <a:gd name="T6" fmla="*/ 0 w 145"/>
                <a:gd name="T7" fmla="*/ 52 h 132"/>
                <a:gd name="T8" fmla="*/ 25 w 145"/>
                <a:gd name="T9" fmla="*/ 132 h 132"/>
              </a:gdLst>
              <a:ahLst/>
              <a:cxnLst>
                <a:cxn ang="0">
                  <a:pos x="T0" y="T1"/>
                </a:cxn>
                <a:cxn ang="0">
                  <a:pos x="T2" y="T3"/>
                </a:cxn>
                <a:cxn ang="0">
                  <a:pos x="T4" y="T5"/>
                </a:cxn>
                <a:cxn ang="0">
                  <a:pos x="T6" y="T7"/>
                </a:cxn>
                <a:cxn ang="0">
                  <a:pos x="T8" y="T9"/>
                </a:cxn>
              </a:cxnLst>
              <a:rect l="0" t="0" r="r" b="b"/>
              <a:pathLst>
                <a:path w="145" h="132">
                  <a:moveTo>
                    <a:pt x="25" y="132"/>
                  </a:moveTo>
                  <a:lnTo>
                    <a:pt x="145" y="132"/>
                  </a:lnTo>
                  <a:lnTo>
                    <a:pt x="77" y="0"/>
                  </a:lnTo>
                  <a:lnTo>
                    <a:pt x="0" y="52"/>
                  </a:lnTo>
                  <a:lnTo>
                    <a:pt x="25" y="132"/>
                  </a:lnTo>
                  <a:close/>
                </a:path>
              </a:pathLst>
            </a:custGeom>
            <a:solidFill>
              <a:srgbClr val="396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32" name="Freeform 120">
              <a:extLst>
                <a:ext uri="{FF2B5EF4-FFF2-40B4-BE49-F238E27FC236}">
                  <a16:creationId xmlns:a16="http://schemas.microsoft.com/office/drawing/2014/main" id="{27E3DEBF-3C2B-4907-A8F5-601B1E860310}"/>
                </a:ext>
              </a:extLst>
            </p:cNvPr>
            <p:cNvSpPr>
              <a:spLocks/>
            </p:cNvSpPr>
            <p:nvPr/>
          </p:nvSpPr>
          <p:spPr bwMode="auto">
            <a:xfrm>
              <a:off x="7417986" y="6022094"/>
              <a:ext cx="143048" cy="126019"/>
            </a:xfrm>
            <a:custGeom>
              <a:avLst/>
              <a:gdLst>
                <a:gd name="T0" fmla="*/ 0 w 84"/>
                <a:gd name="T1" fmla="*/ 50 h 74"/>
                <a:gd name="T2" fmla="*/ 13 w 84"/>
                <a:gd name="T3" fmla="*/ 74 h 74"/>
                <a:gd name="T4" fmla="*/ 84 w 84"/>
                <a:gd name="T5" fmla="*/ 26 h 74"/>
                <a:gd name="T6" fmla="*/ 71 w 84"/>
                <a:gd name="T7" fmla="*/ 0 h 74"/>
                <a:gd name="T8" fmla="*/ 0 w 84"/>
                <a:gd name="T9" fmla="*/ 50 h 74"/>
              </a:gdLst>
              <a:ahLst/>
              <a:cxnLst>
                <a:cxn ang="0">
                  <a:pos x="T0" y="T1"/>
                </a:cxn>
                <a:cxn ang="0">
                  <a:pos x="T2" y="T3"/>
                </a:cxn>
                <a:cxn ang="0">
                  <a:pos x="T4" y="T5"/>
                </a:cxn>
                <a:cxn ang="0">
                  <a:pos x="T6" y="T7"/>
                </a:cxn>
                <a:cxn ang="0">
                  <a:pos x="T8" y="T9"/>
                </a:cxn>
              </a:cxnLst>
              <a:rect l="0" t="0" r="r" b="b"/>
              <a:pathLst>
                <a:path w="84" h="74">
                  <a:moveTo>
                    <a:pt x="0" y="50"/>
                  </a:moveTo>
                  <a:lnTo>
                    <a:pt x="13" y="74"/>
                  </a:lnTo>
                  <a:lnTo>
                    <a:pt x="84" y="26"/>
                  </a:lnTo>
                  <a:lnTo>
                    <a:pt x="71" y="0"/>
                  </a:lnTo>
                  <a:lnTo>
                    <a:pt x="0" y="50"/>
                  </a:lnTo>
                  <a:close/>
                </a:path>
              </a:pathLst>
            </a:custGeom>
            <a:solidFill>
              <a:srgbClr val="665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33" name="Freeform 121">
              <a:extLst>
                <a:ext uri="{FF2B5EF4-FFF2-40B4-BE49-F238E27FC236}">
                  <a16:creationId xmlns:a16="http://schemas.microsoft.com/office/drawing/2014/main" id="{79DE3FD7-53D3-4FF8-B484-3DC913A640EF}"/>
                </a:ext>
              </a:extLst>
            </p:cNvPr>
            <p:cNvSpPr>
              <a:spLocks/>
            </p:cNvSpPr>
            <p:nvPr/>
          </p:nvSpPr>
          <p:spPr bwMode="auto">
            <a:xfrm>
              <a:off x="7268126" y="5695127"/>
              <a:ext cx="28951" cy="25545"/>
            </a:xfrm>
            <a:custGeom>
              <a:avLst/>
              <a:gdLst>
                <a:gd name="T0" fmla="*/ 9 w 9"/>
                <a:gd name="T1" fmla="*/ 0 h 8"/>
                <a:gd name="T2" fmla="*/ 2 w 9"/>
                <a:gd name="T3" fmla="*/ 7 h 8"/>
                <a:gd name="T4" fmla="*/ 0 w 9"/>
                <a:gd name="T5" fmla="*/ 7 h 8"/>
                <a:gd name="T6" fmla="*/ 9 w 9"/>
                <a:gd name="T7" fmla="*/ 0 h 8"/>
              </a:gdLst>
              <a:ahLst/>
              <a:cxnLst>
                <a:cxn ang="0">
                  <a:pos x="T0" y="T1"/>
                </a:cxn>
                <a:cxn ang="0">
                  <a:pos x="T2" y="T3"/>
                </a:cxn>
                <a:cxn ang="0">
                  <a:pos x="T4" y="T5"/>
                </a:cxn>
                <a:cxn ang="0">
                  <a:pos x="T6" y="T7"/>
                </a:cxn>
              </a:cxnLst>
              <a:rect l="0" t="0" r="r" b="b"/>
              <a:pathLst>
                <a:path w="9" h="8">
                  <a:moveTo>
                    <a:pt x="9" y="0"/>
                  </a:moveTo>
                  <a:cubicBezTo>
                    <a:pt x="2" y="7"/>
                    <a:pt x="2" y="7"/>
                    <a:pt x="2" y="7"/>
                  </a:cubicBezTo>
                  <a:cubicBezTo>
                    <a:pt x="1" y="8"/>
                    <a:pt x="0" y="8"/>
                    <a:pt x="0" y="7"/>
                  </a:cubicBezTo>
                  <a:cubicBezTo>
                    <a:pt x="9" y="0"/>
                    <a:pt x="9" y="0"/>
                    <a:pt x="9" y="0"/>
                  </a:cubicBezTo>
                  <a:close/>
                </a:path>
              </a:pathLst>
            </a:custGeom>
            <a:solidFill>
              <a:srgbClr val="B187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34" name="Freeform 122">
              <a:extLst>
                <a:ext uri="{FF2B5EF4-FFF2-40B4-BE49-F238E27FC236}">
                  <a16:creationId xmlns:a16="http://schemas.microsoft.com/office/drawing/2014/main" id="{D8581015-8A1E-4898-8B0C-23D9684E2ABD}"/>
                </a:ext>
              </a:extLst>
            </p:cNvPr>
            <p:cNvSpPr>
              <a:spLocks/>
            </p:cNvSpPr>
            <p:nvPr/>
          </p:nvSpPr>
          <p:spPr bwMode="auto">
            <a:xfrm>
              <a:off x="7341353" y="5717266"/>
              <a:ext cx="35763" cy="32357"/>
            </a:xfrm>
            <a:custGeom>
              <a:avLst/>
              <a:gdLst>
                <a:gd name="T0" fmla="*/ 1 w 11"/>
                <a:gd name="T1" fmla="*/ 1 h 10"/>
                <a:gd name="T2" fmla="*/ 8 w 11"/>
                <a:gd name="T3" fmla="*/ 10 h 10"/>
                <a:gd name="T4" fmla="*/ 11 w 11"/>
                <a:gd name="T5" fmla="*/ 9 h 10"/>
                <a:gd name="T6" fmla="*/ 1 w 11"/>
                <a:gd name="T7" fmla="*/ 0 h 10"/>
                <a:gd name="T8" fmla="*/ 1 w 11"/>
                <a:gd name="T9" fmla="*/ 1 h 10"/>
              </a:gdLst>
              <a:ahLst/>
              <a:cxnLst>
                <a:cxn ang="0">
                  <a:pos x="T0" y="T1"/>
                </a:cxn>
                <a:cxn ang="0">
                  <a:pos x="T2" y="T3"/>
                </a:cxn>
                <a:cxn ang="0">
                  <a:pos x="T4" y="T5"/>
                </a:cxn>
                <a:cxn ang="0">
                  <a:pos x="T6" y="T7"/>
                </a:cxn>
                <a:cxn ang="0">
                  <a:pos x="T8" y="T9"/>
                </a:cxn>
              </a:cxnLst>
              <a:rect l="0" t="0" r="r" b="b"/>
              <a:pathLst>
                <a:path w="11" h="10">
                  <a:moveTo>
                    <a:pt x="1" y="1"/>
                  </a:moveTo>
                  <a:cubicBezTo>
                    <a:pt x="8" y="10"/>
                    <a:pt x="8" y="10"/>
                    <a:pt x="8" y="10"/>
                  </a:cubicBezTo>
                  <a:cubicBezTo>
                    <a:pt x="9" y="10"/>
                    <a:pt x="10" y="10"/>
                    <a:pt x="11" y="9"/>
                  </a:cubicBezTo>
                  <a:cubicBezTo>
                    <a:pt x="1" y="0"/>
                    <a:pt x="1" y="0"/>
                    <a:pt x="1" y="0"/>
                  </a:cubicBezTo>
                  <a:cubicBezTo>
                    <a:pt x="0" y="0"/>
                    <a:pt x="0" y="1"/>
                    <a:pt x="1" y="1"/>
                  </a:cubicBezTo>
                  <a:close/>
                </a:path>
              </a:pathLst>
            </a:custGeom>
            <a:solidFill>
              <a:srgbClr val="B187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35" name="Freeform 123">
              <a:extLst>
                <a:ext uri="{FF2B5EF4-FFF2-40B4-BE49-F238E27FC236}">
                  <a16:creationId xmlns:a16="http://schemas.microsoft.com/office/drawing/2014/main" id="{2756DE8C-5876-428D-A7B3-FB2D96641731}"/>
                </a:ext>
              </a:extLst>
            </p:cNvPr>
            <p:cNvSpPr>
              <a:spLocks/>
            </p:cNvSpPr>
            <p:nvPr/>
          </p:nvSpPr>
          <p:spPr bwMode="auto">
            <a:xfrm>
              <a:off x="7411174" y="6069777"/>
              <a:ext cx="25545" cy="22139"/>
            </a:xfrm>
            <a:custGeom>
              <a:avLst/>
              <a:gdLst>
                <a:gd name="T0" fmla="*/ 4 w 8"/>
                <a:gd name="T1" fmla="*/ 7 h 7"/>
                <a:gd name="T2" fmla="*/ 7 w 8"/>
                <a:gd name="T3" fmla="*/ 6 h 7"/>
                <a:gd name="T4" fmla="*/ 8 w 8"/>
                <a:gd name="T5" fmla="*/ 3 h 7"/>
                <a:gd name="T6" fmla="*/ 7 w 8"/>
                <a:gd name="T7" fmla="*/ 1 h 7"/>
                <a:gd name="T8" fmla="*/ 4 w 8"/>
                <a:gd name="T9" fmla="*/ 0 h 7"/>
                <a:gd name="T10" fmla="*/ 2 w 8"/>
                <a:gd name="T11" fmla="*/ 1 h 7"/>
                <a:gd name="T12" fmla="*/ 0 w 8"/>
                <a:gd name="T13" fmla="*/ 3 h 7"/>
                <a:gd name="T14" fmla="*/ 2 w 8"/>
                <a:gd name="T15" fmla="*/ 6 h 7"/>
                <a:gd name="T16" fmla="*/ 4 w 8"/>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7">
                  <a:moveTo>
                    <a:pt x="4" y="7"/>
                  </a:moveTo>
                  <a:cubicBezTo>
                    <a:pt x="5" y="7"/>
                    <a:pt x="6" y="7"/>
                    <a:pt x="7" y="6"/>
                  </a:cubicBezTo>
                  <a:cubicBezTo>
                    <a:pt x="8" y="5"/>
                    <a:pt x="8" y="4"/>
                    <a:pt x="8" y="3"/>
                  </a:cubicBezTo>
                  <a:cubicBezTo>
                    <a:pt x="8" y="2"/>
                    <a:pt x="8" y="1"/>
                    <a:pt x="7" y="1"/>
                  </a:cubicBezTo>
                  <a:cubicBezTo>
                    <a:pt x="6" y="0"/>
                    <a:pt x="5" y="0"/>
                    <a:pt x="4" y="0"/>
                  </a:cubicBezTo>
                  <a:cubicBezTo>
                    <a:pt x="3" y="0"/>
                    <a:pt x="2" y="0"/>
                    <a:pt x="2" y="1"/>
                  </a:cubicBezTo>
                  <a:cubicBezTo>
                    <a:pt x="1" y="1"/>
                    <a:pt x="0" y="2"/>
                    <a:pt x="0" y="3"/>
                  </a:cubicBezTo>
                  <a:cubicBezTo>
                    <a:pt x="0" y="4"/>
                    <a:pt x="1" y="5"/>
                    <a:pt x="2" y="6"/>
                  </a:cubicBezTo>
                  <a:cubicBezTo>
                    <a:pt x="2" y="7"/>
                    <a:pt x="3" y="7"/>
                    <a:pt x="4" y="7"/>
                  </a:cubicBezTo>
                </a:path>
              </a:pathLst>
            </a:custGeom>
            <a:solidFill>
              <a:srgbClr val="A3BD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36" name="Freeform 124">
              <a:extLst>
                <a:ext uri="{FF2B5EF4-FFF2-40B4-BE49-F238E27FC236}">
                  <a16:creationId xmlns:a16="http://schemas.microsoft.com/office/drawing/2014/main" id="{17623555-C4AA-4378-8B46-EDD7DD0CD561}"/>
                </a:ext>
              </a:extLst>
            </p:cNvPr>
            <p:cNvSpPr>
              <a:spLocks noEditPoints="1"/>
            </p:cNvSpPr>
            <p:nvPr/>
          </p:nvSpPr>
          <p:spPr bwMode="auto">
            <a:xfrm>
              <a:off x="7433313" y="5999956"/>
              <a:ext cx="90257" cy="78336"/>
            </a:xfrm>
            <a:custGeom>
              <a:avLst/>
              <a:gdLst>
                <a:gd name="T0" fmla="*/ 26 w 28"/>
                <a:gd name="T1" fmla="*/ 8 h 25"/>
                <a:gd name="T2" fmla="*/ 26 w 28"/>
                <a:gd name="T3" fmla="*/ 8 h 25"/>
                <a:gd name="T4" fmla="*/ 27 w 28"/>
                <a:gd name="T5" fmla="*/ 3 h 25"/>
                <a:gd name="T6" fmla="*/ 22 w 28"/>
                <a:gd name="T7" fmla="*/ 1 h 25"/>
                <a:gd name="T8" fmla="*/ 22 w 28"/>
                <a:gd name="T9" fmla="*/ 1 h 25"/>
                <a:gd name="T10" fmla="*/ 20 w 28"/>
                <a:gd name="T11" fmla="*/ 6 h 25"/>
                <a:gd name="T12" fmla="*/ 26 w 28"/>
                <a:gd name="T13" fmla="*/ 8 h 25"/>
                <a:gd name="T14" fmla="*/ 19 w 28"/>
                <a:gd name="T15" fmla="*/ 12 h 25"/>
                <a:gd name="T16" fmla="*/ 19 w 28"/>
                <a:gd name="T17" fmla="*/ 12 h 25"/>
                <a:gd name="T18" fmla="*/ 20 w 28"/>
                <a:gd name="T19" fmla="*/ 7 h 25"/>
                <a:gd name="T20" fmla="*/ 15 w 28"/>
                <a:gd name="T21" fmla="*/ 6 h 25"/>
                <a:gd name="T22" fmla="*/ 14 w 28"/>
                <a:gd name="T23" fmla="*/ 12 h 25"/>
                <a:gd name="T24" fmla="*/ 19 w 28"/>
                <a:gd name="T25" fmla="*/ 12 h 25"/>
                <a:gd name="T26" fmla="*/ 13 w 28"/>
                <a:gd name="T27" fmla="*/ 18 h 25"/>
                <a:gd name="T28" fmla="*/ 13 w 28"/>
                <a:gd name="T29" fmla="*/ 18 h 25"/>
                <a:gd name="T30" fmla="*/ 13 w 28"/>
                <a:gd name="T31" fmla="*/ 12 h 25"/>
                <a:gd name="T32" fmla="*/ 8 w 28"/>
                <a:gd name="T33" fmla="*/ 12 h 25"/>
                <a:gd name="T34" fmla="*/ 8 w 28"/>
                <a:gd name="T35" fmla="*/ 12 h 25"/>
                <a:gd name="T36" fmla="*/ 7 w 28"/>
                <a:gd name="T37" fmla="*/ 17 h 25"/>
                <a:gd name="T38" fmla="*/ 13 w 28"/>
                <a:gd name="T39" fmla="*/ 18 h 25"/>
                <a:gd name="T40" fmla="*/ 7 w 28"/>
                <a:gd name="T41" fmla="*/ 23 h 25"/>
                <a:gd name="T42" fmla="*/ 7 w 28"/>
                <a:gd name="T43" fmla="*/ 23 h 25"/>
                <a:gd name="T44" fmla="*/ 7 w 28"/>
                <a:gd name="T45" fmla="*/ 18 h 25"/>
                <a:gd name="T46" fmla="*/ 2 w 28"/>
                <a:gd name="T47" fmla="*/ 17 h 25"/>
                <a:gd name="T48" fmla="*/ 2 w 28"/>
                <a:gd name="T49" fmla="*/ 17 h 25"/>
                <a:gd name="T50" fmla="*/ 1 w 28"/>
                <a:gd name="T51" fmla="*/ 23 h 25"/>
                <a:gd name="T52" fmla="*/ 7 w 28"/>
                <a:gd name="T53" fmla="*/ 2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 h="25">
                  <a:moveTo>
                    <a:pt x="26" y="8"/>
                  </a:moveTo>
                  <a:cubicBezTo>
                    <a:pt x="26" y="8"/>
                    <a:pt x="26" y="8"/>
                    <a:pt x="26" y="8"/>
                  </a:cubicBezTo>
                  <a:cubicBezTo>
                    <a:pt x="28" y="7"/>
                    <a:pt x="28" y="5"/>
                    <a:pt x="27" y="3"/>
                  </a:cubicBezTo>
                  <a:cubicBezTo>
                    <a:pt x="26" y="1"/>
                    <a:pt x="24" y="0"/>
                    <a:pt x="22" y="1"/>
                  </a:cubicBezTo>
                  <a:cubicBezTo>
                    <a:pt x="22" y="1"/>
                    <a:pt x="22" y="1"/>
                    <a:pt x="22" y="1"/>
                  </a:cubicBezTo>
                  <a:cubicBezTo>
                    <a:pt x="20" y="2"/>
                    <a:pt x="19" y="5"/>
                    <a:pt x="20" y="6"/>
                  </a:cubicBezTo>
                  <a:cubicBezTo>
                    <a:pt x="22" y="8"/>
                    <a:pt x="24" y="9"/>
                    <a:pt x="26" y="8"/>
                  </a:cubicBezTo>
                  <a:close/>
                  <a:moveTo>
                    <a:pt x="19" y="12"/>
                  </a:moveTo>
                  <a:cubicBezTo>
                    <a:pt x="19" y="12"/>
                    <a:pt x="19" y="12"/>
                    <a:pt x="19" y="12"/>
                  </a:cubicBezTo>
                  <a:cubicBezTo>
                    <a:pt x="21" y="11"/>
                    <a:pt x="21" y="9"/>
                    <a:pt x="20" y="7"/>
                  </a:cubicBezTo>
                  <a:cubicBezTo>
                    <a:pt x="19" y="5"/>
                    <a:pt x="16" y="5"/>
                    <a:pt x="15" y="6"/>
                  </a:cubicBezTo>
                  <a:cubicBezTo>
                    <a:pt x="13" y="8"/>
                    <a:pt x="13" y="10"/>
                    <a:pt x="14" y="12"/>
                  </a:cubicBezTo>
                  <a:cubicBezTo>
                    <a:pt x="15" y="13"/>
                    <a:pt x="18" y="14"/>
                    <a:pt x="19" y="12"/>
                  </a:cubicBezTo>
                  <a:close/>
                  <a:moveTo>
                    <a:pt x="13" y="18"/>
                  </a:moveTo>
                  <a:cubicBezTo>
                    <a:pt x="13" y="18"/>
                    <a:pt x="13" y="18"/>
                    <a:pt x="13" y="18"/>
                  </a:cubicBezTo>
                  <a:cubicBezTo>
                    <a:pt x="15" y="16"/>
                    <a:pt x="15" y="14"/>
                    <a:pt x="13" y="12"/>
                  </a:cubicBezTo>
                  <a:cubicBezTo>
                    <a:pt x="12" y="11"/>
                    <a:pt x="9" y="10"/>
                    <a:pt x="8" y="12"/>
                  </a:cubicBezTo>
                  <a:cubicBezTo>
                    <a:pt x="8" y="12"/>
                    <a:pt x="8" y="12"/>
                    <a:pt x="8" y="12"/>
                  </a:cubicBezTo>
                  <a:cubicBezTo>
                    <a:pt x="6" y="13"/>
                    <a:pt x="6" y="16"/>
                    <a:pt x="7" y="17"/>
                  </a:cubicBezTo>
                  <a:cubicBezTo>
                    <a:pt x="9" y="19"/>
                    <a:pt x="11" y="19"/>
                    <a:pt x="13" y="18"/>
                  </a:cubicBezTo>
                  <a:close/>
                  <a:moveTo>
                    <a:pt x="7" y="23"/>
                  </a:moveTo>
                  <a:cubicBezTo>
                    <a:pt x="7" y="23"/>
                    <a:pt x="7" y="23"/>
                    <a:pt x="7" y="23"/>
                  </a:cubicBezTo>
                  <a:cubicBezTo>
                    <a:pt x="8" y="22"/>
                    <a:pt x="8" y="19"/>
                    <a:pt x="7" y="18"/>
                  </a:cubicBezTo>
                  <a:cubicBezTo>
                    <a:pt x="6" y="16"/>
                    <a:pt x="3" y="16"/>
                    <a:pt x="2" y="17"/>
                  </a:cubicBezTo>
                  <a:cubicBezTo>
                    <a:pt x="2" y="17"/>
                    <a:pt x="2" y="17"/>
                    <a:pt x="2" y="17"/>
                  </a:cubicBezTo>
                  <a:cubicBezTo>
                    <a:pt x="0" y="19"/>
                    <a:pt x="0" y="21"/>
                    <a:pt x="1" y="23"/>
                  </a:cubicBezTo>
                  <a:cubicBezTo>
                    <a:pt x="3" y="24"/>
                    <a:pt x="5" y="25"/>
                    <a:pt x="7" y="23"/>
                  </a:cubicBezTo>
                  <a:close/>
                </a:path>
              </a:pathLst>
            </a:custGeom>
            <a:solidFill>
              <a:srgbClr val="A3BD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37" name="Freeform 125">
              <a:extLst>
                <a:ext uri="{FF2B5EF4-FFF2-40B4-BE49-F238E27FC236}">
                  <a16:creationId xmlns:a16="http://schemas.microsoft.com/office/drawing/2014/main" id="{3E5ADAB7-87E7-456F-8ECF-04AC3B94D04B}"/>
                </a:ext>
              </a:extLst>
            </p:cNvPr>
            <p:cNvSpPr>
              <a:spLocks/>
            </p:cNvSpPr>
            <p:nvPr/>
          </p:nvSpPr>
          <p:spPr bwMode="auto">
            <a:xfrm>
              <a:off x="7523569" y="5996550"/>
              <a:ext cx="25545" cy="25545"/>
            </a:xfrm>
            <a:custGeom>
              <a:avLst/>
              <a:gdLst>
                <a:gd name="T0" fmla="*/ 4 w 8"/>
                <a:gd name="T1" fmla="*/ 8 h 8"/>
                <a:gd name="T2" fmla="*/ 7 w 8"/>
                <a:gd name="T3" fmla="*/ 6 h 8"/>
                <a:gd name="T4" fmla="*/ 8 w 8"/>
                <a:gd name="T5" fmla="*/ 4 h 8"/>
                <a:gd name="T6" fmla="*/ 7 w 8"/>
                <a:gd name="T7" fmla="*/ 1 h 8"/>
                <a:gd name="T8" fmla="*/ 4 w 8"/>
                <a:gd name="T9" fmla="*/ 0 h 8"/>
                <a:gd name="T10" fmla="*/ 1 w 8"/>
                <a:gd name="T11" fmla="*/ 1 h 8"/>
                <a:gd name="T12" fmla="*/ 0 w 8"/>
                <a:gd name="T13" fmla="*/ 4 h 8"/>
                <a:gd name="T14" fmla="*/ 1 w 8"/>
                <a:gd name="T15" fmla="*/ 6 h 8"/>
                <a:gd name="T16" fmla="*/ 4 w 8"/>
                <a:gd name="T1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4" y="8"/>
                  </a:moveTo>
                  <a:cubicBezTo>
                    <a:pt x="5" y="8"/>
                    <a:pt x="6" y="7"/>
                    <a:pt x="7" y="6"/>
                  </a:cubicBezTo>
                  <a:cubicBezTo>
                    <a:pt x="7" y="6"/>
                    <a:pt x="8" y="5"/>
                    <a:pt x="8" y="4"/>
                  </a:cubicBezTo>
                  <a:cubicBezTo>
                    <a:pt x="8" y="3"/>
                    <a:pt x="7" y="2"/>
                    <a:pt x="7" y="1"/>
                  </a:cubicBezTo>
                  <a:cubicBezTo>
                    <a:pt x="6" y="0"/>
                    <a:pt x="5" y="0"/>
                    <a:pt x="4" y="0"/>
                  </a:cubicBezTo>
                  <a:cubicBezTo>
                    <a:pt x="3" y="0"/>
                    <a:pt x="2" y="0"/>
                    <a:pt x="1" y="1"/>
                  </a:cubicBezTo>
                  <a:cubicBezTo>
                    <a:pt x="0" y="2"/>
                    <a:pt x="0" y="3"/>
                    <a:pt x="0" y="4"/>
                  </a:cubicBezTo>
                  <a:cubicBezTo>
                    <a:pt x="0" y="5"/>
                    <a:pt x="0" y="6"/>
                    <a:pt x="1" y="6"/>
                  </a:cubicBezTo>
                  <a:cubicBezTo>
                    <a:pt x="2" y="7"/>
                    <a:pt x="3" y="8"/>
                    <a:pt x="4" y="8"/>
                  </a:cubicBezTo>
                </a:path>
              </a:pathLst>
            </a:custGeom>
            <a:solidFill>
              <a:srgbClr val="A3BD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38" name="Freeform 209">
              <a:extLst>
                <a:ext uri="{FF2B5EF4-FFF2-40B4-BE49-F238E27FC236}">
                  <a16:creationId xmlns:a16="http://schemas.microsoft.com/office/drawing/2014/main" id="{32E088AC-CE33-4C57-9583-0B46B9AB2BFB}"/>
                </a:ext>
              </a:extLst>
            </p:cNvPr>
            <p:cNvSpPr>
              <a:spLocks/>
            </p:cNvSpPr>
            <p:nvPr/>
          </p:nvSpPr>
          <p:spPr bwMode="auto">
            <a:xfrm>
              <a:off x="7140405" y="4434940"/>
              <a:ext cx="367838" cy="463204"/>
            </a:xfrm>
            <a:custGeom>
              <a:avLst/>
              <a:gdLst>
                <a:gd name="T0" fmla="*/ 115 w 115"/>
                <a:gd name="T1" fmla="*/ 58 h 146"/>
                <a:gd name="T2" fmla="*/ 57 w 115"/>
                <a:gd name="T3" fmla="*/ 0 h 146"/>
                <a:gd name="T4" fmla="*/ 0 w 115"/>
                <a:gd name="T5" fmla="*/ 58 h 146"/>
                <a:gd name="T6" fmla="*/ 17 w 115"/>
                <a:gd name="T7" fmla="*/ 99 h 146"/>
                <a:gd name="T8" fmla="*/ 35 w 115"/>
                <a:gd name="T9" fmla="*/ 136 h 146"/>
                <a:gd name="T10" fmla="*/ 56 w 115"/>
                <a:gd name="T11" fmla="*/ 145 h 146"/>
                <a:gd name="T12" fmla="*/ 56 w 115"/>
                <a:gd name="T13" fmla="*/ 146 h 146"/>
                <a:gd name="T14" fmla="*/ 57 w 115"/>
                <a:gd name="T15" fmla="*/ 146 h 146"/>
                <a:gd name="T16" fmla="*/ 58 w 115"/>
                <a:gd name="T17" fmla="*/ 146 h 146"/>
                <a:gd name="T18" fmla="*/ 59 w 115"/>
                <a:gd name="T19" fmla="*/ 145 h 146"/>
                <a:gd name="T20" fmla="*/ 80 w 115"/>
                <a:gd name="T21" fmla="*/ 136 h 146"/>
                <a:gd name="T22" fmla="*/ 97 w 115"/>
                <a:gd name="T23" fmla="*/ 100 h 146"/>
                <a:gd name="T24" fmla="*/ 115 w 115"/>
                <a:gd name="T25" fmla="*/ 5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5" h="146">
                  <a:moveTo>
                    <a:pt x="115" y="58"/>
                  </a:moveTo>
                  <a:cubicBezTo>
                    <a:pt x="115" y="26"/>
                    <a:pt x="89" y="0"/>
                    <a:pt x="57" y="0"/>
                  </a:cubicBezTo>
                  <a:cubicBezTo>
                    <a:pt x="25" y="0"/>
                    <a:pt x="0" y="26"/>
                    <a:pt x="0" y="58"/>
                  </a:cubicBezTo>
                  <a:cubicBezTo>
                    <a:pt x="0" y="74"/>
                    <a:pt x="6" y="88"/>
                    <a:pt x="17" y="99"/>
                  </a:cubicBezTo>
                  <a:cubicBezTo>
                    <a:pt x="34" y="117"/>
                    <a:pt x="35" y="136"/>
                    <a:pt x="35" y="136"/>
                  </a:cubicBezTo>
                  <a:cubicBezTo>
                    <a:pt x="56" y="145"/>
                    <a:pt x="56" y="145"/>
                    <a:pt x="56" y="145"/>
                  </a:cubicBezTo>
                  <a:cubicBezTo>
                    <a:pt x="56" y="146"/>
                    <a:pt x="56" y="146"/>
                    <a:pt x="56" y="146"/>
                  </a:cubicBezTo>
                  <a:cubicBezTo>
                    <a:pt x="57" y="146"/>
                    <a:pt x="57" y="146"/>
                    <a:pt x="57" y="146"/>
                  </a:cubicBezTo>
                  <a:cubicBezTo>
                    <a:pt x="58" y="146"/>
                    <a:pt x="58" y="146"/>
                    <a:pt x="58" y="146"/>
                  </a:cubicBezTo>
                  <a:cubicBezTo>
                    <a:pt x="59" y="145"/>
                    <a:pt x="59" y="145"/>
                    <a:pt x="59" y="145"/>
                  </a:cubicBezTo>
                  <a:cubicBezTo>
                    <a:pt x="80" y="136"/>
                    <a:pt x="80" y="136"/>
                    <a:pt x="80" y="136"/>
                  </a:cubicBezTo>
                  <a:cubicBezTo>
                    <a:pt x="80" y="136"/>
                    <a:pt x="80" y="117"/>
                    <a:pt x="97" y="100"/>
                  </a:cubicBezTo>
                  <a:cubicBezTo>
                    <a:pt x="108" y="89"/>
                    <a:pt x="115" y="74"/>
                    <a:pt x="115" y="5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39" name="Freeform 210">
              <a:extLst>
                <a:ext uri="{FF2B5EF4-FFF2-40B4-BE49-F238E27FC236}">
                  <a16:creationId xmlns:a16="http://schemas.microsoft.com/office/drawing/2014/main" id="{E408B9A7-9E7F-47CF-A1A3-43C511FEF29F}"/>
                </a:ext>
              </a:extLst>
            </p:cNvPr>
            <p:cNvSpPr>
              <a:spLocks noEditPoints="1"/>
            </p:cNvSpPr>
            <p:nvPr/>
          </p:nvSpPr>
          <p:spPr bwMode="auto">
            <a:xfrm>
              <a:off x="7293670" y="4504761"/>
              <a:ext cx="61306" cy="275879"/>
            </a:xfrm>
            <a:custGeom>
              <a:avLst/>
              <a:gdLst>
                <a:gd name="T0" fmla="*/ 1 w 19"/>
                <a:gd name="T1" fmla="*/ 79 h 87"/>
                <a:gd name="T2" fmla="*/ 9 w 19"/>
                <a:gd name="T3" fmla="*/ 71 h 87"/>
                <a:gd name="T4" fmla="*/ 17 w 19"/>
                <a:gd name="T5" fmla="*/ 79 h 87"/>
                <a:gd name="T6" fmla="*/ 9 w 19"/>
                <a:gd name="T7" fmla="*/ 87 h 87"/>
                <a:gd name="T8" fmla="*/ 1 w 19"/>
                <a:gd name="T9" fmla="*/ 79 h 87"/>
                <a:gd name="T10" fmla="*/ 5 w 19"/>
                <a:gd name="T11" fmla="*/ 64 h 87"/>
                <a:gd name="T12" fmla="*/ 0 w 19"/>
                <a:gd name="T13" fmla="*/ 0 h 87"/>
                <a:gd name="T14" fmla="*/ 19 w 19"/>
                <a:gd name="T15" fmla="*/ 0 h 87"/>
                <a:gd name="T16" fmla="*/ 14 w 19"/>
                <a:gd name="T17" fmla="*/ 64 h 87"/>
                <a:gd name="T18" fmla="*/ 5 w 19"/>
                <a:gd name="T19" fmla="*/ 64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87">
                  <a:moveTo>
                    <a:pt x="1" y="79"/>
                  </a:moveTo>
                  <a:cubicBezTo>
                    <a:pt x="1" y="74"/>
                    <a:pt x="5" y="71"/>
                    <a:pt x="9" y="71"/>
                  </a:cubicBezTo>
                  <a:cubicBezTo>
                    <a:pt x="14" y="71"/>
                    <a:pt x="17" y="74"/>
                    <a:pt x="17" y="79"/>
                  </a:cubicBezTo>
                  <a:cubicBezTo>
                    <a:pt x="17" y="84"/>
                    <a:pt x="14" y="87"/>
                    <a:pt x="9" y="87"/>
                  </a:cubicBezTo>
                  <a:cubicBezTo>
                    <a:pt x="5" y="87"/>
                    <a:pt x="1" y="84"/>
                    <a:pt x="1" y="79"/>
                  </a:cubicBezTo>
                  <a:close/>
                  <a:moveTo>
                    <a:pt x="5" y="64"/>
                  </a:moveTo>
                  <a:cubicBezTo>
                    <a:pt x="0" y="0"/>
                    <a:pt x="0" y="0"/>
                    <a:pt x="0" y="0"/>
                  </a:cubicBezTo>
                  <a:cubicBezTo>
                    <a:pt x="19" y="0"/>
                    <a:pt x="19" y="0"/>
                    <a:pt x="19" y="0"/>
                  </a:cubicBezTo>
                  <a:cubicBezTo>
                    <a:pt x="14" y="64"/>
                    <a:pt x="14" y="64"/>
                    <a:pt x="14" y="64"/>
                  </a:cubicBezTo>
                  <a:lnTo>
                    <a:pt x="5" y="64"/>
                  </a:lnTo>
                  <a:close/>
                </a:path>
              </a:pathLst>
            </a:custGeom>
            <a:solidFill>
              <a:srgbClr val="006E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40" name="Rectangle 214">
              <a:extLst>
                <a:ext uri="{FF2B5EF4-FFF2-40B4-BE49-F238E27FC236}">
                  <a16:creationId xmlns:a16="http://schemas.microsoft.com/office/drawing/2014/main" id="{EF6A7130-5CD1-418F-80F5-236A58EBA0A6}"/>
                </a:ext>
              </a:extLst>
            </p:cNvPr>
            <p:cNvSpPr>
              <a:spLocks noChangeArrowheads="1"/>
            </p:cNvSpPr>
            <p:nvPr/>
          </p:nvSpPr>
          <p:spPr bwMode="auto">
            <a:xfrm>
              <a:off x="7252800" y="4864084"/>
              <a:ext cx="143048" cy="8514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grpSp>
      <p:sp>
        <p:nvSpPr>
          <p:cNvPr id="43" name="Text Placeholder 3">
            <a:extLst>
              <a:ext uri="{FF2B5EF4-FFF2-40B4-BE49-F238E27FC236}">
                <a16:creationId xmlns:a16="http://schemas.microsoft.com/office/drawing/2014/main" id="{BAB0F5A1-CEB1-4C1A-A0DD-FF320E2F30E3}"/>
              </a:ext>
            </a:extLst>
          </p:cNvPr>
          <p:cNvSpPr>
            <a:spLocks noGrp="1"/>
          </p:cNvSpPr>
          <p:nvPr>
            <p:ph type="body" sz="quarter" idx="10" hasCustomPrompt="1"/>
          </p:nvPr>
        </p:nvSpPr>
        <p:spPr>
          <a:xfrm>
            <a:off x="265176" y="2011680"/>
            <a:ext cx="9064366" cy="517065"/>
          </a:xfrm>
        </p:spPr>
        <p:txBody>
          <a:bodyPr wrap="square">
            <a:spAutoFit/>
          </a:bodyPr>
          <a:lstStyle>
            <a:lvl1pPr>
              <a:defRPr sz="2400"/>
            </a:lvl1pPr>
          </a:lstStyle>
          <a:p>
            <a:pPr lvl="0"/>
            <a:r>
              <a:rPr lang="en-US" dirty="0"/>
              <a:t>First level</a:t>
            </a:r>
          </a:p>
        </p:txBody>
      </p:sp>
      <p:sp>
        <p:nvSpPr>
          <p:cNvPr id="49" name="TextBox 48">
            <a:extLst>
              <a:ext uri="{FF2B5EF4-FFF2-40B4-BE49-F238E27FC236}">
                <a16:creationId xmlns:a16="http://schemas.microsoft.com/office/drawing/2014/main" id="{92A6989C-BE96-4864-86C6-EC70D470553C}"/>
              </a:ext>
            </a:extLst>
          </p:cNvPr>
          <p:cNvSpPr txBox="1"/>
          <p:nvPr/>
        </p:nvSpPr>
        <p:spPr>
          <a:xfrm>
            <a:off x="265175" y="292607"/>
            <a:ext cx="11658600" cy="896112"/>
          </a:xfrm>
          <a:prstGeom prst="rect">
            <a:avLst/>
          </a:prstGeom>
          <a:noFill/>
        </p:spPr>
        <p:txBody>
          <a:bodyPr wrap="square" lIns="146304" tIns="91440" rIns="146304" bIns="91440" rtlCol="0">
            <a:noAutofit/>
          </a:bodyPr>
          <a:lstStyle/>
          <a:p>
            <a:pPr>
              <a:lnSpc>
                <a:spcPct val="90000"/>
              </a:lnSpc>
              <a:spcAft>
                <a:spcPts val="600"/>
              </a:spcAft>
            </a:pPr>
            <a:r>
              <a:rPr lang="en-US" sz="4800" b="0" kern="1200" cap="none" spc="-100" baseline="0" dirty="0">
                <a:ln w="3175">
                  <a:noFill/>
                </a:ln>
                <a:solidFill>
                  <a:schemeClr val="accent3"/>
                </a:solidFill>
                <a:effectLst/>
                <a:latin typeface="+mj-lt"/>
                <a:ea typeface="+mn-ea"/>
                <a:cs typeface="Segoe UI" pitchFamily="34" charset="0"/>
              </a:rPr>
              <a:t>Objectives</a:t>
            </a:r>
          </a:p>
        </p:txBody>
      </p:sp>
      <p:sp>
        <p:nvSpPr>
          <p:cNvPr id="22" name="Text Placeholder 5">
            <a:extLst>
              <a:ext uri="{FF2B5EF4-FFF2-40B4-BE49-F238E27FC236}">
                <a16:creationId xmlns:a16="http://schemas.microsoft.com/office/drawing/2014/main" id="{7C7D33A1-8736-4D77-98F6-2FC67812D602}"/>
              </a:ext>
            </a:extLst>
          </p:cNvPr>
          <p:cNvSpPr>
            <a:spLocks noGrp="1"/>
          </p:cNvSpPr>
          <p:nvPr>
            <p:ph type="body" sz="quarter" idx="11"/>
          </p:nvPr>
        </p:nvSpPr>
        <p:spPr>
          <a:xfrm>
            <a:off x="269239" y="1189177"/>
            <a:ext cx="11653523" cy="572464"/>
          </a:xfrm>
        </p:spPr>
        <p:txBody>
          <a:bodyPr/>
          <a:lstStyle>
            <a:lvl1pPr marL="0" indent="0">
              <a:buNone/>
              <a:defRPr sz="2800">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p:txBody>
      </p:sp>
    </p:spTree>
    <p:extLst>
      <p:ext uri="{BB962C8B-B14F-4D97-AF65-F5344CB8AC3E}">
        <p14:creationId xmlns:p14="http://schemas.microsoft.com/office/powerpoint/2010/main" val="45028696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2_Title Bullet Points 1">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wrap="square"/>
          <a:lstStyle>
            <a:lvl1pPr>
              <a:defRPr>
                <a:solidFill>
                  <a:srgbClr val="0078D7"/>
                </a:solidFill>
              </a:defRPr>
            </a:lvl1pPr>
          </a:lstStyle>
          <a:p>
            <a:r>
              <a:rPr lang="en-US"/>
              <a:t>Click to edit Master title style</a:t>
            </a:r>
            <a:endParaRPr lang="en-US" dirty="0"/>
          </a:p>
        </p:txBody>
      </p:sp>
      <p:sp>
        <p:nvSpPr>
          <p:cNvPr id="38" name="Content Placeholder 37"/>
          <p:cNvSpPr>
            <a:spLocks noGrp="1"/>
          </p:cNvSpPr>
          <p:nvPr>
            <p:ph sz="quarter" idx="21"/>
          </p:nvPr>
        </p:nvSpPr>
        <p:spPr>
          <a:xfrm>
            <a:off x="269240" y="1710608"/>
            <a:ext cx="5854029" cy="4553806"/>
          </a:xfrm>
        </p:spPr>
        <p:txBody>
          <a:bodyPr>
            <a:noAutofit/>
          </a:bodyPr>
          <a:lstStyle>
            <a:lvl1pPr marL="0" indent="0">
              <a:buNone/>
              <a:defRPr sz="3137">
                <a:latin typeface="+mj-lt"/>
              </a:defRPr>
            </a:lvl1pPr>
          </a:lstStyle>
          <a:p>
            <a:pPr lvl="0"/>
            <a:r>
              <a:rPr lang="en-US"/>
              <a:t>Click to edit Master text styles</a:t>
            </a:r>
          </a:p>
        </p:txBody>
      </p:sp>
      <p:sp>
        <p:nvSpPr>
          <p:cNvPr id="12" name="Content Placeholder 32"/>
          <p:cNvSpPr>
            <a:spLocks noGrp="1"/>
          </p:cNvSpPr>
          <p:nvPr>
            <p:ph sz="quarter" idx="17"/>
          </p:nvPr>
        </p:nvSpPr>
        <p:spPr>
          <a:xfrm>
            <a:off x="6245403" y="1710609"/>
            <a:ext cx="2346441" cy="2203133"/>
          </a:xfrm>
          <a:solidFill>
            <a:schemeClr val="accent1"/>
          </a:solidFill>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Click to edit Master text styles</a:t>
            </a:r>
          </a:p>
        </p:txBody>
      </p:sp>
      <p:sp>
        <p:nvSpPr>
          <p:cNvPr id="13" name="Content Placeholder 32"/>
          <p:cNvSpPr>
            <a:spLocks noGrp="1"/>
          </p:cNvSpPr>
          <p:nvPr>
            <p:ph sz="quarter" idx="18"/>
          </p:nvPr>
        </p:nvSpPr>
        <p:spPr>
          <a:xfrm>
            <a:off x="8713978" y="1710609"/>
            <a:ext cx="2346441" cy="2203134"/>
          </a:xfrm>
          <a:solidFill>
            <a:srgbClr val="0078D7"/>
          </a:solidFill>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Click to edit Master text styles</a:t>
            </a:r>
          </a:p>
        </p:txBody>
      </p:sp>
      <p:sp>
        <p:nvSpPr>
          <p:cNvPr id="14" name="Content Placeholder 32"/>
          <p:cNvSpPr>
            <a:spLocks noGrp="1"/>
          </p:cNvSpPr>
          <p:nvPr>
            <p:ph sz="quarter" idx="19"/>
          </p:nvPr>
        </p:nvSpPr>
        <p:spPr>
          <a:xfrm>
            <a:off x="6253381" y="4061280"/>
            <a:ext cx="2346441" cy="2203134"/>
          </a:xfrm>
          <a:solidFill>
            <a:srgbClr val="0078D7"/>
          </a:solidFill>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Click to edit Master text styles</a:t>
            </a:r>
          </a:p>
        </p:txBody>
      </p:sp>
      <p:sp>
        <p:nvSpPr>
          <p:cNvPr id="15" name="Content Placeholder 32"/>
          <p:cNvSpPr>
            <a:spLocks noGrp="1"/>
          </p:cNvSpPr>
          <p:nvPr>
            <p:ph sz="quarter" idx="20"/>
          </p:nvPr>
        </p:nvSpPr>
        <p:spPr>
          <a:xfrm>
            <a:off x="8718402" y="4061280"/>
            <a:ext cx="2346441" cy="2203134"/>
          </a:xfrm>
          <a:solidFill>
            <a:srgbClr val="00BCF2"/>
          </a:solidFill>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Click to edit Master text styles</a:t>
            </a:r>
          </a:p>
        </p:txBody>
      </p:sp>
    </p:spTree>
    <p:extLst>
      <p:ext uri="{BB962C8B-B14F-4D97-AF65-F5344CB8AC3E}">
        <p14:creationId xmlns:p14="http://schemas.microsoft.com/office/powerpoint/2010/main" val="192888023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2_Title Bullet Points 2">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wrap="square"/>
          <a:lstStyle>
            <a:lvl1pPr>
              <a:defRPr>
                <a:solidFill>
                  <a:srgbClr val="0078D7"/>
                </a:solidFill>
              </a:defRPr>
            </a:lvl1pPr>
          </a:lstStyle>
          <a:p>
            <a:r>
              <a:rPr lang="en-US"/>
              <a:t>Click to edit Master title style</a:t>
            </a:r>
            <a:endParaRPr lang="en-US" dirty="0"/>
          </a:p>
        </p:txBody>
      </p:sp>
      <p:sp>
        <p:nvSpPr>
          <p:cNvPr id="38" name="Content Placeholder 37"/>
          <p:cNvSpPr>
            <a:spLocks noGrp="1"/>
          </p:cNvSpPr>
          <p:nvPr>
            <p:ph sz="quarter" idx="21"/>
          </p:nvPr>
        </p:nvSpPr>
        <p:spPr>
          <a:xfrm>
            <a:off x="6256445" y="1710607"/>
            <a:ext cx="5672902" cy="4553806"/>
          </a:xfrm>
        </p:spPr>
        <p:txBody>
          <a:bodyPr>
            <a:noAutofit/>
          </a:bodyPr>
          <a:lstStyle>
            <a:lvl1pPr marL="0" indent="0">
              <a:buNone/>
              <a:defRPr sz="3137">
                <a:latin typeface="+mj-lt"/>
              </a:defRPr>
            </a:lvl1pPr>
          </a:lstStyle>
          <a:p>
            <a:pPr lvl="0"/>
            <a:r>
              <a:rPr lang="en-US"/>
              <a:t>Click to edit Master text styles</a:t>
            </a:r>
          </a:p>
        </p:txBody>
      </p:sp>
      <p:sp>
        <p:nvSpPr>
          <p:cNvPr id="12" name="Content Placeholder 32"/>
          <p:cNvSpPr>
            <a:spLocks noGrp="1"/>
          </p:cNvSpPr>
          <p:nvPr>
            <p:ph sz="quarter" idx="17"/>
          </p:nvPr>
        </p:nvSpPr>
        <p:spPr>
          <a:xfrm>
            <a:off x="1315067" y="1710608"/>
            <a:ext cx="2346441" cy="2203133"/>
          </a:xfrm>
          <a:solidFill>
            <a:schemeClr val="accent1"/>
          </a:solidFill>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Click to edit Master text styles</a:t>
            </a:r>
          </a:p>
        </p:txBody>
      </p:sp>
      <p:sp>
        <p:nvSpPr>
          <p:cNvPr id="14" name="Content Placeholder 32"/>
          <p:cNvSpPr>
            <a:spLocks noGrp="1"/>
          </p:cNvSpPr>
          <p:nvPr>
            <p:ph sz="quarter" idx="18"/>
          </p:nvPr>
        </p:nvSpPr>
        <p:spPr>
          <a:xfrm>
            <a:off x="3783642" y="1710608"/>
            <a:ext cx="2346441" cy="2203134"/>
          </a:xfrm>
          <a:solidFill>
            <a:srgbClr val="0078D7"/>
          </a:solidFill>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Click to edit Master text styles</a:t>
            </a:r>
          </a:p>
        </p:txBody>
      </p:sp>
      <p:sp>
        <p:nvSpPr>
          <p:cNvPr id="15" name="Content Placeholder 32"/>
          <p:cNvSpPr>
            <a:spLocks noGrp="1"/>
          </p:cNvSpPr>
          <p:nvPr>
            <p:ph sz="quarter" idx="20"/>
          </p:nvPr>
        </p:nvSpPr>
        <p:spPr>
          <a:xfrm>
            <a:off x="3788066" y="4061279"/>
            <a:ext cx="2346441" cy="2203134"/>
          </a:xfrm>
          <a:solidFill>
            <a:srgbClr val="00BCF2"/>
          </a:solidFill>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Click to edit Master text styles</a:t>
            </a:r>
          </a:p>
        </p:txBody>
      </p:sp>
      <p:sp>
        <p:nvSpPr>
          <p:cNvPr id="16" name="Content Placeholder 32"/>
          <p:cNvSpPr>
            <a:spLocks noGrp="1"/>
          </p:cNvSpPr>
          <p:nvPr>
            <p:ph sz="quarter" idx="19"/>
          </p:nvPr>
        </p:nvSpPr>
        <p:spPr>
          <a:xfrm>
            <a:off x="1323045" y="4061279"/>
            <a:ext cx="2346441" cy="2203134"/>
          </a:xfrm>
          <a:solidFill>
            <a:srgbClr val="0078D7"/>
          </a:solidFill>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Click to edit Master text styles</a:t>
            </a:r>
          </a:p>
        </p:txBody>
      </p:sp>
    </p:spTree>
    <p:extLst>
      <p:ext uri="{BB962C8B-B14F-4D97-AF65-F5344CB8AC3E}">
        <p14:creationId xmlns:p14="http://schemas.microsoft.com/office/powerpoint/2010/main" val="348346323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2_Title Bullet Points 3">
    <p:spTree>
      <p:nvGrpSpPr>
        <p:cNvPr id="1" name=""/>
        <p:cNvGrpSpPr/>
        <p:nvPr/>
      </p:nvGrpSpPr>
      <p:grpSpPr>
        <a:xfrm>
          <a:off x="0" y="0"/>
          <a:ext cx="0" cy="0"/>
          <a:chOff x="0" y="0"/>
          <a:chExt cx="0" cy="0"/>
        </a:xfrm>
      </p:grpSpPr>
      <p:sp>
        <p:nvSpPr>
          <p:cNvPr id="18" name="Title 17"/>
          <p:cNvSpPr>
            <a:spLocks noGrp="1"/>
          </p:cNvSpPr>
          <p:nvPr>
            <p:ph type="title"/>
          </p:nvPr>
        </p:nvSpPr>
        <p:spPr/>
        <p:txBody>
          <a:bodyPr wrap="square"/>
          <a:lstStyle>
            <a:lvl1pPr>
              <a:defRPr>
                <a:solidFill>
                  <a:srgbClr val="0078D7"/>
                </a:solidFill>
              </a:defRPr>
            </a:lvl1pPr>
          </a:lstStyle>
          <a:p>
            <a:r>
              <a:rPr lang="en-US"/>
              <a:t>Click to edit Master title style</a:t>
            </a:r>
          </a:p>
        </p:txBody>
      </p:sp>
      <p:sp>
        <p:nvSpPr>
          <p:cNvPr id="15" name="Content Placeholder 32"/>
          <p:cNvSpPr>
            <a:spLocks noGrp="1"/>
          </p:cNvSpPr>
          <p:nvPr>
            <p:ph sz="quarter" idx="18"/>
          </p:nvPr>
        </p:nvSpPr>
        <p:spPr>
          <a:xfrm>
            <a:off x="1326562" y="1710609"/>
            <a:ext cx="2346441" cy="2203134"/>
          </a:xfrm>
          <a:solidFill>
            <a:srgbClr val="002050"/>
          </a:solidFill>
          <a:ln>
            <a:noFill/>
          </a:ln>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Click to edit Master text styles</a:t>
            </a:r>
          </a:p>
        </p:txBody>
      </p:sp>
      <p:sp>
        <p:nvSpPr>
          <p:cNvPr id="16" name="Content Placeholder 32"/>
          <p:cNvSpPr>
            <a:spLocks noGrp="1"/>
          </p:cNvSpPr>
          <p:nvPr>
            <p:ph sz="quarter" idx="19"/>
          </p:nvPr>
        </p:nvSpPr>
        <p:spPr>
          <a:xfrm>
            <a:off x="3797268" y="1710609"/>
            <a:ext cx="2335156" cy="2203133"/>
          </a:xfrm>
          <a:solidFill>
            <a:srgbClr val="0078D7"/>
          </a:solidFill>
          <a:ln>
            <a:noFill/>
          </a:ln>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Click to edit Master text styles</a:t>
            </a:r>
          </a:p>
        </p:txBody>
      </p:sp>
      <p:sp>
        <p:nvSpPr>
          <p:cNvPr id="17" name="Content Placeholder 32"/>
          <p:cNvSpPr>
            <a:spLocks noGrp="1"/>
          </p:cNvSpPr>
          <p:nvPr>
            <p:ph sz="quarter" idx="17"/>
          </p:nvPr>
        </p:nvSpPr>
        <p:spPr>
          <a:xfrm>
            <a:off x="6245403" y="1710609"/>
            <a:ext cx="2346441" cy="2203133"/>
          </a:xfrm>
          <a:solidFill>
            <a:srgbClr val="002050"/>
          </a:solidFill>
          <a:ln>
            <a:noFill/>
          </a:ln>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Click to edit Master text styles</a:t>
            </a:r>
          </a:p>
        </p:txBody>
      </p:sp>
      <p:sp>
        <p:nvSpPr>
          <p:cNvPr id="19" name="Content Placeholder 32"/>
          <p:cNvSpPr>
            <a:spLocks noGrp="1"/>
          </p:cNvSpPr>
          <p:nvPr>
            <p:ph sz="quarter" idx="20"/>
          </p:nvPr>
        </p:nvSpPr>
        <p:spPr>
          <a:xfrm>
            <a:off x="3797268" y="4061280"/>
            <a:ext cx="2335156" cy="2203134"/>
          </a:xfrm>
          <a:solidFill>
            <a:srgbClr val="00BCF2"/>
          </a:solidFill>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Click to edit Master text styles</a:t>
            </a:r>
          </a:p>
        </p:txBody>
      </p:sp>
      <p:sp>
        <p:nvSpPr>
          <p:cNvPr id="20" name="Content Placeholder 32"/>
          <p:cNvSpPr>
            <a:spLocks noGrp="1"/>
          </p:cNvSpPr>
          <p:nvPr>
            <p:ph sz="quarter" idx="21"/>
          </p:nvPr>
        </p:nvSpPr>
        <p:spPr>
          <a:xfrm>
            <a:off x="6257231" y="4061280"/>
            <a:ext cx="2346441" cy="2203134"/>
          </a:xfrm>
          <a:solidFill>
            <a:srgbClr val="0078D7"/>
          </a:solidFill>
          <a:ln>
            <a:noFill/>
          </a:ln>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Click to edit Master text styles</a:t>
            </a:r>
          </a:p>
        </p:txBody>
      </p:sp>
      <p:sp>
        <p:nvSpPr>
          <p:cNvPr id="21" name="Content Placeholder 32"/>
          <p:cNvSpPr>
            <a:spLocks noGrp="1"/>
          </p:cNvSpPr>
          <p:nvPr>
            <p:ph sz="quarter" idx="22"/>
          </p:nvPr>
        </p:nvSpPr>
        <p:spPr>
          <a:xfrm>
            <a:off x="8718401" y="4061280"/>
            <a:ext cx="2346441" cy="2203134"/>
          </a:xfrm>
          <a:solidFill>
            <a:srgbClr val="00BCF2"/>
          </a:solidFill>
          <a:ln>
            <a:noFill/>
          </a:ln>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Click to edit Master text styles</a:t>
            </a:r>
          </a:p>
        </p:txBody>
      </p:sp>
    </p:spTree>
    <p:extLst>
      <p:ext uri="{BB962C8B-B14F-4D97-AF65-F5344CB8AC3E}">
        <p14:creationId xmlns:p14="http://schemas.microsoft.com/office/powerpoint/2010/main" val="340519196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Questions">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0903C54-18C5-4399-A845-D9E265D5A7D1}"/>
              </a:ext>
            </a:extLst>
          </p:cNvPr>
          <p:cNvSpPr txBox="1"/>
          <p:nvPr/>
        </p:nvSpPr>
        <p:spPr>
          <a:xfrm>
            <a:off x="269239" y="289511"/>
            <a:ext cx="11658600" cy="896112"/>
          </a:xfrm>
          <a:prstGeom prst="rect">
            <a:avLst/>
          </a:prstGeom>
          <a:noFill/>
        </p:spPr>
        <p:txBody>
          <a:bodyPr wrap="none" lIns="146304" tIns="91440" rIns="146304" bIns="91440" rtlCol="0">
            <a:no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4800" b="0" i="0" u="none" strike="noStrike" kern="1200" cap="none" spc="0" normalizeH="0" baseline="0" noProof="0" dirty="0">
                <a:ln>
                  <a:noFill/>
                </a:ln>
                <a:solidFill>
                  <a:srgbClr val="0078D7"/>
                </a:solidFill>
                <a:effectLst/>
                <a:uLnTx/>
                <a:uFillTx/>
                <a:latin typeface="+mj-lt"/>
                <a:ea typeface="+mn-ea"/>
                <a:cs typeface="+mn-cs"/>
              </a:rPr>
              <a:t>Questions?</a:t>
            </a:r>
            <a:endParaRPr kumimoji="0" lang="en-US" sz="4800" b="0" i="0" u="none" strike="noStrike" kern="1200" cap="none" spc="0" normalizeH="0" baseline="0" noProof="0" dirty="0">
              <a:ln>
                <a:noFill/>
              </a:ln>
              <a:solidFill>
                <a:srgbClr val="0078D7"/>
              </a:solidFill>
              <a:effectLst/>
              <a:uLnTx/>
              <a:uFillTx/>
              <a:latin typeface="+mj-lt"/>
              <a:ea typeface="+mn-ea"/>
              <a:cs typeface="Segoe UI Semibold" panose="020B0702040204020203" pitchFamily="34" charset="0"/>
            </a:endParaRPr>
          </a:p>
        </p:txBody>
      </p:sp>
      <p:pic>
        <p:nvPicPr>
          <p:cNvPr id="6" name="Picture 5">
            <a:extLst>
              <a:ext uri="{FF2B5EF4-FFF2-40B4-BE49-F238E27FC236}">
                <a16:creationId xmlns:a16="http://schemas.microsoft.com/office/drawing/2014/main" id="{EA1604F4-FD14-4176-A036-E0A8DDAC17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3849" y="291549"/>
            <a:ext cx="5019924" cy="6274904"/>
          </a:xfrm>
          <a:prstGeom prst="rect">
            <a:avLst/>
          </a:prstGeom>
        </p:spPr>
      </p:pic>
    </p:spTree>
    <p:extLst>
      <p:ext uri="{BB962C8B-B14F-4D97-AF65-F5344CB8AC3E}">
        <p14:creationId xmlns:p14="http://schemas.microsoft.com/office/powerpoint/2010/main" val="316851903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Version 1.2">
    <p:spTree>
      <p:nvGrpSpPr>
        <p:cNvPr id="1" name=""/>
        <p:cNvGrpSpPr/>
        <p:nvPr/>
      </p:nvGrpSpPr>
      <p:grpSpPr>
        <a:xfrm>
          <a:off x="0" y="0"/>
          <a:ext cx="0" cy="0"/>
          <a:chOff x="0" y="0"/>
          <a:chExt cx="0" cy="0"/>
        </a:xfrm>
      </p:grpSpPr>
    </p:spTree>
    <p:extLst>
      <p:ext uri="{BB962C8B-B14F-4D97-AF65-F5344CB8AC3E}">
        <p14:creationId xmlns:p14="http://schemas.microsoft.com/office/powerpoint/2010/main" val="96069040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flipH="1">
            <a:off x="0" y="2"/>
            <a:ext cx="12190264" cy="6857996"/>
          </a:xfrm>
          <a:prstGeom prst="rect">
            <a:avLst/>
          </a:prstGeom>
        </p:spPr>
      </p:pic>
      <p:sp>
        <p:nvSpPr>
          <p:cNvPr id="2" name="Rectangle 1"/>
          <p:cNvSpPr/>
          <p:nvPr userDrawn="1"/>
        </p:nvSpPr>
        <p:spPr bwMode="auto">
          <a:xfrm>
            <a:off x="269239" y="2077800"/>
            <a:ext cx="6274974" cy="3592580"/>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77814"/>
            <a:ext cx="6276530" cy="1793104"/>
          </a:xfrm>
          <a:noFill/>
        </p:spPr>
        <p:txBody>
          <a:bodyPr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48585" y="470067"/>
            <a:ext cx="1792850" cy="384107"/>
          </a:xfrm>
          <a:prstGeom prst="rect">
            <a:avLst/>
          </a:prstGeom>
        </p:spPr>
      </p:pic>
      <p:sp>
        <p:nvSpPr>
          <p:cNvPr id="7" name="Text Placeholder 2"/>
          <p:cNvSpPr txBox="1">
            <a:spLocks/>
          </p:cNvSpPr>
          <p:nvPr userDrawn="1"/>
        </p:nvSpPr>
        <p:spPr bwMode="auto">
          <a:xfrm>
            <a:off x="273301" y="6118626"/>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a:t>Microsoft Services</a:t>
            </a:r>
            <a:endParaRPr lang="en-US" sz="2353">
              <a:latin typeface="Segoe UI"/>
            </a:endParaRPr>
          </a:p>
        </p:txBody>
      </p:sp>
    </p:spTree>
    <p:extLst>
      <p:ext uri="{BB962C8B-B14F-4D97-AF65-F5344CB8AC3E}">
        <p14:creationId xmlns:p14="http://schemas.microsoft.com/office/powerpoint/2010/main" val="260240280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91000">
                      <a:schemeClr val="tx1"/>
                    </a:gs>
                    <a:gs pos="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48585" y="6001381"/>
            <a:ext cx="1792850" cy="386208"/>
          </a:xfrm>
          <a:prstGeom prst="rect">
            <a:avLst/>
          </a:prstGeom>
        </p:spPr>
      </p:pic>
    </p:spTree>
    <p:extLst>
      <p:ext uri="{BB962C8B-B14F-4D97-AF65-F5344CB8AC3E}">
        <p14:creationId xmlns:p14="http://schemas.microsoft.com/office/powerpoint/2010/main" val="395398596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833707"/>
          </a:xfrm>
        </p:spPr>
        <p:txBody>
          <a:bodyPr/>
          <a:lstStyle>
            <a:lvl1pPr marL="0" indent="0">
              <a:buNone/>
              <a:defRPr sz="2800">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6734591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lstStyle>
            <a:lvl1pPr>
              <a:defRPr>
                <a:solidFill>
                  <a:srgbClr val="0078D7"/>
                </a:solidFill>
              </a:defRPr>
            </a:lvl1p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833707"/>
          </a:xfrm>
        </p:spPr>
        <p:txBody>
          <a:bodyPr/>
          <a:lstStyle>
            <a:lvl1pPr marL="0" indent="0">
              <a:buNone/>
              <a:defRPr sz="2800">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0740294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00072"/>
          </a:xfrm>
        </p:spPr>
        <p:txBody>
          <a:bodyPr>
            <a:spAutoFit/>
          </a:bodyPr>
          <a:lstStyle>
            <a:lvl1pPr>
              <a:defRPr sz="28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4598320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6020334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6730066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8430146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lstStyle/>
          <a:p>
            <a:r>
              <a:rPr lang="en-US"/>
              <a:t>Click to edit Master title style</a:t>
            </a:r>
            <a:endParaRPr lang="en-US" dirty="0"/>
          </a:p>
        </p:txBody>
      </p:sp>
      <p:sp>
        <p:nvSpPr>
          <p:cNvPr id="3" name="Rectangle 2"/>
          <p:cNvSpPr/>
          <p:nvPr userDrawn="1"/>
        </p:nvSpPr>
        <p:spPr bwMode="auto">
          <a:xfrm>
            <a:off x="3002162" y="1762387"/>
            <a:ext cx="2346440" cy="2203134"/>
          </a:xfrm>
          <a:prstGeom prst="rect">
            <a:avLst/>
          </a:prstGeom>
          <a:solidFill>
            <a:srgbClr val="D7D7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a:endParaRPr lang="en-GB" sz="2353" dirty="0">
              <a:solidFill>
                <a:schemeClr val="bg2"/>
              </a:solidFill>
              <a:latin typeface="+mj-lt"/>
            </a:endParaRPr>
          </a:p>
        </p:txBody>
      </p:sp>
      <p:sp>
        <p:nvSpPr>
          <p:cNvPr id="4" name="Rectangle 3"/>
          <p:cNvSpPr/>
          <p:nvPr userDrawn="1"/>
        </p:nvSpPr>
        <p:spPr bwMode="auto">
          <a:xfrm>
            <a:off x="542741" y="1762387"/>
            <a:ext cx="2346440" cy="2203134"/>
          </a:xfrm>
          <a:prstGeom prst="rect">
            <a:avLst/>
          </a:prstGeom>
          <a:solidFill>
            <a:srgbClr val="52525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a:endParaRPr lang="en-GB" sz="2353" dirty="0">
              <a:latin typeface="+mj-lt"/>
            </a:endParaRPr>
          </a:p>
        </p:txBody>
      </p:sp>
      <p:sp>
        <p:nvSpPr>
          <p:cNvPr id="5" name="Rectangle 4"/>
          <p:cNvSpPr/>
          <p:nvPr userDrawn="1"/>
        </p:nvSpPr>
        <p:spPr bwMode="auto">
          <a:xfrm>
            <a:off x="3002162" y="4113059"/>
            <a:ext cx="2346440" cy="2203134"/>
          </a:xfrm>
          <a:prstGeom prst="rect">
            <a:avLst/>
          </a:prstGeom>
          <a:solidFill>
            <a:srgbClr val="9696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a:endParaRPr lang="en-GB" sz="2353" dirty="0">
              <a:latin typeface="+mj-lt"/>
            </a:endParaRPr>
          </a:p>
        </p:txBody>
      </p:sp>
      <p:sp>
        <p:nvSpPr>
          <p:cNvPr id="6" name="Rectangle 5"/>
          <p:cNvSpPr/>
          <p:nvPr userDrawn="1"/>
        </p:nvSpPr>
        <p:spPr bwMode="auto">
          <a:xfrm>
            <a:off x="5461582" y="1762387"/>
            <a:ext cx="2346440" cy="2203134"/>
          </a:xfrm>
          <a:prstGeom prst="rect">
            <a:avLst/>
          </a:prstGeom>
          <a:solidFill>
            <a:srgbClr val="52525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fontAlgn="base">
              <a:lnSpc>
                <a:spcPct val="90000"/>
              </a:lnSpc>
              <a:spcBef>
                <a:spcPct val="0"/>
              </a:spcBef>
              <a:spcAft>
                <a:spcPct val="0"/>
              </a:spcAft>
            </a:pPr>
            <a:endParaRPr lang="en-US" sz="2353" dirty="0">
              <a:latin typeface="+mj-lt"/>
            </a:endParaRPr>
          </a:p>
        </p:txBody>
      </p:sp>
      <p:sp>
        <p:nvSpPr>
          <p:cNvPr id="7" name="Rectangle 6"/>
          <p:cNvSpPr/>
          <p:nvPr userDrawn="1"/>
        </p:nvSpPr>
        <p:spPr bwMode="auto">
          <a:xfrm>
            <a:off x="5461582" y="4113059"/>
            <a:ext cx="2346440" cy="2203134"/>
          </a:xfrm>
          <a:prstGeom prst="rect">
            <a:avLst/>
          </a:prstGeom>
          <a:solidFill>
            <a:srgbClr val="D7D7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a:endParaRPr lang="en-GB" sz="2353" dirty="0">
              <a:solidFill>
                <a:schemeClr val="bg2"/>
              </a:solidFill>
              <a:latin typeface="+mj-lt"/>
            </a:endParaRPr>
          </a:p>
        </p:txBody>
      </p:sp>
      <p:sp>
        <p:nvSpPr>
          <p:cNvPr id="8" name="Rectangle 7"/>
          <p:cNvSpPr/>
          <p:nvPr userDrawn="1"/>
        </p:nvSpPr>
        <p:spPr bwMode="auto">
          <a:xfrm>
            <a:off x="7934581" y="4113058"/>
            <a:ext cx="2346440" cy="2203134"/>
          </a:xfrm>
          <a:prstGeom prst="rect">
            <a:avLst/>
          </a:prstGeom>
          <a:solidFill>
            <a:srgbClr val="9696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a:endParaRPr lang="en-GB" sz="2353" dirty="0">
              <a:latin typeface="+mj-lt"/>
            </a:endParaRPr>
          </a:p>
        </p:txBody>
      </p:sp>
    </p:spTree>
    <p:extLst>
      <p:ext uri="{BB962C8B-B14F-4D97-AF65-F5344CB8AC3E}">
        <p14:creationId xmlns:p14="http://schemas.microsoft.com/office/powerpoint/2010/main" val="370585486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6"/>
            <a:ext cx="9860674" cy="778565"/>
          </a:xfrm>
          <a:noFill/>
        </p:spPr>
        <p:txBody>
          <a:bodyPr lIns="182880" tIns="146304" rIns="182880" bIns="146304">
            <a:sp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306668941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332559110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16411962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10469258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418553922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00072"/>
          </a:xfrm>
        </p:spPr>
        <p:txBody>
          <a:bodyPr>
            <a:spAutoFit/>
          </a:bodyPr>
          <a:lstStyle>
            <a:lvl1pPr>
              <a:defRPr sz="2800">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wrap="square"/>
          <a:lstStyle>
            <a:lvl1pPr>
              <a:defRPr>
                <a:solidFill>
                  <a:srgbClr val="0078D7"/>
                </a:solidFill>
              </a:defRPr>
            </a:lvl1pPr>
          </a:lstStyle>
          <a:p>
            <a:r>
              <a:rPr lang="en-US"/>
              <a:t>Click to edit Master title style</a:t>
            </a:r>
            <a:endParaRPr lang="en-US" dirty="0"/>
          </a:p>
        </p:txBody>
      </p:sp>
    </p:spTree>
    <p:extLst>
      <p:ext uri="{BB962C8B-B14F-4D97-AF65-F5344CB8AC3E}">
        <p14:creationId xmlns:p14="http://schemas.microsoft.com/office/powerpoint/2010/main" val="303506805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77434093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50-50 Right Photo Layout">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3" y="2588771"/>
            <a:ext cx="5378548" cy="1680460"/>
          </a:xfrm>
        </p:spPr>
        <p:txBody>
          <a:bodyPr wrap="square" anchor="ctr">
            <a:spAutoFit/>
          </a:bodyPr>
          <a:lstStyle>
            <a:lvl1pPr>
              <a:defRPr sz="5399" baseline="0">
                <a:solidFill>
                  <a:schemeClr val="bg1"/>
                </a:solidFill>
              </a:defRPr>
            </a:lvl1pPr>
          </a:lstStyle>
          <a:p>
            <a:r>
              <a:rPr lang="en-US" dirty="0"/>
              <a:t>50/50 photo layout</a:t>
            </a:r>
          </a:p>
        </p:txBody>
      </p:sp>
      <p:sp>
        <p:nvSpPr>
          <p:cNvPr id="5" name="Picture Placeholder 4"/>
          <p:cNvSpPr>
            <a:spLocks noGrp="1"/>
          </p:cNvSpPr>
          <p:nvPr>
            <p:ph type="pic" sz="quarter" idx="10"/>
          </p:nvPr>
        </p:nvSpPr>
        <p:spPr bwMode="ltGray">
          <a:xfrm>
            <a:off x="6097556" y="1"/>
            <a:ext cx="6094444" cy="6856100"/>
          </a:xfrm>
          <a:blipFill>
            <a:blip r:embed="rId2" cstate="screen">
              <a:extLst>
                <a:ext uri="{28A0092B-C50C-407E-A947-70E740481C1C}">
                  <a14:useLocalDpi xmlns:a14="http://schemas.microsoft.com/office/drawing/2010/main"/>
                </a:ext>
              </a:extLst>
            </a:blip>
            <a:stretch>
              <a:fillRect/>
            </a:stretch>
          </a:blipFill>
        </p:spPr>
        <p:txBody>
          <a:bodyPr tIns="548640" anchor="ctr" anchorCtr="0">
            <a:noAutofit/>
          </a:bodyPr>
          <a:lstStyle>
            <a:lvl1pPr marL="0" indent="0" algn="ctr">
              <a:buNone/>
              <a:defRPr sz="1567"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6633168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973570"/>
          </a:xfrm>
        </p:spPr>
        <p:txBody>
          <a:bodyPr wrap="square">
            <a:spAutoFit/>
          </a:bodyPr>
          <a:lstStyle>
            <a:lvl1pPr>
              <a:defRPr sz="6470" baseline="0">
                <a:gradFill>
                  <a:gsLst>
                    <a:gs pos="1250">
                      <a:schemeClr val="tx1"/>
                    </a:gs>
                    <a:gs pos="100000">
                      <a:schemeClr val="tx1"/>
                    </a:gs>
                  </a:gsLst>
                  <a:lin ang="5400000" scaled="0"/>
                </a:gradFill>
              </a:defRPr>
            </a:lvl1pPr>
          </a:lstStyle>
          <a:p>
            <a:r>
              <a:rPr lang="en-US"/>
              <a:t>50/50 photo layout</a:t>
            </a:r>
          </a:p>
        </p:txBody>
      </p:sp>
      <p:sp>
        <p:nvSpPr>
          <p:cNvPr id="5" name="Picture Placeholder 4"/>
          <p:cNvSpPr>
            <a:spLocks noGrp="1"/>
          </p:cNvSpPr>
          <p:nvPr>
            <p:ph type="pic" sz="quarter" idx="10"/>
          </p:nvPr>
        </p:nvSpPr>
        <p:spPr bwMode="ltGray">
          <a:xfrm>
            <a:off x="6097556" y="0"/>
            <a:ext cx="6094444" cy="6856100"/>
          </a:xfrm>
          <a:blipFill>
            <a:blip r:embed="rId2" cstate="screen">
              <a:extLst>
                <a:ext uri="{28A0092B-C50C-407E-A947-70E740481C1C}">
                  <a14:useLocalDpi xmlns:a14="http://schemas.microsoft.com/office/drawing/2010/main"/>
                </a:ext>
              </a:extLst>
            </a:blip>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36855626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889352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268483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2154125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010277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28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3519084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2019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0202" y="3083653"/>
            <a:ext cx="3223861" cy="690695"/>
          </a:xfrm>
          <a:prstGeom prst="rect">
            <a:avLst/>
          </a:prstGeom>
        </p:spPr>
      </p:pic>
    </p:spTree>
    <p:extLst>
      <p:ext uri="{BB962C8B-B14F-4D97-AF65-F5344CB8AC3E}">
        <p14:creationId xmlns:p14="http://schemas.microsoft.com/office/powerpoint/2010/main" val="342260394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298321"/>
          </a:xfrm>
          <a:prstGeom prst="rect">
            <a:avLst/>
          </a:prstGeom>
        </p:spPr>
        <p:txBody>
          <a:bodyPr/>
          <a:lstStyle>
            <a:lvl1pPr marL="284790" indent="-284790">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12454242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00072"/>
          </a:xfrm>
        </p:spPr>
        <p:txBody>
          <a:bodyPr>
            <a:spAutoFit/>
          </a:bodyPr>
          <a:lstStyle>
            <a:lvl1pPr>
              <a:defRPr sz="28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wrap="square"/>
          <a:lstStyle>
            <a:lvl1pPr>
              <a:defRPr>
                <a:solidFill>
                  <a:srgbClr val="0078D7"/>
                </a:solidFill>
              </a:defRPr>
            </a:lvl1pPr>
          </a:lstStyle>
          <a:p>
            <a:r>
              <a:rPr lang="en-US"/>
              <a:t>Click to edit Master title style</a:t>
            </a:r>
            <a:endParaRPr lang="en-US" dirty="0"/>
          </a:p>
        </p:txBody>
      </p:sp>
    </p:spTree>
    <p:extLst>
      <p:ext uri="{BB962C8B-B14F-4D97-AF65-F5344CB8AC3E}">
        <p14:creationId xmlns:p14="http://schemas.microsoft.com/office/powerpoint/2010/main" val="299531249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Version 1.2">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34243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lstStyle>
            <a:lvl1pPr>
              <a:defRPr>
                <a:solidFill>
                  <a:srgbClr val="0078D7"/>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934697"/>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34697"/>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047348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lstStyle>
            <a:lvl1pPr>
              <a:defRPr>
                <a:solidFill>
                  <a:srgbClr val="0078D7"/>
                </a:solidFill>
              </a:defRPr>
            </a:lvl1pPr>
          </a:lstStyle>
          <a:p>
            <a:r>
              <a:rPr lang="en-US"/>
              <a:t>Click to edit Master title style</a:t>
            </a:r>
          </a:p>
        </p:txBody>
      </p:sp>
      <p:sp>
        <p:nvSpPr>
          <p:cNvPr id="4" name="Text Placeholder 3"/>
          <p:cNvSpPr>
            <a:spLocks noGrp="1"/>
          </p:cNvSpPr>
          <p:nvPr>
            <p:ph type="body" sz="quarter" idx="10"/>
          </p:nvPr>
        </p:nvSpPr>
        <p:spPr>
          <a:xfrm>
            <a:off x="269241" y="1189176"/>
            <a:ext cx="5378548" cy="1934697"/>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34697"/>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6453944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lstStyle>
            <a:lvl1pPr>
              <a:defRPr>
                <a:solidFill>
                  <a:srgbClr val="0078D7"/>
                </a:solidFill>
              </a:defRPr>
            </a:lvl1pPr>
          </a:lstStyle>
          <a:p>
            <a:r>
              <a:rPr lang="en-US"/>
              <a:t>Click to edit Master title style</a:t>
            </a:r>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1897741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18" Type="http://schemas.openxmlformats.org/officeDocument/2006/relationships/slideLayout" Target="../slideLayouts/slideLayout54.xml"/><Relationship Id="rId26" Type="http://schemas.openxmlformats.org/officeDocument/2006/relationships/image" Target="../media/image1.png"/><Relationship Id="rId3" Type="http://schemas.openxmlformats.org/officeDocument/2006/relationships/slideLayout" Target="../slideLayouts/slideLayout39.xml"/><Relationship Id="rId21" Type="http://schemas.openxmlformats.org/officeDocument/2006/relationships/slideLayout" Target="../slideLayouts/slideLayout57.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slideLayout" Target="../slideLayouts/slideLayout53.xml"/><Relationship Id="rId25" Type="http://schemas.openxmlformats.org/officeDocument/2006/relationships/theme" Target="../theme/theme2.xml"/><Relationship Id="rId2" Type="http://schemas.openxmlformats.org/officeDocument/2006/relationships/slideLayout" Target="../slideLayouts/slideLayout38.xml"/><Relationship Id="rId16" Type="http://schemas.openxmlformats.org/officeDocument/2006/relationships/slideLayout" Target="../slideLayouts/slideLayout52.xml"/><Relationship Id="rId20" Type="http://schemas.openxmlformats.org/officeDocument/2006/relationships/slideLayout" Target="../slideLayouts/slideLayout56.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24" Type="http://schemas.openxmlformats.org/officeDocument/2006/relationships/slideLayout" Target="../slideLayouts/slideLayout60.xml"/><Relationship Id="rId5" Type="http://schemas.openxmlformats.org/officeDocument/2006/relationships/slideLayout" Target="../slideLayouts/slideLayout41.xml"/><Relationship Id="rId15" Type="http://schemas.openxmlformats.org/officeDocument/2006/relationships/slideLayout" Target="../slideLayouts/slideLayout51.xml"/><Relationship Id="rId23" Type="http://schemas.openxmlformats.org/officeDocument/2006/relationships/slideLayout" Target="../slideLayouts/slideLayout59.xml"/><Relationship Id="rId10" Type="http://schemas.openxmlformats.org/officeDocument/2006/relationships/slideLayout" Target="../slideLayouts/slideLayout46.xml"/><Relationship Id="rId19" Type="http://schemas.openxmlformats.org/officeDocument/2006/relationships/slideLayout" Target="../slideLayouts/slideLayout55.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 Id="rId22"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rm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38"/>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22222297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Lst>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xStyles>
    <p:titleStyle>
      <a:lvl1pPr algn="l" defTabSz="914367" rtl="0" eaLnBrk="1" latinLnBrk="0" hangingPunct="1">
        <a:lnSpc>
          <a:spcPct val="90000"/>
        </a:lnSpc>
        <a:spcBef>
          <a:spcPct val="0"/>
        </a:spcBef>
        <a:buNone/>
        <a:defRPr lang="en-US" sz="4800" b="0" kern="1200" cap="none" spc="-100" baseline="0" dirty="0" smtClean="0">
          <a:ln w="3175">
            <a:noFill/>
          </a:ln>
          <a:solidFill>
            <a:srgbClr val="0078D7"/>
          </a:soli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none" lIns="146304" tIns="91440" rIns="146304" bIns="91440" rtlCol="0" anchor="t">
            <a:norm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26"/>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144959210"/>
      </p:ext>
    </p:extLst>
  </p:cSld>
  <p:clrMap bg1="dk1" tx1="lt1" bg2="dk2" tx2="lt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 id="2147483713" r:id="rId16"/>
    <p:sldLayoutId id="2147483714" r:id="rId17"/>
    <p:sldLayoutId id="2147483715" r:id="rId18"/>
    <p:sldLayoutId id="2147483716" r:id="rId19"/>
    <p:sldLayoutId id="2147483717" r:id="rId20"/>
    <p:sldLayoutId id="2147483718" r:id="rId21"/>
    <p:sldLayoutId id="2147483719" r:id="rId22"/>
    <p:sldLayoutId id="2147483720" r:id="rId23"/>
    <p:sldLayoutId id="2147483721" r:id="rId24"/>
  </p:sldLayoutIdLst>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hf sldNum="0" hdr="0" ftr="0" dt="0"/>
  <p:txStyles>
    <p:titleStyle>
      <a:lvl1pPr algn="l" defTabSz="914367" rtl="0" eaLnBrk="1" latinLnBrk="0" hangingPunct="1">
        <a:lnSpc>
          <a:spcPct val="90000"/>
        </a:lnSpc>
        <a:spcBef>
          <a:spcPct val="0"/>
        </a:spcBef>
        <a:buNone/>
        <a:defRPr lang="en-US" sz="4800"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customXml" Target="../../customXml/item4.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6.xml"/><Relationship Id="rId1" Type="http://schemas.openxmlformats.org/officeDocument/2006/relationships/customXml" Target="../../customXml/item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7.xml"/><Relationship Id="rId1" Type="http://schemas.openxmlformats.org/officeDocument/2006/relationships/customXml" Target="../../customXml/item11.xml"/><Relationship Id="rId4" Type="http://schemas.openxmlformats.org/officeDocument/2006/relationships/image" Target="../media/image10.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6.xml"/><Relationship Id="rId1" Type="http://schemas.openxmlformats.org/officeDocument/2006/relationships/customXml" Target="../../customXml/item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4.xml"/><Relationship Id="rId1" Type="http://schemas.openxmlformats.org/officeDocument/2006/relationships/customXml" Target="../../customXml/item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7.xml"/><Relationship Id="rId1" Type="http://schemas.openxmlformats.org/officeDocument/2006/relationships/customXml" Target="../../customXml/item13.xml"/><Relationship Id="rId4" Type="http://schemas.openxmlformats.org/officeDocument/2006/relationships/image" Target="../media/image10.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5.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6.xml"/><Relationship Id="rId1" Type="http://schemas.openxmlformats.org/officeDocument/2006/relationships/customXml" Target="../../customXml/item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7.xml"/><Relationship Id="rId1" Type="http://schemas.openxmlformats.org/officeDocument/2006/relationships/customXml" Target="../../customXml/item15.xml"/><Relationship Id="rId4" Type="http://schemas.openxmlformats.org/officeDocument/2006/relationships/image" Target="../media/image10.jpe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31.xml"/><Relationship Id="rId2" Type="http://schemas.openxmlformats.org/officeDocument/2006/relationships/customXml" Target="../../customXml/item7.xml"/><Relationship Id="rId1" Type="http://schemas.openxmlformats.org/officeDocument/2006/relationships/customXml" Target="../../customXml/item6.xml"/><Relationship Id="rId4"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6.xml"/><Relationship Id="rId1" Type="http://schemas.openxmlformats.org/officeDocument/2006/relationships/customXml" Target="../../customXml/item1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7.xml"/><Relationship Id="rId1" Type="http://schemas.openxmlformats.org/officeDocument/2006/relationships/customXml" Target="../../customXml/item17.xml"/><Relationship Id="rId4" Type="http://schemas.openxmlformats.org/officeDocument/2006/relationships/image" Target="../media/image10.jpe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6.xml"/><Relationship Id="rId1" Type="http://schemas.openxmlformats.org/officeDocument/2006/relationships/customXml" Target="../../customXml/item8.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6.xml"/><Relationship Id="rId1" Type="http://schemas.openxmlformats.org/officeDocument/2006/relationships/customXml" Target="../../customXml/item18.xml"/></Relationships>
</file>

<file path=ppt/slides/_rels/slide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7.xml"/><Relationship Id="rId1" Type="http://schemas.openxmlformats.org/officeDocument/2006/relationships/customXml" Target="../../customXml/item19.xml"/><Relationship Id="rId4" Type="http://schemas.openxmlformats.org/officeDocument/2006/relationships/image" Target="../media/image10.jpe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5.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6.xml"/><Relationship Id="rId1" Type="http://schemas.openxmlformats.org/officeDocument/2006/relationships/customXml" Target="../../customXml/item2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7.xml"/><Relationship Id="rId1" Type="http://schemas.openxmlformats.org/officeDocument/2006/relationships/customXml" Target="../../customXml/item21.xml"/><Relationship Id="rId4" Type="http://schemas.openxmlformats.org/officeDocument/2006/relationships/image" Target="../media/image10.jpe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8.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7.xml"/><Relationship Id="rId1" Type="http://schemas.openxmlformats.org/officeDocument/2006/relationships/customXml" Target="../../customXml/item9.xml"/><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name="HIDDEN - Slide3">
    <p:spTree>
      <p:nvGrpSpPr>
        <p:cNvPr id="1" name=""/>
        <p:cNvGrpSpPr/>
        <p:nvPr/>
      </p:nvGrpSpPr>
      <p:grpSpPr>
        <a:xfrm>
          <a:off x="0" y="0"/>
          <a:ext cx="0" cy="0"/>
          <a:chOff x="0" y="0"/>
          <a:chExt cx="0" cy="0"/>
        </a:xfrm>
      </p:grpSpPr>
      <p:sp>
        <p:nvSpPr>
          <p:cNvPr id="4" name="Title 3"/>
          <p:cNvSpPr>
            <a:spLocks noGrp="1"/>
          </p:cNvSpPr>
          <p:nvPr>
            <p:ph type="title"/>
            <p:custDataLst>
              <p:custData r:id="rId1"/>
            </p:custDataLst>
          </p:nvPr>
        </p:nvSpPr>
        <p:spPr/>
        <p:txBody>
          <a:bodyPr>
            <a:normAutofit/>
          </a:bodyPr>
          <a:lstStyle/>
          <a:p>
            <a:r>
              <a:rPr lang="en-US" sz="3921" dirty="0"/>
              <a:t>PowerShell Jobs</a:t>
            </a:r>
          </a:p>
        </p:txBody>
      </p:sp>
    </p:spTree>
    <p:extLst>
      <p:ext uri="{BB962C8B-B14F-4D97-AF65-F5344CB8AC3E}">
        <p14:creationId xmlns:p14="http://schemas.microsoft.com/office/powerpoint/2010/main" val="302822775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name="HIDDEN - Slide292">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custDataLst>
              <p:custData r:id="rId1"/>
            </p:custDataLst>
          </p:nvPr>
        </p:nvSpPr>
        <p:spPr/>
        <p:txBody>
          <a:bodyPr/>
          <a:lstStyle/>
          <a:p>
            <a:r>
              <a:rPr lang="en-US"/>
              <a:t>Starting a Background Job</a:t>
            </a:r>
            <a:endParaRPr lang="en-US" dirty="0"/>
          </a:p>
        </p:txBody>
      </p:sp>
    </p:spTree>
    <p:extLst>
      <p:ext uri="{BB962C8B-B14F-4D97-AF65-F5344CB8AC3E}">
        <p14:creationId xmlns:p14="http://schemas.microsoft.com/office/powerpoint/2010/main" val="49742427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a16="http://schemas.microsoft.com/office/drawing/2014/main"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FE9C3F-A129-487F-A720-E2D7599D9792}"/>
              </a:ext>
            </a:extLst>
          </p:cNvPr>
          <p:cNvSpPr>
            <a:spLocks noGrp="1"/>
          </p:cNvSpPr>
          <p:nvPr>
            <p:ph type="body" sz="quarter" idx="10"/>
          </p:nvPr>
        </p:nvSpPr>
        <p:spPr>
          <a:xfrm>
            <a:off x="269239" y="1189177"/>
            <a:ext cx="10322561" cy="5312223"/>
          </a:xfrm>
        </p:spPr>
        <p:txBody>
          <a:bodyPr/>
          <a:lstStyle/>
          <a:p>
            <a:r>
              <a:rPr lang="en-US" dirty="0"/>
              <a:t>Runs a command or expression asynchronously</a:t>
            </a:r>
          </a:p>
          <a:p>
            <a:pPr lvl="1"/>
            <a:r>
              <a:rPr lang="en-US" sz="2800" dirty="0">
                <a:latin typeface="+mj-lt"/>
              </a:rPr>
              <a:t>Also used for multithreading purposes</a:t>
            </a:r>
          </a:p>
          <a:p>
            <a:r>
              <a:rPr lang="en-US" dirty="0"/>
              <a:t>Used for local scenarios</a:t>
            </a:r>
          </a:p>
          <a:p>
            <a:r>
              <a:rPr lang="en-US" dirty="0"/>
              <a:t>Managed by Job Following Cmdlets:</a:t>
            </a:r>
          </a:p>
          <a:p>
            <a:endParaRPr lang="en-US" dirty="0"/>
          </a:p>
          <a:p>
            <a:endParaRPr lang="en-US" dirty="0"/>
          </a:p>
          <a:p>
            <a:endParaRPr lang="en-US" dirty="0"/>
          </a:p>
          <a:p>
            <a:endParaRPr lang="en-US" dirty="0"/>
          </a:p>
          <a:p>
            <a:r>
              <a:rPr lang="en-US" dirty="0"/>
              <a:t>Job cmdlets returns or accepts </a:t>
            </a:r>
            <a:r>
              <a:rPr lang="en-AU" b="1" kern="0" dirty="0" err="1"/>
              <a:t>PSRemotingJob</a:t>
            </a:r>
            <a:r>
              <a:rPr lang="en-AU" b="1" kern="0" dirty="0"/>
              <a:t> Objects</a:t>
            </a:r>
            <a:endParaRPr lang="en-US" dirty="0"/>
          </a:p>
          <a:p>
            <a:r>
              <a:rPr lang="en-US" dirty="0"/>
              <a:t>Results received by </a:t>
            </a:r>
            <a:r>
              <a:rPr lang="en-US" b="1" dirty="0"/>
              <a:t>Receive-Job</a:t>
            </a:r>
          </a:p>
          <a:p>
            <a:r>
              <a:rPr lang="en-US" dirty="0"/>
              <a:t>Consists of a parent job and one or more child jobs</a:t>
            </a:r>
          </a:p>
        </p:txBody>
      </p:sp>
      <p:sp>
        <p:nvSpPr>
          <p:cNvPr id="3" name="Title 2">
            <a:extLst>
              <a:ext uri="{FF2B5EF4-FFF2-40B4-BE49-F238E27FC236}">
                <a16:creationId xmlns:a16="http://schemas.microsoft.com/office/drawing/2014/main" id="{4AFBB377-49DE-481C-95B7-D4A376178971}"/>
              </a:ext>
            </a:extLst>
          </p:cNvPr>
          <p:cNvSpPr>
            <a:spLocks noGrp="1"/>
          </p:cNvSpPr>
          <p:nvPr>
            <p:ph type="title"/>
          </p:nvPr>
        </p:nvSpPr>
        <p:spPr/>
        <p:txBody>
          <a:bodyPr/>
          <a:lstStyle/>
          <a:p>
            <a:r>
              <a:rPr lang="en-US" dirty="0"/>
              <a:t>Background Jobs</a:t>
            </a:r>
          </a:p>
        </p:txBody>
      </p:sp>
      <p:sp>
        <p:nvSpPr>
          <p:cNvPr id="4" name="Rectangle 3">
            <a:extLst>
              <a:ext uri="{FF2B5EF4-FFF2-40B4-BE49-F238E27FC236}">
                <a16:creationId xmlns:a16="http://schemas.microsoft.com/office/drawing/2014/main" id="{7087CDC7-4B15-4E4C-A9C9-3D5D820AECB4}"/>
              </a:ext>
            </a:extLst>
          </p:cNvPr>
          <p:cNvSpPr/>
          <p:nvPr/>
        </p:nvSpPr>
        <p:spPr>
          <a:xfrm>
            <a:off x="762000" y="3276600"/>
            <a:ext cx="7162800" cy="2246769"/>
          </a:xfrm>
          <a:prstGeom prst="rect">
            <a:avLst/>
          </a:prstGeom>
        </p:spPr>
        <p:txBody>
          <a:bodyPr wrap="square" numCol="2">
            <a:spAutoFit/>
          </a:bodyPr>
          <a:lstStyle/>
          <a:p>
            <a:pPr marL="914430" lvl="1" indent="-457200">
              <a:buFont typeface="Arial" panose="020B0604020202020204" pitchFamily="34" charset="0"/>
              <a:buChar char="•"/>
            </a:pPr>
            <a:r>
              <a:rPr lang="en-US" sz="2800" b="1" dirty="0"/>
              <a:t>Start-Job</a:t>
            </a:r>
          </a:p>
          <a:p>
            <a:pPr marL="914430" lvl="1" indent="-457200">
              <a:buFont typeface="Arial" panose="020B0604020202020204" pitchFamily="34" charset="0"/>
              <a:buChar char="•"/>
            </a:pPr>
            <a:r>
              <a:rPr lang="en-US" sz="2800" b="1" dirty="0"/>
              <a:t>Get-Job</a:t>
            </a:r>
          </a:p>
          <a:p>
            <a:pPr marL="914430" lvl="1" indent="-457200">
              <a:buFont typeface="Arial" panose="020B0604020202020204" pitchFamily="34" charset="0"/>
              <a:buChar char="•"/>
            </a:pPr>
            <a:r>
              <a:rPr lang="en-US" sz="2800" b="1" dirty="0"/>
              <a:t>Stop-Job</a:t>
            </a:r>
          </a:p>
          <a:p>
            <a:pPr marL="914430" lvl="1" indent="-457200">
              <a:buFont typeface="Arial" panose="020B0604020202020204" pitchFamily="34" charset="0"/>
              <a:buChar char="•"/>
            </a:pPr>
            <a:endParaRPr lang="en-US" sz="2800" b="1" dirty="0"/>
          </a:p>
          <a:p>
            <a:pPr marL="914430" lvl="1" indent="-457200">
              <a:buFont typeface="Arial" panose="020B0604020202020204" pitchFamily="34" charset="0"/>
              <a:buChar char="•"/>
            </a:pPr>
            <a:endParaRPr lang="en-US" sz="2800" b="1" dirty="0"/>
          </a:p>
          <a:p>
            <a:pPr marL="914430" lvl="1" indent="-457200">
              <a:buFont typeface="Arial" panose="020B0604020202020204" pitchFamily="34" charset="0"/>
              <a:buChar char="•"/>
            </a:pPr>
            <a:r>
              <a:rPr lang="en-US" sz="2800" b="1" dirty="0"/>
              <a:t>Wait-Job</a:t>
            </a:r>
          </a:p>
          <a:p>
            <a:pPr marL="914430" lvl="1" indent="-457200">
              <a:buFont typeface="Arial" panose="020B0604020202020204" pitchFamily="34" charset="0"/>
              <a:buChar char="•"/>
            </a:pPr>
            <a:r>
              <a:rPr lang="en-US" sz="2800" b="1" dirty="0"/>
              <a:t>Remove-Job</a:t>
            </a:r>
          </a:p>
        </p:txBody>
      </p:sp>
    </p:spTree>
    <p:extLst>
      <p:ext uri="{BB962C8B-B14F-4D97-AF65-F5344CB8AC3E}">
        <p14:creationId xmlns:p14="http://schemas.microsoft.com/office/powerpoint/2010/main" val="287392762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a16="http://schemas.microsoft.com/office/drawing/2014/main"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62CDD42-5AE0-4ED2-A7A8-D54CFE9177A7}"/>
              </a:ext>
            </a:extLst>
          </p:cNvPr>
          <p:cNvSpPr>
            <a:spLocks noGrp="1"/>
          </p:cNvSpPr>
          <p:nvPr>
            <p:ph type="title"/>
          </p:nvPr>
        </p:nvSpPr>
        <p:spPr/>
        <p:txBody>
          <a:bodyPr/>
          <a:lstStyle/>
          <a:p>
            <a:r>
              <a:rPr lang="en-US" dirty="0"/>
              <a:t>Basic Job Flow</a:t>
            </a:r>
          </a:p>
        </p:txBody>
      </p:sp>
      <p:sp>
        <p:nvSpPr>
          <p:cNvPr id="4" name="Flowchart: Alternate Process 3">
            <a:extLst>
              <a:ext uri="{FF2B5EF4-FFF2-40B4-BE49-F238E27FC236}">
                <a16:creationId xmlns:a16="http://schemas.microsoft.com/office/drawing/2014/main" id="{0A69E2BF-909B-45BE-AEB0-F26EA9E15922}"/>
              </a:ext>
            </a:extLst>
          </p:cNvPr>
          <p:cNvSpPr/>
          <p:nvPr/>
        </p:nvSpPr>
        <p:spPr bwMode="auto">
          <a:xfrm>
            <a:off x="4068945" y="1291091"/>
            <a:ext cx="3886200" cy="899664"/>
          </a:xfrm>
          <a:prstGeom prst="flowChartAlternateProcess">
            <a:avLst/>
          </a:prstGeo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Start the job</a:t>
            </a:r>
          </a:p>
        </p:txBody>
      </p:sp>
      <p:sp>
        <p:nvSpPr>
          <p:cNvPr id="5" name="Flowchart: Alternate Process 4">
            <a:extLst>
              <a:ext uri="{FF2B5EF4-FFF2-40B4-BE49-F238E27FC236}">
                <a16:creationId xmlns:a16="http://schemas.microsoft.com/office/drawing/2014/main" id="{27CDD9EA-66BA-4084-9E8D-D31F6E1EF648}"/>
              </a:ext>
            </a:extLst>
          </p:cNvPr>
          <p:cNvSpPr/>
          <p:nvPr/>
        </p:nvSpPr>
        <p:spPr bwMode="auto">
          <a:xfrm>
            <a:off x="4068945" y="2518091"/>
            <a:ext cx="3916545" cy="1171596"/>
          </a:xfrm>
          <a:prstGeom prst="flowChartAlternateProcess">
            <a:avLst/>
          </a:prstGeo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Check the Properties of </a:t>
            </a:r>
            <a:r>
              <a:rPr lang="en-US" sz="2400" dirty="0" err="1"/>
              <a:t>PSRemotingJob</a:t>
            </a:r>
            <a:r>
              <a:rPr lang="en-US" sz="2400" dirty="0"/>
              <a:t> Object</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Flowchart: Alternate Process 5">
            <a:extLst>
              <a:ext uri="{FF2B5EF4-FFF2-40B4-BE49-F238E27FC236}">
                <a16:creationId xmlns:a16="http://schemas.microsoft.com/office/drawing/2014/main" id="{06CF5B75-F227-45F5-A5B6-1EC213EF75F0}"/>
              </a:ext>
            </a:extLst>
          </p:cNvPr>
          <p:cNvSpPr/>
          <p:nvPr/>
        </p:nvSpPr>
        <p:spPr bwMode="auto">
          <a:xfrm>
            <a:off x="4068945" y="4017023"/>
            <a:ext cx="3886200" cy="899664"/>
          </a:xfrm>
          <a:prstGeom prst="flowChartAlternateProcess">
            <a:avLst/>
          </a:prstGeo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Wait for the Job to finish</a:t>
            </a:r>
          </a:p>
        </p:txBody>
      </p:sp>
      <p:sp>
        <p:nvSpPr>
          <p:cNvPr id="7" name="Flowchart: Alternate Process 6">
            <a:extLst>
              <a:ext uri="{FF2B5EF4-FFF2-40B4-BE49-F238E27FC236}">
                <a16:creationId xmlns:a16="http://schemas.microsoft.com/office/drawing/2014/main" id="{97DB272A-DEB4-463D-9B63-D567A64AAA1F}"/>
              </a:ext>
            </a:extLst>
          </p:cNvPr>
          <p:cNvSpPr/>
          <p:nvPr/>
        </p:nvSpPr>
        <p:spPr bwMode="auto">
          <a:xfrm>
            <a:off x="4068945" y="5244023"/>
            <a:ext cx="3862598" cy="851977"/>
          </a:xfrm>
          <a:prstGeom prst="flowChartAlternateProcess">
            <a:avLst/>
          </a:prstGeo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Receive the Results</a:t>
            </a:r>
          </a:p>
        </p:txBody>
      </p:sp>
      <p:sp>
        <p:nvSpPr>
          <p:cNvPr id="8" name="Arrow: Down 7">
            <a:extLst>
              <a:ext uri="{FF2B5EF4-FFF2-40B4-BE49-F238E27FC236}">
                <a16:creationId xmlns:a16="http://schemas.microsoft.com/office/drawing/2014/main" id="{E4670D82-67BC-47ED-9202-A155AFE8AE9D}"/>
              </a:ext>
            </a:extLst>
          </p:cNvPr>
          <p:cNvSpPr/>
          <p:nvPr/>
        </p:nvSpPr>
        <p:spPr bwMode="auto">
          <a:xfrm>
            <a:off x="5715000" y="2072445"/>
            <a:ext cx="533400" cy="624888"/>
          </a:xfrm>
          <a:prstGeom prst="downArrow">
            <a:avLst/>
          </a:prstGeom>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Arrow: Down 8">
            <a:extLst>
              <a:ext uri="{FF2B5EF4-FFF2-40B4-BE49-F238E27FC236}">
                <a16:creationId xmlns:a16="http://schemas.microsoft.com/office/drawing/2014/main" id="{1CF226C8-D40B-46AD-A589-BFA0E63CCD48}"/>
              </a:ext>
            </a:extLst>
          </p:cNvPr>
          <p:cNvSpPr/>
          <p:nvPr/>
        </p:nvSpPr>
        <p:spPr bwMode="auto">
          <a:xfrm>
            <a:off x="5732532" y="3544306"/>
            <a:ext cx="533400" cy="624888"/>
          </a:xfrm>
          <a:prstGeom prst="downArrow">
            <a:avLst/>
          </a:prstGeom>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Arrow: Down 9">
            <a:extLst>
              <a:ext uri="{FF2B5EF4-FFF2-40B4-BE49-F238E27FC236}">
                <a16:creationId xmlns:a16="http://schemas.microsoft.com/office/drawing/2014/main" id="{0AD2AB78-FE43-4319-AD09-800BE8BD3668}"/>
              </a:ext>
            </a:extLst>
          </p:cNvPr>
          <p:cNvSpPr/>
          <p:nvPr/>
        </p:nvSpPr>
        <p:spPr bwMode="auto">
          <a:xfrm>
            <a:off x="5721743" y="4732864"/>
            <a:ext cx="533400" cy="624888"/>
          </a:xfrm>
          <a:prstGeom prst="downArrow">
            <a:avLst/>
          </a:prstGeom>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53872975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p188="http://schemas.microsoft.com/office/powerpoint/2018/8/main" xmlns:a16="http://schemas.microsoft.com/office/drawing/2014/main"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DDE942B-E328-46D1-A80F-BBAE74F2E9A2}"/>
              </a:ext>
            </a:extLst>
          </p:cNvPr>
          <p:cNvSpPr>
            <a:spLocks noGrp="1"/>
          </p:cNvSpPr>
          <p:nvPr>
            <p:ph type="body" sz="quarter" idx="10"/>
          </p:nvPr>
        </p:nvSpPr>
        <p:spPr>
          <a:xfrm>
            <a:off x="269238" y="1193761"/>
            <a:ext cx="11653523" cy="2468368"/>
          </a:xfrm>
        </p:spPr>
        <p:txBody>
          <a:bodyPr/>
          <a:lstStyle/>
          <a:p>
            <a:r>
              <a:rPr lang="en-US" b="1" dirty="0"/>
              <a:t>Start-Job</a:t>
            </a:r>
            <a:r>
              <a:rPr lang="en-US" dirty="0"/>
              <a:t> cmdlet starts the job with:</a:t>
            </a:r>
          </a:p>
          <a:p>
            <a:pPr lvl="1"/>
            <a:r>
              <a:rPr lang="en-US" sz="2800" dirty="0" err="1">
                <a:latin typeface="+mj-lt"/>
              </a:rPr>
              <a:t>ScriptBlock</a:t>
            </a:r>
            <a:endParaRPr lang="en-US" sz="2800" dirty="0">
              <a:latin typeface="+mj-lt"/>
            </a:endParaRPr>
          </a:p>
          <a:p>
            <a:pPr lvl="1"/>
            <a:r>
              <a:rPr lang="en-US" sz="2800" dirty="0">
                <a:latin typeface="+mj-lt"/>
              </a:rPr>
              <a:t>.ps1 script</a:t>
            </a:r>
          </a:p>
          <a:p>
            <a:r>
              <a:rPr lang="en-US" dirty="0"/>
              <a:t>Returns </a:t>
            </a:r>
            <a:r>
              <a:rPr lang="en-US" b="1" dirty="0" err="1"/>
              <a:t>PSRemotingJob</a:t>
            </a:r>
            <a:r>
              <a:rPr lang="en-US" dirty="0"/>
              <a:t> Object</a:t>
            </a:r>
          </a:p>
          <a:p>
            <a:r>
              <a:rPr lang="en-US" dirty="0"/>
              <a:t>To start a script before the job use </a:t>
            </a:r>
            <a:r>
              <a:rPr lang="en-US" b="1" dirty="0"/>
              <a:t>–</a:t>
            </a:r>
            <a:r>
              <a:rPr lang="en-US" b="1" dirty="0" err="1"/>
              <a:t>InitializationScript</a:t>
            </a:r>
            <a:r>
              <a:rPr lang="en-US" b="1" dirty="0"/>
              <a:t> </a:t>
            </a:r>
            <a:r>
              <a:rPr lang="en-US" dirty="0"/>
              <a:t>parameter</a:t>
            </a:r>
          </a:p>
        </p:txBody>
      </p:sp>
      <p:sp>
        <p:nvSpPr>
          <p:cNvPr id="3" name="Title 2">
            <a:extLst>
              <a:ext uri="{FF2B5EF4-FFF2-40B4-BE49-F238E27FC236}">
                <a16:creationId xmlns:a16="http://schemas.microsoft.com/office/drawing/2014/main" id="{6619FABE-A7D3-4103-8E60-77482D09C135}"/>
              </a:ext>
            </a:extLst>
          </p:cNvPr>
          <p:cNvSpPr>
            <a:spLocks noGrp="1"/>
          </p:cNvSpPr>
          <p:nvPr>
            <p:ph type="title"/>
          </p:nvPr>
        </p:nvSpPr>
        <p:spPr/>
        <p:txBody>
          <a:bodyPr/>
          <a:lstStyle/>
          <a:p>
            <a:r>
              <a:rPr lang="en-US" dirty="0"/>
              <a:t>Starting a Background Job</a:t>
            </a:r>
          </a:p>
        </p:txBody>
      </p:sp>
      <p:sp>
        <p:nvSpPr>
          <p:cNvPr id="6" name="Rectangle 5">
            <a:extLst>
              <a:ext uri="{FF2B5EF4-FFF2-40B4-BE49-F238E27FC236}">
                <a16:creationId xmlns:a16="http://schemas.microsoft.com/office/drawing/2014/main" id="{9D477555-9FD4-47D3-B633-0C6DFD675A86}"/>
              </a:ext>
            </a:extLst>
          </p:cNvPr>
          <p:cNvSpPr/>
          <p:nvPr/>
        </p:nvSpPr>
        <p:spPr>
          <a:xfrm>
            <a:off x="325118" y="3983166"/>
            <a:ext cx="11541762" cy="2585323"/>
          </a:xfrm>
          <a:prstGeom prst="rect">
            <a:avLst/>
          </a:prstGeom>
          <a:solidFill>
            <a:srgbClr val="052E5D"/>
          </a:solidFill>
        </p:spPr>
        <p:txBody>
          <a:bodyPr wrap="square">
            <a:spAutoFit/>
          </a:bodyPr>
          <a:lstStyle/>
          <a:p>
            <a:r>
              <a:rPr lang="en-US" dirty="0"/>
              <a:t> </a:t>
            </a:r>
            <a:r>
              <a:rPr lang="en-US" sz="1800" dirty="0">
                <a:solidFill>
                  <a:srgbClr val="98FB98"/>
                </a:solidFill>
                <a:latin typeface="Lucida Console" panose="020B0609040504020204" pitchFamily="49" charset="0"/>
              </a:rPr>
              <a:t># Starting a job with -</a:t>
            </a:r>
            <a:r>
              <a:rPr lang="en-US" sz="1800" dirty="0" err="1">
                <a:solidFill>
                  <a:srgbClr val="98FB98"/>
                </a:solidFill>
                <a:latin typeface="Lucida Console" panose="020B0609040504020204" pitchFamily="49" charset="0"/>
              </a:rPr>
              <a:t>ScriptBlock</a:t>
            </a:r>
            <a:r>
              <a:rPr lang="en-US" sz="1800" dirty="0">
                <a:solidFill>
                  <a:srgbClr val="98FB98"/>
                </a:solidFill>
                <a:latin typeface="Lucida Console" panose="020B0609040504020204" pitchFamily="49" charset="0"/>
              </a:rPr>
              <a:t> parameter</a:t>
            </a:r>
            <a:endParaRPr lang="en-US" sz="1800" dirty="0">
              <a:solidFill>
                <a:srgbClr val="F5F5F5"/>
              </a:solidFill>
              <a:latin typeface="Lucida Console" panose="020B0609040504020204" pitchFamily="49" charset="0"/>
            </a:endParaRPr>
          </a:p>
          <a:p>
            <a:r>
              <a:rPr lang="en-US" sz="1800" dirty="0">
                <a:solidFill>
                  <a:srgbClr val="E0FFFF"/>
                </a:solidFill>
                <a:latin typeface="Lucida Console" panose="020B0609040504020204" pitchFamily="49" charset="0"/>
              </a:rPr>
              <a:t>Start-Job</a:t>
            </a:r>
            <a:r>
              <a:rPr lang="en-US" sz="1800" dirty="0">
                <a:solidFill>
                  <a:prstClr val="black"/>
                </a:solidFill>
                <a:latin typeface="Lucida Console" panose="020B0609040504020204" pitchFamily="49" charset="0"/>
              </a:rPr>
              <a:t> </a:t>
            </a:r>
            <a:r>
              <a:rPr lang="en-US" sz="1800" dirty="0">
                <a:solidFill>
                  <a:srgbClr val="FFE4B5"/>
                </a:solidFill>
                <a:latin typeface="Lucida Console" panose="020B0609040504020204" pitchFamily="49" charset="0"/>
              </a:rPr>
              <a:t>–</a:t>
            </a:r>
            <a:r>
              <a:rPr lang="en-US" sz="1800" dirty="0" err="1">
                <a:solidFill>
                  <a:srgbClr val="FFE4B5"/>
                </a:solidFill>
                <a:latin typeface="Lucida Console" panose="020B0609040504020204" pitchFamily="49" charset="0"/>
              </a:rPr>
              <a:t>ScriptBlock</a:t>
            </a:r>
            <a:r>
              <a:rPr lang="en-US" sz="1800" dirty="0">
                <a:solidFill>
                  <a:prstClr val="black"/>
                </a:solidFill>
                <a:latin typeface="Lucida Console" panose="020B0609040504020204" pitchFamily="49" charset="0"/>
              </a:rPr>
              <a:t> </a:t>
            </a:r>
            <a:r>
              <a:rPr lang="en-US" sz="1800" dirty="0">
                <a:solidFill>
                  <a:srgbClr val="F5F5F5"/>
                </a:solidFill>
                <a:latin typeface="Lucida Console" panose="020B0609040504020204" pitchFamily="49" charset="0"/>
              </a:rPr>
              <a:t>{</a:t>
            </a:r>
            <a:r>
              <a:rPr lang="en-US" sz="1800" dirty="0">
                <a:solidFill>
                  <a:prstClr val="black"/>
                </a:solidFill>
                <a:latin typeface="Lucida Console" panose="020B0609040504020204" pitchFamily="49" charset="0"/>
              </a:rPr>
              <a:t> </a:t>
            </a:r>
            <a:r>
              <a:rPr lang="en-US" sz="1800" dirty="0">
                <a:solidFill>
                  <a:srgbClr val="E0FFFF"/>
                </a:solidFill>
                <a:latin typeface="Lucida Console" panose="020B0609040504020204" pitchFamily="49" charset="0"/>
              </a:rPr>
              <a:t>Get-</a:t>
            </a:r>
            <a:r>
              <a:rPr lang="en-US" sz="1800" dirty="0" err="1">
                <a:solidFill>
                  <a:srgbClr val="E0FFFF"/>
                </a:solidFill>
                <a:latin typeface="Lucida Console" panose="020B0609040504020204" pitchFamily="49" charset="0"/>
              </a:rPr>
              <a:t>ChildItem</a:t>
            </a:r>
            <a:r>
              <a:rPr lang="en-US" sz="1800" dirty="0">
                <a:solidFill>
                  <a:prstClr val="black"/>
                </a:solidFill>
                <a:latin typeface="Lucida Console" panose="020B0609040504020204" pitchFamily="49" charset="0"/>
              </a:rPr>
              <a:t> </a:t>
            </a:r>
            <a:r>
              <a:rPr lang="en-US" sz="1800" dirty="0">
                <a:solidFill>
                  <a:srgbClr val="FFE4B5"/>
                </a:solidFill>
                <a:latin typeface="Lucida Console" panose="020B0609040504020204" pitchFamily="49" charset="0"/>
              </a:rPr>
              <a:t>–Recurse</a:t>
            </a:r>
            <a:r>
              <a:rPr lang="en-US" sz="1800" dirty="0">
                <a:solidFill>
                  <a:prstClr val="black"/>
                </a:solidFill>
                <a:latin typeface="Lucida Console" panose="020B0609040504020204" pitchFamily="49" charset="0"/>
              </a:rPr>
              <a:t> </a:t>
            </a:r>
            <a:r>
              <a:rPr lang="en-US" sz="1800" dirty="0">
                <a:solidFill>
                  <a:srgbClr val="FFE4B5"/>
                </a:solidFill>
                <a:latin typeface="Lucida Console" panose="020B0609040504020204" pitchFamily="49" charset="0"/>
              </a:rPr>
              <a:t>–Path</a:t>
            </a:r>
            <a:r>
              <a:rPr lang="en-US" sz="1800" dirty="0">
                <a:solidFill>
                  <a:prstClr val="black"/>
                </a:solidFill>
                <a:latin typeface="Lucida Console" panose="020B0609040504020204" pitchFamily="49" charset="0"/>
              </a:rPr>
              <a:t> </a:t>
            </a:r>
            <a:r>
              <a:rPr lang="en-US" sz="1800" dirty="0">
                <a:solidFill>
                  <a:srgbClr val="EE82EE"/>
                </a:solidFill>
                <a:latin typeface="Lucida Console" panose="020B0609040504020204" pitchFamily="49" charset="0"/>
              </a:rPr>
              <a:t>C:\</a:t>
            </a:r>
            <a:r>
              <a:rPr lang="en-US" sz="1800" dirty="0">
                <a:solidFill>
                  <a:prstClr val="black"/>
                </a:solidFill>
                <a:latin typeface="Lucida Console" panose="020B0609040504020204" pitchFamily="49" charset="0"/>
              </a:rPr>
              <a:t> </a:t>
            </a:r>
            <a:r>
              <a:rPr lang="en-US" sz="1800" dirty="0">
                <a:solidFill>
                  <a:srgbClr val="F5F5F5"/>
                </a:solidFill>
                <a:latin typeface="Lucida Console" panose="020B0609040504020204" pitchFamily="49" charset="0"/>
              </a:rPr>
              <a:t>}</a:t>
            </a:r>
          </a:p>
          <a:p>
            <a:endParaRPr lang="en-US" sz="1800" dirty="0">
              <a:solidFill>
                <a:srgbClr val="F5F5F5"/>
              </a:solidFill>
              <a:latin typeface="Lucida Console" panose="020B0609040504020204" pitchFamily="49" charset="0"/>
            </a:endParaRPr>
          </a:p>
          <a:p>
            <a:r>
              <a:rPr lang="en-US" sz="1800" dirty="0">
                <a:solidFill>
                  <a:srgbClr val="98FB98"/>
                </a:solidFill>
                <a:latin typeface="Lucida Console" panose="020B0609040504020204" pitchFamily="49" charset="0"/>
              </a:rPr>
              <a:t># Jobs can be also started using scripts but are converted to </a:t>
            </a:r>
            <a:r>
              <a:rPr lang="en-US" sz="1800" dirty="0" err="1">
                <a:solidFill>
                  <a:srgbClr val="98FB98"/>
                </a:solidFill>
                <a:latin typeface="Lucida Console" panose="020B0609040504020204" pitchFamily="49" charset="0"/>
              </a:rPr>
              <a:t>ScriptBlocks</a:t>
            </a:r>
            <a:endParaRPr lang="en-US" sz="1800" dirty="0">
              <a:solidFill>
                <a:srgbClr val="F5F5F5"/>
              </a:solidFill>
              <a:latin typeface="Lucida Console" panose="020B0609040504020204" pitchFamily="49" charset="0"/>
            </a:endParaRPr>
          </a:p>
          <a:p>
            <a:r>
              <a:rPr lang="en-US" sz="1800" dirty="0">
                <a:solidFill>
                  <a:srgbClr val="E0FFFF"/>
                </a:solidFill>
                <a:latin typeface="Lucida Console" panose="020B0609040504020204" pitchFamily="49" charset="0"/>
              </a:rPr>
              <a:t>Start-Job</a:t>
            </a:r>
            <a:r>
              <a:rPr lang="en-US" sz="1800" dirty="0">
                <a:solidFill>
                  <a:prstClr val="black"/>
                </a:solidFill>
                <a:latin typeface="Lucida Console" panose="020B0609040504020204" pitchFamily="49" charset="0"/>
              </a:rPr>
              <a:t> </a:t>
            </a:r>
            <a:r>
              <a:rPr lang="en-US" sz="1800" dirty="0">
                <a:solidFill>
                  <a:srgbClr val="FFE4B5"/>
                </a:solidFill>
                <a:latin typeface="Lucida Console" panose="020B0609040504020204" pitchFamily="49" charset="0"/>
              </a:rPr>
              <a:t>–</a:t>
            </a:r>
            <a:r>
              <a:rPr lang="en-US" sz="1800" dirty="0" err="1">
                <a:solidFill>
                  <a:srgbClr val="FFE4B5"/>
                </a:solidFill>
                <a:latin typeface="Lucida Console" panose="020B0609040504020204" pitchFamily="49" charset="0"/>
              </a:rPr>
              <a:t>FilePath</a:t>
            </a:r>
            <a:r>
              <a:rPr lang="en-US" sz="1800" dirty="0">
                <a:solidFill>
                  <a:prstClr val="black"/>
                </a:solidFill>
                <a:latin typeface="Lucida Console" panose="020B0609040504020204" pitchFamily="49" charset="0"/>
              </a:rPr>
              <a:t> </a:t>
            </a:r>
            <a:r>
              <a:rPr lang="en-US" sz="1800" dirty="0">
                <a:solidFill>
                  <a:srgbClr val="EE82EE"/>
                </a:solidFill>
                <a:latin typeface="Lucida Console" panose="020B0609040504020204" pitchFamily="49" charset="0"/>
              </a:rPr>
              <a:t>C:\Scripts\GetFilesRecursively.ps1</a:t>
            </a:r>
            <a:endParaRPr lang="en-US" sz="1800" dirty="0">
              <a:solidFill>
                <a:srgbClr val="F5F5F5"/>
              </a:solidFill>
              <a:latin typeface="Lucida Console" panose="020B0609040504020204" pitchFamily="49" charset="0"/>
            </a:endParaRPr>
          </a:p>
          <a:p>
            <a:endParaRPr lang="en-US" sz="1800" dirty="0">
              <a:solidFill>
                <a:srgbClr val="F5F5F5"/>
              </a:solidFill>
              <a:latin typeface="Lucida Console" panose="020B0609040504020204" pitchFamily="49" charset="0"/>
            </a:endParaRPr>
          </a:p>
          <a:p>
            <a:r>
              <a:rPr lang="en-US" sz="1800" dirty="0">
                <a:solidFill>
                  <a:srgbClr val="98FB98"/>
                </a:solidFill>
                <a:latin typeface="Lucida Console" panose="020B0609040504020204" pitchFamily="49" charset="0"/>
              </a:rPr>
              <a:t># It is possible to start a script before the job starts</a:t>
            </a:r>
            <a:endParaRPr lang="en-US" sz="1800" dirty="0">
              <a:solidFill>
                <a:srgbClr val="F5F5F5"/>
              </a:solidFill>
              <a:latin typeface="Lucida Console" panose="020B0609040504020204" pitchFamily="49" charset="0"/>
            </a:endParaRPr>
          </a:p>
          <a:p>
            <a:r>
              <a:rPr lang="en-US" sz="1800" dirty="0">
                <a:solidFill>
                  <a:srgbClr val="E0FFFF"/>
                </a:solidFill>
                <a:latin typeface="Lucida Console" panose="020B0609040504020204" pitchFamily="49" charset="0"/>
              </a:rPr>
              <a:t>Start-Job</a:t>
            </a:r>
            <a:r>
              <a:rPr lang="en-US" sz="1800" dirty="0">
                <a:solidFill>
                  <a:prstClr val="black"/>
                </a:solidFill>
                <a:latin typeface="Lucida Console" panose="020B0609040504020204" pitchFamily="49" charset="0"/>
              </a:rPr>
              <a:t> </a:t>
            </a:r>
            <a:r>
              <a:rPr lang="en-US" sz="1800" dirty="0">
                <a:solidFill>
                  <a:srgbClr val="FFE4B5"/>
                </a:solidFill>
                <a:latin typeface="Lucida Console" panose="020B0609040504020204" pitchFamily="49" charset="0"/>
              </a:rPr>
              <a:t>-Name</a:t>
            </a:r>
            <a:r>
              <a:rPr lang="en-US" sz="1800" dirty="0">
                <a:solidFill>
                  <a:prstClr val="black"/>
                </a:solidFill>
                <a:latin typeface="Lucida Console" panose="020B0609040504020204" pitchFamily="49" charset="0"/>
              </a:rPr>
              <a:t> </a:t>
            </a:r>
            <a:r>
              <a:rPr lang="en-US" sz="1800" dirty="0" err="1">
                <a:solidFill>
                  <a:srgbClr val="EE82EE"/>
                </a:solidFill>
                <a:latin typeface="Lucida Console" panose="020B0609040504020204" pitchFamily="49" charset="0"/>
              </a:rPr>
              <a:t>GetMapFiles</a:t>
            </a:r>
            <a:r>
              <a:rPr lang="en-US" sz="1800" dirty="0">
                <a:solidFill>
                  <a:prstClr val="black"/>
                </a:solidFill>
                <a:latin typeface="Lucida Console" panose="020B0609040504020204" pitchFamily="49" charset="0"/>
              </a:rPr>
              <a:t> </a:t>
            </a:r>
            <a:r>
              <a:rPr lang="en-US" sz="1800" dirty="0">
                <a:solidFill>
                  <a:srgbClr val="FFE4B5"/>
                </a:solidFill>
                <a:latin typeface="Lucida Console" panose="020B0609040504020204" pitchFamily="49" charset="0"/>
              </a:rPr>
              <a:t>-</a:t>
            </a:r>
            <a:r>
              <a:rPr lang="en-US" sz="1800" dirty="0" err="1">
                <a:solidFill>
                  <a:srgbClr val="FFE4B5"/>
                </a:solidFill>
                <a:latin typeface="Lucida Console" panose="020B0609040504020204" pitchFamily="49" charset="0"/>
              </a:rPr>
              <a:t>InitializationScript</a:t>
            </a:r>
            <a:r>
              <a:rPr lang="en-US" sz="1800" dirty="0">
                <a:solidFill>
                  <a:prstClr val="black"/>
                </a:solidFill>
                <a:latin typeface="Lucida Console" panose="020B0609040504020204" pitchFamily="49" charset="0"/>
              </a:rPr>
              <a:t> </a:t>
            </a:r>
            <a:r>
              <a:rPr lang="en-US" sz="1800" dirty="0">
                <a:solidFill>
                  <a:srgbClr val="F5F5F5"/>
                </a:solidFill>
                <a:latin typeface="Lucida Console" panose="020B0609040504020204" pitchFamily="49" charset="0"/>
              </a:rPr>
              <a:t>{</a:t>
            </a:r>
            <a:r>
              <a:rPr lang="en-US" sz="1800" dirty="0">
                <a:solidFill>
                  <a:srgbClr val="E0FFFF"/>
                </a:solidFill>
                <a:latin typeface="Lucida Console" panose="020B0609040504020204" pitchFamily="49" charset="0"/>
              </a:rPr>
              <a:t>Import-Module</a:t>
            </a:r>
            <a:r>
              <a:rPr lang="en-US" sz="1800" dirty="0">
                <a:solidFill>
                  <a:prstClr val="black"/>
                </a:solidFill>
                <a:latin typeface="Lucida Console" panose="020B0609040504020204" pitchFamily="49" charset="0"/>
              </a:rPr>
              <a:t> </a:t>
            </a:r>
            <a:r>
              <a:rPr lang="en-US" sz="1800" dirty="0" err="1">
                <a:solidFill>
                  <a:srgbClr val="EE82EE"/>
                </a:solidFill>
                <a:latin typeface="Lucida Console" panose="020B0609040504020204" pitchFamily="49" charset="0"/>
              </a:rPr>
              <a:t>MapFunctions</a:t>
            </a:r>
            <a:r>
              <a:rPr lang="en-US" sz="1800" dirty="0">
                <a:solidFill>
                  <a:srgbClr val="F5F5F5"/>
                </a:solidFill>
                <a:latin typeface="Lucida Console" panose="020B0609040504020204" pitchFamily="49" charset="0"/>
              </a:rPr>
              <a:t>}`</a:t>
            </a:r>
          </a:p>
          <a:p>
            <a:r>
              <a:rPr lang="en-US" sz="1800" dirty="0">
                <a:solidFill>
                  <a:prstClr val="black"/>
                </a:solidFill>
                <a:latin typeface="Lucida Console" panose="020B0609040504020204" pitchFamily="49" charset="0"/>
              </a:rPr>
              <a:t> </a:t>
            </a:r>
            <a:r>
              <a:rPr lang="en-US" sz="1800" dirty="0">
                <a:solidFill>
                  <a:srgbClr val="FFE4B5"/>
                </a:solidFill>
                <a:latin typeface="Lucida Console" panose="020B0609040504020204" pitchFamily="49" charset="0"/>
              </a:rPr>
              <a:t>-</a:t>
            </a:r>
            <a:r>
              <a:rPr lang="en-US" sz="1800" dirty="0" err="1">
                <a:solidFill>
                  <a:srgbClr val="FFE4B5"/>
                </a:solidFill>
                <a:latin typeface="Lucida Console" panose="020B0609040504020204" pitchFamily="49" charset="0"/>
              </a:rPr>
              <a:t>ScriptBlock</a:t>
            </a:r>
            <a:r>
              <a:rPr lang="en-US" sz="1800" dirty="0">
                <a:solidFill>
                  <a:prstClr val="black"/>
                </a:solidFill>
                <a:latin typeface="Lucida Console" panose="020B0609040504020204" pitchFamily="49" charset="0"/>
              </a:rPr>
              <a:t> </a:t>
            </a:r>
            <a:r>
              <a:rPr lang="en-US" sz="1800" dirty="0">
                <a:solidFill>
                  <a:srgbClr val="F5F5F5"/>
                </a:solidFill>
                <a:latin typeface="Lucida Console" panose="020B0609040504020204" pitchFamily="49" charset="0"/>
              </a:rPr>
              <a:t>{</a:t>
            </a:r>
            <a:r>
              <a:rPr lang="en-US" sz="1800" dirty="0">
                <a:solidFill>
                  <a:srgbClr val="E0FFFF"/>
                </a:solidFill>
                <a:latin typeface="Lucida Console" panose="020B0609040504020204" pitchFamily="49" charset="0"/>
              </a:rPr>
              <a:t>Get-Map</a:t>
            </a:r>
            <a:r>
              <a:rPr lang="en-US" sz="1800" dirty="0">
                <a:solidFill>
                  <a:prstClr val="black"/>
                </a:solidFill>
                <a:latin typeface="Lucida Console" panose="020B0609040504020204" pitchFamily="49" charset="0"/>
              </a:rPr>
              <a:t> </a:t>
            </a:r>
            <a:r>
              <a:rPr lang="en-US" sz="1800" dirty="0">
                <a:solidFill>
                  <a:srgbClr val="FFE4C4"/>
                </a:solidFill>
                <a:latin typeface="Lucida Console" panose="020B0609040504020204" pitchFamily="49" charset="0"/>
              </a:rPr>
              <a:t>0</a:t>
            </a:r>
            <a:r>
              <a:rPr lang="en-US" sz="1800" dirty="0">
                <a:solidFill>
                  <a:prstClr val="black"/>
                </a:solidFill>
                <a:latin typeface="Lucida Console" panose="020B0609040504020204" pitchFamily="49" charset="0"/>
              </a:rPr>
              <a:t> </a:t>
            </a:r>
            <a:r>
              <a:rPr lang="en-US" sz="1800" dirty="0">
                <a:solidFill>
                  <a:srgbClr val="FFE4B5"/>
                </a:solidFill>
                <a:latin typeface="Lucida Console" panose="020B0609040504020204" pitchFamily="49" charset="0"/>
              </a:rPr>
              <a:t>-Name</a:t>
            </a:r>
            <a:r>
              <a:rPr lang="en-US" sz="1800" dirty="0">
                <a:solidFill>
                  <a:prstClr val="black"/>
                </a:solidFill>
                <a:latin typeface="Lucida Console" panose="020B0609040504020204" pitchFamily="49" charset="0"/>
              </a:rPr>
              <a:t> </a:t>
            </a:r>
            <a:r>
              <a:rPr lang="en-US" sz="1800" dirty="0">
                <a:solidFill>
                  <a:srgbClr val="EE82EE"/>
                </a:solidFill>
                <a:latin typeface="Lucida Console" panose="020B0609040504020204" pitchFamily="49" charset="0"/>
              </a:rPr>
              <a:t>*</a:t>
            </a:r>
            <a:r>
              <a:rPr lang="en-US" sz="1800" dirty="0">
                <a:solidFill>
                  <a:prstClr val="black"/>
                </a:solidFill>
                <a:latin typeface="Lucida Console" panose="020B0609040504020204" pitchFamily="49" charset="0"/>
              </a:rPr>
              <a:t> </a:t>
            </a:r>
            <a:r>
              <a:rPr lang="en-US" sz="1800" dirty="0">
                <a:solidFill>
                  <a:srgbClr val="D3D3D3"/>
                </a:solidFill>
                <a:latin typeface="Lucida Console" panose="020B0609040504020204" pitchFamily="49" charset="0"/>
              </a:rPr>
              <a:t>|</a:t>
            </a:r>
            <a:r>
              <a:rPr lang="en-US" sz="1800" dirty="0">
                <a:solidFill>
                  <a:prstClr val="black"/>
                </a:solidFill>
                <a:latin typeface="Lucida Console" panose="020B0609040504020204" pitchFamily="49" charset="0"/>
              </a:rPr>
              <a:t> </a:t>
            </a:r>
            <a:r>
              <a:rPr lang="en-US" sz="1800" dirty="0">
                <a:solidFill>
                  <a:srgbClr val="E0FFFF"/>
                </a:solidFill>
                <a:latin typeface="Lucida Console" panose="020B0609040504020204" pitchFamily="49" charset="0"/>
              </a:rPr>
              <a:t>Set-Content</a:t>
            </a:r>
            <a:r>
              <a:rPr lang="en-US" sz="1800" dirty="0">
                <a:solidFill>
                  <a:prstClr val="black"/>
                </a:solidFill>
                <a:latin typeface="Lucida Console" panose="020B0609040504020204" pitchFamily="49" charset="0"/>
              </a:rPr>
              <a:t> </a:t>
            </a:r>
            <a:r>
              <a:rPr lang="en-US" sz="1800" dirty="0">
                <a:solidFill>
                  <a:srgbClr val="EE82EE"/>
                </a:solidFill>
                <a:latin typeface="Lucida Console" panose="020B0609040504020204" pitchFamily="49" charset="0"/>
              </a:rPr>
              <a:t>D:\Maps.tif</a:t>
            </a:r>
            <a:r>
              <a:rPr lang="en-US" sz="1800" dirty="0">
                <a:solidFill>
                  <a:srgbClr val="F5F5F5"/>
                </a:solidFill>
                <a:latin typeface="Lucida Console" panose="020B0609040504020204" pitchFamily="49" charset="0"/>
              </a:rPr>
              <a:t>}</a:t>
            </a:r>
            <a:r>
              <a:rPr lang="en-US" sz="1800" dirty="0">
                <a:solidFill>
                  <a:prstClr val="black"/>
                </a:solidFill>
                <a:latin typeface="Lucida Console" panose="020B0609040504020204" pitchFamily="49" charset="0"/>
              </a:rPr>
              <a:t> </a:t>
            </a:r>
            <a:r>
              <a:rPr lang="en-US" sz="1800" dirty="0">
                <a:solidFill>
                  <a:srgbClr val="FFE4B5"/>
                </a:solidFill>
                <a:latin typeface="Lucida Console" panose="020B0609040504020204" pitchFamily="49" charset="0"/>
              </a:rPr>
              <a:t>-RunAs32 </a:t>
            </a:r>
          </a:p>
        </p:txBody>
      </p:sp>
    </p:spTree>
    <p:extLst>
      <p:ext uri="{BB962C8B-B14F-4D97-AF65-F5344CB8AC3E}">
        <p14:creationId xmlns:p14="http://schemas.microsoft.com/office/powerpoint/2010/main" val="21413008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p188="http://schemas.microsoft.com/office/powerpoint/2018/8/main" xmlns:a16="http://schemas.microsoft.com/office/drawing/2014/main"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name="HIDDEN - Slide294">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a:xfrm>
            <a:off x="269241" y="1217196"/>
            <a:ext cx="5378548" cy="1080745"/>
          </a:xfrm>
        </p:spPr>
        <p:txBody>
          <a:bodyPr/>
          <a:lstStyle/>
          <a:p>
            <a:r>
              <a:rPr lang="en-US"/>
              <a:t>Demonstration</a:t>
            </a:r>
            <a:endParaRPr lang="en-US" dirty="0"/>
          </a:p>
        </p:txBody>
      </p:sp>
      <p:pic>
        <p:nvPicPr>
          <p:cNvPr id="5" name="Picture Placeholder 3">
            <a:extLst>
              <a:ext uri="{FF2B5EF4-FFF2-40B4-BE49-F238E27FC236}">
                <a16:creationId xmlns:a16="http://schemas.microsoft.com/office/drawing/2014/main" id="{3B5AF5C7-5910-4915-9235-64F6CFEDCBAC}"/>
              </a:ext>
            </a:extLst>
          </p:cNvPr>
          <p:cNvPicPr>
            <a:picLocks noGrp="1" noChangeAspect="1"/>
          </p:cNvPicPr>
          <p:nvPr>
            <p:ph type="pic" sz="quarter" idx="10"/>
          </p:nvPr>
        </p:nvPicPr>
        <p:blipFill>
          <a:blip r:embed="rId4" cstate="email">
            <a:extLst>
              <a:ext uri="{28A0092B-C50C-407E-A947-70E740481C1C}">
                <a14:useLocalDpi xmlns:a14="http://schemas.microsoft.com/office/drawing/2010/main"/>
              </a:ext>
            </a:extLst>
          </a:blip>
          <a:srcRect t="7" b="7"/>
          <a:stretch>
            <a:fillRect/>
          </a:stretch>
        </p:blipFill>
        <p:spPr/>
      </p:pic>
      <p:sp>
        <p:nvSpPr>
          <p:cNvPr id="6" name="Title 1">
            <a:extLst>
              <a:ext uri="{FF2B5EF4-FFF2-40B4-BE49-F238E27FC236}">
                <a16:creationId xmlns:a16="http://schemas.microsoft.com/office/drawing/2014/main" id="{BCFF309F-090A-45E2-921B-C715EEDB1210}"/>
              </a:ext>
            </a:extLst>
          </p:cNvPr>
          <p:cNvSpPr txBox="1">
            <a:spLocks/>
          </p:cNvSpPr>
          <p:nvPr>
            <p:custDataLst>
              <p:custData r:id="rId1"/>
            </p:custDataLst>
          </p:nvPr>
        </p:nvSpPr>
        <p:spPr>
          <a:xfrm>
            <a:off x="223660" y="3204894"/>
            <a:ext cx="5722936" cy="679633"/>
          </a:xfrm>
          <a:prstGeom prst="rect">
            <a:avLst/>
          </a:prstGeom>
        </p:spPr>
        <p:txBody>
          <a:bodyPr vert="horz" wrap="square" lIns="143428" tIns="89642" rIns="143428" bIns="89642"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a:solidFill>
                  <a:schemeClr val="tx1"/>
                </a:solidFill>
              </a:rPr>
              <a:t>Background Jobs</a:t>
            </a:r>
            <a:endParaRPr lang="en-US" sz="3600" dirty="0">
              <a:solidFill>
                <a:schemeClr val="tx1"/>
              </a:solidFill>
            </a:endParaRPr>
          </a:p>
        </p:txBody>
      </p:sp>
    </p:spTree>
    <p:extLst>
      <p:ext uri="{BB962C8B-B14F-4D97-AF65-F5344CB8AC3E}">
        <p14:creationId xmlns:p14="http://schemas.microsoft.com/office/powerpoint/2010/main" val="300902312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a14="http://schemas.microsoft.com/office/drawing/2010/main" xmlns:a16="http://schemas.microsoft.com/office/drawing/2014/main"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name="HIDDEN - Slide295">
    <p:spTree>
      <p:nvGrpSpPr>
        <p:cNvPr id="1" name=""/>
        <p:cNvGrpSpPr/>
        <p:nvPr/>
      </p:nvGrpSpPr>
      <p:grpSpPr>
        <a:xfrm>
          <a:off x="0" y="0"/>
          <a:ext cx="0" cy="0"/>
          <a:chOff x="0" y="0"/>
          <a:chExt cx="0" cy="0"/>
        </a:xfrm>
      </p:grpSpPr>
    </p:spTree>
    <p:extLst>
      <p:ext uri="{BB962C8B-B14F-4D97-AF65-F5344CB8AC3E}">
        <p14:creationId xmlns:p14="http://schemas.microsoft.com/office/powerpoint/2010/main" val="91241433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name="HIDDEN - Slide296">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custDataLst>
              <p:custData r:id="rId1"/>
            </p:custDataLst>
          </p:nvPr>
        </p:nvSpPr>
        <p:spPr/>
        <p:txBody>
          <a:bodyPr/>
          <a:lstStyle/>
          <a:p>
            <a:r>
              <a:rPr lang="en-US"/>
              <a:t>Working with Job Objects</a:t>
            </a:r>
            <a:endParaRPr lang="en-US" dirty="0"/>
          </a:p>
        </p:txBody>
      </p:sp>
    </p:spTree>
    <p:extLst>
      <p:ext uri="{BB962C8B-B14F-4D97-AF65-F5344CB8AC3E}">
        <p14:creationId xmlns:p14="http://schemas.microsoft.com/office/powerpoint/2010/main" val="81839413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a16="http://schemas.microsoft.com/office/drawing/2014/main"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C16CC7C-CFEE-4573-8D32-70107CDD77D3}"/>
              </a:ext>
            </a:extLst>
          </p:cNvPr>
          <p:cNvSpPr>
            <a:spLocks noGrp="1"/>
          </p:cNvSpPr>
          <p:nvPr>
            <p:ph type="body" sz="quarter" idx="10"/>
          </p:nvPr>
        </p:nvSpPr>
        <p:spPr>
          <a:xfrm>
            <a:off x="269239" y="1265377"/>
            <a:ext cx="11653523" cy="3077766"/>
          </a:xfrm>
        </p:spPr>
        <p:txBody>
          <a:bodyPr/>
          <a:lstStyle/>
          <a:p>
            <a:r>
              <a:rPr lang="en-US" dirty="0"/>
              <a:t>To access, monitor, and manage jobs, use </a:t>
            </a:r>
            <a:r>
              <a:rPr lang="en-US" b="1" dirty="0"/>
              <a:t>Get-Job</a:t>
            </a:r>
            <a:r>
              <a:rPr lang="en-US" dirty="0"/>
              <a:t> which returns:</a:t>
            </a:r>
          </a:p>
          <a:p>
            <a:pPr lvl="1"/>
            <a:r>
              <a:rPr lang="en-US" sz="2400" dirty="0">
                <a:latin typeface="+mj-lt"/>
              </a:rPr>
              <a:t>Background Jobs</a:t>
            </a:r>
          </a:p>
          <a:p>
            <a:pPr lvl="1"/>
            <a:r>
              <a:rPr lang="en-US" sz="2400" dirty="0">
                <a:latin typeface="+mj-lt"/>
              </a:rPr>
              <a:t>Child Jobs (-</a:t>
            </a:r>
            <a:r>
              <a:rPr lang="en-US" sz="2400" dirty="0" err="1">
                <a:latin typeface="+mj-lt"/>
              </a:rPr>
              <a:t>includechildjobs</a:t>
            </a:r>
            <a:r>
              <a:rPr lang="en-US" sz="2400" dirty="0">
                <a:latin typeface="+mj-lt"/>
              </a:rPr>
              <a:t>)</a:t>
            </a:r>
          </a:p>
          <a:p>
            <a:r>
              <a:rPr lang="en-US" dirty="0"/>
              <a:t>Has filter options</a:t>
            </a:r>
          </a:p>
          <a:p>
            <a:pPr lvl="1"/>
            <a:r>
              <a:rPr lang="en-US" sz="2400" dirty="0">
                <a:latin typeface="+mj-lt"/>
              </a:rPr>
              <a:t>-Filter </a:t>
            </a:r>
          </a:p>
          <a:p>
            <a:pPr lvl="1"/>
            <a:r>
              <a:rPr lang="en-US" sz="2400" dirty="0">
                <a:latin typeface="+mj-lt"/>
              </a:rPr>
              <a:t>-Before / -after</a:t>
            </a:r>
          </a:p>
          <a:p>
            <a:pPr lvl="1"/>
            <a:r>
              <a:rPr lang="en-US" sz="2400" dirty="0">
                <a:latin typeface="+mj-lt"/>
              </a:rPr>
              <a:t>-</a:t>
            </a:r>
            <a:r>
              <a:rPr lang="en-US" sz="2400" dirty="0" err="1">
                <a:latin typeface="+mj-lt"/>
              </a:rPr>
              <a:t>HasMoreData</a:t>
            </a:r>
            <a:endParaRPr lang="en-US" sz="2000" dirty="0"/>
          </a:p>
        </p:txBody>
      </p:sp>
      <p:sp>
        <p:nvSpPr>
          <p:cNvPr id="3" name="Title 2">
            <a:extLst>
              <a:ext uri="{FF2B5EF4-FFF2-40B4-BE49-F238E27FC236}">
                <a16:creationId xmlns:a16="http://schemas.microsoft.com/office/drawing/2014/main" id="{1A9CA821-B750-44D3-98B7-EA52316E15DA}"/>
              </a:ext>
            </a:extLst>
          </p:cNvPr>
          <p:cNvSpPr>
            <a:spLocks noGrp="1"/>
          </p:cNvSpPr>
          <p:nvPr>
            <p:ph type="title"/>
          </p:nvPr>
        </p:nvSpPr>
        <p:spPr/>
        <p:txBody>
          <a:bodyPr/>
          <a:lstStyle/>
          <a:p>
            <a:r>
              <a:rPr lang="en-US" dirty="0"/>
              <a:t>Access, Monitor, and Manage Jobs</a:t>
            </a:r>
          </a:p>
        </p:txBody>
      </p:sp>
      <p:sp>
        <p:nvSpPr>
          <p:cNvPr id="5" name="TextBox 4">
            <a:extLst>
              <a:ext uri="{FF2B5EF4-FFF2-40B4-BE49-F238E27FC236}">
                <a16:creationId xmlns:a16="http://schemas.microsoft.com/office/drawing/2014/main" id="{B9CCC47D-5E26-4B47-A170-AA3F52BA66E4}"/>
              </a:ext>
            </a:extLst>
          </p:cNvPr>
          <p:cNvSpPr txBox="1"/>
          <p:nvPr/>
        </p:nvSpPr>
        <p:spPr>
          <a:xfrm>
            <a:off x="269239" y="4438461"/>
            <a:ext cx="11653522" cy="2308324"/>
          </a:xfrm>
          <a:prstGeom prst="rect">
            <a:avLst/>
          </a:prstGeom>
          <a:solidFill>
            <a:srgbClr val="0A5BBA">
              <a:lumMod val="50000"/>
            </a:srgbClr>
          </a:solidFill>
        </p:spPr>
        <p:txBody>
          <a:bodyPr wrap="square" rtlCol="0">
            <a:sp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Lucida Console" panose="020B0609040504020204" pitchFamily="49" charset="0"/>
              </a:rPr>
              <a:t>PS C:\&gt; </a:t>
            </a:r>
            <a:r>
              <a:rPr kumimoji="0" lang="en-US" sz="1800" b="0" i="0" u="none" strike="noStrike" kern="0" cap="none" spc="0" normalizeH="0" baseline="0" noProof="0" dirty="0">
                <a:ln>
                  <a:noFill/>
                </a:ln>
                <a:solidFill>
                  <a:prstClr val="white"/>
                </a:solidFill>
                <a:effectLst/>
                <a:uLnTx/>
                <a:uFillTx/>
              </a:rPr>
              <a:t> </a:t>
            </a:r>
            <a:r>
              <a:rPr kumimoji="0" lang="en-US" sz="1800" b="0" i="0" u="none" strike="noStrike" kern="0" cap="none" spc="0" normalizeH="0" baseline="0" noProof="0" dirty="0">
                <a:ln>
                  <a:noFill/>
                </a:ln>
                <a:solidFill>
                  <a:prstClr val="white"/>
                </a:solidFill>
                <a:effectLst/>
                <a:uLnTx/>
                <a:uFillTx/>
                <a:latin typeface="Lucida Console" panose="020B0609040504020204" pitchFamily="49" charset="0"/>
              </a:rPr>
              <a:t>Start-Job { Get-Service </a:t>
            </a:r>
            <a:r>
              <a:rPr kumimoji="0" lang="en-US" sz="1800" b="0" i="0" u="none" strike="noStrike" kern="0" cap="none" spc="0" normalizeH="0" baseline="0" noProof="0" dirty="0">
                <a:ln>
                  <a:noFill/>
                </a:ln>
                <a:solidFill>
                  <a:srgbClr val="DB7093"/>
                </a:solidFill>
                <a:effectLst/>
                <a:uLnTx/>
                <a:uFillTx/>
                <a:latin typeface="Lucida Console" panose="020B0609040504020204" pitchFamily="49" charset="0"/>
              </a:rPr>
              <a:t>Spooler</a:t>
            </a:r>
            <a:r>
              <a:rPr kumimoji="0" lang="en-US" sz="1800" b="0" i="0" u="none" strike="noStrike" kern="0" cap="none" spc="0" normalizeH="0" baseline="0" noProof="0" dirty="0">
                <a:ln>
                  <a:noFill/>
                </a:ln>
                <a:solidFill>
                  <a:prstClr val="white"/>
                </a:solidFill>
                <a:effectLst/>
                <a:uLnTx/>
                <a:uFillTx/>
                <a:latin typeface="Lucida Console" panose="020B0609040504020204" pitchFamily="49" charset="0"/>
              </a:rPr>
              <a:t>, </a:t>
            </a:r>
            <a:r>
              <a:rPr kumimoji="0" lang="en-US" sz="1800" b="0" i="0" u="none" strike="noStrike" kern="0" cap="none" spc="0" normalizeH="0" baseline="0" noProof="0" dirty="0" err="1">
                <a:ln>
                  <a:noFill/>
                </a:ln>
                <a:solidFill>
                  <a:srgbClr val="DB7093"/>
                </a:solidFill>
                <a:effectLst/>
                <a:uLnTx/>
                <a:uFillTx/>
                <a:latin typeface="Lucida Console" panose="020B0609040504020204" pitchFamily="49" charset="0"/>
              </a:rPr>
              <a:t>FakeService</a:t>
            </a:r>
            <a:r>
              <a:rPr kumimoji="0" lang="en-US" sz="1800" b="0" i="0" u="none" strike="noStrike" kern="0" cap="none" spc="0" normalizeH="0" baseline="0" noProof="0" dirty="0">
                <a:ln>
                  <a:noFill/>
                </a:ln>
                <a:solidFill>
                  <a:prstClr val="white"/>
                </a:solidFill>
                <a:effectLst/>
                <a:uLnTx/>
                <a:uFillTx/>
                <a:latin typeface="Lucida Console" panose="020B0609040504020204" pitchFamily="49" charset="0"/>
              </a:rPr>
              <a:t> } </a:t>
            </a:r>
          </a:p>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Lucida Console" panose="020B0609040504020204" pitchFamily="49" charset="0"/>
            </a:endParaRPr>
          </a:p>
          <a:p>
            <a:pPr marL="0" marR="0" lvl="0" indent="0" defTabSz="932742"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Lucida Console" panose="020B0609040504020204" pitchFamily="49" charset="0"/>
              </a:rPr>
              <a:t>PS C:\&gt; Get-Job </a:t>
            </a:r>
            <a:r>
              <a:rPr kumimoji="0" lang="en-AU" sz="1800" b="0" i="0" u="none" strike="noStrike" kern="0" cap="none" spc="0" normalizeH="0" baseline="0" noProof="0" dirty="0">
                <a:ln>
                  <a:noFill/>
                </a:ln>
                <a:solidFill>
                  <a:srgbClr val="2ED412"/>
                </a:solidFill>
                <a:effectLst/>
                <a:uLnTx/>
                <a:uFillTx/>
                <a:latin typeface="Lucida Console" panose="020B0609040504020204" pitchFamily="49" charset="0"/>
              </a:rPr>
              <a:t>#</a:t>
            </a:r>
            <a:r>
              <a:rPr kumimoji="0" lang="en-US" sz="1800" b="0" i="0" u="none" strike="noStrike" kern="0" cap="none" spc="0" normalizeH="0" baseline="0" noProof="0" dirty="0">
                <a:ln>
                  <a:noFill/>
                </a:ln>
                <a:solidFill>
                  <a:prstClr val="white"/>
                </a:solidFill>
                <a:effectLst/>
                <a:uLnTx/>
                <a:uFillTx/>
                <a:latin typeface="Lucida Console" panose="020B0609040504020204" pitchFamily="49" charset="0"/>
              </a:rPr>
              <a:t> </a:t>
            </a:r>
            <a:r>
              <a:rPr kumimoji="0" lang="en-US" sz="1800" b="0" i="0" u="none" strike="noStrike" kern="0" cap="none" spc="0" normalizeH="0" baseline="0" noProof="0" dirty="0">
                <a:ln>
                  <a:noFill/>
                </a:ln>
                <a:solidFill>
                  <a:srgbClr val="2ED412"/>
                </a:solidFill>
                <a:effectLst/>
                <a:uLnTx/>
                <a:uFillTx/>
                <a:latin typeface="Lucida Console" panose="020B0609040504020204" pitchFamily="49" charset="0"/>
              </a:rPr>
              <a:t>For a full list of properties used to manage o job get-job | get-member</a:t>
            </a:r>
          </a:p>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Lucida Console" panose="020B0609040504020204" pitchFamily="49" charset="0"/>
            </a:endParaRPr>
          </a:p>
          <a:p>
            <a:pPr marL="0" marR="0" lvl="0" indent="0" defTabSz="932742"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Lucida Console" panose="020B0609040504020204" pitchFamily="49" charset="0"/>
              </a:rPr>
              <a:t>Id  Name  </a:t>
            </a:r>
            <a:r>
              <a:rPr kumimoji="0" lang="en-US" sz="1800" b="0" i="0" u="none" strike="noStrike" kern="0" cap="none" spc="0" normalizeH="0" baseline="0" noProof="0" dirty="0" err="1">
                <a:ln>
                  <a:noFill/>
                </a:ln>
                <a:solidFill>
                  <a:prstClr val="white"/>
                </a:solidFill>
                <a:effectLst/>
                <a:uLnTx/>
                <a:uFillTx/>
                <a:latin typeface="Lucida Console" panose="020B0609040504020204" pitchFamily="49" charset="0"/>
              </a:rPr>
              <a:t>PSJobTypeName</a:t>
            </a:r>
            <a:r>
              <a:rPr kumimoji="0" lang="en-US" sz="1800" b="0" i="0" u="none" strike="noStrike" kern="0" cap="none" spc="0" normalizeH="0" baseline="0" noProof="0" dirty="0">
                <a:ln>
                  <a:noFill/>
                </a:ln>
                <a:solidFill>
                  <a:prstClr val="white"/>
                </a:solidFill>
                <a:effectLst/>
                <a:uLnTx/>
                <a:uFillTx/>
                <a:latin typeface="Lucida Console" panose="020B0609040504020204" pitchFamily="49" charset="0"/>
              </a:rPr>
              <a:t>   State      </a:t>
            </a:r>
            <a:r>
              <a:rPr kumimoji="0" lang="en-US" sz="1800" b="0" i="0" u="none" strike="noStrike" kern="0" cap="none" spc="0" normalizeH="0" baseline="0" noProof="0" dirty="0" err="1">
                <a:ln>
                  <a:noFill/>
                </a:ln>
                <a:solidFill>
                  <a:prstClr val="white"/>
                </a:solidFill>
                <a:effectLst/>
                <a:uLnTx/>
                <a:uFillTx/>
                <a:latin typeface="Lucida Console" panose="020B0609040504020204" pitchFamily="49" charset="0"/>
              </a:rPr>
              <a:t>HasMoreData</a:t>
            </a:r>
            <a:r>
              <a:rPr kumimoji="0" lang="en-US" sz="1800" b="0" i="0" u="none" strike="noStrike" kern="0" cap="none" spc="0" normalizeH="0" baseline="0" noProof="0" dirty="0">
                <a:ln>
                  <a:noFill/>
                </a:ln>
                <a:solidFill>
                  <a:prstClr val="white"/>
                </a:solidFill>
                <a:effectLst/>
                <a:uLnTx/>
                <a:uFillTx/>
                <a:latin typeface="Lucida Console" panose="020B0609040504020204" pitchFamily="49" charset="0"/>
              </a:rPr>
              <a:t>     Location        Command                  </a:t>
            </a:r>
          </a:p>
          <a:p>
            <a:pPr marL="0" marR="0" lvl="0" indent="0" defTabSz="932742"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Lucida Console" panose="020B0609040504020204" pitchFamily="49" charset="0"/>
              </a:rPr>
              <a:t>--  ----  -------------   -----      -----------     --------        -------                  </a:t>
            </a:r>
          </a:p>
          <a:p>
            <a:pPr marL="0" marR="0" lvl="0" indent="0" defTabSz="932742"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Lucida Console" panose="020B0609040504020204" pitchFamily="49" charset="0"/>
              </a:rPr>
              <a:t>1   Job1  </a:t>
            </a:r>
            <a:r>
              <a:rPr kumimoji="0" lang="en-US" sz="1800" b="0" i="0" u="none" strike="noStrike" kern="0" cap="none" spc="0" normalizeH="0" baseline="0" noProof="0" dirty="0" err="1">
                <a:ln>
                  <a:noFill/>
                </a:ln>
                <a:solidFill>
                  <a:prstClr val="white"/>
                </a:solidFill>
                <a:effectLst/>
                <a:uLnTx/>
                <a:uFillTx/>
                <a:latin typeface="Lucida Console" panose="020B0609040504020204" pitchFamily="49" charset="0"/>
              </a:rPr>
              <a:t>BackgroundJob</a:t>
            </a:r>
            <a:r>
              <a:rPr kumimoji="0" lang="en-US" sz="1800" b="0" i="0" u="none" strike="noStrike" kern="0" cap="none" spc="0" normalizeH="0" baseline="0" noProof="0" dirty="0">
                <a:ln>
                  <a:noFill/>
                </a:ln>
                <a:solidFill>
                  <a:prstClr val="white"/>
                </a:solidFill>
                <a:effectLst/>
                <a:uLnTx/>
                <a:uFillTx/>
                <a:latin typeface="Lucida Console" panose="020B0609040504020204" pitchFamily="49" charset="0"/>
              </a:rPr>
              <a:t>   Completed  True            localhost       Get-Service..</a:t>
            </a:r>
          </a:p>
        </p:txBody>
      </p:sp>
    </p:spTree>
    <p:extLst>
      <p:ext uri="{BB962C8B-B14F-4D97-AF65-F5344CB8AC3E}">
        <p14:creationId xmlns:p14="http://schemas.microsoft.com/office/powerpoint/2010/main" val="341957326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p188="http://schemas.microsoft.com/office/powerpoint/2018/8/main" xmlns:a16="http://schemas.microsoft.com/office/drawing/2014/main"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C16CC7C-CFEE-4573-8D32-70107CDD77D3}"/>
              </a:ext>
            </a:extLst>
          </p:cNvPr>
          <p:cNvSpPr>
            <a:spLocks noGrp="1"/>
          </p:cNvSpPr>
          <p:nvPr>
            <p:ph type="body" sz="quarter" idx="10"/>
          </p:nvPr>
        </p:nvSpPr>
        <p:spPr>
          <a:xfrm>
            <a:off x="269239" y="1265377"/>
            <a:ext cx="11653523" cy="1046440"/>
          </a:xfrm>
        </p:spPr>
        <p:txBody>
          <a:bodyPr/>
          <a:lstStyle/>
          <a:p>
            <a:r>
              <a:rPr lang="en-US" dirty="0"/>
              <a:t>The executive which manages Child Jobs doing the actual work</a:t>
            </a:r>
          </a:p>
          <a:p>
            <a:r>
              <a:rPr lang="en-US" dirty="0"/>
              <a:t>Created by </a:t>
            </a:r>
            <a:r>
              <a:rPr lang="en-US" b="1" dirty="0"/>
              <a:t>Start-Job</a:t>
            </a:r>
            <a:r>
              <a:rPr lang="en-US" dirty="0"/>
              <a:t> and accessed by </a:t>
            </a:r>
            <a:r>
              <a:rPr lang="en-US" b="1" dirty="0"/>
              <a:t>Get-Job</a:t>
            </a:r>
          </a:p>
        </p:txBody>
      </p:sp>
      <p:sp>
        <p:nvSpPr>
          <p:cNvPr id="3" name="Title 2">
            <a:extLst>
              <a:ext uri="{FF2B5EF4-FFF2-40B4-BE49-F238E27FC236}">
                <a16:creationId xmlns:a16="http://schemas.microsoft.com/office/drawing/2014/main" id="{1A9CA821-B750-44D3-98B7-EA52316E15DA}"/>
              </a:ext>
            </a:extLst>
          </p:cNvPr>
          <p:cNvSpPr>
            <a:spLocks noGrp="1"/>
          </p:cNvSpPr>
          <p:nvPr>
            <p:ph type="title"/>
          </p:nvPr>
        </p:nvSpPr>
        <p:spPr/>
        <p:txBody>
          <a:bodyPr/>
          <a:lstStyle/>
          <a:p>
            <a:r>
              <a:rPr lang="en-US" dirty="0" err="1"/>
              <a:t>PSRemotingJob</a:t>
            </a:r>
            <a:r>
              <a:rPr lang="en-US" dirty="0"/>
              <a:t> Object</a:t>
            </a:r>
          </a:p>
        </p:txBody>
      </p:sp>
      <p:graphicFrame>
        <p:nvGraphicFramePr>
          <p:cNvPr id="4" name="Table 3">
            <a:extLst>
              <a:ext uri="{FF2B5EF4-FFF2-40B4-BE49-F238E27FC236}">
                <a16:creationId xmlns:a16="http://schemas.microsoft.com/office/drawing/2014/main" id="{67EE0067-0BD9-4A74-914F-3F0296B66D36}"/>
              </a:ext>
            </a:extLst>
          </p:cNvPr>
          <p:cNvGraphicFramePr>
            <a:graphicFrameLocks noGrp="1"/>
          </p:cNvGraphicFramePr>
          <p:nvPr>
            <p:extLst>
              <p:ext uri="{D42A27DB-BD31-4B8C-83A1-F6EECF244321}">
                <p14:modId xmlns:p14="http://schemas.microsoft.com/office/powerpoint/2010/main" val="784621580"/>
              </p:ext>
            </p:extLst>
          </p:nvPr>
        </p:nvGraphicFramePr>
        <p:xfrm>
          <a:off x="296948" y="2311816"/>
          <a:ext cx="11653522" cy="4393785"/>
        </p:xfrm>
        <a:graphic>
          <a:graphicData uri="http://schemas.openxmlformats.org/drawingml/2006/table">
            <a:tbl>
              <a:tblPr firstRow="1" bandRow="1">
                <a:tableStyleId>{5C22544A-7EE6-4342-B048-85BDC9FD1C3A}</a:tableStyleId>
              </a:tblPr>
              <a:tblGrid>
                <a:gridCol w="2169162">
                  <a:extLst>
                    <a:ext uri="{9D8B030D-6E8A-4147-A177-3AD203B41FA5}">
                      <a16:colId xmlns:a16="http://schemas.microsoft.com/office/drawing/2014/main" val="1392076980"/>
                    </a:ext>
                  </a:extLst>
                </a:gridCol>
                <a:gridCol w="9484360">
                  <a:extLst>
                    <a:ext uri="{9D8B030D-6E8A-4147-A177-3AD203B41FA5}">
                      <a16:colId xmlns:a16="http://schemas.microsoft.com/office/drawing/2014/main" val="1616376092"/>
                    </a:ext>
                  </a:extLst>
                </a:gridCol>
              </a:tblGrid>
              <a:tr h="399435">
                <a:tc>
                  <a:txBody>
                    <a:bodyPr/>
                    <a:lstStyle/>
                    <a:p>
                      <a:r>
                        <a:rPr lang="en-US" dirty="0"/>
                        <a:t>Property</a:t>
                      </a:r>
                    </a:p>
                  </a:txBody>
                  <a:tcPr/>
                </a:tc>
                <a:tc>
                  <a:txBody>
                    <a:bodyPr/>
                    <a:lstStyle/>
                    <a:p>
                      <a:r>
                        <a:rPr lang="en-US" dirty="0"/>
                        <a:t>Description</a:t>
                      </a:r>
                    </a:p>
                  </a:txBody>
                  <a:tcPr/>
                </a:tc>
                <a:extLst>
                  <a:ext uri="{0D108BD9-81ED-4DB2-BD59-A6C34878D82A}">
                    <a16:rowId xmlns:a16="http://schemas.microsoft.com/office/drawing/2014/main" val="2412710810"/>
                  </a:ext>
                </a:extLst>
              </a:tr>
              <a:tr h="399435">
                <a:tc>
                  <a:txBody>
                    <a:bodyPr/>
                    <a:lstStyle/>
                    <a:p>
                      <a:r>
                        <a:rPr lang="en-US" b="1" dirty="0"/>
                        <a:t>Error</a:t>
                      </a:r>
                    </a:p>
                  </a:txBody>
                  <a:tcPr/>
                </a:tc>
                <a:tc>
                  <a:txBody>
                    <a:bodyPr/>
                    <a:lstStyle/>
                    <a:p>
                      <a:r>
                        <a:rPr lang="en-US" dirty="0"/>
                        <a:t>Gets or sets the error buffer. Errors of job are written into this buffer.</a:t>
                      </a:r>
                    </a:p>
                  </a:txBody>
                  <a:tcPr/>
                </a:tc>
                <a:extLst>
                  <a:ext uri="{0D108BD9-81ED-4DB2-BD59-A6C34878D82A}">
                    <a16:rowId xmlns:a16="http://schemas.microsoft.com/office/drawing/2014/main" val="1288275854"/>
                  </a:ext>
                </a:extLst>
              </a:tr>
              <a:tr h="399435">
                <a:tc>
                  <a:txBody>
                    <a:bodyPr/>
                    <a:lstStyle/>
                    <a:p>
                      <a:r>
                        <a:rPr lang="en-US" b="1" dirty="0" err="1"/>
                        <a:t>HasMoreData</a:t>
                      </a:r>
                      <a:endParaRPr lang="en-US" b="1" dirty="0"/>
                    </a:p>
                  </a:txBody>
                  <a:tcPr/>
                </a:tc>
                <a:tc>
                  <a:txBody>
                    <a:bodyPr/>
                    <a:lstStyle/>
                    <a:p>
                      <a:r>
                        <a:rPr lang="en-US" dirty="0"/>
                        <a:t>Indicates that more data is available in this result object for reading.</a:t>
                      </a:r>
                    </a:p>
                  </a:txBody>
                  <a:tcPr/>
                </a:tc>
                <a:extLst>
                  <a:ext uri="{0D108BD9-81ED-4DB2-BD59-A6C34878D82A}">
                    <a16:rowId xmlns:a16="http://schemas.microsoft.com/office/drawing/2014/main" val="17503775"/>
                  </a:ext>
                </a:extLst>
              </a:tr>
              <a:tr h="399435">
                <a:tc>
                  <a:txBody>
                    <a:bodyPr/>
                    <a:lstStyle/>
                    <a:p>
                      <a:r>
                        <a:rPr lang="en-US" b="1" dirty="0"/>
                        <a:t>ID</a:t>
                      </a:r>
                    </a:p>
                  </a:txBody>
                  <a:tcPr/>
                </a:tc>
                <a:tc>
                  <a:txBody>
                    <a:bodyPr/>
                    <a:lstStyle/>
                    <a:p>
                      <a:r>
                        <a:rPr lang="en-US" dirty="0"/>
                        <a:t>Short identifier for this result which will be recycled and used within a process.</a:t>
                      </a:r>
                    </a:p>
                  </a:txBody>
                  <a:tcPr/>
                </a:tc>
                <a:extLst>
                  <a:ext uri="{0D108BD9-81ED-4DB2-BD59-A6C34878D82A}">
                    <a16:rowId xmlns:a16="http://schemas.microsoft.com/office/drawing/2014/main" val="3421547660"/>
                  </a:ext>
                </a:extLst>
              </a:tr>
              <a:tr h="399435">
                <a:tc>
                  <a:txBody>
                    <a:bodyPr/>
                    <a:lstStyle/>
                    <a:p>
                      <a:r>
                        <a:rPr lang="en-US" b="1" dirty="0" err="1"/>
                        <a:t>JobStateInfo</a:t>
                      </a:r>
                      <a:endParaRPr lang="en-US" b="1" dirty="0"/>
                    </a:p>
                  </a:txBody>
                  <a:tcPr/>
                </a:tc>
                <a:tc>
                  <a:txBody>
                    <a:bodyPr/>
                    <a:lstStyle/>
                    <a:p>
                      <a:r>
                        <a:rPr lang="en-US" dirty="0" err="1"/>
                        <a:t>StateInformation</a:t>
                      </a:r>
                      <a:r>
                        <a:rPr lang="en-US" dirty="0"/>
                        <a:t> and reason is kept on this</a:t>
                      </a:r>
                    </a:p>
                  </a:txBody>
                  <a:tcPr/>
                </a:tc>
                <a:extLst>
                  <a:ext uri="{0D108BD9-81ED-4DB2-BD59-A6C34878D82A}">
                    <a16:rowId xmlns:a16="http://schemas.microsoft.com/office/drawing/2014/main" val="649563171"/>
                  </a:ext>
                </a:extLst>
              </a:tr>
              <a:tr h="399435">
                <a:tc>
                  <a:txBody>
                    <a:bodyPr/>
                    <a:lstStyle/>
                    <a:p>
                      <a:r>
                        <a:rPr lang="en-US" b="1" dirty="0"/>
                        <a:t>Location</a:t>
                      </a:r>
                    </a:p>
                  </a:txBody>
                  <a:tcPr/>
                </a:tc>
                <a:tc>
                  <a:txBody>
                    <a:bodyPr/>
                    <a:lstStyle/>
                    <a:p>
                      <a:r>
                        <a:rPr lang="en-US" dirty="0"/>
                        <a:t>Indicates the location of the job object (in a local background job it will be localhost).</a:t>
                      </a:r>
                    </a:p>
                  </a:txBody>
                  <a:tcPr/>
                </a:tc>
                <a:extLst>
                  <a:ext uri="{0D108BD9-81ED-4DB2-BD59-A6C34878D82A}">
                    <a16:rowId xmlns:a16="http://schemas.microsoft.com/office/drawing/2014/main" val="2795071342"/>
                  </a:ext>
                </a:extLst>
              </a:tr>
              <a:tr h="399435">
                <a:tc>
                  <a:txBody>
                    <a:bodyPr/>
                    <a:lstStyle/>
                    <a:p>
                      <a:r>
                        <a:rPr lang="en-US" b="1" dirty="0"/>
                        <a:t>Name</a:t>
                      </a:r>
                    </a:p>
                  </a:txBody>
                  <a:tcPr/>
                </a:tc>
                <a:tc>
                  <a:txBody>
                    <a:bodyPr/>
                    <a:lstStyle/>
                    <a:p>
                      <a:r>
                        <a:rPr lang="en-US" dirty="0"/>
                        <a:t>Name for identifying this job object.</a:t>
                      </a:r>
                    </a:p>
                  </a:txBody>
                  <a:tcPr/>
                </a:tc>
                <a:extLst>
                  <a:ext uri="{0D108BD9-81ED-4DB2-BD59-A6C34878D82A}">
                    <a16:rowId xmlns:a16="http://schemas.microsoft.com/office/drawing/2014/main" val="887803161"/>
                  </a:ext>
                </a:extLst>
              </a:tr>
              <a:tr h="399435">
                <a:tc>
                  <a:txBody>
                    <a:bodyPr/>
                    <a:lstStyle/>
                    <a:p>
                      <a:r>
                        <a:rPr lang="en-US" b="1" dirty="0" err="1"/>
                        <a:t>PSBeginTime</a:t>
                      </a:r>
                      <a:endParaRPr lang="en-US" b="1" dirty="0"/>
                    </a:p>
                  </a:txBody>
                  <a:tcPr/>
                </a:tc>
                <a:tc>
                  <a:txBody>
                    <a:bodyPr/>
                    <a:lstStyle/>
                    <a:p>
                      <a:r>
                        <a:rPr lang="en-US" dirty="0"/>
                        <a:t>Time job was started.</a:t>
                      </a:r>
                    </a:p>
                  </a:txBody>
                  <a:tcPr/>
                </a:tc>
                <a:extLst>
                  <a:ext uri="{0D108BD9-81ED-4DB2-BD59-A6C34878D82A}">
                    <a16:rowId xmlns:a16="http://schemas.microsoft.com/office/drawing/2014/main" val="2391150290"/>
                  </a:ext>
                </a:extLst>
              </a:tr>
              <a:tr h="399435">
                <a:tc>
                  <a:txBody>
                    <a:bodyPr/>
                    <a:lstStyle/>
                    <a:p>
                      <a:r>
                        <a:rPr lang="en-US" b="1" dirty="0" err="1"/>
                        <a:t>PSEndTime</a:t>
                      </a:r>
                      <a:endParaRPr lang="en-US" b="1" dirty="0"/>
                    </a:p>
                  </a:txBody>
                  <a:tcPr/>
                </a:tc>
                <a:tc>
                  <a:txBody>
                    <a:bodyPr/>
                    <a:lstStyle/>
                    <a:p>
                      <a:r>
                        <a:rPr lang="en-US" dirty="0"/>
                        <a:t>Time job stopped.</a:t>
                      </a:r>
                    </a:p>
                  </a:txBody>
                  <a:tcPr/>
                </a:tc>
                <a:extLst>
                  <a:ext uri="{0D108BD9-81ED-4DB2-BD59-A6C34878D82A}">
                    <a16:rowId xmlns:a16="http://schemas.microsoft.com/office/drawing/2014/main" val="2479418252"/>
                  </a:ext>
                </a:extLst>
              </a:tr>
              <a:tr h="399435">
                <a:tc>
                  <a:txBody>
                    <a:bodyPr/>
                    <a:lstStyle/>
                    <a:p>
                      <a:r>
                        <a:rPr lang="en-US" b="1" dirty="0" err="1"/>
                        <a:t>PSJobTypeName</a:t>
                      </a:r>
                      <a:endParaRPr lang="en-US" b="1" dirty="0"/>
                    </a:p>
                  </a:txBody>
                  <a:tcPr/>
                </a:tc>
                <a:tc>
                  <a:txBody>
                    <a:bodyPr/>
                    <a:lstStyle/>
                    <a:p>
                      <a:r>
                        <a:rPr lang="en-US" dirty="0"/>
                        <a:t>Job type name.</a:t>
                      </a:r>
                    </a:p>
                  </a:txBody>
                  <a:tcPr/>
                </a:tc>
                <a:extLst>
                  <a:ext uri="{0D108BD9-81ED-4DB2-BD59-A6C34878D82A}">
                    <a16:rowId xmlns:a16="http://schemas.microsoft.com/office/drawing/2014/main" val="2699139946"/>
                  </a:ext>
                </a:extLst>
              </a:tr>
              <a:tr h="399435">
                <a:tc>
                  <a:txBody>
                    <a:bodyPr/>
                    <a:lstStyle/>
                    <a:p>
                      <a:r>
                        <a:rPr lang="en-US" b="1" dirty="0"/>
                        <a:t>State</a:t>
                      </a:r>
                    </a:p>
                  </a:txBody>
                  <a:tcPr/>
                </a:tc>
                <a:tc>
                  <a:txBody>
                    <a:bodyPr/>
                    <a:lstStyle/>
                    <a:p>
                      <a:r>
                        <a:rPr lang="en-US" dirty="0"/>
                        <a:t>Indicates the state of the job.</a:t>
                      </a:r>
                    </a:p>
                  </a:txBody>
                  <a:tcPr/>
                </a:tc>
                <a:extLst>
                  <a:ext uri="{0D108BD9-81ED-4DB2-BD59-A6C34878D82A}">
                    <a16:rowId xmlns:a16="http://schemas.microsoft.com/office/drawing/2014/main" val="4093259612"/>
                  </a:ext>
                </a:extLst>
              </a:tr>
            </a:tbl>
          </a:graphicData>
        </a:graphic>
      </p:graphicFrame>
    </p:spTree>
    <p:extLst>
      <p:ext uri="{BB962C8B-B14F-4D97-AF65-F5344CB8AC3E}">
        <p14:creationId xmlns:p14="http://schemas.microsoft.com/office/powerpoint/2010/main" val="110041895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a16="http://schemas.microsoft.com/office/drawing/2014/main"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a:extLst>
              <a:ext uri="{FF2B5EF4-FFF2-40B4-BE49-F238E27FC236}">
                <a16:creationId xmlns:a16="http://schemas.microsoft.com/office/drawing/2014/main" id="{CFDFA1B0-33AB-4BCF-ACD7-4ECB4A5CA666}"/>
              </a:ext>
            </a:extLst>
          </p:cNvPr>
          <p:cNvSpPr>
            <a:spLocks noGrp="1"/>
          </p:cNvSpPr>
          <p:nvPr>
            <p:ph type="body" sz="quarter" idx="10"/>
          </p:nvPr>
        </p:nvSpPr>
        <p:spPr>
          <a:xfrm>
            <a:off x="269239" y="1265377"/>
            <a:ext cx="11653523" cy="1994392"/>
          </a:xfrm>
        </p:spPr>
        <p:txBody>
          <a:bodyPr/>
          <a:lstStyle/>
          <a:p>
            <a:r>
              <a:rPr lang="en-US" dirty="0"/>
              <a:t>Each Background job consists of one or more </a:t>
            </a:r>
            <a:r>
              <a:rPr lang="en-US" dirty="0" err="1"/>
              <a:t>ChildJobs</a:t>
            </a:r>
            <a:endParaRPr lang="en-US" dirty="0"/>
          </a:p>
          <a:p>
            <a:r>
              <a:rPr lang="en-US" dirty="0"/>
              <a:t>Error and Output is stored in </a:t>
            </a:r>
            <a:r>
              <a:rPr lang="en-US" dirty="0" err="1"/>
              <a:t>ChildJobs</a:t>
            </a:r>
            <a:endParaRPr lang="en-US" dirty="0"/>
          </a:p>
          <a:p>
            <a:r>
              <a:rPr lang="en-US" dirty="0"/>
              <a:t>Parent Job is an executive to store overall state of </a:t>
            </a:r>
            <a:r>
              <a:rPr lang="en-US" dirty="0" err="1"/>
              <a:t>ChildJobs</a:t>
            </a:r>
            <a:endParaRPr lang="en-US" dirty="0"/>
          </a:p>
          <a:p>
            <a:r>
              <a:rPr lang="en-US" dirty="0"/>
              <a:t>Can be accessed by </a:t>
            </a:r>
            <a:r>
              <a:rPr lang="en-US" b="1" dirty="0"/>
              <a:t>–</a:t>
            </a:r>
            <a:r>
              <a:rPr lang="en-US" b="1" dirty="0" err="1"/>
              <a:t>IncludeChildJob</a:t>
            </a:r>
            <a:r>
              <a:rPr lang="en-US" b="1" dirty="0"/>
              <a:t> </a:t>
            </a:r>
            <a:r>
              <a:rPr lang="en-US" dirty="0"/>
              <a:t>(as of </a:t>
            </a:r>
            <a:r>
              <a:rPr lang="en-US" dirty="0" err="1"/>
              <a:t>Powershell</a:t>
            </a:r>
            <a:r>
              <a:rPr lang="en-US" dirty="0"/>
              <a:t> 3.0)</a:t>
            </a:r>
          </a:p>
        </p:txBody>
      </p:sp>
      <p:sp>
        <p:nvSpPr>
          <p:cNvPr id="3" name="Title 2">
            <a:extLst>
              <a:ext uri="{FF2B5EF4-FFF2-40B4-BE49-F238E27FC236}">
                <a16:creationId xmlns:a16="http://schemas.microsoft.com/office/drawing/2014/main" id="{F5DB35A9-60C5-4B8D-84B2-612ECD42DEE6}"/>
              </a:ext>
            </a:extLst>
          </p:cNvPr>
          <p:cNvSpPr>
            <a:spLocks noGrp="1"/>
          </p:cNvSpPr>
          <p:nvPr>
            <p:ph type="title"/>
          </p:nvPr>
        </p:nvSpPr>
        <p:spPr/>
        <p:txBody>
          <a:bodyPr/>
          <a:lstStyle/>
          <a:p>
            <a:r>
              <a:rPr lang="en-US" dirty="0" err="1"/>
              <a:t>PSRemotingChildJob</a:t>
            </a:r>
            <a:endParaRPr lang="en-US" dirty="0"/>
          </a:p>
        </p:txBody>
      </p:sp>
      <p:sp>
        <p:nvSpPr>
          <p:cNvPr id="4" name="TextBox 3">
            <a:extLst>
              <a:ext uri="{FF2B5EF4-FFF2-40B4-BE49-F238E27FC236}">
                <a16:creationId xmlns:a16="http://schemas.microsoft.com/office/drawing/2014/main" id="{35C7B21F-B502-44B7-A28C-D9D3FB831A26}"/>
              </a:ext>
            </a:extLst>
          </p:cNvPr>
          <p:cNvSpPr txBox="1"/>
          <p:nvPr/>
        </p:nvSpPr>
        <p:spPr>
          <a:xfrm>
            <a:off x="402697" y="4114800"/>
            <a:ext cx="11386606" cy="2246769"/>
          </a:xfrm>
          <a:prstGeom prst="rect">
            <a:avLst/>
          </a:prstGeom>
          <a:solidFill>
            <a:srgbClr val="0A5BBA">
              <a:lumMod val="50000"/>
            </a:srgbClr>
          </a:solidFill>
        </p:spPr>
        <p:txBody>
          <a:bodyPr wrap="square" rtlCol="0">
            <a:spAutoFit/>
          </a:bodyPr>
          <a:lstStyle/>
          <a:p>
            <a:pPr lvl="0" defTabSz="932742">
              <a:defRPr/>
            </a:pPr>
            <a:r>
              <a:rPr lang="en-US" sz="2000" kern="0" dirty="0">
                <a:solidFill>
                  <a:prstClr val="white"/>
                </a:solidFill>
                <a:latin typeface="Lucida Console" panose="020B0609040504020204" pitchFamily="49" charset="0"/>
              </a:rPr>
              <a:t>PS C:\&gt; </a:t>
            </a:r>
            <a:r>
              <a:rPr lang="en-AU" sz="2000" kern="0" dirty="0">
                <a:solidFill>
                  <a:srgbClr val="2ED412"/>
                </a:solidFill>
                <a:latin typeface="Lucida Console" panose="020B0609040504020204" pitchFamily="49" charset="0"/>
              </a:rPr>
              <a:t>#</a:t>
            </a:r>
            <a:r>
              <a:rPr lang="en-US" sz="2000" kern="0" dirty="0">
                <a:solidFill>
                  <a:prstClr val="white"/>
                </a:solidFill>
                <a:latin typeface="Lucida Console" panose="020B0609040504020204" pitchFamily="49" charset="0"/>
              </a:rPr>
              <a:t> </a:t>
            </a:r>
            <a:r>
              <a:rPr lang="en-US" sz="2000" kern="0" dirty="0">
                <a:solidFill>
                  <a:srgbClr val="2ED412"/>
                </a:solidFill>
                <a:latin typeface="Lucida Console" panose="020B0609040504020204" pitchFamily="49" charset="0"/>
              </a:rPr>
              <a:t>Each Job spawns a child Job to do the Actual Work</a:t>
            </a:r>
            <a:endParaRPr kumimoji="0" lang="en-US" sz="2000" b="0" i="0" u="none" strike="noStrike" kern="0" cap="none" spc="0" normalizeH="0" baseline="0" noProof="0" dirty="0">
              <a:ln>
                <a:noFill/>
              </a:ln>
              <a:solidFill>
                <a:prstClr val="white"/>
              </a:solidFill>
              <a:effectLst/>
              <a:uLnTx/>
              <a:uFillTx/>
              <a:latin typeface="Lucida Console" panose="020B0609040504020204" pitchFamily="49" charset="0"/>
            </a:endParaRPr>
          </a:p>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Lucida Console" panose="020B0609040504020204" pitchFamily="49" charset="0"/>
              </a:rPr>
              <a:t>PS C:\&gt; Get-Job </a:t>
            </a:r>
            <a:r>
              <a:rPr kumimoji="0" lang="en-US" sz="2000" b="0" i="0" u="none" strike="noStrike" kern="0" cap="none" spc="0" normalizeH="0" baseline="0" noProof="0" dirty="0">
                <a:ln>
                  <a:noFill/>
                </a:ln>
                <a:solidFill>
                  <a:srgbClr val="FFE4B5"/>
                </a:solidFill>
                <a:effectLst/>
                <a:uLnTx/>
                <a:uFillTx/>
                <a:latin typeface="Lucida Console" panose="020B0609040504020204" pitchFamily="49" charset="0"/>
              </a:rPr>
              <a:t>–</a:t>
            </a:r>
            <a:r>
              <a:rPr kumimoji="0" lang="en-US" sz="2000" b="0" i="0" u="none" strike="noStrike" kern="0" cap="none" spc="0" normalizeH="0" baseline="0" noProof="0" dirty="0" err="1">
                <a:ln>
                  <a:noFill/>
                </a:ln>
                <a:solidFill>
                  <a:srgbClr val="FFE4B5"/>
                </a:solidFill>
                <a:effectLst/>
                <a:uLnTx/>
                <a:uFillTx/>
                <a:latin typeface="Lucida Console" panose="020B0609040504020204" pitchFamily="49" charset="0"/>
              </a:rPr>
              <a:t>IncludeChildJob</a:t>
            </a:r>
            <a:endParaRPr kumimoji="0" lang="en-US" sz="2000" b="0" i="0" u="none" strike="noStrike" kern="0" cap="none" spc="0" normalizeH="0" baseline="0" noProof="0" dirty="0">
              <a:ln>
                <a:noFill/>
              </a:ln>
              <a:solidFill>
                <a:srgbClr val="2ED412"/>
              </a:solidFill>
              <a:effectLst/>
              <a:uLnTx/>
              <a:uFillTx/>
              <a:latin typeface="Lucida Console" panose="020B0609040504020204" pitchFamily="49" charset="0"/>
            </a:endParaRPr>
          </a:p>
          <a:p>
            <a:pPr marL="0" marR="0" lvl="0" indent="0" defTabSz="932742"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Lucida Console" panose="020B0609040504020204" pitchFamily="49" charset="0"/>
            </a:endParaRPr>
          </a:p>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Lucida Console" panose="020B0609040504020204" pitchFamily="49" charset="0"/>
              </a:rPr>
              <a:t>Id  Name  </a:t>
            </a:r>
            <a:r>
              <a:rPr kumimoji="0" lang="en-US" sz="2000" b="0" i="0" u="none" strike="noStrike" kern="0" cap="none" spc="0" normalizeH="0" baseline="0" noProof="0" dirty="0" err="1">
                <a:ln>
                  <a:noFill/>
                </a:ln>
                <a:solidFill>
                  <a:prstClr val="white"/>
                </a:solidFill>
                <a:effectLst/>
                <a:uLnTx/>
                <a:uFillTx/>
                <a:latin typeface="Lucida Console" panose="020B0609040504020204" pitchFamily="49" charset="0"/>
              </a:rPr>
              <a:t>PSJobTypeName</a:t>
            </a:r>
            <a:r>
              <a:rPr kumimoji="0" lang="en-US" sz="2000" b="0" i="0" u="none" strike="noStrike" kern="0" cap="none" spc="0" normalizeH="0" baseline="0" noProof="0" dirty="0">
                <a:ln>
                  <a:noFill/>
                </a:ln>
                <a:solidFill>
                  <a:prstClr val="white"/>
                </a:solidFill>
                <a:effectLst/>
                <a:uLnTx/>
                <a:uFillTx/>
                <a:latin typeface="Lucida Console" panose="020B0609040504020204" pitchFamily="49" charset="0"/>
              </a:rPr>
              <a:t>  State      </a:t>
            </a:r>
            <a:r>
              <a:rPr kumimoji="0" lang="en-US" sz="2000" b="0" i="0" u="none" strike="noStrike" kern="0" cap="none" spc="0" normalizeH="0" baseline="0" noProof="0" dirty="0" err="1">
                <a:ln>
                  <a:noFill/>
                </a:ln>
                <a:solidFill>
                  <a:prstClr val="white"/>
                </a:solidFill>
                <a:effectLst/>
                <a:uLnTx/>
                <a:uFillTx/>
                <a:latin typeface="Lucida Console" panose="020B0609040504020204" pitchFamily="49" charset="0"/>
              </a:rPr>
              <a:t>HasMoreData</a:t>
            </a:r>
            <a:r>
              <a:rPr kumimoji="0" lang="en-US" sz="2000" b="0" i="0" u="none" strike="noStrike" kern="0" cap="none" spc="0" normalizeH="0" baseline="0" noProof="0" dirty="0">
                <a:ln>
                  <a:noFill/>
                </a:ln>
                <a:solidFill>
                  <a:prstClr val="white"/>
                </a:solidFill>
                <a:effectLst/>
                <a:uLnTx/>
                <a:uFillTx/>
                <a:latin typeface="Lucida Console" panose="020B0609040504020204" pitchFamily="49" charset="0"/>
              </a:rPr>
              <a:t>  Location   Command                  </a:t>
            </a:r>
          </a:p>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Lucida Console" panose="020B0609040504020204" pitchFamily="49" charset="0"/>
              </a:rPr>
              <a:t>--  ----  -------------  -----      -----------  --------   -------                  </a:t>
            </a:r>
          </a:p>
          <a:p>
            <a:pPr marL="342900" indent="-342900" defTabSz="932742">
              <a:buFontTx/>
              <a:buAutoNum type="arabicPlain"/>
            </a:pPr>
            <a:r>
              <a:rPr kumimoji="0" lang="en-US" sz="2000" b="0" i="0" u="none" strike="noStrike" kern="0" cap="none" spc="0" normalizeH="0" baseline="0" noProof="0" dirty="0">
                <a:ln>
                  <a:noFill/>
                </a:ln>
                <a:solidFill>
                  <a:prstClr val="white"/>
                </a:solidFill>
                <a:effectLst/>
                <a:uLnTx/>
                <a:uFillTx/>
                <a:latin typeface="Lucida Console" panose="020B0609040504020204" pitchFamily="49" charset="0"/>
              </a:rPr>
              <a:t> Job1  </a:t>
            </a:r>
            <a:r>
              <a:rPr kumimoji="0" lang="en-US" sz="2000" b="0" i="0" u="none" strike="noStrike" kern="0" cap="none" spc="0" normalizeH="0" baseline="0" noProof="0" dirty="0" err="1">
                <a:ln>
                  <a:noFill/>
                </a:ln>
                <a:solidFill>
                  <a:prstClr val="white"/>
                </a:solidFill>
                <a:effectLst/>
                <a:uLnTx/>
                <a:uFillTx/>
                <a:latin typeface="Lucida Console" panose="020B0609040504020204" pitchFamily="49" charset="0"/>
              </a:rPr>
              <a:t>BackgroundJob</a:t>
            </a:r>
            <a:r>
              <a:rPr kumimoji="0" lang="en-US" sz="2000" b="0" i="0" u="none" strike="noStrike" kern="0" cap="none" spc="0" normalizeH="0" baseline="0" noProof="0" dirty="0">
                <a:ln>
                  <a:noFill/>
                </a:ln>
                <a:solidFill>
                  <a:prstClr val="white"/>
                </a:solidFill>
                <a:effectLst/>
                <a:uLnTx/>
                <a:uFillTx/>
                <a:latin typeface="Lucida Console" panose="020B0609040504020204" pitchFamily="49" charset="0"/>
              </a:rPr>
              <a:t>  Completed  True         </a:t>
            </a:r>
            <a:r>
              <a:rPr lang="en-US" sz="2000" kern="0" dirty="0">
                <a:solidFill>
                  <a:prstClr val="white"/>
                </a:solidFill>
                <a:latin typeface="Lucida Console" panose="020B0609040504020204" pitchFamily="49" charset="0"/>
              </a:rPr>
              <a:t>localhost  Get-Service... </a:t>
            </a:r>
          </a:p>
          <a:p>
            <a:pPr marL="342900" indent="-342900" defTabSz="932742">
              <a:buFontTx/>
              <a:buAutoNum type="arabicPlain"/>
            </a:pPr>
            <a:r>
              <a:rPr kumimoji="0" lang="en-US" sz="2000" b="0" i="0" u="none" strike="noStrike" kern="0" cap="none" spc="0" normalizeH="0" baseline="0" noProof="0" dirty="0">
                <a:ln>
                  <a:noFill/>
                </a:ln>
                <a:solidFill>
                  <a:prstClr val="white"/>
                </a:solidFill>
                <a:effectLst/>
                <a:uLnTx/>
                <a:uFillTx/>
                <a:latin typeface="Lucida Console" panose="020B0609040504020204" pitchFamily="49" charset="0"/>
              </a:rPr>
              <a:t> Job2                 Completed  True         localhost  </a:t>
            </a:r>
            <a:r>
              <a:rPr lang="en-US" sz="2000" kern="0" dirty="0">
                <a:solidFill>
                  <a:prstClr val="white"/>
                </a:solidFill>
                <a:latin typeface="Lucida Console" panose="020B0609040504020204" pitchFamily="49" charset="0"/>
              </a:rPr>
              <a:t>Get-Service... </a:t>
            </a:r>
          </a:p>
        </p:txBody>
      </p:sp>
    </p:spTree>
    <p:extLst>
      <p:ext uri="{BB962C8B-B14F-4D97-AF65-F5344CB8AC3E}">
        <p14:creationId xmlns:p14="http://schemas.microsoft.com/office/powerpoint/2010/main" val="123176800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p188="http://schemas.microsoft.com/office/powerpoint/2018/8/main" xmlns:a16="http://schemas.microsoft.com/office/drawing/2014/main"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name="HIDDEN - Slide287">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7132E6D-A6EE-402B-895A-D0B053AB702A}"/>
              </a:ext>
            </a:extLst>
          </p:cNvPr>
          <p:cNvSpPr>
            <a:spLocks noGrp="1"/>
          </p:cNvSpPr>
          <p:nvPr>
            <p:ph type="title"/>
            <p:custDataLst>
              <p:custData r:id="rId1"/>
            </p:custDataLst>
          </p:nvPr>
        </p:nvSpPr>
        <p:spPr/>
        <p:txBody>
          <a:bodyPr wrap="square"/>
          <a:lstStyle/>
          <a:p>
            <a:r>
              <a:rPr lang="en-US" dirty="0"/>
              <a:t>Working with PowerShell Jobs</a:t>
            </a:r>
          </a:p>
        </p:txBody>
      </p:sp>
    </p:spTree>
    <p:extLst>
      <p:ext uri="{BB962C8B-B14F-4D97-AF65-F5344CB8AC3E}">
        <p14:creationId xmlns:p14="http://schemas.microsoft.com/office/powerpoint/2010/main" val="293171395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a16="http://schemas.microsoft.com/office/drawing/2014/main"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5DB35A9-60C5-4B8D-84B2-612ECD42DEE6}"/>
              </a:ext>
            </a:extLst>
          </p:cNvPr>
          <p:cNvSpPr>
            <a:spLocks noGrp="1"/>
          </p:cNvSpPr>
          <p:nvPr>
            <p:ph type="title"/>
          </p:nvPr>
        </p:nvSpPr>
        <p:spPr/>
        <p:txBody>
          <a:bodyPr/>
          <a:lstStyle/>
          <a:p>
            <a:r>
              <a:rPr lang="en-US" dirty="0"/>
              <a:t>Child </a:t>
            </a:r>
            <a:r>
              <a:rPr lang="en-US"/>
              <a:t>Jobs Collection</a:t>
            </a:r>
            <a:endParaRPr lang="en-US" dirty="0"/>
          </a:p>
        </p:txBody>
      </p:sp>
      <p:sp>
        <p:nvSpPr>
          <p:cNvPr id="4" name="TextBox 3">
            <a:extLst>
              <a:ext uri="{FF2B5EF4-FFF2-40B4-BE49-F238E27FC236}">
                <a16:creationId xmlns:a16="http://schemas.microsoft.com/office/drawing/2014/main" id="{35C7B21F-B502-44B7-A28C-D9D3FB831A26}"/>
              </a:ext>
            </a:extLst>
          </p:cNvPr>
          <p:cNvSpPr txBox="1"/>
          <p:nvPr/>
        </p:nvSpPr>
        <p:spPr>
          <a:xfrm>
            <a:off x="536154" y="1214021"/>
            <a:ext cx="11386606" cy="4708981"/>
          </a:xfrm>
          <a:prstGeom prst="rect">
            <a:avLst/>
          </a:prstGeom>
          <a:solidFill>
            <a:srgbClr val="0A5BBA">
              <a:lumMod val="50000"/>
            </a:srgbClr>
          </a:solidFill>
        </p:spPr>
        <p:txBody>
          <a:bodyPr wrap="square" rtlCol="0">
            <a:spAutoFit/>
          </a:bodyPr>
          <a:lstStyle/>
          <a:p>
            <a:pPr defTabSz="932742">
              <a:defRPr/>
            </a:pPr>
            <a:r>
              <a:rPr lang="en-US" sz="2000" kern="0" dirty="0">
                <a:solidFill>
                  <a:prstClr val="white"/>
                </a:solidFill>
                <a:latin typeface="Lucida Console" panose="020B0609040504020204" pitchFamily="49" charset="0"/>
              </a:rPr>
              <a:t>PS C:\&gt; </a:t>
            </a:r>
            <a:r>
              <a:rPr lang="en-US" sz="2000" kern="0" dirty="0">
                <a:solidFill>
                  <a:srgbClr val="FF0000"/>
                </a:solidFill>
                <a:latin typeface="Lucida Console" panose="020B0609040504020204" pitchFamily="49" charset="0"/>
              </a:rPr>
              <a:t>$job </a:t>
            </a:r>
            <a:r>
              <a:rPr lang="en-US" sz="2000" kern="0" dirty="0">
                <a:solidFill>
                  <a:prstClr val="white"/>
                </a:solidFill>
                <a:latin typeface="Lucida Console" panose="020B0609040504020204" pitchFamily="49" charset="0"/>
              </a:rPr>
              <a:t>= Get-Job </a:t>
            </a:r>
          </a:p>
          <a:p>
            <a:pPr lvl="0" defTabSz="932742">
              <a:defRPr/>
            </a:pPr>
            <a:endParaRPr lang="en-US" sz="2000" kern="0" dirty="0">
              <a:solidFill>
                <a:prstClr val="white"/>
              </a:solidFill>
              <a:latin typeface="Lucida Console" panose="020B0609040504020204" pitchFamily="49" charset="0"/>
            </a:endParaRPr>
          </a:p>
          <a:p>
            <a:pPr lvl="0" defTabSz="932742">
              <a:defRPr/>
            </a:pPr>
            <a:r>
              <a:rPr lang="en-US" sz="2000" kern="0" dirty="0">
                <a:solidFill>
                  <a:prstClr val="white"/>
                </a:solidFill>
                <a:latin typeface="Lucida Console" panose="020B0609040504020204" pitchFamily="49" charset="0"/>
              </a:rPr>
              <a:t>PS C:\&gt; </a:t>
            </a:r>
            <a:r>
              <a:rPr lang="en-US" sz="2000" kern="0" dirty="0">
                <a:solidFill>
                  <a:srgbClr val="2ED412"/>
                </a:solidFill>
                <a:latin typeface="Lucida Console" panose="020B0609040504020204" pitchFamily="49" charset="0"/>
              </a:rPr>
              <a:t># </a:t>
            </a:r>
            <a:r>
              <a:rPr lang="en-US" sz="2000" kern="0" dirty="0" err="1">
                <a:solidFill>
                  <a:srgbClr val="2ED412"/>
                </a:solidFill>
                <a:latin typeface="Lucida Console" panose="020B0609040504020204" pitchFamily="49" charset="0"/>
              </a:rPr>
              <a:t>ChildJobs</a:t>
            </a:r>
            <a:r>
              <a:rPr lang="en-US" sz="2000" kern="0" dirty="0">
                <a:solidFill>
                  <a:srgbClr val="2ED412"/>
                </a:solidFill>
                <a:latin typeface="Lucida Console" panose="020B0609040504020204" pitchFamily="49" charset="0"/>
              </a:rPr>
              <a:t> is a collection, so index notation can be used.</a:t>
            </a:r>
          </a:p>
          <a:p>
            <a:pPr marL="0" marR="0" lvl="0" indent="0" defTabSz="932742"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Lucida Console" panose="020B0609040504020204" pitchFamily="49" charset="0"/>
            </a:endParaRPr>
          </a:p>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Lucida Console" panose="020B0609040504020204" pitchFamily="49" charset="0"/>
              </a:rPr>
              <a:t>PS C:\&gt; </a:t>
            </a:r>
            <a:r>
              <a:rPr kumimoji="0" lang="en-US" sz="2000" b="0" i="0" u="none" strike="noStrike" kern="0" cap="none" spc="0" normalizeH="0" baseline="0" noProof="0" dirty="0">
                <a:ln>
                  <a:noFill/>
                </a:ln>
                <a:solidFill>
                  <a:srgbClr val="FF0000"/>
                </a:solidFill>
                <a:effectLst/>
                <a:uLnTx/>
                <a:uFillTx/>
                <a:latin typeface="Lucida Console" panose="020B0609040504020204" pitchFamily="49" charset="0"/>
              </a:rPr>
              <a:t>$</a:t>
            </a:r>
            <a:r>
              <a:rPr kumimoji="0" lang="en-US" sz="2000" b="0" i="0" u="none" strike="noStrike" kern="0" cap="none" spc="0" normalizeH="0" baseline="0" noProof="0" dirty="0" err="1">
                <a:ln>
                  <a:noFill/>
                </a:ln>
                <a:solidFill>
                  <a:srgbClr val="FF0000"/>
                </a:solidFill>
                <a:effectLst/>
                <a:uLnTx/>
                <a:uFillTx/>
                <a:latin typeface="Lucida Console" panose="020B0609040504020204" pitchFamily="49" charset="0"/>
              </a:rPr>
              <a:t>job</a:t>
            </a:r>
            <a:r>
              <a:rPr kumimoji="0" lang="en-US" sz="2000" b="0" i="0" u="none" strike="noStrike" kern="0" cap="none" spc="0" normalizeH="0" baseline="0" noProof="0" dirty="0" err="1">
                <a:ln>
                  <a:noFill/>
                </a:ln>
                <a:solidFill>
                  <a:prstClr val="white"/>
                </a:solidFill>
                <a:effectLst/>
                <a:uLnTx/>
                <a:uFillTx/>
                <a:latin typeface="Lucida Console" panose="020B0609040504020204" pitchFamily="49" charset="0"/>
              </a:rPr>
              <a:t>.ChildJobs</a:t>
            </a:r>
            <a:r>
              <a:rPr kumimoji="0" lang="en-US" sz="2000" b="0" i="0" u="none" strike="noStrike" kern="0" cap="none" spc="0" normalizeH="0" baseline="0" noProof="0" dirty="0">
                <a:ln>
                  <a:noFill/>
                </a:ln>
                <a:solidFill>
                  <a:prstClr val="white"/>
                </a:solidFill>
                <a:effectLst/>
                <a:uLnTx/>
                <a:uFillTx/>
                <a:latin typeface="Lucida Console" panose="020B0609040504020204" pitchFamily="49" charset="0"/>
              </a:rPr>
              <a:t>[0].Output</a:t>
            </a:r>
          </a:p>
          <a:p>
            <a:pPr marL="0" marR="0" lvl="0" indent="0" defTabSz="932742"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Lucida Console" panose="020B0609040504020204" pitchFamily="49" charset="0"/>
            </a:endParaRPr>
          </a:p>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Lucida Console" panose="020B0609040504020204" pitchFamily="49" charset="0"/>
              </a:rPr>
              <a:t>Status   Name               DisplayName                           </a:t>
            </a:r>
          </a:p>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Lucida Console" panose="020B0609040504020204" pitchFamily="49" charset="0"/>
              </a:rPr>
              <a:t>------   ----              -----------                           </a:t>
            </a:r>
          </a:p>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Lucida Console" panose="020B0609040504020204" pitchFamily="49" charset="0"/>
              </a:rPr>
              <a:t>Running  Spooler            Print Spooler</a:t>
            </a:r>
          </a:p>
          <a:p>
            <a:pPr defTabSz="932742">
              <a:defRPr/>
            </a:pPr>
            <a:endParaRPr lang="en-US" sz="2000" kern="0" dirty="0">
              <a:solidFill>
                <a:prstClr val="white"/>
              </a:solidFill>
              <a:latin typeface="Lucida Console" panose="020B0609040504020204" pitchFamily="49" charset="0"/>
            </a:endParaRPr>
          </a:p>
          <a:p>
            <a:pPr defTabSz="932742">
              <a:defRPr/>
            </a:pPr>
            <a:r>
              <a:rPr lang="en-US" sz="2000" kern="0" dirty="0">
                <a:solidFill>
                  <a:prstClr val="white"/>
                </a:solidFill>
                <a:latin typeface="Lucida Console" panose="020B0609040504020204" pitchFamily="49" charset="0"/>
              </a:rPr>
              <a:t>PS C:\&gt; </a:t>
            </a:r>
            <a:r>
              <a:rPr lang="en-US" sz="2000" kern="0" dirty="0">
                <a:solidFill>
                  <a:srgbClr val="2ED412"/>
                </a:solidFill>
                <a:latin typeface="Lucida Console" panose="020B0609040504020204" pitchFamily="49" charset="0"/>
              </a:rPr>
              <a:t># The Child Job(s) will also store all of the Stream Data.</a:t>
            </a:r>
          </a:p>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Lucida Console" panose="020B0609040504020204" pitchFamily="49" charset="0"/>
              </a:rPr>
              <a:t>PS C:\&gt; </a:t>
            </a:r>
            <a:r>
              <a:rPr kumimoji="0" lang="en-US" sz="2000" b="0" i="0" u="none" strike="noStrike" kern="0" cap="none" spc="0" normalizeH="0" baseline="0" noProof="0" dirty="0">
                <a:ln>
                  <a:noFill/>
                </a:ln>
                <a:solidFill>
                  <a:srgbClr val="FF0000"/>
                </a:solidFill>
                <a:effectLst/>
                <a:uLnTx/>
                <a:uFillTx/>
                <a:latin typeface="Lucida Console" panose="020B0609040504020204" pitchFamily="49" charset="0"/>
              </a:rPr>
              <a:t>$</a:t>
            </a:r>
            <a:r>
              <a:rPr kumimoji="0" lang="en-US" sz="2000" b="0" i="0" u="none" strike="noStrike" kern="0" cap="none" spc="0" normalizeH="0" baseline="0" noProof="0" dirty="0" err="1">
                <a:ln>
                  <a:noFill/>
                </a:ln>
                <a:solidFill>
                  <a:srgbClr val="FF0000"/>
                </a:solidFill>
                <a:effectLst/>
                <a:uLnTx/>
                <a:uFillTx/>
                <a:latin typeface="Lucida Console" panose="020B0609040504020204" pitchFamily="49" charset="0"/>
              </a:rPr>
              <a:t>job</a:t>
            </a:r>
            <a:r>
              <a:rPr kumimoji="0" lang="en-US" sz="2000" b="0" i="0" u="none" strike="noStrike" kern="0" cap="none" spc="0" normalizeH="0" baseline="0" noProof="0" dirty="0" err="1">
                <a:ln>
                  <a:noFill/>
                </a:ln>
                <a:solidFill>
                  <a:prstClr val="white"/>
                </a:solidFill>
                <a:effectLst/>
                <a:uLnTx/>
                <a:uFillTx/>
                <a:latin typeface="Lucida Console" panose="020B0609040504020204" pitchFamily="49" charset="0"/>
              </a:rPr>
              <a:t>.ChildJobs</a:t>
            </a:r>
            <a:r>
              <a:rPr kumimoji="0" lang="en-US" sz="2000" b="0" i="0" u="none" strike="noStrike" kern="0" cap="none" spc="0" normalizeH="0" baseline="0" noProof="0" dirty="0">
                <a:ln>
                  <a:noFill/>
                </a:ln>
                <a:solidFill>
                  <a:prstClr val="white"/>
                </a:solidFill>
                <a:effectLst/>
                <a:uLnTx/>
                <a:uFillTx/>
                <a:latin typeface="Lucida Console" panose="020B0609040504020204" pitchFamily="49" charset="0"/>
              </a:rPr>
              <a:t>[0].Error</a:t>
            </a:r>
          </a:p>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Lucida Console" panose="020B0609040504020204" pitchFamily="49" charset="0"/>
              </a:rPr>
              <a:t>Cannot find any service with service name '</a:t>
            </a:r>
            <a:r>
              <a:rPr kumimoji="0" lang="en-US" sz="2000" b="0" i="0" u="none" strike="noStrike" kern="0" cap="none" spc="0" normalizeH="0" baseline="0" noProof="0" dirty="0" err="1">
                <a:ln>
                  <a:noFill/>
                </a:ln>
                <a:solidFill>
                  <a:prstClr val="white"/>
                </a:solidFill>
                <a:effectLst/>
                <a:uLnTx/>
                <a:uFillTx/>
                <a:latin typeface="Lucida Console" panose="020B0609040504020204" pitchFamily="49" charset="0"/>
              </a:rPr>
              <a:t>FakeService</a:t>
            </a:r>
            <a:r>
              <a:rPr kumimoji="0" lang="en-US" sz="2000" b="0" i="0" u="none" strike="noStrike" kern="0" cap="none" spc="0" normalizeH="0" baseline="0" noProof="0" dirty="0">
                <a:ln>
                  <a:noFill/>
                </a:ln>
                <a:solidFill>
                  <a:prstClr val="white"/>
                </a:solidFill>
                <a:effectLst/>
                <a:uLnTx/>
                <a:uFillTx/>
                <a:latin typeface="Lucida Console" panose="020B0609040504020204" pitchFamily="49" charset="0"/>
              </a:rPr>
              <a:t>’.</a:t>
            </a:r>
          </a:p>
          <a:p>
            <a:pPr marL="0" marR="0" lvl="0" indent="0" defTabSz="932742" eaLnBrk="1" fontAlgn="auto" latinLnBrk="0" hangingPunct="1">
              <a:lnSpc>
                <a:spcPct val="100000"/>
              </a:lnSpc>
              <a:spcBef>
                <a:spcPts val="0"/>
              </a:spcBef>
              <a:spcAft>
                <a:spcPts val="0"/>
              </a:spcAft>
              <a:buClrTx/>
              <a:buSzTx/>
              <a:buFontTx/>
              <a:buNone/>
              <a:tabLst/>
              <a:defRPr/>
            </a:pPr>
            <a:r>
              <a:rPr lang="en-US" sz="2000" kern="0" dirty="0">
                <a:solidFill>
                  <a:prstClr val="white"/>
                </a:solidFill>
                <a:latin typeface="Lucida Console" panose="020B0609040504020204" pitchFamily="49" charset="0"/>
              </a:rPr>
              <a:t>.</a:t>
            </a:r>
          </a:p>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Lucida Console" panose="020B0609040504020204" pitchFamily="49" charset="0"/>
              </a:rPr>
              <a:t>.</a:t>
            </a:r>
          </a:p>
        </p:txBody>
      </p:sp>
    </p:spTree>
    <p:extLst>
      <p:ext uri="{BB962C8B-B14F-4D97-AF65-F5344CB8AC3E}">
        <p14:creationId xmlns:p14="http://schemas.microsoft.com/office/powerpoint/2010/main" val="338135486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p188="http://schemas.microsoft.com/office/powerpoint/2018/8/main" xmlns:a16="http://schemas.microsoft.com/office/drawing/2014/main"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name="HIDDEN - Slide297">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a:xfrm>
            <a:off x="269241" y="1217196"/>
            <a:ext cx="5378548" cy="1080745"/>
          </a:xfrm>
        </p:spPr>
        <p:txBody>
          <a:bodyPr/>
          <a:lstStyle/>
          <a:p>
            <a:r>
              <a:rPr lang="en-US"/>
              <a:t>Demonstration</a:t>
            </a:r>
            <a:endParaRPr lang="en-US" dirty="0"/>
          </a:p>
        </p:txBody>
      </p:sp>
      <p:pic>
        <p:nvPicPr>
          <p:cNvPr id="5" name="Picture Placeholder 3">
            <a:extLst>
              <a:ext uri="{FF2B5EF4-FFF2-40B4-BE49-F238E27FC236}">
                <a16:creationId xmlns:a16="http://schemas.microsoft.com/office/drawing/2014/main" id="{3B5AF5C7-5910-4915-9235-64F6CFEDCBAC}"/>
              </a:ext>
            </a:extLst>
          </p:cNvPr>
          <p:cNvPicPr>
            <a:picLocks noGrp="1" noChangeAspect="1"/>
          </p:cNvPicPr>
          <p:nvPr>
            <p:ph type="pic" sz="quarter" idx="10"/>
          </p:nvPr>
        </p:nvPicPr>
        <p:blipFill>
          <a:blip r:embed="rId4" cstate="email">
            <a:extLst>
              <a:ext uri="{28A0092B-C50C-407E-A947-70E740481C1C}">
                <a14:useLocalDpi xmlns:a14="http://schemas.microsoft.com/office/drawing/2010/main"/>
              </a:ext>
            </a:extLst>
          </a:blip>
          <a:srcRect t="7" b="7"/>
          <a:stretch>
            <a:fillRect/>
          </a:stretch>
        </p:blipFill>
        <p:spPr/>
      </p:pic>
      <p:sp>
        <p:nvSpPr>
          <p:cNvPr id="6" name="Title 1">
            <a:extLst>
              <a:ext uri="{FF2B5EF4-FFF2-40B4-BE49-F238E27FC236}">
                <a16:creationId xmlns:a16="http://schemas.microsoft.com/office/drawing/2014/main" id="{BCFF309F-090A-45E2-921B-C715EEDB1210}"/>
              </a:ext>
            </a:extLst>
          </p:cNvPr>
          <p:cNvSpPr txBox="1">
            <a:spLocks/>
          </p:cNvSpPr>
          <p:nvPr>
            <p:custDataLst>
              <p:custData r:id="rId1"/>
            </p:custDataLst>
          </p:nvPr>
        </p:nvSpPr>
        <p:spPr>
          <a:xfrm>
            <a:off x="223660" y="3204894"/>
            <a:ext cx="5722936" cy="679633"/>
          </a:xfrm>
          <a:prstGeom prst="rect">
            <a:avLst/>
          </a:prstGeom>
        </p:spPr>
        <p:txBody>
          <a:bodyPr vert="horz" wrap="square" lIns="143428" tIns="89642" rIns="143428" bIns="89642"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a:solidFill>
                  <a:schemeClr val="tx1"/>
                </a:solidFill>
              </a:rPr>
              <a:t>Working with Job Objects</a:t>
            </a:r>
            <a:endParaRPr lang="en-US" sz="3600" dirty="0">
              <a:solidFill>
                <a:schemeClr val="tx1"/>
              </a:solidFill>
            </a:endParaRPr>
          </a:p>
        </p:txBody>
      </p:sp>
    </p:spTree>
    <p:extLst>
      <p:ext uri="{BB962C8B-B14F-4D97-AF65-F5344CB8AC3E}">
        <p14:creationId xmlns:p14="http://schemas.microsoft.com/office/powerpoint/2010/main" val="168792850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a14="http://schemas.microsoft.com/office/drawing/2010/main" xmlns:a16="http://schemas.microsoft.com/office/drawing/2014/main"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name="HIDDEN - Slide298">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85332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name="HIDDEN - Slide299">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custDataLst>
              <p:custData r:id="rId1"/>
            </p:custDataLst>
          </p:nvPr>
        </p:nvSpPr>
        <p:spPr/>
        <p:txBody>
          <a:bodyPr/>
          <a:lstStyle/>
          <a:p>
            <a:r>
              <a:rPr lang="en-US"/>
              <a:t>Managing Background Jobs</a:t>
            </a:r>
            <a:endParaRPr lang="en-US" dirty="0"/>
          </a:p>
        </p:txBody>
      </p:sp>
    </p:spTree>
    <p:extLst>
      <p:ext uri="{BB962C8B-B14F-4D97-AF65-F5344CB8AC3E}">
        <p14:creationId xmlns:p14="http://schemas.microsoft.com/office/powerpoint/2010/main" val="153371687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a16="http://schemas.microsoft.com/office/drawing/2014/main"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D44A8E9-E897-44E2-97C5-F507EF9E5A6A}"/>
              </a:ext>
            </a:extLst>
          </p:cNvPr>
          <p:cNvSpPr>
            <a:spLocks noGrp="1"/>
          </p:cNvSpPr>
          <p:nvPr>
            <p:ph type="title"/>
          </p:nvPr>
        </p:nvSpPr>
        <p:spPr/>
        <p:txBody>
          <a:bodyPr/>
          <a:lstStyle/>
          <a:p>
            <a:r>
              <a:rPr lang="en-US" dirty="0"/>
              <a:t>Managing Jobs</a:t>
            </a:r>
          </a:p>
        </p:txBody>
      </p:sp>
      <p:graphicFrame>
        <p:nvGraphicFramePr>
          <p:cNvPr id="6" name="Table 5">
            <a:extLst>
              <a:ext uri="{FF2B5EF4-FFF2-40B4-BE49-F238E27FC236}">
                <a16:creationId xmlns:a16="http://schemas.microsoft.com/office/drawing/2014/main" id="{6EE3DEF3-8579-4581-9A2F-86305960E5D6}"/>
              </a:ext>
            </a:extLst>
          </p:cNvPr>
          <p:cNvGraphicFramePr>
            <a:graphicFrameLocks noGrp="1"/>
          </p:cNvGraphicFramePr>
          <p:nvPr>
            <p:extLst>
              <p:ext uri="{D42A27DB-BD31-4B8C-83A1-F6EECF244321}">
                <p14:modId xmlns:p14="http://schemas.microsoft.com/office/powerpoint/2010/main" val="52656511"/>
              </p:ext>
            </p:extLst>
          </p:nvPr>
        </p:nvGraphicFramePr>
        <p:xfrm>
          <a:off x="268080" y="1371600"/>
          <a:ext cx="11655840" cy="4802453"/>
        </p:xfrm>
        <a:graphic>
          <a:graphicData uri="http://schemas.openxmlformats.org/drawingml/2006/table">
            <a:tbl>
              <a:tblPr firstRow="1" bandRow="1">
                <a:tableStyleId>{073A0DAA-6AF3-43AB-8588-CEC1D06C72B9}</a:tableStyleId>
              </a:tblPr>
              <a:tblGrid>
                <a:gridCol w="1437990">
                  <a:extLst>
                    <a:ext uri="{9D8B030D-6E8A-4147-A177-3AD203B41FA5}">
                      <a16:colId xmlns:a16="http://schemas.microsoft.com/office/drawing/2014/main" val="3069646525"/>
                    </a:ext>
                  </a:extLst>
                </a:gridCol>
                <a:gridCol w="3290437">
                  <a:extLst>
                    <a:ext uri="{9D8B030D-6E8A-4147-A177-3AD203B41FA5}">
                      <a16:colId xmlns:a16="http://schemas.microsoft.com/office/drawing/2014/main" val="1690046006"/>
                    </a:ext>
                  </a:extLst>
                </a:gridCol>
                <a:gridCol w="6927413">
                  <a:extLst>
                    <a:ext uri="{9D8B030D-6E8A-4147-A177-3AD203B41FA5}">
                      <a16:colId xmlns:a16="http://schemas.microsoft.com/office/drawing/2014/main" val="2422231980"/>
                    </a:ext>
                  </a:extLst>
                </a:gridCol>
              </a:tblGrid>
              <a:tr h="486678">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pPr algn="l" fontAlgn="b"/>
                      <a:r>
                        <a:rPr lang="en-AU" sz="2000" u="none" strike="noStrike" dirty="0">
                          <a:effectLst/>
                        </a:rPr>
                        <a:t>Cmdlet</a:t>
                      </a:r>
                      <a:endParaRPr lang="en-AU" sz="2000" b="0" i="0" u="none" strike="noStrike" dirty="0">
                        <a:solidFill>
                          <a:srgbClr val="000000"/>
                        </a:solidFill>
                        <a:effectLst/>
                        <a:latin typeface="Segoe UI Light" panose="020B0502040204020203" pitchFamily="34" charset="0"/>
                        <a:cs typeface="Segoe UI Light" panose="020B0502040204020203" pitchFamily="34" charset="0"/>
                      </a:endParaRPr>
                    </a:p>
                  </a:txBody>
                  <a:tcPr marL="9715" marR="9715" marT="9715" marB="0" anchor="ctr"/>
                </a:tc>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pPr algn="l" fontAlgn="b"/>
                      <a:r>
                        <a:rPr lang="en-AU" sz="2000" u="none" strike="noStrike" dirty="0">
                          <a:effectLst/>
                        </a:rPr>
                        <a:t>Description</a:t>
                      </a:r>
                      <a:endParaRPr lang="en-AU" sz="2000" b="0" i="0" u="none" strike="noStrike" dirty="0">
                        <a:solidFill>
                          <a:srgbClr val="000000"/>
                        </a:solidFill>
                        <a:effectLst/>
                        <a:latin typeface="Segoe UI Light" panose="020B0502040204020203" pitchFamily="34" charset="0"/>
                        <a:cs typeface="Segoe UI Light" panose="020B0502040204020203" pitchFamily="34" charset="0"/>
                      </a:endParaRPr>
                    </a:p>
                  </a:txBody>
                  <a:tcPr marL="9715" marR="9715" marT="9715" marB="0" anchor="ctr"/>
                </a:tc>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pPr algn="l" fontAlgn="b"/>
                      <a:r>
                        <a:rPr lang="en-AU" sz="2000" u="none" strike="noStrike" dirty="0">
                          <a:effectLst/>
                        </a:rPr>
                        <a:t>Example</a:t>
                      </a:r>
                      <a:endParaRPr lang="en-AU" sz="2000" b="0" i="0" u="none" strike="noStrike" dirty="0">
                        <a:solidFill>
                          <a:srgbClr val="000000"/>
                        </a:solidFill>
                        <a:effectLst/>
                        <a:latin typeface="Segoe UI Light" panose="020B0502040204020203" pitchFamily="34" charset="0"/>
                        <a:cs typeface="Segoe UI Light" panose="020B0502040204020203" pitchFamily="34" charset="0"/>
                      </a:endParaRPr>
                    </a:p>
                  </a:txBody>
                  <a:tcPr marL="9715" marR="9715" marT="9715" marB="0" anchor="ctr"/>
                </a:tc>
                <a:extLst>
                  <a:ext uri="{0D108BD9-81ED-4DB2-BD59-A6C34878D82A}">
                    <a16:rowId xmlns:a16="http://schemas.microsoft.com/office/drawing/2014/main" val="379610494"/>
                  </a:ext>
                </a:extLst>
              </a:tr>
              <a:tr h="551145">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algn="l" fontAlgn="b"/>
                      <a:r>
                        <a:rPr lang="en-AU" sz="2000" u="none" strike="noStrike" dirty="0">
                          <a:effectLst/>
                        </a:rPr>
                        <a:t>Stop-Job</a:t>
                      </a:r>
                      <a:endParaRPr lang="en-AU" sz="2000" b="1" i="0" u="none" strike="noStrike" dirty="0">
                        <a:solidFill>
                          <a:srgbClr val="000000"/>
                        </a:solidFill>
                        <a:effectLst/>
                        <a:latin typeface="Segoe UI Light" panose="020B0502040204020203" pitchFamily="34" charset="0"/>
                        <a:cs typeface="Segoe UI Light" panose="020B0502040204020203" pitchFamily="34" charset="0"/>
                      </a:endParaRPr>
                    </a:p>
                  </a:txBody>
                  <a:tcPr marL="9715" marR="9715" marT="9715" marB="0" anchor="ct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algn="l" fontAlgn="b"/>
                      <a:r>
                        <a:rPr lang="en-AU" sz="2000" u="none" strike="noStrike" dirty="0">
                          <a:effectLst/>
                        </a:rPr>
                        <a:t>Used to Stop a current running Job.</a:t>
                      </a:r>
                      <a:endParaRPr lang="en-AU" sz="2000" b="0" i="0" u="none" strike="noStrike" dirty="0">
                        <a:solidFill>
                          <a:srgbClr val="000000"/>
                        </a:solidFill>
                        <a:effectLst/>
                        <a:latin typeface="Segoe UI Light" panose="020B0502040204020203" pitchFamily="34" charset="0"/>
                        <a:cs typeface="Segoe UI Light" panose="020B0502040204020203" pitchFamily="34" charset="0"/>
                      </a:endParaRPr>
                    </a:p>
                  </a:txBody>
                  <a:tcPr marL="9715" marR="9715" marT="9715" marB="0" anchor="ct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US" sz="2000" dirty="0"/>
                        <a:t> </a:t>
                      </a:r>
                      <a:r>
                        <a:rPr lang="en-US" sz="2000" dirty="0">
                          <a:solidFill>
                            <a:srgbClr val="98FB98"/>
                          </a:solidFill>
                          <a:latin typeface="Lucida Console" panose="020B0609040504020204" pitchFamily="49" charset="0"/>
                        </a:rPr>
                        <a:t># Stop the Job with an Id of 3.</a:t>
                      </a:r>
                      <a:endParaRPr lang="en-US" sz="2000" dirty="0">
                        <a:solidFill>
                          <a:srgbClr val="F5F5F5"/>
                        </a:solidFill>
                        <a:latin typeface="Lucida Console" panose="020B0609040504020204" pitchFamily="49" charset="0"/>
                      </a:endParaRPr>
                    </a:p>
                    <a:p>
                      <a:r>
                        <a:rPr lang="en-US" sz="2000" dirty="0">
                          <a:solidFill>
                            <a:srgbClr val="E0FFFF"/>
                          </a:solidFill>
                          <a:latin typeface="Lucida Console" panose="020B0609040504020204" pitchFamily="49" charset="0"/>
                        </a:rPr>
                        <a:t>Stop-Job</a:t>
                      </a:r>
                      <a:r>
                        <a:rPr lang="en-US" sz="2000" dirty="0">
                          <a:solidFill>
                            <a:srgbClr val="F5F5F5"/>
                          </a:solidFill>
                          <a:latin typeface="Lucida Console" panose="020B0609040504020204" pitchFamily="49" charset="0"/>
                        </a:rPr>
                        <a:t> </a:t>
                      </a:r>
                      <a:r>
                        <a:rPr lang="en-US" sz="2000" dirty="0">
                          <a:solidFill>
                            <a:srgbClr val="FFE4B5"/>
                          </a:solidFill>
                          <a:latin typeface="Lucida Console" panose="020B0609040504020204" pitchFamily="49" charset="0"/>
                        </a:rPr>
                        <a:t>–Id</a:t>
                      </a:r>
                      <a:r>
                        <a:rPr lang="en-US" sz="2000" dirty="0">
                          <a:solidFill>
                            <a:srgbClr val="F5F5F5"/>
                          </a:solidFill>
                          <a:latin typeface="Lucida Console" panose="020B0609040504020204" pitchFamily="49" charset="0"/>
                        </a:rPr>
                        <a:t> </a:t>
                      </a:r>
                      <a:r>
                        <a:rPr lang="en-US" sz="2000" dirty="0">
                          <a:solidFill>
                            <a:srgbClr val="FFE4C4"/>
                          </a:solidFill>
                          <a:latin typeface="Lucida Console" panose="020B0609040504020204" pitchFamily="49" charset="0"/>
                        </a:rPr>
                        <a:t>3</a:t>
                      </a:r>
                      <a:r>
                        <a:rPr lang="en-US" sz="2000" dirty="0">
                          <a:solidFill>
                            <a:srgbClr val="F5F5F5"/>
                          </a:solidFill>
                          <a:latin typeface="Lucida Console" panose="020B0609040504020204" pitchFamily="49" charset="0"/>
                        </a:rPr>
                        <a:t>  </a:t>
                      </a:r>
                    </a:p>
                  </a:txBody>
                  <a:tcPr marL="9715" marR="9715" marT="9715" marB="0">
                    <a:solidFill>
                      <a:srgbClr val="002060"/>
                    </a:solidFill>
                  </a:tcPr>
                </a:tc>
                <a:extLst>
                  <a:ext uri="{0D108BD9-81ED-4DB2-BD59-A6C34878D82A}">
                    <a16:rowId xmlns:a16="http://schemas.microsoft.com/office/drawing/2014/main" val="2234759613"/>
                  </a:ext>
                </a:extLst>
              </a:tr>
              <a:tr h="601249">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algn="l" fontAlgn="b"/>
                      <a:r>
                        <a:rPr lang="en-AU" sz="2000" u="none" strike="noStrike" dirty="0">
                          <a:effectLst/>
                        </a:rPr>
                        <a:t>Remove-Job</a:t>
                      </a:r>
                      <a:endParaRPr lang="en-AU" sz="2000" b="1" i="0" u="none" strike="noStrike" dirty="0">
                        <a:solidFill>
                          <a:srgbClr val="000000"/>
                        </a:solidFill>
                        <a:effectLst/>
                        <a:latin typeface="Segoe UI Light" panose="020B0502040204020203" pitchFamily="34" charset="0"/>
                        <a:cs typeface="Segoe UI Light" panose="020B0502040204020203" pitchFamily="34" charset="0"/>
                      </a:endParaRPr>
                    </a:p>
                  </a:txBody>
                  <a:tcPr marL="9715" marR="9715" marT="9715" marB="0" anchor="ct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marL="0" marR="0" indent="0" algn="l" defTabSz="914400" eaLnBrk="1" fontAlgn="b" latinLnBrk="0" hangingPunct="1">
                        <a:lnSpc>
                          <a:spcPct val="100000"/>
                        </a:lnSpc>
                        <a:spcBef>
                          <a:spcPts val="0"/>
                        </a:spcBef>
                        <a:spcAft>
                          <a:spcPts val="0"/>
                        </a:spcAft>
                        <a:buClrTx/>
                        <a:buSzTx/>
                        <a:buFontTx/>
                        <a:buNone/>
                        <a:tabLst/>
                        <a:defRPr/>
                      </a:pPr>
                      <a:r>
                        <a:rPr lang="en-AU" sz="2000" u="none" strike="noStrike" dirty="0">
                          <a:effectLst/>
                        </a:rPr>
                        <a:t>Remove a Job.</a:t>
                      </a:r>
                    </a:p>
                    <a:p>
                      <a:pPr marL="0" marR="0" indent="0" algn="l" defTabSz="914400" eaLnBrk="1" fontAlgn="b" latinLnBrk="0" hangingPunct="1">
                        <a:lnSpc>
                          <a:spcPct val="100000"/>
                        </a:lnSpc>
                        <a:spcBef>
                          <a:spcPts val="0"/>
                        </a:spcBef>
                        <a:spcAft>
                          <a:spcPts val="0"/>
                        </a:spcAft>
                        <a:buClrTx/>
                        <a:buSzTx/>
                        <a:buFontTx/>
                        <a:buNone/>
                        <a:tabLst/>
                        <a:defRPr/>
                      </a:pPr>
                      <a:r>
                        <a:rPr lang="en-AU" sz="2000" u="none" strike="noStrike" dirty="0">
                          <a:effectLst/>
                        </a:rPr>
                        <a:t>Use –Force parameter to remove running Job.</a:t>
                      </a:r>
                      <a:endParaRPr lang="en-AU" sz="2000" b="0" i="0" u="none" strike="noStrike" dirty="0">
                        <a:solidFill>
                          <a:srgbClr val="000000"/>
                        </a:solidFill>
                        <a:effectLst/>
                        <a:latin typeface="Segoe UI Light" panose="020B0502040204020203" pitchFamily="34" charset="0"/>
                        <a:cs typeface="Segoe UI Light" panose="020B0502040204020203" pitchFamily="34" charset="0"/>
                      </a:endParaRPr>
                    </a:p>
                  </a:txBody>
                  <a:tcPr marL="9715" marR="9715" marT="9715" marB="0" anchor="ct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US" sz="2000" dirty="0"/>
                        <a:t> </a:t>
                      </a:r>
                      <a:r>
                        <a:rPr lang="en-US" sz="2000" dirty="0">
                          <a:solidFill>
                            <a:srgbClr val="98FB98"/>
                          </a:solidFill>
                          <a:latin typeface="Lucida Console" panose="020B0609040504020204" pitchFamily="49" charset="0"/>
                        </a:rPr>
                        <a:t># Remove All Jobs regardless of State.</a:t>
                      </a:r>
                      <a:endParaRPr lang="en-US" sz="2000" dirty="0">
                        <a:solidFill>
                          <a:srgbClr val="F5F5F5"/>
                        </a:solidFill>
                        <a:latin typeface="Lucida Console" panose="020B0609040504020204" pitchFamily="49" charset="0"/>
                      </a:endParaRPr>
                    </a:p>
                    <a:p>
                      <a:r>
                        <a:rPr lang="en-US" sz="2000" dirty="0">
                          <a:solidFill>
                            <a:srgbClr val="E0FFFF"/>
                          </a:solidFill>
                          <a:latin typeface="Lucida Console" panose="020B0609040504020204" pitchFamily="49" charset="0"/>
                        </a:rPr>
                        <a:t>Get-Job</a:t>
                      </a:r>
                      <a:r>
                        <a:rPr lang="en-US" sz="2000" dirty="0">
                          <a:solidFill>
                            <a:srgbClr val="F5F5F5"/>
                          </a:solidFill>
                          <a:latin typeface="Lucida Console" panose="020B0609040504020204" pitchFamily="49" charset="0"/>
                        </a:rPr>
                        <a:t> </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 </a:t>
                      </a:r>
                      <a:r>
                        <a:rPr lang="en-US" sz="2000" dirty="0">
                          <a:solidFill>
                            <a:srgbClr val="E0FFFF"/>
                          </a:solidFill>
                          <a:latin typeface="Lucida Console" panose="020B0609040504020204" pitchFamily="49" charset="0"/>
                        </a:rPr>
                        <a:t>Remove-Job</a:t>
                      </a:r>
                      <a:r>
                        <a:rPr lang="en-US" sz="2000" dirty="0">
                          <a:solidFill>
                            <a:srgbClr val="F5F5F5"/>
                          </a:solidFill>
                          <a:latin typeface="Lucida Console" panose="020B0609040504020204" pitchFamily="49" charset="0"/>
                        </a:rPr>
                        <a:t> </a:t>
                      </a:r>
                      <a:r>
                        <a:rPr lang="en-US" sz="2000" dirty="0">
                          <a:solidFill>
                            <a:srgbClr val="FFE4B5"/>
                          </a:solidFill>
                          <a:latin typeface="Lucida Console" panose="020B0609040504020204" pitchFamily="49" charset="0"/>
                        </a:rPr>
                        <a:t>–Force </a:t>
                      </a:r>
                    </a:p>
                  </a:txBody>
                  <a:tcPr marL="9715" marR="9715" marT="9715" marB="0">
                    <a:solidFill>
                      <a:srgbClr val="002060"/>
                    </a:solidFill>
                  </a:tcPr>
                </a:tc>
                <a:extLst>
                  <a:ext uri="{0D108BD9-81ED-4DB2-BD59-A6C34878D82A}">
                    <a16:rowId xmlns:a16="http://schemas.microsoft.com/office/drawing/2014/main" val="4234901923"/>
                  </a:ext>
                </a:extLst>
              </a:tr>
              <a:tr h="576197">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algn="l" fontAlgn="b"/>
                      <a:r>
                        <a:rPr lang="en-AU" sz="2000" u="none" strike="noStrike" dirty="0">
                          <a:effectLst/>
                        </a:rPr>
                        <a:t>Suspend-Job</a:t>
                      </a:r>
                      <a:endParaRPr lang="en-AU" sz="2000" b="1" i="0" u="none" strike="noStrike" dirty="0">
                        <a:solidFill>
                          <a:srgbClr val="000000"/>
                        </a:solidFill>
                        <a:effectLst/>
                        <a:latin typeface="Segoe UI Light" panose="020B0502040204020203" pitchFamily="34" charset="0"/>
                        <a:cs typeface="Segoe UI Light" panose="020B0502040204020203" pitchFamily="34" charset="0"/>
                      </a:endParaRPr>
                    </a:p>
                  </a:txBody>
                  <a:tcPr marL="9715" marR="9715" marT="9715" marB="0" anchor="ct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marL="0" marR="0" indent="0" algn="l" defTabSz="914400" eaLnBrk="1" fontAlgn="b" latinLnBrk="0" hangingPunct="1">
                        <a:lnSpc>
                          <a:spcPct val="100000"/>
                        </a:lnSpc>
                        <a:spcBef>
                          <a:spcPts val="0"/>
                        </a:spcBef>
                        <a:spcAft>
                          <a:spcPts val="0"/>
                        </a:spcAft>
                        <a:buClrTx/>
                        <a:buSzTx/>
                        <a:buFontTx/>
                        <a:buNone/>
                        <a:tabLst/>
                        <a:defRPr/>
                      </a:pPr>
                      <a:r>
                        <a:rPr lang="en-AU" sz="2000" u="none" strike="noStrike" dirty="0">
                          <a:effectLst/>
                        </a:rPr>
                        <a:t>Suspend Execution of a Running Workflow Job.</a:t>
                      </a:r>
                      <a:endParaRPr lang="en-AU" sz="2000" b="0" i="0" u="none" strike="noStrike" dirty="0">
                        <a:solidFill>
                          <a:srgbClr val="000000"/>
                        </a:solidFill>
                        <a:effectLst/>
                        <a:latin typeface="Segoe UI Light" panose="020B0502040204020203" pitchFamily="34" charset="0"/>
                        <a:cs typeface="Segoe UI Light" panose="020B0502040204020203" pitchFamily="34" charset="0"/>
                      </a:endParaRPr>
                    </a:p>
                  </a:txBody>
                  <a:tcPr marL="9715" marR="9715" marT="9715" marB="0" anchor="ct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US" sz="2000" dirty="0"/>
                        <a:t> </a:t>
                      </a:r>
                      <a:r>
                        <a:rPr lang="en-US" sz="2000" dirty="0">
                          <a:solidFill>
                            <a:srgbClr val="98FB98"/>
                          </a:solidFill>
                          <a:latin typeface="Lucida Console" panose="020B0609040504020204" pitchFamily="49" charset="0"/>
                        </a:rPr>
                        <a:t># Suspends all Jobs regardless of State.</a:t>
                      </a:r>
                      <a:endParaRPr lang="en-US" sz="2000" dirty="0">
                        <a:solidFill>
                          <a:srgbClr val="F5F5F5"/>
                        </a:solidFill>
                        <a:latin typeface="Lucida Console" panose="020B0609040504020204" pitchFamily="49" charset="0"/>
                      </a:endParaRPr>
                    </a:p>
                    <a:p>
                      <a:r>
                        <a:rPr lang="en-US" sz="2000" dirty="0">
                          <a:solidFill>
                            <a:srgbClr val="E0FFFF"/>
                          </a:solidFill>
                          <a:latin typeface="Lucida Console" panose="020B0609040504020204" pitchFamily="49" charset="0"/>
                        </a:rPr>
                        <a:t>Get-Job</a:t>
                      </a:r>
                      <a:r>
                        <a:rPr lang="en-US" sz="2000" dirty="0">
                          <a:solidFill>
                            <a:srgbClr val="F5F5F5"/>
                          </a:solidFill>
                          <a:latin typeface="Lucida Console" panose="020B0609040504020204" pitchFamily="49" charset="0"/>
                        </a:rPr>
                        <a:t> </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 </a:t>
                      </a:r>
                      <a:r>
                        <a:rPr lang="en-US" sz="2000" dirty="0">
                          <a:solidFill>
                            <a:srgbClr val="E0FFFF"/>
                          </a:solidFill>
                          <a:latin typeface="Lucida Console" panose="020B0609040504020204" pitchFamily="49" charset="0"/>
                        </a:rPr>
                        <a:t>Suspend-Job</a:t>
                      </a:r>
                      <a:r>
                        <a:rPr lang="en-US" sz="2000" dirty="0">
                          <a:solidFill>
                            <a:srgbClr val="F5F5F5"/>
                          </a:solidFill>
                          <a:latin typeface="Lucida Console" panose="020B0609040504020204" pitchFamily="49" charset="0"/>
                        </a:rPr>
                        <a:t> </a:t>
                      </a:r>
                      <a:r>
                        <a:rPr lang="en-US" sz="2000" dirty="0">
                          <a:solidFill>
                            <a:srgbClr val="FFE4B5"/>
                          </a:solidFill>
                          <a:latin typeface="Lucida Console" panose="020B0609040504020204" pitchFamily="49" charset="0"/>
                        </a:rPr>
                        <a:t>–Force </a:t>
                      </a:r>
                    </a:p>
                  </a:txBody>
                  <a:tcPr marL="9715" marR="9715" marT="9715" marB="0">
                    <a:solidFill>
                      <a:srgbClr val="002060"/>
                    </a:solidFill>
                  </a:tcPr>
                </a:tc>
                <a:extLst>
                  <a:ext uri="{0D108BD9-81ED-4DB2-BD59-A6C34878D82A}">
                    <a16:rowId xmlns:a16="http://schemas.microsoft.com/office/drawing/2014/main" val="3541616495"/>
                  </a:ext>
                </a:extLst>
              </a:tr>
              <a:tr h="538620">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algn="l" fontAlgn="b"/>
                      <a:r>
                        <a:rPr lang="en-AU" sz="2000" u="none" strike="noStrike" dirty="0">
                          <a:effectLst/>
                        </a:rPr>
                        <a:t>Resume-Job</a:t>
                      </a:r>
                      <a:endParaRPr lang="en-AU" sz="2000" b="1" i="0" u="none" strike="noStrike" dirty="0">
                        <a:solidFill>
                          <a:srgbClr val="000000"/>
                        </a:solidFill>
                        <a:effectLst/>
                        <a:latin typeface="Segoe UI Light" panose="020B0502040204020203" pitchFamily="34" charset="0"/>
                        <a:cs typeface="Segoe UI Light" panose="020B0502040204020203" pitchFamily="34" charset="0"/>
                      </a:endParaRPr>
                    </a:p>
                  </a:txBody>
                  <a:tcPr marL="9715" marR="9715" marT="9715" marB="0" anchor="ct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marL="0" marR="0" indent="0" algn="l" defTabSz="914400" eaLnBrk="1" fontAlgn="b" latinLnBrk="0" hangingPunct="1">
                        <a:lnSpc>
                          <a:spcPct val="100000"/>
                        </a:lnSpc>
                        <a:spcBef>
                          <a:spcPts val="0"/>
                        </a:spcBef>
                        <a:spcAft>
                          <a:spcPts val="0"/>
                        </a:spcAft>
                        <a:buClrTx/>
                        <a:buSzTx/>
                        <a:buFontTx/>
                        <a:buNone/>
                        <a:tabLst/>
                        <a:defRPr/>
                      </a:pPr>
                      <a:r>
                        <a:rPr lang="en-AU" sz="2000" u="none" strike="noStrike" dirty="0">
                          <a:effectLst/>
                        </a:rPr>
                        <a:t>Resume a Suspended Workflow Job.</a:t>
                      </a:r>
                      <a:endParaRPr lang="en-AU" sz="2000" b="0" i="0" u="none" strike="noStrike" dirty="0">
                        <a:solidFill>
                          <a:srgbClr val="000000"/>
                        </a:solidFill>
                        <a:effectLst/>
                        <a:latin typeface="Segoe UI Light" panose="020B0502040204020203" pitchFamily="34" charset="0"/>
                        <a:cs typeface="Segoe UI Light" panose="020B0502040204020203" pitchFamily="34" charset="0"/>
                      </a:endParaRPr>
                    </a:p>
                  </a:txBody>
                  <a:tcPr marL="9715" marR="9715" marT="9715" marB="0" anchor="ct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US" sz="2000" dirty="0"/>
                        <a:t> </a:t>
                      </a:r>
                      <a:r>
                        <a:rPr lang="en-US" sz="2000" dirty="0">
                          <a:solidFill>
                            <a:srgbClr val="98FB98"/>
                          </a:solidFill>
                          <a:latin typeface="Lucida Console" panose="020B0609040504020204" pitchFamily="49" charset="0"/>
                        </a:rPr>
                        <a:t># Resume All Suspended Jobs.</a:t>
                      </a:r>
                      <a:endParaRPr lang="en-US" sz="2000" dirty="0">
                        <a:solidFill>
                          <a:srgbClr val="F5F5F5"/>
                        </a:solidFill>
                        <a:latin typeface="Lucida Console" panose="020B0609040504020204" pitchFamily="49" charset="0"/>
                      </a:endParaRPr>
                    </a:p>
                    <a:p>
                      <a:r>
                        <a:rPr lang="en-US" sz="2000" dirty="0">
                          <a:solidFill>
                            <a:srgbClr val="E0FFFF"/>
                          </a:solidFill>
                          <a:latin typeface="Lucida Console" panose="020B0609040504020204" pitchFamily="49" charset="0"/>
                        </a:rPr>
                        <a:t>Resume-Job</a:t>
                      </a:r>
                      <a:r>
                        <a:rPr lang="en-US" sz="2000" dirty="0">
                          <a:solidFill>
                            <a:srgbClr val="F5F5F5"/>
                          </a:solidFill>
                          <a:latin typeface="Lucida Console" panose="020B0609040504020204" pitchFamily="49" charset="0"/>
                        </a:rPr>
                        <a:t> </a:t>
                      </a:r>
                      <a:r>
                        <a:rPr lang="en-US" sz="2000" dirty="0">
                          <a:solidFill>
                            <a:srgbClr val="FFE4B5"/>
                          </a:solidFill>
                          <a:latin typeface="Lucida Console" panose="020B0609040504020204" pitchFamily="49" charset="0"/>
                        </a:rPr>
                        <a:t>–State</a:t>
                      </a:r>
                      <a:r>
                        <a:rPr lang="en-US" sz="2000" dirty="0">
                          <a:solidFill>
                            <a:srgbClr val="F5F5F5"/>
                          </a:solidFill>
                          <a:latin typeface="Lucida Console" panose="020B0609040504020204" pitchFamily="49" charset="0"/>
                        </a:rPr>
                        <a:t> </a:t>
                      </a:r>
                      <a:r>
                        <a:rPr lang="en-US" sz="2000" dirty="0">
                          <a:solidFill>
                            <a:srgbClr val="EE82EE"/>
                          </a:solidFill>
                          <a:latin typeface="Lucida Console" panose="020B0609040504020204" pitchFamily="49" charset="0"/>
                        </a:rPr>
                        <a:t>Suspended </a:t>
                      </a:r>
                    </a:p>
                  </a:txBody>
                  <a:tcPr marL="9715" marR="9715" marT="9715" marB="0">
                    <a:solidFill>
                      <a:srgbClr val="002060"/>
                    </a:solidFill>
                  </a:tcPr>
                </a:tc>
                <a:extLst>
                  <a:ext uri="{0D108BD9-81ED-4DB2-BD59-A6C34878D82A}">
                    <a16:rowId xmlns:a16="http://schemas.microsoft.com/office/drawing/2014/main" val="1517180921"/>
                  </a:ext>
                </a:extLst>
              </a:tr>
              <a:tr h="803051">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algn="l" fontAlgn="b"/>
                      <a:r>
                        <a:rPr lang="en-AU" sz="2000" u="none" strike="noStrike" dirty="0">
                          <a:effectLst/>
                        </a:rPr>
                        <a:t>Wait-Job</a:t>
                      </a:r>
                      <a:endParaRPr lang="en-AU" sz="2000" b="1" i="0" u="none" strike="noStrike" dirty="0">
                        <a:solidFill>
                          <a:srgbClr val="000000"/>
                        </a:solidFill>
                        <a:effectLst/>
                        <a:latin typeface="Segoe UI Light" panose="020B0502040204020203" pitchFamily="34" charset="0"/>
                        <a:cs typeface="Segoe UI Light" panose="020B0502040204020203" pitchFamily="34" charset="0"/>
                      </a:endParaRPr>
                    </a:p>
                  </a:txBody>
                  <a:tcPr marL="9715" marR="9715" marT="9715" marB="0" anchor="ct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marL="0" marR="0" indent="0" algn="l" defTabSz="914400" eaLnBrk="1" fontAlgn="b" latinLnBrk="0" hangingPunct="1">
                        <a:lnSpc>
                          <a:spcPct val="100000"/>
                        </a:lnSpc>
                        <a:spcBef>
                          <a:spcPts val="0"/>
                        </a:spcBef>
                        <a:spcAft>
                          <a:spcPts val="0"/>
                        </a:spcAft>
                        <a:buClrTx/>
                        <a:buSzTx/>
                        <a:buFontTx/>
                        <a:buNone/>
                        <a:tabLst/>
                        <a:defRPr/>
                      </a:pPr>
                      <a:r>
                        <a:rPr lang="en-AU" sz="2000" u="none" strike="noStrike" dirty="0">
                          <a:effectLst/>
                        </a:rPr>
                        <a:t>Bring a Background Job to the Foreground.</a:t>
                      </a:r>
                    </a:p>
                    <a:p>
                      <a:pPr marL="0" marR="0" indent="0" algn="l" defTabSz="914400" eaLnBrk="1" fontAlgn="b" latinLnBrk="0" hangingPunct="1">
                        <a:lnSpc>
                          <a:spcPct val="100000"/>
                        </a:lnSpc>
                        <a:spcBef>
                          <a:spcPts val="0"/>
                        </a:spcBef>
                        <a:spcAft>
                          <a:spcPts val="0"/>
                        </a:spcAft>
                        <a:buClrTx/>
                        <a:buSzTx/>
                        <a:buFontTx/>
                        <a:buNone/>
                        <a:tabLst/>
                        <a:defRPr/>
                      </a:pPr>
                      <a:r>
                        <a:rPr lang="en-AU" sz="2000" u="none" strike="noStrike" dirty="0">
                          <a:effectLst/>
                        </a:rPr>
                        <a:t>Suspends Console interaction until Job is complete.</a:t>
                      </a:r>
                      <a:endParaRPr lang="en-AU" sz="2000" b="0" i="0" u="none" strike="noStrike" dirty="0">
                        <a:solidFill>
                          <a:srgbClr val="000000"/>
                        </a:solidFill>
                        <a:effectLst/>
                        <a:latin typeface="Segoe UI Light" panose="020B0502040204020203" pitchFamily="34" charset="0"/>
                        <a:cs typeface="Segoe UI Light" panose="020B0502040204020203" pitchFamily="34" charset="0"/>
                      </a:endParaRPr>
                    </a:p>
                  </a:txBody>
                  <a:tcPr marL="9715" marR="9715" marT="9715" marB="0" anchor="ct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US" sz="2000" dirty="0"/>
                        <a:t> </a:t>
                      </a:r>
                      <a:r>
                        <a:rPr lang="en-US" sz="2000" dirty="0">
                          <a:solidFill>
                            <a:srgbClr val="98FB98"/>
                          </a:solidFill>
                          <a:latin typeface="Lucida Console" panose="020B0609040504020204" pitchFamily="49" charset="0"/>
                        </a:rPr>
                        <a:t># Wait on Completion of All Jobs. </a:t>
                      </a:r>
                      <a:endParaRPr lang="en-US" sz="2000" dirty="0">
                        <a:solidFill>
                          <a:srgbClr val="F5F5F5"/>
                        </a:solidFill>
                        <a:latin typeface="Lucida Console" panose="020B0609040504020204" pitchFamily="49" charset="0"/>
                      </a:endParaRPr>
                    </a:p>
                    <a:p>
                      <a:r>
                        <a:rPr lang="en-US" sz="2000" dirty="0">
                          <a:solidFill>
                            <a:srgbClr val="E0FFFF"/>
                          </a:solidFill>
                          <a:latin typeface="Lucida Console" panose="020B0609040504020204" pitchFamily="49" charset="0"/>
                        </a:rPr>
                        <a:t>Get-Job</a:t>
                      </a:r>
                      <a:r>
                        <a:rPr lang="en-US" sz="2000" dirty="0">
                          <a:solidFill>
                            <a:srgbClr val="F5F5F5"/>
                          </a:solidFill>
                          <a:latin typeface="Lucida Console" panose="020B0609040504020204" pitchFamily="49" charset="0"/>
                        </a:rPr>
                        <a:t> </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 </a:t>
                      </a:r>
                      <a:r>
                        <a:rPr lang="en-US" sz="2000" dirty="0">
                          <a:solidFill>
                            <a:srgbClr val="E0FFFF"/>
                          </a:solidFill>
                          <a:latin typeface="Lucida Console" panose="020B0609040504020204" pitchFamily="49" charset="0"/>
                        </a:rPr>
                        <a:t>Wait-Job</a:t>
                      </a:r>
                      <a:endParaRPr lang="en-US" sz="2000" dirty="0">
                        <a:solidFill>
                          <a:srgbClr val="F5F5F5"/>
                        </a:solidFill>
                        <a:latin typeface="Lucida Console" panose="020B0609040504020204" pitchFamily="49" charset="0"/>
                      </a:endParaRPr>
                    </a:p>
                    <a:p>
                      <a:r>
                        <a:rPr lang="en-US" sz="2000" dirty="0">
                          <a:solidFill>
                            <a:srgbClr val="E0FFFF"/>
                          </a:solidFill>
                          <a:latin typeface="Lucida Console" panose="020B0609040504020204" pitchFamily="49" charset="0"/>
                        </a:rPr>
                        <a:t>…</a:t>
                      </a:r>
                      <a:endParaRPr lang="en-US" sz="2000" dirty="0">
                        <a:solidFill>
                          <a:srgbClr val="F5F5F5"/>
                        </a:solidFill>
                        <a:latin typeface="Lucida Console" panose="020B0609040504020204" pitchFamily="49" charset="0"/>
                      </a:endParaRPr>
                    </a:p>
                    <a:p>
                      <a:r>
                        <a:rPr lang="en-US" sz="2000" dirty="0">
                          <a:solidFill>
                            <a:srgbClr val="E0FFFF"/>
                          </a:solidFill>
                          <a:latin typeface="Lucida Console" panose="020B0609040504020204" pitchFamily="49" charset="0"/>
                        </a:rPr>
                        <a:t>… </a:t>
                      </a:r>
                    </a:p>
                  </a:txBody>
                  <a:tcPr marL="9715" marR="9715" marT="9715" marB="0">
                    <a:solidFill>
                      <a:srgbClr val="002060"/>
                    </a:solidFill>
                  </a:tcPr>
                </a:tc>
                <a:extLst>
                  <a:ext uri="{0D108BD9-81ED-4DB2-BD59-A6C34878D82A}">
                    <a16:rowId xmlns:a16="http://schemas.microsoft.com/office/drawing/2014/main" val="611552643"/>
                  </a:ext>
                </a:extLst>
              </a:tr>
            </a:tbl>
          </a:graphicData>
        </a:graphic>
      </p:graphicFrame>
    </p:spTree>
    <p:extLst>
      <p:ext uri="{BB962C8B-B14F-4D97-AF65-F5344CB8AC3E}">
        <p14:creationId xmlns:p14="http://schemas.microsoft.com/office/powerpoint/2010/main" val="289633717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p188="http://schemas.microsoft.com/office/powerpoint/2018/8/main" xmlns:a16="http://schemas.microsoft.com/office/drawing/2014/main"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AA05B9A9-A869-4628-B39F-FEB9EDBD69E0}"/>
              </a:ext>
            </a:extLst>
          </p:cNvPr>
          <p:cNvSpPr>
            <a:spLocks noGrp="1"/>
          </p:cNvSpPr>
          <p:nvPr>
            <p:ph type="body" sz="quarter" idx="10"/>
          </p:nvPr>
        </p:nvSpPr>
        <p:spPr>
          <a:xfrm>
            <a:off x="269239" y="1189177"/>
            <a:ext cx="11653523" cy="1046440"/>
          </a:xfrm>
        </p:spPr>
        <p:txBody>
          <a:bodyPr/>
          <a:lstStyle/>
          <a:p>
            <a:r>
              <a:rPr lang="en-US" dirty="0">
                <a:gradFill>
                  <a:gsLst>
                    <a:gs pos="2917">
                      <a:schemeClr val="tx1"/>
                    </a:gs>
                    <a:gs pos="30000">
                      <a:schemeClr val="tx1"/>
                    </a:gs>
                  </a:gsLst>
                  <a:lin ang="5400000" scaled="0"/>
                </a:gradFill>
              </a:rPr>
              <a:t>All Jobs have a state property</a:t>
            </a:r>
          </a:p>
          <a:p>
            <a:endParaRPr lang="en-US" dirty="0"/>
          </a:p>
        </p:txBody>
      </p:sp>
      <p:sp>
        <p:nvSpPr>
          <p:cNvPr id="3" name="Title 2">
            <a:extLst>
              <a:ext uri="{FF2B5EF4-FFF2-40B4-BE49-F238E27FC236}">
                <a16:creationId xmlns:a16="http://schemas.microsoft.com/office/drawing/2014/main" id="{E2A7C848-9955-4684-BBBE-0B52990A380D}"/>
              </a:ext>
            </a:extLst>
          </p:cNvPr>
          <p:cNvSpPr>
            <a:spLocks noGrp="1"/>
          </p:cNvSpPr>
          <p:nvPr>
            <p:ph type="title"/>
          </p:nvPr>
        </p:nvSpPr>
        <p:spPr/>
        <p:txBody>
          <a:bodyPr/>
          <a:lstStyle/>
          <a:p>
            <a:r>
              <a:rPr lang="en-US" dirty="0"/>
              <a:t>Job States</a:t>
            </a:r>
          </a:p>
        </p:txBody>
      </p:sp>
      <p:graphicFrame>
        <p:nvGraphicFramePr>
          <p:cNvPr id="4" name="Table 3">
            <a:extLst>
              <a:ext uri="{FF2B5EF4-FFF2-40B4-BE49-F238E27FC236}">
                <a16:creationId xmlns:a16="http://schemas.microsoft.com/office/drawing/2014/main" id="{00CC2198-9372-4EEC-AA5E-932AF4431C4F}"/>
              </a:ext>
            </a:extLst>
          </p:cNvPr>
          <p:cNvGraphicFramePr>
            <a:graphicFrameLocks noGrp="1"/>
          </p:cNvGraphicFramePr>
          <p:nvPr>
            <p:extLst>
              <p:ext uri="{D42A27DB-BD31-4B8C-83A1-F6EECF244321}">
                <p14:modId xmlns:p14="http://schemas.microsoft.com/office/powerpoint/2010/main" val="2699931135"/>
              </p:ext>
            </p:extLst>
          </p:nvPr>
        </p:nvGraphicFramePr>
        <p:xfrm>
          <a:off x="266921" y="2057400"/>
          <a:ext cx="11653523" cy="4038600"/>
        </p:xfrm>
        <a:graphic>
          <a:graphicData uri="http://schemas.openxmlformats.org/drawingml/2006/table">
            <a:tbl>
              <a:tblPr firstRow="1" bandRow="1">
                <a:tableStyleId>{073A0DAA-6AF3-43AB-8588-CEC1D06C72B9}</a:tableStyleId>
              </a:tblPr>
              <a:tblGrid>
                <a:gridCol w="3259727">
                  <a:extLst>
                    <a:ext uri="{9D8B030D-6E8A-4147-A177-3AD203B41FA5}">
                      <a16:colId xmlns:a16="http://schemas.microsoft.com/office/drawing/2014/main" val="4267855193"/>
                    </a:ext>
                  </a:extLst>
                </a:gridCol>
                <a:gridCol w="8393796">
                  <a:extLst>
                    <a:ext uri="{9D8B030D-6E8A-4147-A177-3AD203B41FA5}">
                      <a16:colId xmlns:a16="http://schemas.microsoft.com/office/drawing/2014/main" val="1647367199"/>
                    </a:ext>
                  </a:extLst>
                </a:gridCol>
              </a:tblGrid>
              <a:tr h="403860">
                <a:tc>
                  <a:txBody>
                    <a:bodyPr/>
                    <a:lstStyle/>
                    <a:p>
                      <a:r>
                        <a:rPr lang="en-US" sz="2000" dirty="0"/>
                        <a:t>State</a:t>
                      </a:r>
                      <a:endParaRPr lang="en-US" sz="2000" b="0" dirty="0"/>
                    </a:p>
                  </a:txBody>
                  <a:tcPr/>
                </a:tc>
                <a:tc>
                  <a:txBody>
                    <a:bodyPr/>
                    <a:lstStyle/>
                    <a:p>
                      <a:r>
                        <a:rPr lang="en-US" sz="2000" dirty="0"/>
                        <a:t>Description</a:t>
                      </a:r>
                      <a:endParaRPr lang="en-US" sz="2000" b="0" dirty="0"/>
                    </a:p>
                  </a:txBody>
                  <a:tcPr/>
                </a:tc>
                <a:extLst>
                  <a:ext uri="{0D108BD9-81ED-4DB2-BD59-A6C34878D82A}">
                    <a16:rowId xmlns:a16="http://schemas.microsoft.com/office/drawing/2014/main" val="2871489256"/>
                  </a:ext>
                </a:extLst>
              </a:tr>
              <a:tr h="403860">
                <a:tc>
                  <a:txBody>
                    <a:bodyPr/>
                    <a:lstStyle/>
                    <a:p>
                      <a:r>
                        <a:rPr lang="en-US" sz="2000" b="1" dirty="0" err="1"/>
                        <a:t>NotStarted</a:t>
                      </a:r>
                      <a:endParaRPr lang="en-US" sz="2000" b="1" dirty="0"/>
                    </a:p>
                  </a:txBody>
                  <a:tcPr/>
                </a:tc>
                <a:tc>
                  <a:txBody>
                    <a:bodyPr/>
                    <a:lstStyle/>
                    <a:p>
                      <a:r>
                        <a:rPr lang="en-US" sz="2000" dirty="0">
                          <a:effectLst/>
                        </a:rPr>
                        <a:t>Execution of command in job not started.</a:t>
                      </a:r>
                      <a:endParaRPr lang="en-US" sz="2000" b="0" dirty="0"/>
                    </a:p>
                  </a:txBody>
                  <a:tcPr/>
                </a:tc>
                <a:extLst>
                  <a:ext uri="{0D108BD9-81ED-4DB2-BD59-A6C34878D82A}">
                    <a16:rowId xmlns:a16="http://schemas.microsoft.com/office/drawing/2014/main" val="1792420094"/>
                  </a:ext>
                </a:extLst>
              </a:tr>
              <a:tr h="403860">
                <a:tc>
                  <a:txBody>
                    <a:bodyPr/>
                    <a:lstStyle/>
                    <a:p>
                      <a:r>
                        <a:rPr lang="en-US" sz="2000" b="1" dirty="0"/>
                        <a:t>Running</a:t>
                      </a:r>
                    </a:p>
                  </a:txBody>
                  <a:tcPr/>
                </a:tc>
                <a:tc>
                  <a:txBody>
                    <a:bodyPr/>
                    <a:lstStyle/>
                    <a:p>
                      <a:r>
                        <a:rPr lang="en-US" sz="2000" dirty="0">
                          <a:effectLst/>
                        </a:rPr>
                        <a:t>Execution of command in progress.</a:t>
                      </a:r>
                      <a:endParaRPr lang="en-US" sz="2000" b="0" dirty="0"/>
                    </a:p>
                  </a:txBody>
                  <a:tcPr/>
                </a:tc>
                <a:extLst>
                  <a:ext uri="{0D108BD9-81ED-4DB2-BD59-A6C34878D82A}">
                    <a16:rowId xmlns:a16="http://schemas.microsoft.com/office/drawing/2014/main" val="1149202646"/>
                  </a:ext>
                </a:extLst>
              </a:tr>
              <a:tr h="403860">
                <a:tc>
                  <a:txBody>
                    <a:bodyPr/>
                    <a:lstStyle/>
                    <a:p>
                      <a:r>
                        <a:rPr lang="en-US" sz="2000" b="1" dirty="0"/>
                        <a:t>Stopped/Stopping</a:t>
                      </a:r>
                    </a:p>
                  </a:txBody>
                  <a:tcPr/>
                </a:tc>
                <a:tc>
                  <a:txBody>
                    <a:bodyPr/>
                    <a:lstStyle/>
                    <a:p>
                      <a:r>
                        <a:rPr lang="en-US" sz="2000" dirty="0"/>
                        <a:t>Execution is Canceled or Canceling.</a:t>
                      </a:r>
                      <a:endParaRPr lang="en-US" sz="2000" b="0" dirty="0"/>
                    </a:p>
                  </a:txBody>
                  <a:tcPr/>
                </a:tc>
                <a:extLst>
                  <a:ext uri="{0D108BD9-81ED-4DB2-BD59-A6C34878D82A}">
                    <a16:rowId xmlns:a16="http://schemas.microsoft.com/office/drawing/2014/main" val="2707654820"/>
                  </a:ext>
                </a:extLst>
              </a:tr>
              <a:tr h="403860">
                <a:tc>
                  <a:txBody>
                    <a:bodyPr/>
                    <a:lstStyle/>
                    <a:p>
                      <a:r>
                        <a:rPr lang="en-US" sz="2000" b="1" dirty="0"/>
                        <a:t>Suspended/Suspending</a:t>
                      </a:r>
                    </a:p>
                  </a:txBody>
                  <a:tcPr/>
                </a:tc>
                <a:tc>
                  <a:txBody>
                    <a:bodyPr/>
                    <a:lstStyle/>
                    <a:p>
                      <a:r>
                        <a:rPr lang="en-US" sz="2000" dirty="0"/>
                        <a:t>Execution is Suspended or Suspending.</a:t>
                      </a:r>
                      <a:endParaRPr lang="en-US" sz="2000" b="0" dirty="0"/>
                    </a:p>
                  </a:txBody>
                  <a:tcPr/>
                </a:tc>
                <a:extLst>
                  <a:ext uri="{0D108BD9-81ED-4DB2-BD59-A6C34878D82A}">
                    <a16:rowId xmlns:a16="http://schemas.microsoft.com/office/drawing/2014/main" val="3930500761"/>
                  </a:ext>
                </a:extLst>
              </a:tr>
              <a:tr h="403860">
                <a:tc>
                  <a:txBody>
                    <a:bodyPr/>
                    <a:lstStyle/>
                    <a:p>
                      <a:r>
                        <a:rPr lang="en-US" sz="2000" b="1" dirty="0"/>
                        <a:t>Completed</a:t>
                      </a:r>
                    </a:p>
                  </a:txBody>
                  <a:tcPr/>
                </a:tc>
                <a:tc>
                  <a:txBody>
                    <a:bodyPr/>
                    <a:lstStyle/>
                    <a:p>
                      <a:r>
                        <a:rPr lang="en-US" sz="2000" dirty="0"/>
                        <a:t>Execution is Completed</a:t>
                      </a:r>
                      <a:endParaRPr lang="en-US" sz="2000" b="0" dirty="0"/>
                    </a:p>
                  </a:txBody>
                  <a:tcPr/>
                </a:tc>
                <a:extLst>
                  <a:ext uri="{0D108BD9-81ED-4DB2-BD59-A6C34878D82A}">
                    <a16:rowId xmlns:a16="http://schemas.microsoft.com/office/drawing/2014/main" val="4037401770"/>
                  </a:ext>
                </a:extLst>
              </a:tr>
              <a:tr h="403860">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2000" b="1" dirty="0" err="1"/>
                        <a:t>AtBreakPoint</a:t>
                      </a:r>
                      <a:endParaRPr lang="en-US" sz="2000" b="1" dirty="0"/>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2000" dirty="0">
                          <a:effectLst/>
                        </a:rPr>
                        <a:t>Script execution is halted in a debugger stop.</a:t>
                      </a:r>
                      <a:endParaRPr lang="en-US" sz="2000" b="0" dirty="0"/>
                    </a:p>
                  </a:txBody>
                  <a:tcPr/>
                </a:tc>
                <a:extLst>
                  <a:ext uri="{0D108BD9-81ED-4DB2-BD59-A6C34878D82A}">
                    <a16:rowId xmlns:a16="http://schemas.microsoft.com/office/drawing/2014/main" val="3074108579"/>
                  </a:ext>
                </a:extLst>
              </a:tr>
              <a:tr h="403860">
                <a:tc>
                  <a:txBody>
                    <a:bodyPr/>
                    <a:lstStyle/>
                    <a:p>
                      <a:r>
                        <a:rPr lang="en-US" sz="2000" b="1" dirty="0"/>
                        <a:t>Blocked</a:t>
                      </a:r>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2000" dirty="0">
                          <a:effectLst/>
                        </a:rPr>
                        <a:t>Execution is blocked (on user input, host calls, </a:t>
                      </a:r>
                      <a:r>
                        <a:rPr lang="en-US" sz="2000" dirty="0" err="1">
                          <a:effectLst/>
                        </a:rPr>
                        <a:t>etc</a:t>
                      </a:r>
                      <a:r>
                        <a:rPr lang="en-US" sz="2000" dirty="0">
                          <a:effectLst/>
                        </a:rPr>
                        <a:t>).</a:t>
                      </a:r>
                      <a:endParaRPr lang="en-US" sz="2000" dirty="0"/>
                    </a:p>
                  </a:txBody>
                  <a:tcPr/>
                </a:tc>
                <a:extLst>
                  <a:ext uri="{0D108BD9-81ED-4DB2-BD59-A6C34878D82A}">
                    <a16:rowId xmlns:a16="http://schemas.microsoft.com/office/drawing/2014/main" val="1271753558"/>
                  </a:ext>
                </a:extLst>
              </a:tr>
              <a:tr h="403860">
                <a:tc>
                  <a:txBody>
                    <a:bodyPr/>
                    <a:lstStyle/>
                    <a:p>
                      <a:r>
                        <a:rPr lang="en-US" sz="2000" b="1" dirty="0"/>
                        <a:t>Disconnected</a:t>
                      </a:r>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2000" dirty="0">
                          <a:effectLst/>
                        </a:rPr>
                        <a:t>The job is a remote job and has been disconnected from the server.</a:t>
                      </a:r>
                      <a:endParaRPr lang="en-US" sz="2000" dirty="0"/>
                    </a:p>
                  </a:txBody>
                  <a:tcPr/>
                </a:tc>
                <a:extLst>
                  <a:ext uri="{0D108BD9-81ED-4DB2-BD59-A6C34878D82A}">
                    <a16:rowId xmlns:a16="http://schemas.microsoft.com/office/drawing/2014/main" val="3044541128"/>
                  </a:ext>
                </a:extLst>
              </a:tr>
              <a:tr h="403860">
                <a:tc>
                  <a:txBody>
                    <a:bodyPr/>
                    <a:lstStyle/>
                    <a:p>
                      <a:r>
                        <a:rPr lang="en-US" sz="2000" b="1" dirty="0"/>
                        <a:t>Failed</a:t>
                      </a:r>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2000" dirty="0">
                          <a:effectLst/>
                        </a:rPr>
                        <a:t>An error was encountered.</a:t>
                      </a:r>
                      <a:endParaRPr lang="en-US" sz="2000" dirty="0"/>
                    </a:p>
                  </a:txBody>
                  <a:tcPr/>
                </a:tc>
                <a:extLst>
                  <a:ext uri="{0D108BD9-81ED-4DB2-BD59-A6C34878D82A}">
                    <a16:rowId xmlns:a16="http://schemas.microsoft.com/office/drawing/2014/main" val="128774461"/>
                  </a:ext>
                </a:extLst>
              </a:tr>
            </a:tbl>
          </a:graphicData>
        </a:graphic>
      </p:graphicFrame>
    </p:spTree>
    <p:extLst>
      <p:ext uri="{BB962C8B-B14F-4D97-AF65-F5344CB8AC3E}">
        <p14:creationId xmlns:p14="http://schemas.microsoft.com/office/powerpoint/2010/main" val="395370351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a16="http://schemas.microsoft.com/office/drawing/2014/main"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022FB27-CF89-457B-9629-F168EAAF3323}"/>
              </a:ext>
            </a:extLst>
          </p:cNvPr>
          <p:cNvSpPr>
            <a:spLocks noGrp="1"/>
          </p:cNvSpPr>
          <p:nvPr>
            <p:ph type="body" sz="quarter" idx="10"/>
          </p:nvPr>
        </p:nvSpPr>
        <p:spPr>
          <a:xfrm>
            <a:off x="269239" y="1189177"/>
            <a:ext cx="11653523" cy="1994392"/>
          </a:xfrm>
        </p:spPr>
        <p:txBody>
          <a:bodyPr/>
          <a:lstStyle/>
          <a:p>
            <a:r>
              <a:rPr lang="en-US" b="1" dirty="0"/>
              <a:t>Receive-Job</a:t>
            </a:r>
          </a:p>
          <a:p>
            <a:pPr lvl="1"/>
            <a:r>
              <a:rPr lang="en-US" sz="2800" dirty="0">
                <a:latin typeface="+mj-lt"/>
              </a:rPr>
              <a:t>Job has results ready to be received as long as </a:t>
            </a:r>
            <a:r>
              <a:rPr lang="en-US" sz="2800" b="1" dirty="0" err="1">
                <a:latin typeface="+mj-lt"/>
              </a:rPr>
              <a:t>HasMoreData</a:t>
            </a:r>
            <a:r>
              <a:rPr lang="en-US" sz="2800" dirty="0">
                <a:latin typeface="+mj-lt"/>
              </a:rPr>
              <a:t> is $true</a:t>
            </a:r>
          </a:p>
          <a:p>
            <a:pPr lvl="1"/>
            <a:r>
              <a:rPr lang="en-US" sz="2800" dirty="0">
                <a:latin typeface="+mj-lt"/>
              </a:rPr>
              <a:t>Does not keep the received objects unless </a:t>
            </a:r>
            <a:r>
              <a:rPr lang="en-US" sz="2800" b="1" dirty="0">
                <a:latin typeface="+mj-lt"/>
              </a:rPr>
              <a:t>–keep</a:t>
            </a:r>
          </a:p>
          <a:p>
            <a:pPr lvl="1"/>
            <a:r>
              <a:rPr lang="en-US" sz="2800" dirty="0">
                <a:latin typeface="+mj-lt"/>
              </a:rPr>
              <a:t>Does not wait for the job to complete unless </a:t>
            </a:r>
            <a:r>
              <a:rPr lang="en-US" sz="2800" b="1" dirty="0">
                <a:latin typeface="+mj-lt"/>
              </a:rPr>
              <a:t>–wait</a:t>
            </a:r>
          </a:p>
        </p:txBody>
      </p:sp>
      <p:sp>
        <p:nvSpPr>
          <p:cNvPr id="3" name="Title 2">
            <a:extLst>
              <a:ext uri="{FF2B5EF4-FFF2-40B4-BE49-F238E27FC236}">
                <a16:creationId xmlns:a16="http://schemas.microsoft.com/office/drawing/2014/main" id="{E60E10A2-175A-4857-A8C9-7F236492AA47}"/>
              </a:ext>
            </a:extLst>
          </p:cNvPr>
          <p:cNvSpPr>
            <a:spLocks noGrp="1"/>
          </p:cNvSpPr>
          <p:nvPr>
            <p:ph type="title"/>
          </p:nvPr>
        </p:nvSpPr>
        <p:spPr/>
        <p:txBody>
          <a:bodyPr/>
          <a:lstStyle/>
          <a:p>
            <a:r>
              <a:rPr lang="en-US" dirty="0"/>
              <a:t>Receiving Job Results</a:t>
            </a:r>
          </a:p>
        </p:txBody>
      </p:sp>
      <p:sp>
        <p:nvSpPr>
          <p:cNvPr id="4" name="TextBox 3">
            <a:extLst>
              <a:ext uri="{FF2B5EF4-FFF2-40B4-BE49-F238E27FC236}">
                <a16:creationId xmlns:a16="http://schemas.microsoft.com/office/drawing/2014/main" id="{4BA17369-3D2A-4372-9808-96F6EBE2983C}"/>
              </a:ext>
            </a:extLst>
          </p:cNvPr>
          <p:cNvSpPr txBox="1"/>
          <p:nvPr/>
        </p:nvSpPr>
        <p:spPr>
          <a:xfrm>
            <a:off x="609600" y="3396343"/>
            <a:ext cx="11163300" cy="3416320"/>
          </a:xfrm>
          <a:prstGeom prst="rect">
            <a:avLst/>
          </a:prstGeom>
          <a:solidFill>
            <a:srgbClr val="052E5D"/>
          </a:solidFill>
        </p:spPr>
        <p:txBody>
          <a:bodyPr wrap="square" rtlCol="0">
            <a:sp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Lucida Console" panose="020B0609040504020204" pitchFamily="49" charset="0"/>
              </a:rPr>
              <a:t>PS C:\&gt; </a:t>
            </a:r>
            <a:r>
              <a:rPr kumimoji="0" lang="en-US" sz="1800" b="0" i="0" u="none" strike="noStrike" kern="0" cap="none" spc="0" normalizeH="0" baseline="0" noProof="0" dirty="0">
                <a:ln>
                  <a:noFill/>
                </a:ln>
                <a:solidFill>
                  <a:prstClr val="white"/>
                </a:solidFill>
                <a:effectLst/>
                <a:uLnTx/>
                <a:uFillTx/>
              </a:rPr>
              <a:t> </a:t>
            </a:r>
            <a:r>
              <a:rPr kumimoji="0" lang="en-US" sz="1800" b="0" i="0" u="none" strike="noStrike" kern="0" cap="none" spc="0" normalizeH="0" baseline="0" noProof="0" dirty="0">
                <a:ln>
                  <a:noFill/>
                </a:ln>
                <a:solidFill>
                  <a:prstClr val="white"/>
                </a:solidFill>
                <a:effectLst/>
                <a:uLnTx/>
                <a:uFillTx/>
                <a:latin typeface="Lucida Console" panose="020B0609040504020204" pitchFamily="49" charset="0"/>
              </a:rPr>
              <a:t>Start-Job { Get-</a:t>
            </a:r>
            <a:r>
              <a:rPr kumimoji="0" lang="en-US" sz="1800" b="0" i="0" u="none" strike="noStrike" kern="0" cap="none" spc="0" normalizeH="0" baseline="0" noProof="0" dirty="0" err="1">
                <a:ln>
                  <a:noFill/>
                </a:ln>
                <a:solidFill>
                  <a:prstClr val="white"/>
                </a:solidFill>
                <a:effectLst/>
                <a:uLnTx/>
                <a:uFillTx/>
                <a:latin typeface="Lucida Console" panose="020B0609040504020204" pitchFamily="49" charset="0"/>
              </a:rPr>
              <a:t>ChildItem</a:t>
            </a:r>
            <a:r>
              <a:rPr kumimoji="0" lang="en-US" sz="1800" b="0" i="0" u="none" strike="noStrike" kern="0" cap="none" spc="0" normalizeH="0" baseline="0" noProof="0" dirty="0">
                <a:ln>
                  <a:noFill/>
                </a:ln>
                <a:solidFill>
                  <a:prstClr val="white"/>
                </a:solidFill>
                <a:effectLst/>
                <a:uLnTx/>
                <a:uFillTx/>
                <a:latin typeface="Lucida Console" panose="020B0609040504020204" pitchFamily="49" charset="0"/>
              </a:rPr>
              <a:t> </a:t>
            </a:r>
            <a:r>
              <a:rPr kumimoji="0" lang="en-US" sz="1800" b="0" i="0" u="none" strike="noStrike" kern="0" cap="none" spc="0" normalizeH="0" baseline="0" noProof="0" dirty="0">
                <a:ln>
                  <a:noFill/>
                </a:ln>
                <a:solidFill>
                  <a:srgbClr val="FFE4B5"/>
                </a:solidFill>
                <a:effectLst/>
                <a:uLnTx/>
                <a:uFillTx/>
                <a:latin typeface="Lucida Console" panose="020B0609040504020204" pitchFamily="49" charset="0"/>
              </a:rPr>
              <a:t>–Recurse –Filter </a:t>
            </a:r>
            <a:r>
              <a:rPr lang="en-US" sz="1800" kern="0" dirty="0">
                <a:solidFill>
                  <a:srgbClr val="DB7093"/>
                </a:solidFill>
                <a:latin typeface="Lucida Console" panose="020B0609040504020204" pitchFamily="49" charset="0"/>
              </a:rPr>
              <a:t>*.</a:t>
            </a:r>
            <a:r>
              <a:rPr lang="en-US" sz="1800" kern="0" dirty="0" err="1">
                <a:solidFill>
                  <a:srgbClr val="DB7093"/>
                </a:solidFill>
                <a:latin typeface="Lucida Console" panose="020B0609040504020204" pitchFamily="49" charset="0"/>
              </a:rPr>
              <a:t>vhdx</a:t>
            </a:r>
            <a:r>
              <a:rPr lang="en-US" sz="1800" kern="0" dirty="0">
                <a:solidFill>
                  <a:srgbClr val="DB7093"/>
                </a:solidFill>
                <a:latin typeface="Lucida Console" panose="020B0609040504020204" pitchFamily="49" charset="0"/>
              </a:rPr>
              <a:t> </a:t>
            </a:r>
            <a:r>
              <a:rPr kumimoji="0" lang="en-US" sz="1800" b="0" i="0" u="none" strike="noStrike" kern="0" cap="none" spc="0" normalizeH="0" baseline="0" noProof="0" dirty="0">
                <a:ln>
                  <a:noFill/>
                </a:ln>
                <a:solidFill>
                  <a:prstClr val="white"/>
                </a:solidFill>
                <a:effectLst/>
                <a:uLnTx/>
                <a:uFillTx/>
                <a:latin typeface="Lucida Console" panose="020B0609040504020204" pitchFamily="49" charset="0"/>
              </a:rPr>
              <a:t>} </a:t>
            </a:r>
          </a:p>
          <a:p>
            <a:pPr marL="0" marR="0" lvl="0" indent="0" defTabSz="932742" eaLnBrk="1" fontAlgn="auto" latinLnBrk="0" hangingPunct="1">
              <a:lnSpc>
                <a:spcPct val="100000"/>
              </a:lnSpc>
              <a:spcBef>
                <a:spcPts val="0"/>
              </a:spcBef>
              <a:spcAft>
                <a:spcPts val="0"/>
              </a:spcAft>
              <a:buClrTx/>
              <a:buSzTx/>
              <a:buFontTx/>
              <a:buNone/>
              <a:tabLst/>
              <a:defRPr/>
            </a:pPr>
            <a:r>
              <a:rPr kumimoji="0" lang="en-AU" sz="1800" b="0" i="0" u="none" strike="noStrike" kern="0" cap="none" spc="0" normalizeH="0" baseline="0" noProof="0" dirty="0">
                <a:ln>
                  <a:noFill/>
                </a:ln>
                <a:solidFill>
                  <a:srgbClr val="2ED412"/>
                </a:solidFill>
                <a:effectLst/>
                <a:uLnTx/>
                <a:uFillTx/>
                <a:latin typeface="Lucida Console" panose="020B0609040504020204" pitchFamily="49" charset="0"/>
              </a:rPr>
              <a:t>#</a:t>
            </a:r>
            <a:r>
              <a:rPr kumimoji="0" lang="en-US" sz="1800" b="0" i="0" u="none" strike="noStrike" kern="0" cap="none" spc="0" normalizeH="0" baseline="0" noProof="0" dirty="0">
                <a:ln>
                  <a:noFill/>
                </a:ln>
                <a:solidFill>
                  <a:prstClr val="white"/>
                </a:solidFill>
                <a:effectLst/>
                <a:uLnTx/>
                <a:uFillTx/>
                <a:latin typeface="Lucida Console" panose="020B0609040504020204" pitchFamily="49" charset="0"/>
              </a:rPr>
              <a:t> </a:t>
            </a:r>
            <a:r>
              <a:rPr kumimoji="0" lang="en-US" sz="1800" b="0" i="0" u="none" strike="noStrike" kern="0" cap="none" spc="0" normalizeH="0" baseline="0" noProof="0" dirty="0">
                <a:ln>
                  <a:noFill/>
                </a:ln>
                <a:solidFill>
                  <a:srgbClr val="2ED412"/>
                </a:solidFill>
                <a:effectLst/>
                <a:uLnTx/>
                <a:uFillTx/>
                <a:latin typeface="Lucida Console" panose="020B0609040504020204" pitchFamily="49" charset="0"/>
              </a:rPr>
              <a:t>Wait until Job is Complete</a:t>
            </a:r>
            <a:endParaRPr kumimoji="0" lang="en-US" sz="1800" b="0" i="0" u="none" strike="noStrike" kern="0" cap="none" spc="0" normalizeH="0" baseline="0" noProof="0" dirty="0">
              <a:ln>
                <a:noFill/>
              </a:ln>
              <a:solidFill>
                <a:prstClr val="white"/>
              </a:solidFill>
              <a:effectLst/>
              <a:uLnTx/>
              <a:uFillTx/>
              <a:latin typeface="Lucida Console" panose="020B0609040504020204" pitchFamily="49" charset="0"/>
            </a:endParaRPr>
          </a:p>
          <a:p>
            <a:pPr marL="0" marR="0" lvl="0" indent="0" defTabSz="932742"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Lucida Console" panose="020B0609040504020204" pitchFamily="49" charset="0"/>
              </a:rPr>
              <a:t>PS C:\&gt; Get-Job | Receive-Job</a:t>
            </a:r>
          </a:p>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Lucida Console" panose="020B0609040504020204" pitchFamily="49" charset="0"/>
            </a:endParaRPr>
          </a:p>
          <a:p>
            <a:pPr marL="0" marR="0" lvl="0" indent="0" defTabSz="932742"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Lucida Console" panose="020B0609040504020204" pitchFamily="49" charset="0"/>
              </a:rPr>
              <a:t> Directory: C:\Users\All Users\Microsoft\Windows\Hyper-V\DC1\Virtual Hard Disks</a:t>
            </a:r>
          </a:p>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Lucida Console" panose="020B0609040504020204" pitchFamily="49" charset="0"/>
            </a:endParaRPr>
          </a:p>
          <a:p>
            <a:pPr marL="0" marR="0" lvl="0" indent="0" defTabSz="932742"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Lucida Console" panose="020B0609040504020204" pitchFamily="49" charset="0"/>
              </a:rPr>
              <a:t>Mode                </a:t>
            </a:r>
            <a:r>
              <a:rPr kumimoji="0" lang="en-US" sz="1800" b="0" i="0" u="none" strike="noStrike" kern="0" cap="none" spc="0" normalizeH="0" baseline="0" noProof="0" dirty="0" err="1">
                <a:ln>
                  <a:noFill/>
                </a:ln>
                <a:solidFill>
                  <a:prstClr val="white"/>
                </a:solidFill>
                <a:effectLst/>
                <a:uLnTx/>
                <a:uFillTx/>
                <a:latin typeface="Lucida Console" panose="020B0609040504020204" pitchFamily="49" charset="0"/>
              </a:rPr>
              <a:t>LastWriteTime</a:t>
            </a:r>
            <a:r>
              <a:rPr kumimoji="0" lang="en-US" sz="1800" b="0" i="0" u="none" strike="noStrike" kern="0" cap="none" spc="0" normalizeH="0" baseline="0" noProof="0" dirty="0">
                <a:ln>
                  <a:noFill/>
                </a:ln>
                <a:solidFill>
                  <a:prstClr val="white"/>
                </a:solidFill>
                <a:effectLst/>
                <a:uLnTx/>
                <a:uFillTx/>
                <a:latin typeface="Lucida Console" panose="020B0609040504020204" pitchFamily="49" charset="0"/>
              </a:rPr>
              <a:t>         Length Name</a:t>
            </a:r>
          </a:p>
          <a:p>
            <a:pPr marL="0" marR="0" lvl="0" indent="0" defTabSz="932742"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Lucida Console" panose="020B0609040504020204" pitchFamily="49" charset="0"/>
              </a:rPr>
              <a:t>----                -------------         ------ ----</a:t>
            </a:r>
          </a:p>
          <a:p>
            <a:pPr marL="0" marR="0" lvl="0" indent="0" defTabSz="932742"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Lucida Console" panose="020B0609040504020204" pitchFamily="49" charset="0"/>
              </a:rPr>
              <a:t>-a----        9/11/2017   6:03 AM     9634316288 DC1.vhdx</a:t>
            </a:r>
          </a:p>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Lucida Console" panose="020B0609040504020204" pitchFamily="49" charset="0"/>
            </a:endParaRPr>
          </a:p>
          <a:p>
            <a:pPr marL="0" marR="0" lvl="0" indent="0" defTabSz="932742" eaLnBrk="1" fontAlgn="auto" latinLnBrk="0" hangingPunct="1">
              <a:lnSpc>
                <a:spcPct val="100000"/>
              </a:lnSpc>
              <a:spcBef>
                <a:spcPts val="0"/>
              </a:spcBef>
              <a:spcAft>
                <a:spcPts val="0"/>
              </a:spcAft>
              <a:buClrTx/>
              <a:buSzTx/>
              <a:buFontTx/>
              <a:buNone/>
              <a:tabLst/>
              <a:defRPr/>
            </a:pPr>
            <a:r>
              <a:rPr kumimoji="0" lang="en-AU" sz="1800" b="0" i="0" u="none" strike="noStrike" kern="0" cap="none" spc="0" normalizeH="0" baseline="0" noProof="0" dirty="0">
                <a:ln>
                  <a:noFill/>
                </a:ln>
                <a:solidFill>
                  <a:srgbClr val="2ED412"/>
                </a:solidFill>
                <a:effectLst/>
                <a:uLnTx/>
                <a:uFillTx/>
                <a:latin typeface="Lucida Console" panose="020B0609040504020204" pitchFamily="49" charset="0"/>
              </a:rPr>
              <a:t>#</a:t>
            </a:r>
            <a:r>
              <a:rPr kumimoji="0" lang="en-US" sz="1800" b="0" i="0" u="none" strike="noStrike" kern="0" cap="none" spc="0" normalizeH="0" baseline="0" noProof="0" dirty="0">
                <a:ln>
                  <a:noFill/>
                </a:ln>
                <a:solidFill>
                  <a:prstClr val="white"/>
                </a:solidFill>
                <a:effectLst/>
                <a:uLnTx/>
                <a:uFillTx/>
                <a:latin typeface="Lucida Console" panose="020B0609040504020204" pitchFamily="49" charset="0"/>
              </a:rPr>
              <a:t> </a:t>
            </a:r>
            <a:r>
              <a:rPr kumimoji="0" lang="en-US" sz="1800" b="0" i="0" u="none" strike="noStrike" kern="0" cap="none" spc="0" normalizeH="0" baseline="0" noProof="0" dirty="0">
                <a:ln>
                  <a:noFill/>
                </a:ln>
                <a:solidFill>
                  <a:srgbClr val="2ED412"/>
                </a:solidFill>
                <a:effectLst/>
                <a:uLnTx/>
                <a:uFillTx/>
                <a:latin typeface="Lucida Console" panose="020B0609040504020204" pitchFamily="49" charset="0"/>
              </a:rPr>
              <a:t>Output is not kept because -Keep is not used.</a:t>
            </a:r>
          </a:p>
          <a:p>
            <a:pPr marL="0" marR="0" lvl="0" indent="0" defTabSz="932742"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2ED412"/>
                </a:solidFill>
                <a:effectLst/>
                <a:uLnTx/>
                <a:uFillTx/>
                <a:latin typeface="Lucida Console" panose="020B0609040504020204" pitchFamily="49" charset="0"/>
              </a:rPr>
              <a:t># Console is not frozen at any point because –Wait or Wait-Job was not used.</a:t>
            </a:r>
            <a:endParaRPr kumimoji="0" lang="en-US" sz="1800" b="0" i="0" u="none" strike="noStrike" kern="0" cap="none" spc="0" normalizeH="0" baseline="0" noProof="0" dirty="0">
              <a:ln>
                <a:noFill/>
              </a:ln>
              <a:solidFill>
                <a:prstClr val="white"/>
              </a:solidFill>
              <a:effectLst/>
              <a:uLnTx/>
              <a:uFillTx/>
              <a:latin typeface="Lucida Console" panose="020B0609040504020204" pitchFamily="49" charset="0"/>
            </a:endParaRPr>
          </a:p>
        </p:txBody>
      </p:sp>
    </p:spTree>
    <p:extLst>
      <p:ext uri="{BB962C8B-B14F-4D97-AF65-F5344CB8AC3E}">
        <p14:creationId xmlns:p14="http://schemas.microsoft.com/office/powerpoint/2010/main" val="116271151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p188="http://schemas.microsoft.com/office/powerpoint/2018/8/main" xmlns:a16="http://schemas.microsoft.com/office/drawing/2014/main"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31172F5-2B7A-4FA8-9F57-729860527359}"/>
              </a:ext>
            </a:extLst>
          </p:cNvPr>
          <p:cNvSpPr>
            <a:spLocks noGrp="1"/>
          </p:cNvSpPr>
          <p:nvPr>
            <p:ph type="body" sz="quarter" idx="10"/>
          </p:nvPr>
        </p:nvSpPr>
        <p:spPr>
          <a:xfrm>
            <a:off x="269239" y="1189177"/>
            <a:ext cx="11653523" cy="572464"/>
          </a:xfrm>
        </p:spPr>
        <p:txBody>
          <a:bodyPr/>
          <a:lstStyle/>
          <a:p>
            <a:r>
              <a:rPr lang="en-US" dirty="0"/>
              <a:t>Result </a:t>
            </a:r>
            <a:r>
              <a:rPr lang="en-US"/>
              <a:t>is deserialized</a:t>
            </a:r>
            <a:endParaRPr lang="en-US" dirty="0"/>
          </a:p>
        </p:txBody>
      </p:sp>
      <p:sp>
        <p:nvSpPr>
          <p:cNvPr id="3" name="Title 2">
            <a:extLst>
              <a:ext uri="{FF2B5EF4-FFF2-40B4-BE49-F238E27FC236}">
                <a16:creationId xmlns:a16="http://schemas.microsoft.com/office/drawing/2014/main" id="{06639C40-0440-4EA0-BEC5-E2392B4BA534}"/>
              </a:ext>
            </a:extLst>
          </p:cNvPr>
          <p:cNvSpPr>
            <a:spLocks noGrp="1"/>
          </p:cNvSpPr>
          <p:nvPr>
            <p:ph type="title"/>
          </p:nvPr>
        </p:nvSpPr>
        <p:spPr/>
        <p:txBody>
          <a:bodyPr/>
          <a:lstStyle/>
          <a:p>
            <a:r>
              <a:rPr lang="en-US"/>
              <a:t>Job Output</a:t>
            </a:r>
            <a:endParaRPr lang="en-US" dirty="0"/>
          </a:p>
        </p:txBody>
      </p:sp>
      <p:sp>
        <p:nvSpPr>
          <p:cNvPr id="8" name="TextBox 7">
            <a:extLst>
              <a:ext uri="{FF2B5EF4-FFF2-40B4-BE49-F238E27FC236}">
                <a16:creationId xmlns:a16="http://schemas.microsoft.com/office/drawing/2014/main" id="{056395A3-D11C-45A8-8325-0F1D19A46715}"/>
              </a:ext>
            </a:extLst>
          </p:cNvPr>
          <p:cNvSpPr txBox="1"/>
          <p:nvPr/>
        </p:nvSpPr>
        <p:spPr>
          <a:xfrm>
            <a:off x="247256" y="1905000"/>
            <a:ext cx="11653523" cy="4708981"/>
          </a:xfrm>
          <a:prstGeom prst="rect">
            <a:avLst/>
          </a:prstGeom>
          <a:solidFill>
            <a:srgbClr val="052E5D"/>
          </a:solidFill>
        </p:spPr>
        <p:txBody>
          <a:bodyPr wrap="square" rtlCol="0">
            <a:spAutoFit/>
          </a:bodyPr>
          <a:lstStyle/>
          <a:p>
            <a:r>
              <a:rPr lang="en-US" sz="2000" dirty="0">
                <a:solidFill>
                  <a:schemeClr val="bg1"/>
                </a:solidFill>
                <a:latin typeface="Lucida Console" panose="020B0609040504020204" pitchFamily="49" charset="0"/>
              </a:rPr>
              <a:t>PS C:\&gt;  Start-Job { Get-Service </a:t>
            </a:r>
            <a:r>
              <a:rPr lang="en-US" sz="2000" kern="0" dirty="0">
                <a:solidFill>
                  <a:srgbClr val="DB7093"/>
                </a:solidFill>
                <a:latin typeface="Lucida Console" panose="020B0609040504020204" pitchFamily="49" charset="0"/>
              </a:rPr>
              <a:t>Spooler</a:t>
            </a:r>
            <a:r>
              <a:rPr lang="en-US" sz="2000" dirty="0">
                <a:solidFill>
                  <a:schemeClr val="bg1"/>
                </a:solidFill>
                <a:latin typeface="Lucida Console" panose="020B0609040504020204" pitchFamily="49" charset="0"/>
              </a:rPr>
              <a:t> } </a:t>
            </a:r>
          </a:p>
          <a:p>
            <a:endParaRPr lang="en-US" sz="2000" dirty="0">
              <a:solidFill>
                <a:schemeClr val="bg1"/>
              </a:solidFill>
              <a:latin typeface="Lucida Console" panose="020B0609040504020204" pitchFamily="49" charset="0"/>
            </a:endParaRPr>
          </a:p>
          <a:p>
            <a:r>
              <a:rPr lang="en-US" sz="2000" dirty="0">
                <a:solidFill>
                  <a:schemeClr val="bg1"/>
                </a:solidFill>
                <a:latin typeface="Lucida Console" panose="020B0609040504020204" pitchFamily="49" charset="0"/>
              </a:rPr>
              <a:t>PS C:\&gt; Get-Job | Receive-Job | Get-Member</a:t>
            </a:r>
          </a:p>
          <a:p>
            <a:endParaRPr lang="en-US" sz="2000" dirty="0">
              <a:solidFill>
                <a:schemeClr val="bg1"/>
              </a:solidFill>
              <a:latin typeface="Lucida Console" panose="020B0609040504020204" pitchFamily="49" charset="0"/>
            </a:endParaRPr>
          </a:p>
          <a:p>
            <a:r>
              <a:rPr lang="en-US" sz="2000" dirty="0">
                <a:solidFill>
                  <a:schemeClr val="bg1"/>
                </a:solidFill>
                <a:latin typeface="Lucida Console" panose="020B0609040504020204" pitchFamily="49" charset="0"/>
              </a:rPr>
              <a:t> TypeName: </a:t>
            </a:r>
            <a:r>
              <a:rPr lang="en-US" sz="2000" dirty="0" err="1">
                <a:solidFill>
                  <a:schemeClr val="bg1"/>
                </a:solidFill>
                <a:latin typeface="Lucida Console" panose="020B0609040504020204" pitchFamily="49" charset="0"/>
              </a:rPr>
              <a:t>Deserialized.System.ServiceProcess.ServiceController</a:t>
            </a:r>
            <a:endParaRPr lang="en-US" sz="2000" dirty="0">
              <a:solidFill>
                <a:schemeClr val="bg1"/>
              </a:solidFill>
              <a:latin typeface="Lucida Console" panose="020B0609040504020204" pitchFamily="49" charset="0"/>
            </a:endParaRPr>
          </a:p>
          <a:p>
            <a:endParaRPr lang="en-US" sz="2000" dirty="0">
              <a:solidFill>
                <a:schemeClr val="bg1"/>
              </a:solidFill>
              <a:latin typeface="Lucida Console" panose="020B0609040504020204" pitchFamily="49" charset="0"/>
            </a:endParaRPr>
          </a:p>
          <a:p>
            <a:r>
              <a:rPr lang="en-US" sz="2000" dirty="0">
                <a:solidFill>
                  <a:schemeClr val="bg1"/>
                </a:solidFill>
                <a:latin typeface="Lucida Console" panose="020B0609040504020204" pitchFamily="49" charset="0"/>
              </a:rPr>
              <a:t>Name                </a:t>
            </a:r>
            <a:r>
              <a:rPr lang="en-US" sz="2000" dirty="0" err="1">
                <a:solidFill>
                  <a:schemeClr val="bg1"/>
                </a:solidFill>
                <a:latin typeface="Lucida Console" panose="020B0609040504020204" pitchFamily="49" charset="0"/>
              </a:rPr>
              <a:t>MemberType</a:t>
            </a:r>
            <a:r>
              <a:rPr lang="en-US" sz="2000" dirty="0">
                <a:solidFill>
                  <a:schemeClr val="bg1"/>
                </a:solidFill>
                <a:latin typeface="Lucida Console" panose="020B0609040504020204" pitchFamily="49" charset="0"/>
              </a:rPr>
              <a:t>   Definition</a:t>
            </a:r>
          </a:p>
          <a:p>
            <a:r>
              <a:rPr lang="en-US" sz="2000" dirty="0">
                <a:solidFill>
                  <a:schemeClr val="bg1"/>
                </a:solidFill>
                <a:latin typeface="Lucida Console" panose="020B0609040504020204" pitchFamily="49" charset="0"/>
              </a:rPr>
              <a:t>----                ----------   ----------</a:t>
            </a:r>
          </a:p>
          <a:p>
            <a:r>
              <a:rPr lang="en-US" sz="2000" dirty="0">
                <a:solidFill>
                  <a:schemeClr val="bg1"/>
                </a:solidFill>
                <a:latin typeface="Lucida Console" panose="020B0609040504020204" pitchFamily="49" charset="0"/>
              </a:rPr>
              <a:t>Name                </a:t>
            </a:r>
            <a:r>
              <a:rPr lang="en-US" sz="2000" dirty="0" err="1">
                <a:solidFill>
                  <a:schemeClr val="bg1"/>
                </a:solidFill>
                <a:latin typeface="Lucida Console" panose="020B0609040504020204" pitchFamily="49" charset="0"/>
              </a:rPr>
              <a:t>NoteProperty</a:t>
            </a:r>
            <a:r>
              <a:rPr lang="en-US" sz="2000" dirty="0">
                <a:solidFill>
                  <a:schemeClr val="bg1"/>
                </a:solidFill>
                <a:latin typeface="Lucida Console" panose="020B0609040504020204" pitchFamily="49" charset="0"/>
              </a:rPr>
              <a:t> string Name=spooler</a:t>
            </a:r>
          </a:p>
          <a:p>
            <a:r>
              <a:rPr lang="en-US" sz="2000" dirty="0" err="1">
                <a:solidFill>
                  <a:schemeClr val="bg1"/>
                </a:solidFill>
                <a:latin typeface="Lucida Console" panose="020B0609040504020204" pitchFamily="49" charset="0"/>
              </a:rPr>
              <a:t>PSComputerName</a:t>
            </a:r>
            <a:r>
              <a:rPr lang="en-US" sz="2000" dirty="0">
                <a:solidFill>
                  <a:schemeClr val="bg1"/>
                </a:solidFill>
                <a:latin typeface="Lucida Console" panose="020B0609040504020204" pitchFamily="49" charset="0"/>
              </a:rPr>
              <a:t>      </a:t>
            </a:r>
            <a:r>
              <a:rPr lang="en-US" sz="2000" dirty="0" err="1">
                <a:solidFill>
                  <a:schemeClr val="bg1"/>
                </a:solidFill>
                <a:latin typeface="Lucida Console" panose="020B0609040504020204" pitchFamily="49" charset="0"/>
              </a:rPr>
              <a:t>NoteProperty</a:t>
            </a:r>
            <a:r>
              <a:rPr lang="en-US" sz="2000" dirty="0">
                <a:solidFill>
                  <a:schemeClr val="bg1"/>
                </a:solidFill>
                <a:latin typeface="Lucida Console" panose="020B0609040504020204" pitchFamily="49" charset="0"/>
              </a:rPr>
              <a:t> string </a:t>
            </a:r>
            <a:r>
              <a:rPr lang="en-US" sz="2000" dirty="0" err="1">
                <a:solidFill>
                  <a:schemeClr val="bg1"/>
                </a:solidFill>
                <a:latin typeface="Lucida Console" panose="020B0609040504020204" pitchFamily="49" charset="0"/>
              </a:rPr>
              <a:t>PSComputerName</a:t>
            </a:r>
            <a:r>
              <a:rPr lang="en-US" sz="2000" dirty="0">
                <a:solidFill>
                  <a:schemeClr val="bg1"/>
                </a:solidFill>
                <a:latin typeface="Lucida Console" panose="020B0609040504020204" pitchFamily="49" charset="0"/>
              </a:rPr>
              <a:t>=localhost</a:t>
            </a:r>
          </a:p>
          <a:p>
            <a:r>
              <a:rPr lang="en-US" sz="2000" dirty="0" err="1">
                <a:solidFill>
                  <a:schemeClr val="bg1"/>
                </a:solidFill>
                <a:latin typeface="Lucida Console" panose="020B0609040504020204" pitchFamily="49" charset="0"/>
              </a:rPr>
              <a:t>RequiredServices</a:t>
            </a:r>
            <a:r>
              <a:rPr lang="en-US" sz="2000" dirty="0">
                <a:solidFill>
                  <a:schemeClr val="bg1"/>
                </a:solidFill>
                <a:latin typeface="Lucida Console" panose="020B0609040504020204" pitchFamily="49" charset="0"/>
              </a:rPr>
              <a:t>    </a:t>
            </a:r>
            <a:r>
              <a:rPr lang="en-US" sz="2000" dirty="0" err="1">
                <a:solidFill>
                  <a:schemeClr val="bg1"/>
                </a:solidFill>
                <a:latin typeface="Lucida Console" panose="020B0609040504020204" pitchFamily="49" charset="0"/>
              </a:rPr>
              <a:t>NoteProperty</a:t>
            </a:r>
            <a:r>
              <a:rPr lang="en-US" sz="2000" dirty="0">
                <a:solidFill>
                  <a:schemeClr val="bg1"/>
                </a:solidFill>
                <a:latin typeface="Lucida Console" panose="020B0609040504020204" pitchFamily="49" charset="0"/>
              </a:rPr>
              <a:t> </a:t>
            </a:r>
            <a:r>
              <a:rPr lang="en-US" sz="2000" dirty="0" err="1">
                <a:solidFill>
                  <a:schemeClr val="bg1"/>
                </a:solidFill>
                <a:latin typeface="Lucida Console" panose="020B0609040504020204" pitchFamily="49" charset="0"/>
              </a:rPr>
              <a:t>Deserialized.System</a:t>
            </a:r>
            <a:r>
              <a:rPr lang="en-US" sz="2000" dirty="0">
                <a:solidFill>
                  <a:schemeClr val="bg1"/>
                </a:solidFill>
                <a:latin typeface="Lucida Console" panose="020B0609040504020204" pitchFamily="49" charset="0"/>
              </a:rPr>
              <a:t>......</a:t>
            </a:r>
          </a:p>
          <a:p>
            <a:r>
              <a:rPr lang="en-US" sz="2000" dirty="0" err="1">
                <a:solidFill>
                  <a:schemeClr val="bg1"/>
                </a:solidFill>
                <a:latin typeface="Lucida Console" panose="020B0609040504020204" pitchFamily="49" charset="0"/>
              </a:rPr>
              <a:t>RunspaceId</a:t>
            </a:r>
            <a:r>
              <a:rPr lang="en-US" sz="2000" dirty="0">
                <a:solidFill>
                  <a:schemeClr val="bg1"/>
                </a:solidFill>
                <a:latin typeface="Lucida Console" panose="020B0609040504020204" pitchFamily="49" charset="0"/>
              </a:rPr>
              <a:t>          </a:t>
            </a:r>
            <a:r>
              <a:rPr lang="en-US" sz="2000" dirty="0" err="1">
                <a:solidFill>
                  <a:schemeClr val="bg1"/>
                </a:solidFill>
                <a:latin typeface="Lucida Console" panose="020B0609040504020204" pitchFamily="49" charset="0"/>
              </a:rPr>
              <a:t>NoteProperty</a:t>
            </a:r>
            <a:r>
              <a:rPr lang="en-US" sz="2000" dirty="0">
                <a:solidFill>
                  <a:schemeClr val="bg1"/>
                </a:solidFill>
                <a:latin typeface="Lucida Console" panose="020B0609040504020204" pitchFamily="49" charset="0"/>
              </a:rPr>
              <a:t> </a:t>
            </a:r>
            <a:r>
              <a:rPr lang="en-US" sz="2000" dirty="0" err="1">
                <a:solidFill>
                  <a:schemeClr val="bg1"/>
                </a:solidFill>
                <a:latin typeface="Lucida Console" panose="020B0609040504020204" pitchFamily="49" charset="0"/>
              </a:rPr>
              <a:t>guid</a:t>
            </a:r>
            <a:r>
              <a:rPr lang="en-US" sz="2000" dirty="0">
                <a:solidFill>
                  <a:schemeClr val="bg1"/>
                </a:solidFill>
                <a:latin typeface="Lucida Console" panose="020B0609040504020204" pitchFamily="49" charset="0"/>
              </a:rPr>
              <a:t> </a:t>
            </a:r>
            <a:r>
              <a:rPr lang="en-US" sz="2000" dirty="0" err="1">
                <a:solidFill>
                  <a:schemeClr val="bg1"/>
                </a:solidFill>
                <a:latin typeface="Lucida Console" panose="020B0609040504020204" pitchFamily="49" charset="0"/>
              </a:rPr>
              <a:t>RunspaceId</a:t>
            </a:r>
            <a:r>
              <a:rPr lang="en-US" sz="2000" dirty="0">
                <a:solidFill>
                  <a:schemeClr val="bg1"/>
                </a:solidFill>
                <a:latin typeface="Lucida Console" panose="020B0609040504020204" pitchFamily="49" charset="0"/>
              </a:rPr>
              <a:t>=f5f9b4ce-3d54-43dc-8ed</a:t>
            </a:r>
          </a:p>
          <a:p>
            <a:r>
              <a:rPr lang="en-US" sz="2000" dirty="0" err="1">
                <a:solidFill>
                  <a:schemeClr val="bg1"/>
                </a:solidFill>
                <a:latin typeface="Lucida Console" panose="020B0609040504020204" pitchFamily="49" charset="0"/>
              </a:rPr>
              <a:t>CanPauseAndContinue</a:t>
            </a:r>
            <a:r>
              <a:rPr lang="en-US" sz="2000" dirty="0">
                <a:solidFill>
                  <a:schemeClr val="bg1"/>
                </a:solidFill>
                <a:latin typeface="Lucida Console" panose="020B0609040504020204" pitchFamily="49" charset="0"/>
              </a:rPr>
              <a:t> Property     </a:t>
            </a:r>
            <a:r>
              <a:rPr lang="en-US" sz="2000" dirty="0" err="1">
                <a:solidFill>
                  <a:schemeClr val="bg1"/>
                </a:solidFill>
                <a:latin typeface="Lucida Console" panose="020B0609040504020204" pitchFamily="49" charset="0"/>
              </a:rPr>
              <a:t>System.Boolean</a:t>
            </a:r>
            <a:r>
              <a:rPr lang="en-US" sz="2000" dirty="0">
                <a:solidFill>
                  <a:schemeClr val="bg1"/>
                </a:solidFill>
                <a:latin typeface="Lucida Console" panose="020B0609040504020204" pitchFamily="49" charset="0"/>
              </a:rPr>
              <a:t> {</a:t>
            </a:r>
            <a:r>
              <a:rPr lang="en-US" sz="2000" dirty="0" err="1">
                <a:solidFill>
                  <a:schemeClr val="bg1"/>
                </a:solidFill>
                <a:latin typeface="Lucida Console" panose="020B0609040504020204" pitchFamily="49" charset="0"/>
              </a:rPr>
              <a:t>get;set</a:t>
            </a:r>
            <a:r>
              <a:rPr lang="en-US" sz="2000" dirty="0">
                <a:solidFill>
                  <a:schemeClr val="bg1"/>
                </a:solidFill>
                <a:latin typeface="Lucida Console" panose="020B0609040504020204" pitchFamily="49" charset="0"/>
              </a:rPr>
              <a:t>;}</a:t>
            </a:r>
          </a:p>
          <a:p>
            <a:r>
              <a:rPr lang="en-US" sz="2000" dirty="0" err="1">
                <a:solidFill>
                  <a:schemeClr val="bg1"/>
                </a:solidFill>
                <a:latin typeface="Lucida Console" panose="020B0609040504020204" pitchFamily="49" charset="0"/>
              </a:rPr>
              <a:t>CanShutdown</a:t>
            </a:r>
            <a:r>
              <a:rPr lang="en-US" sz="2000" dirty="0">
                <a:solidFill>
                  <a:schemeClr val="bg1"/>
                </a:solidFill>
                <a:latin typeface="Lucida Console" panose="020B0609040504020204" pitchFamily="49" charset="0"/>
              </a:rPr>
              <a:t>         Property     </a:t>
            </a:r>
            <a:r>
              <a:rPr lang="en-US" sz="2000" dirty="0" err="1">
                <a:solidFill>
                  <a:schemeClr val="bg1"/>
                </a:solidFill>
                <a:latin typeface="Lucida Console" panose="020B0609040504020204" pitchFamily="49" charset="0"/>
              </a:rPr>
              <a:t>System.Boolean</a:t>
            </a:r>
            <a:r>
              <a:rPr lang="en-US" sz="2000" dirty="0">
                <a:solidFill>
                  <a:schemeClr val="bg1"/>
                </a:solidFill>
                <a:latin typeface="Lucida Console" panose="020B0609040504020204" pitchFamily="49" charset="0"/>
              </a:rPr>
              <a:t> {</a:t>
            </a:r>
            <a:r>
              <a:rPr lang="en-US" sz="2000" dirty="0" err="1">
                <a:solidFill>
                  <a:schemeClr val="bg1"/>
                </a:solidFill>
                <a:latin typeface="Lucida Console" panose="020B0609040504020204" pitchFamily="49" charset="0"/>
              </a:rPr>
              <a:t>get;set</a:t>
            </a:r>
            <a:r>
              <a:rPr lang="en-US" sz="2000" dirty="0">
                <a:solidFill>
                  <a:schemeClr val="bg1"/>
                </a:solidFill>
                <a:latin typeface="Lucida Console" panose="020B0609040504020204" pitchFamily="49" charset="0"/>
              </a:rPr>
              <a:t>;}</a:t>
            </a:r>
          </a:p>
          <a:p>
            <a:r>
              <a:rPr lang="en-US" sz="2000" dirty="0" err="1">
                <a:solidFill>
                  <a:schemeClr val="bg1"/>
                </a:solidFill>
                <a:latin typeface="Lucida Console" panose="020B0609040504020204" pitchFamily="49" charset="0"/>
              </a:rPr>
              <a:t>CanStop</a:t>
            </a:r>
            <a:r>
              <a:rPr lang="en-US" sz="2000" dirty="0">
                <a:solidFill>
                  <a:schemeClr val="bg1"/>
                </a:solidFill>
                <a:latin typeface="Lucida Console" panose="020B0609040504020204" pitchFamily="49" charset="0"/>
              </a:rPr>
              <a:t>             Property     </a:t>
            </a:r>
            <a:r>
              <a:rPr lang="en-US" sz="2000" dirty="0" err="1">
                <a:solidFill>
                  <a:schemeClr val="bg1"/>
                </a:solidFill>
                <a:latin typeface="Lucida Console" panose="020B0609040504020204" pitchFamily="49" charset="0"/>
              </a:rPr>
              <a:t>System.Boolean</a:t>
            </a:r>
            <a:r>
              <a:rPr lang="en-US" sz="2000" dirty="0">
                <a:solidFill>
                  <a:schemeClr val="bg1"/>
                </a:solidFill>
                <a:latin typeface="Lucida Console" panose="020B0609040504020204" pitchFamily="49" charset="0"/>
              </a:rPr>
              <a:t> {</a:t>
            </a:r>
            <a:r>
              <a:rPr lang="en-US" sz="2000" dirty="0" err="1">
                <a:solidFill>
                  <a:schemeClr val="bg1"/>
                </a:solidFill>
                <a:latin typeface="Lucida Console" panose="020B0609040504020204" pitchFamily="49" charset="0"/>
              </a:rPr>
              <a:t>get;set</a:t>
            </a:r>
            <a:r>
              <a:rPr lang="en-US" sz="2000" dirty="0">
                <a:solidFill>
                  <a:schemeClr val="bg1"/>
                </a:solidFill>
                <a:latin typeface="Lucida Console" panose="020B0609040504020204" pitchFamily="49" charset="0"/>
              </a:rPr>
              <a:t>;}</a:t>
            </a:r>
          </a:p>
        </p:txBody>
      </p:sp>
      <p:sp>
        <p:nvSpPr>
          <p:cNvPr id="9" name="Rectangle: Rounded Corners 8">
            <a:extLst>
              <a:ext uri="{FF2B5EF4-FFF2-40B4-BE49-F238E27FC236}">
                <a16:creationId xmlns:a16="http://schemas.microsoft.com/office/drawing/2014/main" id="{925CDEE5-57EA-48E6-B9D0-459962F094B7}"/>
              </a:ext>
            </a:extLst>
          </p:cNvPr>
          <p:cNvSpPr/>
          <p:nvPr/>
        </p:nvSpPr>
        <p:spPr bwMode="auto">
          <a:xfrm>
            <a:off x="1828800" y="3048000"/>
            <a:ext cx="8305800" cy="685800"/>
          </a:xfrm>
          <a:prstGeom prst="roundRect">
            <a:avLst/>
          </a:prstGeom>
          <a:noFill/>
          <a:ln w="7620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93025072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a16="http://schemas.microsoft.com/office/drawing/2014/main"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name="HIDDEN - Slide300">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a:xfrm>
            <a:off x="269241" y="1217196"/>
            <a:ext cx="5378548" cy="1080745"/>
          </a:xfrm>
        </p:spPr>
        <p:txBody>
          <a:bodyPr/>
          <a:lstStyle/>
          <a:p>
            <a:r>
              <a:rPr lang="en-US"/>
              <a:t>Demonstration</a:t>
            </a:r>
            <a:endParaRPr lang="en-US" dirty="0"/>
          </a:p>
        </p:txBody>
      </p:sp>
      <p:pic>
        <p:nvPicPr>
          <p:cNvPr id="5" name="Picture Placeholder 3">
            <a:extLst>
              <a:ext uri="{FF2B5EF4-FFF2-40B4-BE49-F238E27FC236}">
                <a16:creationId xmlns:a16="http://schemas.microsoft.com/office/drawing/2014/main" id="{3B5AF5C7-5910-4915-9235-64F6CFEDCBAC}"/>
              </a:ext>
            </a:extLst>
          </p:cNvPr>
          <p:cNvPicPr>
            <a:picLocks noGrp="1" noChangeAspect="1"/>
          </p:cNvPicPr>
          <p:nvPr>
            <p:ph type="pic" sz="quarter" idx="10"/>
          </p:nvPr>
        </p:nvPicPr>
        <p:blipFill>
          <a:blip r:embed="rId4" cstate="email">
            <a:extLst>
              <a:ext uri="{28A0092B-C50C-407E-A947-70E740481C1C}">
                <a14:useLocalDpi xmlns:a14="http://schemas.microsoft.com/office/drawing/2010/main"/>
              </a:ext>
            </a:extLst>
          </a:blip>
          <a:srcRect t="7" b="7"/>
          <a:stretch>
            <a:fillRect/>
          </a:stretch>
        </p:blipFill>
        <p:spPr/>
      </p:pic>
      <p:sp>
        <p:nvSpPr>
          <p:cNvPr id="6" name="Title 1">
            <a:extLst>
              <a:ext uri="{FF2B5EF4-FFF2-40B4-BE49-F238E27FC236}">
                <a16:creationId xmlns:a16="http://schemas.microsoft.com/office/drawing/2014/main" id="{BCFF309F-090A-45E2-921B-C715EEDB1210}"/>
              </a:ext>
            </a:extLst>
          </p:cNvPr>
          <p:cNvSpPr txBox="1">
            <a:spLocks/>
          </p:cNvSpPr>
          <p:nvPr>
            <p:custDataLst>
              <p:custData r:id="rId1"/>
            </p:custDataLst>
          </p:nvPr>
        </p:nvSpPr>
        <p:spPr>
          <a:xfrm>
            <a:off x="223660" y="3204894"/>
            <a:ext cx="5722936" cy="679633"/>
          </a:xfrm>
          <a:prstGeom prst="rect">
            <a:avLst/>
          </a:prstGeom>
        </p:spPr>
        <p:txBody>
          <a:bodyPr vert="horz" wrap="square" lIns="143428" tIns="89642" rIns="143428" bIns="89642"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a:solidFill>
                  <a:schemeClr val="tx1"/>
                </a:solidFill>
              </a:rPr>
              <a:t>Managing Background Jobs</a:t>
            </a:r>
            <a:endParaRPr lang="en-US" sz="3600" dirty="0">
              <a:solidFill>
                <a:schemeClr val="tx1"/>
              </a:solidFill>
            </a:endParaRPr>
          </a:p>
        </p:txBody>
      </p:sp>
    </p:spTree>
    <p:extLst>
      <p:ext uri="{BB962C8B-B14F-4D97-AF65-F5344CB8AC3E}">
        <p14:creationId xmlns:p14="http://schemas.microsoft.com/office/powerpoint/2010/main" val="256763029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a14="http://schemas.microsoft.com/office/drawing/2010/main" xmlns:a16="http://schemas.microsoft.com/office/drawing/2014/main"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name="HIDDEN - Slide301">
    <p:spTree>
      <p:nvGrpSpPr>
        <p:cNvPr id="1" name=""/>
        <p:cNvGrpSpPr/>
        <p:nvPr/>
      </p:nvGrpSpPr>
      <p:grpSpPr>
        <a:xfrm>
          <a:off x="0" y="0"/>
          <a:ext cx="0" cy="0"/>
          <a:chOff x="0" y="0"/>
          <a:chExt cx="0" cy="0"/>
        </a:xfrm>
      </p:grpSpPr>
    </p:spTree>
    <p:extLst>
      <p:ext uri="{BB962C8B-B14F-4D97-AF65-F5344CB8AC3E}">
        <p14:creationId xmlns:p14="http://schemas.microsoft.com/office/powerpoint/2010/main" val="82972343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name="HIDDEN - Slide288">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BDD850C-29B9-4641-B580-0B91B9EBAE00}"/>
              </a:ext>
            </a:extLst>
          </p:cNvPr>
          <p:cNvSpPr>
            <a:spLocks noGrp="1"/>
          </p:cNvSpPr>
          <p:nvPr>
            <p:ph type="body" sz="quarter" idx="10"/>
            <p:custDataLst>
              <p:custData r:id="rId1"/>
            </p:custDataLst>
          </p:nvPr>
        </p:nvSpPr>
        <p:spPr>
          <a:xfrm>
            <a:off x="265176" y="2011680"/>
            <a:ext cx="9064366" cy="4173450"/>
          </a:xfrm>
        </p:spPr>
        <p:txBody>
          <a:bodyPr/>
          <a:lstStyle/>
          <a:p>
            <a:r>
              <a:rPr lang="en-US"/>
              <a:t>Understand what Jobs are</a:t>
            </a:r>
          </a:p>
          <a:p>
            <a:r>
              <a:rPr lang="en-US"/>
              <a:t>Learn different Job types</a:t>
            </a:r>
          </a:p>
          <a:p>
            <a:r>
              <a:rPr lang="en-US"/>
              <a:t>Learn to use Job cmdlets</a:t>
            </a:r>
          </a:p>
          <a:p>
            <a:r>
              <a:rPr lang="en-US"/>
              <a:t>Understand a basic Job flow</a:t>
            </a:r>
          </a:p>
          <a:p>
            <a:r>
              <a:rPr lang="en-US"/>
              <a:t>Understand methods of starting Remote Jobs</a:t>
            </a:r>
          </a:p>
          <a:p>
            <a:r>
              <a:rPr lang="en-US"/>
              <a:t>Work with execution remoting of Jobs</a:t>
            </a:r>
          </a:p>
          <a:p>
            <a:r>
              <a:rPr lang="en-US"/>
              <a:t>Review key differences between scheduled tasks</a:t>
            </a:r>
          </a:p>
          <a:p>
            <a:r>
              <a:rPr lang="en-US"/>
              <a:t>View how to create and manage a scheduled Job</a:t>
            </a:r>
          </a:p>
          <a:p>
            <a:r>
              <a:rPr lang="en-US"/>
              <a:t>Understand scheduled job options</a:t>
            </a:r>
          </a:p>
          <a:p>
            <a:r>
              <a:rPr lang="en-US"/>
              <a:t>Understand modifying Scheduled Task Options</a:t>
            </a:r>
            <a:endParaRPr lang="en-US" dirty="0"/>
          </a:p>
        </p:txBody>
      </p:sp>
      <p:sp>
        <p:nvSpPr>
          <p:cNvPr id="5" name="Text Placeholder 4">
            <a:extLst>
              <a:ext uri="{FF2B5EF4-FFF2-40B4-BE49-F238E27FC236}">
                <a16:creationId xmlns:a16="http://schemas.microsoft.com/office/drawing/2014/main" id="{55182462-DFDF-4D48-A92C-42FD52821C4E}"/>
              </a:ext>
            </a:extLst>
          </p:cNvPr>
          <p:cNvSpPr>
            <a:spLocks noGrp="1"/>
          </p:cNvSpPr>
          <p:nvPr>
            <p:ph type="body" sz="quarter" idx="11"/>
            <p:custDataLst>
              <p:custData r:id="rId2"/>
            </p:custDataLst>
          </p:nvPr>
        </p:nvSpPr>
        <p:spPr>
          <a:xfrm>
            <a:off x="269239" y="1189177"/>
            <a:ext cx="11653523" cy="572464"/>
          </a:xfrm>
        </p:spPr>
        <p:txBody>
          <a:bodyPr/>
          <a:lstStyle/>
          <a:p>
            <a:r>
              <a:rPr lang="en-US" dirty="0"/>
              <a:t>After completing Working with PowerShell Jobs, you will be able to:</a:t>
            </a:r>
          </a:p>
        </p:txBody>
      </p:sp>
    </p:spTree>
    <p:extLst>
      <p:ext uri="{BB962C8B-B14F-4D97-AF65-F5344CB8AC3E}">
        <p14:creationId xmlns:p14="http://schemas.microsoft.com/office/powerpoint/2010/main" val="63289590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a16="http://schemas.microsoft.com/office/drawing/2014/main"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name="HIDDEN - Slide302">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custDataLst>
              <p:custData r:id="rId1"/>
            </p:custDataLst>
          </p:nvPr>
        </p:nvSpPr>
        <p:spPr/>
        <p:txBody>
          <a:bodyPr/>
          <a:lstStyle/>
          <a:p>
            <a:r>
              <a:rPr lang="en-US"/>
              <a:t>Remote Jobs</a:t>
            </a:r>
            <a:endParaRPr lang="en-US" dirty="0"/>
          </a:p>
        </p:txBody>
      </p:sp>
    </p:spTree>
    <p:extLst>
      <p:ext uri="{BB962C8B-B14F-4D97-AF65-F5344CB8AC3E}">
        <p14:creationId xmlns:p14="http://schemas.microsoft.com/office/powerpoint/2010/main" val="22897628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a16="http://schemas.microsoft.com/office/drawing/2014/main"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9E6594A-8CB7-49B9-B185-C751AEED264C}"/>
              </a:ext>
            </a:extLst>
          </p:cNvPr>
          <p:cNvSpPr>
            <a:spLocks noGrp="1"/>
          </p:cNvSpPr>
          <p:nvPr>
            <p:ph type="body" sz="quarter" idx="10"/>
          </p:nvPr>
        </p:nvSpPr>
        <p:spPr>
          <a:xfrm>
            <a:off x="269239" y="1189177"/>
            <a:ext cx="11653523" cy="4752070"/>
          </a:xfrm>
        </p:spPr>
        <p:txBody>
          <a:bodyPr/>
          <a:lstStyle/>
          <a:p>
            <a:r>
              <a:rPr lang="en-US" dirty="0"/>
              <a:t>Leverages </a:t>
            </a:r>
            <a:r>
              <a:rPr lang="en-US" b="1" dirty="0"/>
              <a:t>Invoke-Command</a:t>
            </a:r>
            <a:r>
              <a:rPr lang="en-US" dirty="0"/>
              <a:t> </a:t>
            </a:r>
            <a:r>
              <a:rPr lang="en-US" b="1" dirty="0"/>
              <a:t>-</a:t>
            </a:r>
            <a:r>
              <a:rPr lang="en-US" b="1" dirty="0" err="1"/>
              <a:t>AsJob</a:t>
            </a:r>
            <a:endParaRPr lang="en-US" b="1" dirty="0"/>
          </a:p>
          <a:p>
            <a:endParaRPr lang="en-US" dirty="0"/>
          </a:p>
          <a:p>
            <a:r>
              <a:rPr lang="en-US" dirty="0"/>
              <a:t>Objects are serialized and return to your </a:t>
            </a:r>
            <a:r>
              <a:rPr lang="en-US"/>
              <a:t>local machine</a:t>
            </a:r>
            <a:endParaRPr lang="en-001"/>
          </a:p>
          <a:p>
            <a:endParaRPr lang="en-001"/>
          </a:p>
          <a:p>
            <a:r>
              <a:rPr lang="en-001"/>
              <a:t>Objects are not lost if the session ends on remote machine</a:t>
            </a:r>
            <a:endParaRPr lang="en-US" dirty="0"/>
          </a:p>
          <a:p>
            <a:endParaRPr lang="en-US" dirty="0"/>
          </a:p>
          <a:p>
            <a:r>
              <a:rPr lang="en-US" dirty="0"/>
              <a:t>Local Job Object can monitor and manage the job that is running on the remote machine</a:t>
            </a:r>
          </a:p>
          <a:p>
            <a:pPr lvl="1"/>
            <a:r>
              <a:rPr lang="en-US" sz="2800" dirty="0">
                <a:latin typeface="+mj-lt"/>
              </a:rPr>
              <a:t>Local job receives the serialized output from the remote machine</a:t>
            </a:r>
          </a:p>
          <a:p>
            <a:endParaRPr lang="en-US" dirty="0"/>
          </a:p>
        </p:txBody>
      </p:sp>
      <p:sp>
        <p:nvSpPr>
          <p:cNvPr id="3" name="Title 2">
            <a:extLst>
              <a:ext uri="{FF2B5EF4-FFF2-40B4-BE49-F238E27FC236}">
                <a16:creationId xmlns:a16="http://schemas.microsoft.com/office/drawing/2014/main" id="{1B552817-2E47-4DE8-90A4-3B1F9BA81BFB}"/>
              </a:ext>
            </a:extLst>
          </p:cNvPr>
          <p:cNvSpPr>
            <a:spLocks noGrp="1"/>
          </p:cNvSpPr>
          <p:nvPr>
            <p:ph type="title"/>
          </p:nvPr>
        </p:nvSpPr>
        <p:spPr/>
        <p:txBody>
          <a:bodyPr/>
          <a:lstStyle/>
          <a:p>
            <a:r>
              <a:rPr lang="en-001"/>
              <a:t>Remote Jobs</a:t>
            </a:r>
            <a:endParaRPr lang="en-US" dirty="0"/>
          </a:p>
        </p:txBody>
      </p:sp>
    </p:spTree>
    <p:extLst>
      <p:ext uri="{BB962C8B-B14F-4D97-AF65-F5344CB8AC3E}">
        <p14:creationId xmlns:p14="http://schemas.microsoft.com/office/powerpoint/2010/main" val="121504535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a16="http://schemas.microsoft.com/office/drawing/2014/main"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A7848C-F240-4440-934E-C60397DBA389}"/>
              </a:ext>
            </a:extLst>
          </p:cNvPr>
          <p:cNvSpPr>
            <a:spLocks noGrp="1"/>
          </p:cNvSpPr>
          <p:nvPr>
            <p:ph type="title"/>
          </p:nvPr>
        </p:nvSpPr>
        <p:spPr/>
        <p:txBody>
          <a:bodyPr/>
          <a:lstStyle/>
          <a:p>
            <a:r>
              <a:rPr lang="en-US" dirty="0"/>
              <a:t>Starting Jobs using -</a:t>
            </a:r>
            <a:r>
              <a:rPr lang="en-US" dirty="0" err="1"/>
              <a:t>AsJob</a:t>
            </a:r>
            <a:endParaRPr lang="en-US" dirty="0"/>
          </a:p>
        </p:txBody>
      </p:sp>
      <p:sp>
        <p:nvSpPr>
          <p:cNvPr id="4" name="TextBox 3">
            <a:extLst>
              <a:ext uri="{FF2B5EF4-FFF2-40B4-BE49-F238E27FC236}">
                <a16:creationId xmlns:a16="http://schemas.microsoft.com/office/drawing/2014/main" id="{AF261267-4300-46B0-88E1-24637926C89A}"/>
              </a:ext>
            </a:extLst>
          </p:cNvPr>
          <p:cNvSpPr txBox="1"/>
          <p:nvPr/>
        </p:nvSpPr>
        <p:spPr>
          <a:xfrm>
            <a:off x="457200" y="1295400"/>
            <a:ext cx="11277600" cy="4604337"/>
          </a:xfrm>
          <a:prstGeom prst="rect">
            <a:avLst/>
          </a:prstGeom>
          <a:solidFill>
            <a:srgbClr val="002060"/>
          </a:solidFill>
        </p:spPr>
        <p:txBody>
          <a:bodyPr wrap="square" lIns="182880" tIns="146304" rIns="182880" bIns="146304" rtlCol="0">
            <a:spAutoFit/>
          </a:bodyPr>
          <a:lstStyle/>
          <a:p>
            <a:r>
              <a:rPr lang="en-US" sz="2000" dirty="0"/>
              <a:t> </a:t>
            </a:r>
            <a:r>
              <a:rPr lang="en-US" sz="2000" dirty="0">
                <a:solidFill>
                  <a:srgbClr val="F5F5F5"/>
                </a:solidFill>
                <a:latin typeface="Lucida Console" panose="020B0609040504020204" pitchFamily="49" charset="0"/>
              </a:rPr>
              <a:t>PS C:\&gt; </a:t>
            </a:r>
            <a:r>
              <a:rPr lang="en-US" sz="2000" dirty="0">
                <a:solidFill>
                  <a:srgbClr val="E0FFFF"/>
                </a:solidFill>
                <a:latin typeface="Lucida Console" panose="020B0609040504020204" pitchFamily="49" charset="0"/>
              </a:rPr>
              <a:t>Invoke-Command</a:t>
            </a:r>
            <a:r>
              <a:rPr lang="en-US" sz="2000" dirty="0">
                <a:solidFill>
                  <a:prstClr val="black"/>
                </a:solidFill>
                <a:latin typeface="Lucida Console" panose="020B0609040504020204" pitchFamily="49" charset="0"/>
              </a:rPr>
              <a:t> </a:t>
            </a:r>
            <a:r>
              <a:rPr lang="en-US" sz="2000" dirty="0">
                <a:solidFill>
                  <a:srgbClr val="FFE4B5"/>
                </a:solidFill>
                <a:latin typeface="Lucida Console" panose="020B0609040504020204" pitchFamily="49" charset="0"/>
              </a:rPr>
              <a:t>-</a:t>
            </a:r>
            <a:r>
              <a:rPr lang="en-US" sz="2000" dirty="0" err="1">
                <a:solidFill>
                  <a:srgbClr val="FFE4B5"/>
                </a:solidFill>
                <a:latin typeface="Lucida Console" panose="020B0609040504020204" pitchFamily="49" charset="0"/>
              </a:rPr>
              <a:t>ComputerName</a:t>
            </a:r>
            <a:r>
              <a:rPr lang="en-US" sz="2000" dirty="0">
                <a:solidFill>
                  <a:prstClr val="black"/>
                </a:solidFill>
                <a:latin typeface="Lucida Console" panose="020B0609040504020204" pitchFamily="49" charset="0"/>
              </a:rPr>
              <a:t> </a:t>
            </a:r>
            <a:r>
              <a:rPr lang="en-US" sz="2000" dirty="0">
                <a:solidFill>
                  <a:srgbClr val="EE82EE"/>
                </a:solidFill>
                <a:latin typeface="Lucida Console" panose="020B0609040504020204" pitchFamily="49" charset="0"/>
              </a:rPr>
              <a:t>dc01</a:t>
            </a:r>
            <a:r>
              <a:rPr lang="en-US" sz="2000" dirty="0">
                <a:solidFill>
                  <a:prstClr val="black"/>
                </a:solidFill>
                <a:latin typeface="Lucida Console" panose="020B0609040504020204" pitchFamily="49" charset="0"/>
              </a:rPr>
              <a:t> </a:t>
            </a:r>
            <a:r>
              <a:rPr lang="en-US" sz="2000" dirty="0">
                <a:solidFill>
                  <a:srgbClr val="FFE4B5"/>
                </a:solidFill>
                <a:latin typeface="Lucida Console" panose="020B0609040504020204" pitchFamily="49" charset="0"/>
              </a:rPr>
              <a:t>-</a:t>
            </a:r>
            <a:r>
              <a:rPr lang="en-US" sz="2000" dirty="0" err="1">
                <a:solidFill>
                  <a:srgbClr val="FFE4B5"/>
                </a:solidFill>
                <a:latin typeface="Lucida Console" panose="020B0609040504020204" pitchFamily="49" charset="0"/>
              </a:rPr>
              <a:t>ScriptBlock</a:t>
            </a:r>
            <a:r>
              <a:rPr lang="en-US" sz="2000" dirty="0">
                <a:solidFill>
                  <a:prstClr val="black"/>
                </a:solidFill>
                <a:latin typeface="Lucida Console" panose="020B0609040504020204" pitchFamily="49" charset="0"/>
              </a:rPr>
              <a:t> </a:t>
            </a:r>
            <a:r>
              <a:rPr lang="en-US" sz="2000" dirty="0">
                <a:solidFill>
                  <a:srgbClr val="F5F5F5"/>
                </a:solidFill>
                <a:latin typeface="Lucida Console" panose="020B0609040504020204" pitchFamily="49" charset="0"/>
              </a:rPr>
              <a:t>{</a:t>
            </a:r>
            <a:r>
              <a:rPr lang="en-US" sz="2000" dirty="0">
                <a:solidFill>
                  <a:srgbClr val="E0FFFF"/>
                </a:solidFill>
                <a:latin typeface="Lucida Console" panose="020B0609040504020204" pitchFamily="49" charset="0"/>
              </a:rPr>
              <a:t>Get-</a:t>
            </a:r>
            <a:r>
              <a:rPr lang="en-US" sz="2000" dirty="0" err="1">
                <a:solidFill>
                  <a:srgbClr val="E0FFFF"/>
                </a:solidFill>
                <a:latin typeface="Lucida Console" panose="020B0609040504020204" pitchFamily="49" charset="0"/>
              </a:rPr>
              <a:t>EventLog</a:t>
            </a:r>
            <a:r>
              <a:rPr lang="en-US" sz="2000" dirty="0">
                <a:solidFill>
                  <a:srgbClr val="E0FFFF"/>
                </a:solidFill>
                <a:latin typeface="Lucida Console" panose="020B0609040504020204" pitchFamily="49" charset="0"/>
              </a:rPr>
              <a:t> `</a:t>
            </a:r>
            <a:endParaRPr lang="en-US" sz="2000" dirty="0">
              <a:solidFill>
                <a:prstClr val="black"/>
              </a:solidFill>
              <a:latin typeface="Lucida Console" panose="020B0609040504020204" pitchFamily="49" charset="0"/>
            </a:endParaRPr>
          </a:p>
          <a:p>
            <a:r>
              <a:rPr lang="en-US" sz="2000" dirty="0">
                <a:solidFill>
                  <a:srgbClr val="FFE4B5"/>
                </a:solidFill>
                <a:latin typeface="Lucida Console" panose="020B0609040504020204" pitchFamily="49" charset="0"/>
              </a:rPr>
              <a:t>-</a:t>
            </a:r>
            <a:r>
              <a:rPr lang="en-US" sz="2000" dirty="0" err="1">
                <a:solidFill>
                  <a:srgbClr val="FFE4B5"/>
                </a:solidFill>
                <a:latin typeface="Lucida Console" panose="020B0609040504020204" pitchFamily="49" charset="0"/>
              </a:rPr>
              <a:t>LogName</a:t>
            </a:r>
            <a:r>
              <a:rPr lang="en-US" sz="2000" dirty="0">
                <a:solidFill>
                  <a:prstClr val="black"/>
                </a:solidFill>
                <a:latin typeface="Lucida Console" panose="020B0609040504020204" pitchFamily="49" charset="0"/>
              </a:rPr>
              <a:t> </a:t>
            </a:r>
            <a:r>
              <a:rPr lang="en-US" sz="2000" dirty="0">
                <a:solidFill>
                  <a:srgbClr val="EE82EE"/>
                </a:solidFill>
                <a:latin typeface="Lucida Console" panose="020B0609040504020204" pitchFamily="49" charset="0"/>
              </a:rPr>
              <a:t>System</a:t>
            </a:r>
            <a:r>
              <a:rPr lang="en-US" sz="2000" dirty="0">
                <a:solidFill>
                  <a:prstClr val="black"/>
                </a:solidFill>
                <a:latin typeface="Lucida Console" panose="020B0609040504020204" pitchFamily="49" charset="0"/>
              </a:rPr>
              <a:t> </a:t>
            </a:r>
            <a:r>
              <a:rPr lang="en-US" sz="2000" dirty="0">
                <a:solidFill>
                  <a:srgbClr val="F5F5F5"/>
                </a:solidFill>
                <a:latin typeface="Lucida Console" panose="020B0609040504020204" pitchFamily="49" charset="0"/>
              </a:rPr>
              <a:t>}</a:t>
            </a:r>
            <a:r>
              <a:rPr lang="en-US" sz="2000" dirty="0">
                <a:solidFill>
                  <a:prstClr val="black"/>
                </a:solidFill>
                <a:latin typeface="Lucida Console" panose="020B0609040504020204" pitchFamily="49" charset="0"/>
              </a:rPr>
              <a:t> </a:t>
            </a:r>
            <a:r>
              <a:rPr lang="en-US" sz="2000" dirty="0">
                <a:solidFill>
                  <a:srgbClr val="FFE4B5"/>
                </a:solidFill>
                <a:latin typeface="Lucida Console" panose="020B0609040504020204" pitchFamily="49" charset="0"/>
              </a:rPr>
              <a:t>-</a:t>
            </a:r>
            <a:r>
              <a:rPr lang="en-US" sz="2000" dirty="0" err="1">
                <a:solidFill>
                  <a:srgbClr val="FFE4B5"/>
                </a:solidFill>
                <a:latin typeface="Lucida Console" panose="020B0609040504020204" pitchFamily="49" charset="0"/>
              </a:rPr>
              <a:t>AsJob</a:t>
            </a:r>
            <a:r>
              <a:rPr lang="en-US" sz="2000" dirty="0">
                <a:solidFill>
                  <a:srgbClr val="FFE4B5"/>
                </a:solidFill>
                <a:latin typeface="Lucida Console" panose="020B0609040504020204" pitchFamily="49" charset="0"/>
              </a:rPr>
              <a:t> </a:t>
            </a:r>
          </a:p>
          <a:p>
            <a:endParaRPr lang="en-US" sz="2000" dirty="0">
              <a:solidFill>
                <a:srgbClr val="FFE4B5"/>
              </a:solidFill>
              <a:latin typeface="Lucida Console" panose="020B0609040504020204" pitchFamily="49" charset="0"/>
            </a:endParaRPr>
          </a:p>
          <a:p>
            <a:r>
              <a:rPr lang="en-US" sz="2000" dirty="0">
                <a:solidFill>
                  <a:srgbClr val="F5F5F5"/>
                </a:solidFill>
                <a:latin typeface="Lucida Console" panose="020B0609040504020204" pitchFamily="49" charset="0"/>
              </a:rPr>
              <a:t>Id Name </a:t>
            </a:r>
            <a:r>
              <a:rPr lang="en-US" sz="2000" dirty="0" err="1">
                <a:solidFill>
                  <a:srgbClr val="F5F5F5"/>
                </a:solidFill>
                <a:latin typeface="Lucida Console" panose="020B0609040504020204" pitchFamily="49" charset="0"/>
              </a:rPr>
              <a:t>PSJobTypeName</a:t>
            </a:r>
            <a:r>
              <a:rPr lang="en-US" sz="2000" dirty="0">
                <a:solidFill>
                  <a:srgbClr val="F5F5F5"/>
                </a:solidFill>
                <a:latin typeface="Lucida Console" panose="020B0609040504020204" pitchFamily="49" charset="0"/>
              </a:rPr>
              <a:t> State   </a:t>
            </a:r>
            <a:r>
              <a:rPr lang="en-US" sz="2000" dirty="0" err="1">
                <a:solidFill>
                  <a:srgbClr val="F5F5F5"/>
                </a:solidFill>
                <a:latin typeface="Lucida Console" panose="020B0609040504020204" pitchFamily="49" charset="0"/>
              </a:rPr>
              <a:t>HasMoreData</a:t>
            </a:r>
            <a:r>
              <a:rPr lang="en-US" sz="2000" dirty="0">
                <a:solidFill>
                  <a:srgbClr val="F5F5F5"/>
                </a:solidFill>
                <a:latin typeface="Lucida Console" panose="020B0609040504020204" pitchFamily="49" charset="0"/>
              </a:rPr>
              <a:t> Location Command                  </a:t>
            </a:r>
          </a:p>
          <a:p>
            <a:r>
              <a:rPr lang="en-US" sz="2000" dirty="0">
                <a:solidFill>
                  <a:srgbClr val="F5F5F5"/>
                </a:solidFill>
                <a:latin typeface="Lucida Console" panose="020B0609040504020204" pitchFamily="49" charset="0"/>
              </a:rPr>
              <a:t>-- ---- ------------- -----   ----------- -------- -------                  </a:t>
            </a:r>
          </a:p>
          <a:p>
            <a:r>
              <a:rPr lang="en-US" sz="2000" dirty="0">
                <a:solidFill>
                  <a:srgbClr val="F5F5F5"/>
                </a:solidFill>
                <a:latin typeface="Lucida Console" panose="020B0609040504020204" pitchFamily="49" charset="0"/>
              </a:rPr>
              <a:t>3  Job3 </a:t>
            </a:r>
            <a:r>
              <a:rPr lang="en-US" sz="2000" dirty="0" err="1">
                <a:solidFill>
                  <a:srgbClr val="F5F5F5"/>
                </a:solidFill>
                <a:latin typeface="Lucida Console" panose="020B0609040504020204" pitchFamily="49" charset="0"/>
              </a:rPr>
              <a:t>RemoteJob</a:t>
            </a:r>
            <a:r>
              <a:rPr lang="en-US" sz="2000" dirty="0">
                <a:solidFill>
                  <a:srgbClr val="F5F5F5"/>
                </a:solidFill>
                <a:latin typeface="Lucida Console" panose="020B0609040504020204" pitchFamily="49" charset="0"/>
              </a:rPr>
              <a:t>     Running True        dc01      Get-</a:t>
            </a:r>
            <a:r>
              <a:rPr lang="en-US" sz="2000" dirty="0" err="1">
                <a:solidFill>
                  <a:srgbClr val="F5F5F5"/>
                </a:solidFill>
                <a:latin typeface="Lucida Console" panose="020B0609040504020204" pitchFamily="49" charset="0"/>
              </a:rPr>
              <a:t>Ev</a:t>
            </a:r>
            <a:r>
              <a:rPr lang="en-US" sz="2000" dirty="0">
                <a:solidFill>
                  <a:srgbClr val="F5F5F5"/>
                </a:solidFill>
                <a:latin typeface="Lucida Console" panose="020B0609040504020204" pitchFamily="49" charset="0"/>
              </a:rPr>
              <a:t>... </a:t>
            </a:r>
          </a:p>
          <a:p>
            <a:endParaRPr lang="en-US" sz="2000" dirty="0">
              <a:solidFill>
                <a:srgbClr val="FFE4B5"/>
              </a:solidFill>
              <a:latin typeface="Lucida Console" panose="020B0609040504020204" pitchFamily="49" charset="0"/>
            </a:endParaRPr>
          </a:p>
          <a:p>
            <a:r>
              <a:rPr lang="en-US" sz="2000" dirty="0"/>
              <a:t> </a:t>
            </a:r>
            <a:r>
              <a:rPr lang="en-US" sz="2000" dirty="0">
                <a:solidFill>
                  <a:srgbClr val="F5F5F5"/>
                </a:solidFill>
                <a:latin typeface="Lucida Console" panose="020B0609040504020204" pitchFamily="49" charset="0"/>
              </a:rPr>
              <a:t>PS C:\&gt; </a:t>
            </a:r>
            <a:r>
              <a:rPr lang="en-US" sz="2000" dirty="0">
                <a:solidFill>
                  <a:srgbClr val="E0FFFF"/>
                </a:solidFill>
                <a:latin typeface="Lucida Console" panose="020B0609040504020204" pitchFamily="49" charset="0"/>
              </a:rPr>
              <a:t>Get-Job </a:t>
            </a:r>
          </a:p>
          <a:p>
            <a:endParaRPr lang="en-US" sz="2000" dirty="0">
              <a:solidFill>
                <a:srgbClr val="F5F5F5"/>
              </a:solidFill>
              <a:latin typeface="Lucida Console" panose="020B0609040504020204" pitchFamily="49" charset="0"/>
            </a:endParaRPr>
          </a:p>
          <a:p>
            <a:r>
              <a:rPr lang="en-US" sz="2000" dirty="0">
                <a:solidFill>
                  <a:srgbClr val="F5F5F5"/>
                </a:solidFill>
                <a:latin typeface="Lucida Console" panose="020B0609040504020204" pitchFamily="49" charset="0"/>
              </a:rPr>
              <a:t>Id Name </a:t>
            </a:r>
            <a:r>
              <a:rPr lang="en-US" sz="2000" dirty="0" err="1">
                <a:solidFill>
                  <a:srgbClr val="F5F5F5"/>
                </a:solidFill>
                <a:latin typeface="Lucida Console" panose="020B0609040504020204" pitchFamily="49" charset="0"/>
              </a:rPr>
              <a:t>PSJobTypeName</a:t>
            </a:r>
            <a:r>
              <a:rPr lang="en-US" sz="2000" dirty="0">
                <a:solidFill>
                  <a:srgbClr val="F5F5F5"/>
                </a:solidFill>
                <a:latin typeface="Lucida Console" panose="020B0609040504020204" pitchFamily="49" charset="0"/>
              </a:rPr>
              <a:t> State     </a:t>
            </a:r>
            <a:r>
              <a:rPr lang="en-US" sz="2000" dirty="0" err="1">
                <a:solidFill>
                  <a:srgbClr val="F5F5F5"/>
                </a:solidFill>
                <a:latin typeface="Lucida Console" panose="020B0609040504020204" pitchFamily="49" charset="0"/>
              </a:rPr>
              <a:t>HasMoreData</a:t>
            </a:r>
            <a:r>
              <a:rPr lang="en-US" sz="2000" dirty="0">
                <a:solidFill>
                  <a:srgbClr val="F5F5F5"/>
                </a:solidFill>
                <a:latin typeface="Lucida Console" panose="020B0609040504020204" pitchFamily="49" charset="0"/>
              </a:rPr>
              <a:t> Location  Command                  </a:t>
            </a:r>
          </a:p>
          <a:p>
            <a:r>
              <a:rPr lang="en-US" sz="2000" dirty="0">
                <a:solidFill>
                  <a:srgbClr val="F5F5F5"/>
                </a:solidFill>
                <a:latin typeface="Lucida Console" panose="020B0609040504020204" pitchFamily="49" charset="0"/>
              </a:rPr>
              <a:t>-- ---- ------------- -----     ----------- --------  -------                  </a:t>
            </a:r>
          </a:p>
          <a:p>
            <a:r>
              <a:rPr lang="en-US" sz="2000" dirty="0">
                <a:solidFill>
                  <a:srgbClr val="F5F5F5"/>
                </a:solidFill>
                <a:latin typeface="Lucida Console" panose="020B0609040504020204" pitchFamily="49" charset="0"/>
              </a:rPr>
              <a:t>1  Job1 </a:t>
            </a:r>
            <a:r>
              <a:rPr lang="en-US" sz="2000" dirty="0" err="1">
                <a:solidFill>
                  <a:srgbClr val="F5F5F5"/>
                </a:solidFill>
                <a:latin typeface="Lucida Console" panose="020B0609040504020204" pitchFamily="49" charset="0"/>
              </a:rPr>
              <a:t>BackgroundJob</a:t>
            </a:r>
            <a:r>
              <a:rPr lang="en-US" sz="2000" dirty="0">
                <a:solidFill>
                  <a:srgbClr val="F5F5F5"/>
                </a:solidFill>
                <a:latin typeface="Lucida Console" panose="020B0609040504020204" pitchFamily="49" charset="0"/>
              </a:rPr>
              <a:t> Completed True        localhost ...                      </a:t>
            </a:r>
          </a:p>
          <a:p>
            <a:r>
              <a:rPr lang="en-US" sz="2000" dirty="0">
                <a:solidFill>
                  <a:srgbClr val="F5F5F5"/>
                </a:solidFill>
                <a:latin typeface="Lucida Console" panose="020B0609040504020204" pitchFamily="49" charset="0"/>
              </a:rPr>
              <a:t>3  Job3 </a:t>
            </a:r>
            <a:r>
              <a:rPr lang="en-US" sz="2000" dirty="0" err="1">
                <a:solidFill>
                  <a:srgbClr val="F5F5F5"/>
                </a:solidFill>
                <a:latin typeface="Lucida Console" panose="020B0609040504020204" pitchFamily="49" charset="0"/>
              </a:rPr>
              <a:t>RemoteJob</a:t>
            </a:r>
            <a:r>
              <a:rPr lang="en-US" sz="2000" dirty="0">
                <a:solidFill>
                  <a:srgbClr val="F5F5F5"/>
                </a:solidFill>
                <a:latin typeface="Lucida Console" panose="020B0609040504020204" pitchFamily="49" charset="0"/>
              </a:rPr>
              <a:t>     Completed True        dc01      ... </a:t>
            </a:r>
          </a:p>
          <a:p>
            <a:endParaRPr lang="en-US" sz="2000" dirty="0">
              <a:solidFill>
                <a:srgbClr val="FFE4B5"/>
              </a:solidFill>
              <a:latin typeface="Lucida Console" panose="020B0609040504020204" pitchFamily="49" charset="0"/>
            </a:endParaRPr>
          </a:p>
        </p:txBody>
      </p:sp>
    </p:spTree>
    <p:extLst>
      <p:ext uri="{BB962C8B-B14F-4D97-AF65-F5344CB8AC3E}">
        <p14:creationId xmlns:p14="http://schemas.microsoft.com/office/powerpoint/2010/main" val="288860768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a16="http://schemas.microsoft.com/office/drawing/2014/main"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A7848C-F240-4440-934E-C60397DBA389}"/>
              </a:ext>
            </a:extLst>
          </p:cNvPr>
          <p:cNvSpPr>
            <a:spLocks noGrp="1"/>
          </p:cNvSpPr>
          <p:nvPr>
            <p:ph type="title"/>
          </p:nvPr>
        </p:nvSpPr>
        <p:spPr/>
        <p:txBody>
          <a:bodyPr/>
          <a:lstStyle/>
          <a:p>
            <a:r>
              <a:rPr lang="en-US" dirty="0"/>
              <a:t>Receiving Results using -</a:t>
            </a:r>
            <a:r>
              <a:rPr lang="en-US" dirty="0" err="1"/>
              <a:t>AsJob</a:t>
            </a:r>
            <a:endParaRPr lang="en-US" dirty="0"/>
          </a:p>
        </p:txBody>
      </p:sp>
      <p:sp>
        <p:nvSpPr>
          <p:cNvPr id="4" name="TextBox 3">
            <a:extLst>
              <a:ext uri="{FF2B5EF4-FFF2-40B4-BE49-F238E27FC236}">
                <a16:creationId xmlns:a16="http://schemas.microsoft.com/office/drawing/2014/main" id="{AF261267-4300-46B0-88E1-24637926C89A}"/>
              </a:ext>
            </a:extLst>
          </p:cNvPr>
          <p:cNvSpPr txBox="1"/>
          <p:nvPr/>
        </p:nvSpPr>
        <p:spPr>
          <a:xfrm>
            <a:off x="285424" y="2362200"/>
            <a:ext cx="11639656" cy="3681008"/>
          </a:xfrm>
          <a:prstGeom prst="rect">
            <a:avLst/>
          </a:prstGeom>
          <a:solidFill>
            <a:srgbClr val="002060"/>
          </a:solidFill>
        </p:spPr>
        <p:txBody>
          <a:bodyPr wrap="square" lIns="182880" tIns="146304" rIns="182880" bIns="146304" rtlCol="0">
            <a:spAutoFit/>
          </a:bodyPr>
          <a:lstStyle/>
          <a:p>
            <a:r>
              <a:rPr lang="en-US" sz="2000" dirty="0"/>
              <a:t> </a:t>
            </a:r>
            <a:r>
              <a:rPr lang="en-US" sz="2000" dirty="0">
                <a:solidFill>
                  <a:srgbClr val="F5F5F5"/>
                </a:solidFill>
                <a:latin typeface="Lucida Console" panose="020B0609040504020204" pitchFamily="49" charset="0"/>
              </a:rPr>
              <a:t>PS C:\&gt; </a:t>
            </a:r>
            <a:r>
              <a:rPr lang="en-US" sz="2000" dirty="0"/>
              <a:t> </a:t>
            </a:r>
            <a:r>
              <a:rPr lang="en-US" sz="2000" dirty="0">
                <a:solidFill>
                  <a:srgbClr val="E0FFFF"/>
                </a:solidFill>
                <a:latin typeface="Lucida Console" panose="020B0609040504020204" pitchFamily="49" charset="0"/>
              </a:rPr>
              <a:t>Receive-Job</a:t>
            </a:r>
            <a:r>
              <a:rPr lang="en-US" sz="2000" dirty="0">
                <a:solidFill>
                  <a:prstClr val="black"/>
                </a:solidFill>
                <a:latin typeface="Lucida Console" panose="020B0609040504020204" pitchFamily="49" charset="0"/>
              </a:rPr>
              <a:t> </a:t>
            </a:r>
            <a:r>
              <a:rPr lang="en-US" sz="2000" dirty="0">
                <a:solidFill>
                  <a:srgbClr val="FFE4B5"/>
                </a:solidFill>
                <a:latin typeface="Lucida Console" panose="020B0609040504020204" pitchFamily="49" charset="0"/>
              </a:rPr>
              <a:t>-Id</a:t>
            </a:r>
            <a:r>
              <a:rPr lang="en-US" sz="2000" dirty="0">
                <a:solidFill>
                  <a:prstClr val="black"/>
                </a:solidFill>
                <a:latin typeface="Lucida Console" panose="020B0609040504020204" pitchFamily="49" charset="0"/>
              </a:rPr>
              <a:t> </a:t>
            </a:r>
            <a:r>
              <a:rPr lang="en-US" sz="2000" dirty="0">
                <a:solidFill>
                  <a:srgbClr val="FFE4C4"/>
                </a:solidFill>
                <a:latin typeface="Lucida Console" panose="020B0609040504020204" pitchFamily="49" charset="0"/>
              </a:rPr>
              <a:t>3 </a:t>
            </a:r>
            <a:r>
              <a:rPr lang="en-US" sz="2000" dirty="0"/>
              <a:t> </a:t>
            </a:r>
            <a:r>
              <a:rPr lang="en-US" sz="2000" dirty="0">
                <a:solidFill>
                  <a:srgbClr val="D3D3D3"/>
                </a:solidFill>
                <a:latin typeface="Lucida Console" panose="020B0609040504020204" pitchFamily="49" charset="0"/>
              </a:rPr>
              <a:t>|</a:t>
            </a:r>
            <a:r>
              <a:rPr lang="en-US" sz="2000" dirty="0">
                <a:solidFill>
                  <a:prstClr val="black"/>
                </a:solidFill>
                <a:latin typeface="Lucida Console" panose="020B0609040504020204" pitchFamily="49" charset="0"/>
              </a:rPr>
              <a:t> </a:t>
            </a:r>
            <a:r>
              <a:rPr lang="en-US" sz="2000" dirty="0">
                <a:solidFill>
                  <a:srgbClr val="E0FFFF"/>
                </a:solidFill>
                <a:latin typeface="Lucida Console" panose="020B0609040504020204" pitchFamily="49" charset="0"/>
              </a:rPr>
              <a:t>Select-Object</a:t>
            </a:r>
            <a:r>
              <a:rPr lang="en-US" sz="2000" dirty="0">
                <a:solidFill>
                  <a:prstClr val="black"/>
                </a:solidFill>
                <a:latin typeface="Lucida Console" panose="020B0609040504020204" pitchFamily="49" charset="0"/>
              </a:rPr>
              <a:t> </a:t>
            </a:r>
            <a:r>
              <a:rPr lang="en-US" sz="2000" dirty="0">
                <a:solidFill>
                  <a:srgbClr val="FFE4B5"/>
                </a:solidFill>
                <a:latin typeface="Lucida Console" panose="020B0609040504020204" pitchFamily="49" charset="0"/>
              </a:rPr>
              <a:t>-Property</a:t>
            </a:r>
            <a:r>
              <a:rPr lang="en-US" sz="2000" dirty="0">
                <a:solidFill>
                  <a:prstClr val="black"/>
                </a:solidFill>
                <a:latin typeface="Lucida Console" panose="020B0609040504020204" pitchFamily="49" charset="0"/>
              </a:rPr>
              <a:t> </a:t>
            </a:r>
            <a:r>
              <a:rPr lang="en-US" sz="2000" dirty="0" err="1">
                <a:solidFill>
                  <a:srgbClr val="EE82EE"/>
                </a:solidFill>
                <a:latin typeface="Lucida Console" panose="020B0609040504020204" pitchFamily="49" charset="0"/>
              </a:rPr>
              <a:t>EventID</a:t>
            </a:r>
            <a:r>
              <a:rPr lang="en-US" sz="2000" dirty="0">
                <a:solidFill>
                  <a:srgbClr val="D3D3D3"/>
                </a:solidFill>
                <a:latin typeface="Lucida Console" panose="020B0609040504020204" pitchFamily="49" charset="0"/>
              </a:rPr>
              <a:t>,` </a:t>
            </a:r>
            <a:r>
              <a:rPr lang="en-US" sz="2000" dirty="0" err="1">
                <a:solidFill>
                  <a:srgbClr val="EE82EE"/>
                </a:solidFill>
                <a:latin typeface="Lucida Console" panose="020B0609040504020204" pitchFamily="49" charset="0"/>
              </a:rPr>
              <a:t>TimeGenerated</a:t>
            </a:r>
            <a:r>
              <a:rPr lang="en-US" sz="2000" dirty="0">
                <a:solidFill>
                  <a:srgbClr val="D3D3D3"/>
                </a:solidFill>
                <a:latin typeface="Lucida Console" panose="020B0609040504020204" pitchFamily="49" charset="0"/>
              </a:rPr>
              <a:t>, </a:t>
            </a:r>
            <a:r>
              <a:rPr lang="en-US" sz="2000" dirty="0">
                <a:solidFill>
                  <a:srgbClr val="EE82EE"/>
                </a:solidFill>
                <a:latin typeface="Lucida Console" panose="020B0609040504020204" pitchFamily="49" charset="0"/>
              </a:rPr>
              <a:t>Source</a:t>
            </a:r>
            <a:r>
              <a:rPr lang="en-US" sz="2000" dirty="0">
                <a:solidFill>
                  <a:srgbClr val="D3D3D3"/>
                </a:solidFill>
                <a:latin typeface="Lucida Console" panose="020B0609040504020204" pitchFamily="49" charset="0"/>
              </a:rPr>
              <a:t>, </a:t>
            </a:r>
            <a:r>
              <a:rPr lang="en-US" sz="2000" dirty="0" err="1">
                <a:solidFill>
                  <a:srgbClr val="EE82EE"/>
                </a:solidFill>
                <a:latin typeface="Lucida Console" panose="020B0609040504020204" pitchFamily="49" charset="0"/>
              </a:rPr>
              <a:t>PsComputerName</a:t>
            </a:r>
            <a:r>
              <a:rPr lang="en-US" sz="2000" dirty="0">
                <a:solidFill>
                  <a:srgbClr val="EE82EE"/>
                </a:solidFill>
                <a:latin typeface="Lucida Console" panose="020B0609040504020204" pitchFamily="49" charset="0"/>
              </a:rPr>
              <a:t> </a:t>
            </a:r>
          </a:p>
          <a:p>
            <a:endParaRPr lang="en-US" sz="2000" dirty="0">
              <a:solidFill>
                <a:srgbClr val="FFE4C4"/>
              </a:solidFill>
              <a:latin typeface="Lucida Console" panose="020B0609040504020204" pitchFamily="49" charset="0"/>
            </a:endParaRPr>
          </a:p>
          <a:p>
            <a:endParaRPr lang="en-US" sz="2000" dirty="0">
              <a:solidFill>
                <a:srgbClr val="FFE4B5"/>
              </a:solidFill>
              <a:latin typeface="Lucida Console" panose="020B0609040504020204" pitchFamily="49" charset="0"/>
            </a:endParaRPr>
          </a:p>
          <a:p>
            <a:r>
              <a:rPr lang="en-US" sz="2000" dirty="0"/>
              <a:t> </a:t>
            </a:r>
            <a:r>
              <a:rPr lang="en-US" sz="2000" dirty="0" err="1">
                <a:solidFill>
                  <a:srgbClr val="F5F5F5"/>
                </a:solidFill>
                <a:latin typeface="Lucida Console" panose="020B0609040504020204" pitchFamily="49" charset="0"/>
              </a:rPr>
              <a:t>EventID</a:t>
            </a:r>
            <a:r>
              <a:rPr lang="en-US" sz="2000" dirty="0">
                <a:solidFill>
                  <a:srgbClr val="F5F5F5"/>
                </a:solidFill>
                <a:latin typeface="Lucida Console" panose="020B0609040504020204" pitchFamily="49" charset="0"/>
              </a:rPr>
              <a:t>  </a:t>
            </a:r>
            <a:r>
              <a:rPr lang="en-US" sz="2000" dirty="0" err="1">
                <a:solidFill>
                  <a:srgbClr val="F5F5F5"/>
                </a:solidFill>
                <a:latin typeface="Lucida Console" panose="020B0609040504020204" pitchFamily="49" charset="0"/>
              </a:rPr>
              <a:t>TimeGenerated</a:t>
            </a:r>
            <a:r>
              <a:rPr lang="en-US" sz="2000" dirty="0">
                <a:solidFill>
                  <a:srgbClr val="F5F5F5"/>
                </a:solidFill>
                <a:latin typeface="Lucida Console" panose="020B0609040504020204" pitchFamily="49" charset="0"/>
              </a:rPr>
              <a:t>          Source                     </a:t>
            </a:r>
            <a:r>
              <a:rPr lang="en-US" sz="2000" dirty="0" err="1">
                <a:solidFill>
                  <a:srgbClr val="F5F5F5"/>
                </a:solidFill>
                <a:latin typeface="Lucida Console" panose="020B0609040504020204" pitchFamily="49" charset="0"/>
              </a:rPr>
              <a:t>PSComputerName</a:t>
            </a:r>
            <a:endParaRPr lang="en-US" sz="2000" dirty="0">
              <a:solidFill>
                <a:srgbClr val="F5F5F5"/>
              </a:solidFill>
              <a:latin typeface="Lucida Console" panose="020B0609040504020204" pitchFamily="49" charset="0"/>
            </a:endParaRPr>
          </a:p>
          <a:p>
            <a:r>
              <a:rPr lang="en-US" sz="2000" dirty="0">
                <a:solidFill>
                  <a:srgbClr val="F5F5F5"/>
                </a:solidFill>
                <a:latin typeface="Lucida Console" panose="020B0609040504020204" pitchFamily="49" charset="0"/>
              </a:rPr>
              <a:t>-------  -------------          ------                     --------------</a:t>
            </a:r>
          </a:p>
          <a:p>
            <a:r>
              <a:rPr lang="en-US" sz="2000" dirty="0">
                <a:solidFill>
                  <a:srgbClr val="F5F5F5"/>
                </a:solidFill>
                <a:latin typeface="Lucida Console" panose="020B0609040504020204" pitchFamily="49" charset="0"/>
              </a:rPr>
              <a:t>   7036  12/10/2018 4:44:37 PM  Service Control Manager    dc01          </a:t>
            </a:r>
          </a:p>
          <a:p>
            <a:r>
              <a:rPr lang="en-US" sz="2000" dirty="0">
                <a:solidFill>
                  <a:srgbClr val="F5F5F5"/>
                </a:solidFill>
                <a:latin typeface="Lucida Console" panose="020B0609040504020204" pitchFamily="49" charset="0"/>
              </a:rPr>
              <a:t>   7036  12/10/2018 4:38:13 PM  Service Control Manager    dc01          </a:t>
            </a:r>
          </a:p>
          <a:p>
            <a:r>
              <a:rPr lang="en-US" sz="2000" dirty="0">
                <a:solidFill>
                  <a:srgbClr val="F5F5F5"/>
                </a:solidFill>
                <a:latin typeface="Lucida Console" panose="020B0609040504020204" pitchFamily="49" charset="0"/>
              </a:rPr>
              <a:t>   7036  12/10/2018 4:32:32 PM  Service Control Manager    dc01          </a:t>
            </a:r>
          </a:p>
          <a:p>
            <a:r>
              <a:rPr lang="en-US" sz="2000" dirty="0">
                <a:solidFill>
                  <a:srgbClr val="F5F5F5"/>
                </a:solidFill>
                <a:latin typeface="Lucida Console" panose="020B0609040504020204" pitchFamily="49" charset="0"/>
              </a:rPr>
              <a:t>   7036  12/10/2018 4:32:31 PM  Service Control Manager    dc01     </a:t>
            </a:r>
          </a:p>
          <a:p>
            <a:endParaRPr lang="en-US" sz="2000" dirty="0">
              <a:solidFill>
                <a:srgbClr val="FFE4B5"/>
              </a:solidFill>
              <a:latin typeface="Lucida Console" panose="020B0609040504020204" pitchFamily="49" charset="0"/>
            </a:endParaRPr>
          </a:p>
        </p:txBody>
      </p:sp>
      <p:sp>
        <p:nvSpPr>
          <p:cNvPr id="2" name="TextBox 1">
            <a:extLst>
              <a:ext uri="{FF2B5EF4-FFF2-40B4-BE49-F238E27FC236}">
                <a16:creationId xmlns:a16="http://schemas.microsoft.com/office/drawing/2014/main" id="{C16BC1DA-98E9-4803-918F-4058AA05211F}"/>
              </a:ext>
            </a:extLst>
          </p:cNvPr>
          <p:cNvSpPr txBox="1"/>
          <p:nvPr/>
        </p:nvSpPr>
        <p:spPr>
          <a:xfrm>
            <a:off x="269240" y="1371600"/>
            <a:ext cx="10148547" cy="683264"/>
          </a:xfrm>
          <a:prstGeom prst="rect">
            <a:avLst/>
          </a:prstGeom>
          <a:noFill/>
        </p:spPr>
        <p:txBody>
          <a:bodyPr wrap="non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2800" dirty="0">
                <a:gradFill>
                  <a:gsLst>
                    <a:gs pos="2917">
                      <a:schemeClr val="tx1"/>
                    </a:gs>
                    <a:gs pos="30000">
                      <a:schemeClr val="tx1"/>
                    </a:gs>
                  </a:gsLst>
                  <a:lin ang="5400000" scaled="0"/>
                </a:gradFill>
                <a:latin typeface="+mj-lt"/>
              </a:rPr>
              <a:t>Job objects are local results are attached to local jobs serialized</a:t>
            </a:r>
          </a:p>
        </p:txBody>
      </p:sp>
    </p:spTree>
    <p:extLst>
      <p:ext uri="{BB962C8B-B14F-4D97-AF65-F5344CB8AC3E}">
        <p14:creationId xmlns:p14="http://schemas.microsoft.com/office/powerpoint/2010/main" val="188737019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a16="http://schemas.microsoft.com/office/drawing/2014/main"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AE2269B-FECC-491F-92CF-C2B2200CAF7A}"/>
              </a:ext>
            </a:extLst>
          </p:cNvPr>
          <p:cNvSpPr>
            <a:spLocks noGrp="1"/>
          </p:cNvSpPr>
          <p:nvPr>
            <p:ph type="body" sz="quarter" idx="10"/>
          </p:nvPr>
        </p:nvSpPr>
        <p:spPr>
          <a:xfrm>
            <a:off x="271557" y="1483981"/>
            <a:ext cx="11653523" cy="4762522"/>
          </a:xfrm>
        </p:spPr>
        <p:txBody>
          <a:bodyPr/>
          <a:lstStyle/>
          <a:p>
            <a:r>
              <a:rPr lang="en-US" dirty="0"/>
              <a:t>Job objects are created and managed on remote computer</a:t>
            </a:r>
          </a:p>
          <a:p>
            <a:endParaRPr lang="en-US" dirty="0"/>
          </a:p>
          <a:p>
            <a:r>
              <a:rPr lang="en-US" dirty="0"/>
              <a:t>Requires a persistent session</a:t>
            </a:r>
          </a:p>
          <a:p>
            <a:pPr lvl="1"/>
            <a:r>
              <a:rPr lang="en-US" sz="2800" dirty="0">
                <a:latin typeface="+mj-lt"/>
              </a:rPr>
              <a:t>If session ends, job objects are lost</a:t>
            </a:r>
          </a:p>
          <a:p>
            <a:endParaRPr lang="en-US" dirty="0"/>
          </a:p>
          <a:p>
            <a:r>
              <a:rPr lang="en-US" dirty="0"/>
              <a:t>High Level Steps</a:t>
            </a:r>
          </a:p>
          <a:p>
            <a:pPr lvl="1"/>
            <a:r>
              <a:rPr lang="en-US" sz="2800" b="1" dirty="0">
                <a:latin typeface="+mj-lt"/>
              </a:rPr>
              <a:t>Invoke-command Start-Job</a:t>
            </a:r>
          </a:p>
          <a:p>
            <a:pPr lvl="1"/>
            <a:r>
              <a:rPr lang="en-US" sz="2800" b="1" dirty="0">
                <a:latin typeface="+mj-lt"/>
              </a:rPr>
              <a:t>Invoke-command Get-Job</a:t>
            </a:r>
          </a:p>
          <a:p>
            <a:pPr lvl="1"/>
            <a:r>
              <a:rPr lang="en-US" sz="2800" b="1" dirty="0">
                <a:latin typeface="+mj-lt"/>
              </a:rPr>
              <a:t>Invoke-command Receive-Job</a:t>
            </a:r>
          </a:p>
          <a:p>
            <a:pPr lvl="1"/>
            <a:endParaRPr lang="en-US" dirty="0"/>
          </a:p>
        </p:txBody>
      </p:sp>
      <p:sp>
        <p:nvSpPr>
          <p:cNvPr id="3" name="Title 2">
            <a:extLst>
              <a:ext uri="{FF2B5EF4-FFF2-40B4-BE49-F238E27FC236}">
                <a16:creationId xmlns:a16="http://schemas.microsoft.com/office/drawing/2014/main" id="{86A45FB8-4DEC-4EF8-80D0-776200A36CAD}"/>
              </a:ext>
            </a:extLst>
          </p:cNvPr>
          <p:cNvSpPr>
            <a:spLocks noGrp="1"/>
          </p:cNvSpPr>
          <p:nvPr>
            <p:ph type="title"/>
          </p:nvPr>
        </p:nvSpPr>
        <p:spPr/>
        <p:txBody>
          <a:bodyPr>
            <a:normAutofit/>
          </a:bodyPr>
          <a:lstStyle/>
          <a:p>
            <a:r>
              <a:rPr lang="en-US" dirty="0"/>
              <a:t>Manage Jobs with Invoke-Command	</a:t>
            </a:r>
          </a:p>
        </p:txBody>
      </p:sp>
    </p:spTree>
    <p:extLst>
      <p:ext uri="{BB962C8B-B14F-4D97-AF65-F5344CB8AC3E}">
        <p14:creationId xmlns:p14="http://schemas.microsoft.com/office/powerpoint/2010/main" val="1753928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p188="http://schemas.microsoft.com/office/powerpoint/2018/8/main" xmlns:a16="http://schemas.microsoft.com/office/drawing/2014/main"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D060B99-6BF3-4AD1-8A4B-86E4081ADD8B}"/>
              </a:ext>
            </a:extLst>
          </p:cNvPr>
          <p:cNvSpPr>
            <a:spLocks noGrp="1"/>
          </p:cNvSpPr>
          <p:nvPr>
            <p:ph type="body" sz="quarter" idx="10"/>
          </p:nvPr>
        </p:nvSpPr>
        <p:spPr>
          <a:xfrm>
            <a:off x="269239" y="1189177"/>
            <a:ext cx="11653523" cy="4752070"/>
          </a:xfrm>
        </p:spPr>
        <p:txBody>
          <a:bodyPr/>
          <a:lstStyle/>
          <a:p>
            <a:r>
              <a:rPr lang="en-US" dirty="0"/>
              <a:t>Objects stay on the remote computer </a:t>
            </a:r>
          </a:p>
          <a:p>
            <a:pPr lvl="1"/>
            <a:r>
              <a:rPr lang="en-US" sz="2800" dirty="0">
                <a:latin typeface="+mj-lt"/>
              </a:rPr>
              <a:t>Only text is passed to console for display</a:t>
            </a:r>
          </a:p>
          <a:p>
            <a:r>
              <a:rPr lang="en-US" dirty="0"/>
              <a:t>High level steps</a:t>
            </a:r>
          </a:p>
          <a:p>
            <a:pPr marL="793345" lvl="1" indent="-457200">
              <a:buFont typeface="+mj-lt"/>
              <a:buAutoNum type="arabicPeriod"/>
            </a:pPr>
            <a:r>
              <a:rPr lang="en-US" sz="2800" dirty="0">
                <a:latin typeface="+mj-lt"/>
              </a:rPr>
              <a:t>Start an interactive session</a:t>
            </a:r>
          </a:p>
          <a:p>
            <a:pPr marL="793345" lvl="1" indent="-457200">
              <a:buFont typeface="+mj-lt"/>
              <a:buAutoNum type="arabicPeriod"/>
            </a:pPr>
            <a:r>
              <a:rPr lang="en-US" sz="2800" dirty="0">
                <a:latin typeface="+mj-lt"/>
              </a:rPr>
              <a:t>Start the job and monitor using job </a:t>
            </a:r>
            <a:r>
              <a:rPr lang="en-US" sz="2800" dirty="0" err="1">
                <a:latin typeface="+mj-lt"/>
              </a:rPr>
              <a:t>cmdLets</a:t>
            </a:r>
            <a:endParaRPr lang="en-US" sz="2800" dirty="0">
              <a:latin typeface="+mj-lt"/>
            </a:endParaRPr>
          </a:p>
          <a:p>
            <a:pPr marL="793345" lvl="1" indent="-457200">
              <a:buFont typeface="+mj-lt"/>
              <a:buAutoNum type="arabicPeriod"/>
            </a:pPr>
            <a:r>
              <a:rPr lang="en-US" sz="2800" dirty="0">
                <a:latin typeface="+mj-lt"/>
              </a:rPr>
              <a:t>Receive the results and pipe to text on server</a:t>
            </a:r>
          </a:p>
          <a:p>
            <a:pPr marL="793345" lvl="1" indent="-457200">
              <a:buFont typeface="+mj-lt"/>
              <a:buAutoNum type="arabicPeriod"/>
            </a:pPr>
            <a:r>
              <a:rPr lang="en-US" sz="2800" dirty="0">
                <a:latin typeface="+mj-lt"/>
              </a:rPr>
              <a:t>Exit the session</a:t>
            </a:r>
          </a:p>
          <a:p>
            <a:pPr lvl="3"/>
            <a:r>
              <a:rPr lang="en-US" sz="2800" dirty="0">
                <a:latin typeface="+mj-lt"/>
              </a:rPr>
              <a:t>If session exited before results received, the job will be terminated</a:t>
            </a:r>
          </a:p>
          <a:p>
            <a:pPr marL="793345" lvl="1" indent="-457200">
              <a:buFont typeface="+mj-lt"/>
              <a:buAutoNum type="arabicPeriod"/>
            </a:pPr>
            <a:r>
              <a:rPr lang="en-US" sz="2800" dirty="0">
                <a:latin typeface="+mj-lt"/>
              </a:rPr>
              <a:t>To get the results on the local computer use </a:t>
            </a:r>
            <a:r>
              <a:rPr lang="en-US" sz="2800" b="1" dirty="0">
                <a:latin typeface="+mj-lt"/>
              </a:rPr>
              <a:t>Invoke-Command</a:t>
            </a:r>
            <a:r>
              <a:rPr lang="en-US" sz="2800" dirty="0">
                <a:latin typeface="+mj-lt"/>
              </a:rPr>
              <a:t> and </a:t>
            </a:r>
            <a:r>
              <a:rPr lang="en-US" sz="2800" b="1" dirty="0">
                <a:latin typeface="+mj-lt"/>
              </a:rPr>
              <a:t>Get-Content</a:t>
            </a:r>
          </a:p>
        </p:txBody>
      </p:sp>
      <p:sp>
        <p:nvSpPr>
          <p:cNvPr id="3" name="Title 2">
            <a:extLst>
              <a:ext uri="{FF2B5EF4-FFF2-40B4-BE49-F238E27FC236}">
                <a16:creationId xmlns:a16="http://schemas.microsoft.com/office/drawing/2014/main" id="{AECA64D4-4245-4346-9AD2-B1991730B874}"/>
              </a:ext>
            </a:extLst>
          </p:cNvPr>
          <p:cNvSpPr>
            <a:spLocks noGrp="1"/>
          </p:cNvSpPr>
          <p:nvPr>
            <p:ph type="title"/>
          </p:nvPr>
        </p:nvSpPr>
        <p:spPr/>
        <p:txBody>
          <a:bodyPr/>
          <a:lstStyle/>
          <a:p>
            <a:r>
              <a:rPr lang="en-US" dirty="0"/>
              <a:t>Start Jobs using Interactive Session</a:t>
            </a:r>
          </a:p>
        </p:txBody>
      </p:sp>
    </p:spTree>
    <p:extLst>
      <p:ext uri="{BB962C8B-B14F-4D97-AF65-F5344CB8AC3E}">
        <p14:creationId xmlns:p14="http://schemas.microsoft.com/office/powerpoint/2010/main" val="3866911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a16="http://schemas.microsoft.com/office/drawing/2014/main"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D1EB6ED-445B-4CBA-BA4F-F31C7420FE4D}"/>
              </a:ext>
            </a:extLst>
          </p:cNvPr>
          <p:cNvSpPr>
            <a:spLocks noGrp="1"/>
          </p:cNvSpPr>
          <p:nvPr>
            <p:ph type="title"/>
          </p:nvPr>
        </p:nvSpPr>
        <p:spPr/>
        <p:txBody>
          <a:bodyPr/>
          <a:lstStyle/>
          <a:p>
            <a:r>
              <a:rPr lang="en-US" dirty="0"/>
              <a:t>Interactive Session Examples</a:t>
            </a:r>
          </a:p>
        </p:txBody>
      </p:sp>
      <p:sp>
        <p:nvSpPr>
          <p:cNvPr id="4" name="TextBox 3">
            <a:extLst>
              <a:ext uri="{FF2B5EF4-FFF2-40B4-BE49-F238E27FC236}">
                <a16:creationId xmlns:a16="http://schemas.microsoft.com/office/drawing/2014/main" id="{F1DEE0FA-36F1-4C6D-B725-804A78E6486B}"/>
              </a:ext>
            </a:extLst>
          </p:cNvPr>
          <p:cNvSpPr txBox="1"/>
          <p:nvPr/>
        </p:nvSpPr>
        <p:spPr>
          <a:xfrm>
            <a:off x="271557" y="1676400"/>
            <a:ext cx="11653523" cy="4912114"/>
          </a:xfrm>
          <a:prstGeom prst="rect">
            <a:avLst/>
          </a:prstGeom>
          <a:solidFill>
            <a:srgbClr val="002060"/>
          </a:solidFill>
        </p:spPr>
        <p:txBody>
          <a:bodyPr wrap="square" lIns="182880" tIns="146304" rIns="182880" bIns="146304" rtlCol="0">
            <a:spAutoFit/>
          </a:bodyPr>
          <a:lstStyle/>
          <a:p>
            <a:r>
              <a:rPr lang="en-US" sz="2000" dirty="0">
                <a:solidFill>
                  <a:srgbClr val="F5F5F5"/>
                </a:solidFill>
                <a:latin typeface="Lucida Console" panose="020B0609040504020204" pitchFamily="49" charset="0"/>
              </a:rPr>
              <a:t>PS C:\&gt; </a:t>
            </a:r>
            <a:r>
              <a:rPr lang="en-US" sz="2000" dirty="0">
                <a:solidFill>
                  <a:srgbClr val="E0FFFF"/>
                </a:solidFill>
                <a:latin typeface="Lucida Console" panose="020B0609040504020204" pitchFamily="49" charset="0"/>
              </a:rPr>
              <a:t>Enter-</a:t>
            </a:r>
            <a:r>
              <a:rPr lang="en-US" sz="2000" dirty="0" err="1">
                <a:solidFill>
                  <a:srgbClr val="E0FFFF"/>
                </a:solidFill>
                <a:latin typeface="Lucida Console" panose="020B0609040504020204" pitchFamily="49" charset="0"/>
              </a:rPr>
              <a:t>PSSession</a:t>
            </a:r>
            <a:r>
              <a:rPr lang="en-US" sz="2000" dirty="0">
                <a:solidFill>
                  <a:prstClr val="black"/>
                </a:solidFill>
                <a:latin typeface="Lucida Console" panose="020B0609040504020204" pitchFamily="49" charset="0"/>
              </a:rPr>
              <a:t> </a:t>
            </a:r>
            <a:r>
              <a:rPr lang="en-US" sz="2000" dirty="0">
                <a:solidFill>
                  <a:srgbClr val="FFE4B5"/>
                </a:solidFill>
                <a:latin typeface="Lucida Console" panose="020B0609040504020204" pitchFamily="49" charset="0"/>
              </a:rPr>
              <a:t>-</a:t>
            </a:r>
            <a:r>
              <a:rPr lang="en-US" sz="2000" dirty="0" err="1">
                <a:solidFill>
                  <a:srgbClr val="FFE4B5"/>
                </a:solidFill>
                <a:latin typeface="Lucida Console" panose="020B0609040504020204" pitchFamily="49" charset="0"/>
              </a:rPr>
              <a:t>ComputerName</a:t>
            </a:r>
            <a:r>
              <a:rPr lang="en-US" sz="2000" dirty="0">
                <a:solidFill>
                  <a:prstClr val="black"/>
                </a:solidFill>
                <a:latin typeface="Lucida Console" panose="020B0609040504020204" pitchFamily="49" charset="0"/>
              </a:rPr>
              <a:t> </a:t>
            </a:r>
            <a:r>
              <a:rPr lang="en-US" sz="2000" dirty="0">
                <a:solidFill>
                  <a:srgbClr val="EE82EE"/>
                </a:solidFill>
                <a:latin typeface="Lucida Console" panose="020B0609040504020204" pitchFamily="49" charset="0"/>
              </a:rPr>
              <a:t>dc01 </a:t>
            </a:r>
            <a:endParaRPr lang="en-US" sz="2000" dirty="0">
              <a:latin typeface="Lucida Console" panose="020B0609040504020204" pitchFamily="49" charset="0"/>
            </a:endParaRPr>
          </a:p>
          <a:p>
            <a:endParaRPr lang="en-US" sz="2000" dirty="0">
              <a:solidFill>
                <a:srgbClr val="FF4500"/>
              </a:solidFill>
              <a:latin typeface="Lucida Console" panose="020B0609040504020204" pitchFamily="49" charset="0"/>
            </a:endParaRPr>
          </a:p>
          <a:p>
            <a:r>
              <a:rPr lang="en-US" sz="2000" dirty="0">
                <a:solidFill>
                  <a:srgbClr val="FF4500"/>
                </a:solidFill>
                <a:latin typeface="Lucida Console" panose="020B0609040504020204" pitchFamily="49" charset="0"/>
              </a:rPr>
              <a:t>$job</a:t>
            </a:r>
            <a:r>
              <a:rPr lang="en-US" sz="2000" dirty="0">
                <a:solidFill>
                  <a:prstClr val="black"/>
                </a:solidFill>
                <a:latin typeface="Lucida Console" panose="020B0609040504020204" pitchFamily="49" charset="0"/>
              </a:rPr>
              <a:t> </a:t>
            </a:r>
            <a:r>
              <a:rPr lang="en-US" sz="2000" dirty="0">
                <a:solidFill>
                  <a:srgbClr val="D3D3D3"/>
                </a:solidFill>
                <a:latin typeface="Lucida Console" panose="020B0609040504020204" pitchFamily="49" charset="0"/>
              </a:rPr>
              <a:t>=</a:t>
            </a:r>
            <a:r>
              <a:rPr lang="en-US" sz="2000" dirty="0">
                <a:solidFill>
                  <a:prstClr val="black"/>
                </a:solidFill>
                <a:latin typeface="Lucida Console" panose="020B0609040504020204" pitchFamily="49" charset="0"/>
              </a:rPr>
              <a:t> </a:t>
            </a:r>
            <a:r>
              <a:rPr lang="en-US" sz="2000" dirty="0">
                <a:solidFill>
                  <a:srgbClr val="E0FFFF"/>
                </a:solidFill>
                <a:latin typeface="Lucida Console" panose="020B0609040504020204" pitchFamily="49" charset="0"/>
              </a:rPr>
              <a:t>start-job</a:t>
            </a:r>
            <a:r>
              <a:rPr lang="en-US" sz="2000" dirty="0">
                <a:solidFill>
                  <a:prstClr val="black"/>
                </a:solidFill>
                <a:latin typeface="Lucida Console" panose="020B0609040504020204" pitchFamily="49" charset="0"/>
              </a:rPr>
              <a:t> </a:t>
            </a:r>
            <a:r>
              <a:rPr lang="en-US" sz="2000" dirty="0">
                <a:solidFill>
                  <a:srgbClr val="FFE4B5"/>
                </a:solidFill>
                <a:latin typeface="Lucida Console" panose="020B0609040504020204" pitchFamily="49" charset="0"/>
              </a:rPr>
              <a:t>-</a:t>
            </a:r>
            <a:r>
              <a:rPr lang="en-US" sz="2000" dirty="0" err="1">
                <a:solidFill>
                  <a:srgbClr val="FFE4B5"/>
                </a:solidFill>
                <a:latin typeface="Lucida Console" panose="020B0609040504020204" pitchFamily="49" charset="0"/>
              </a:rPr>
              <a:t>ScriptBlock</a:t>
            </a:r>
            <a:r>
              <a:rPr lang="en-US" sz="2000" dirty="0">
                <a:solidFill>
                  <a:prstClr val="black"/>
                </a:solidFill>
                <a:latin typeface="Lucida Console" panose="020B0609040504020204" pitchFamily="49" charset="0"/>
              </a:rPr>
              <a:t> </a:t>
            </a:r>
            <a:r>
              <a:rPr lang="en-US" sz="2000" dirty="0">
                <a:solidFill>
                  <a:srgbClr val="F5F5F5"/>
                </a:solidFill>
                <a:latin typeface="Lucida Console" panose="020B0609040504020204" pitchFamily="49" charset="0"/>
              </a:rPr>
              <a:t>{</a:t>
            </a:r>
          </a:p>
          <a:p>
            <a:r>
              <a:rPr lang="en-US" sz="2000" dirty="0">
                <a:solidFill>
                  <a:prstClr val="black"/>
                </a:solidFill>
                <a:latin typeface="Lucida Console" panose="020B0609040504020204" pitchFamily="49" charset="0"/>
              </a:rPr>
              <a:t>  </a:t>
            </a:r>
            <a:r>
              <a:rPr lang="en-US" sz="2000" dirty="0">
                <a:solidFill>
                  <a:srgbClr val="E0FFFF"/>
                </a:solidFill>
                <a:latin typeface="Lucida Console" panose="020B0609040504020204" pitchFamily="49" charset="0"/>
              </a:rPr>
              <a:t>get-</a:t>
            </a:r>
            <a:r>
              <a:rPr lang="en-US" sz="2000" dirty="0" err="1">
                <a:solidFill>
                  <a:srgbClr val="E0FFFF"/>
                </a:solidFill>
                <a:latin typeface="Lucida Console" panose="020B0609040504020204" pitchFamily="49" charset="0"/>
              </a:rPr>
              <a:t>eventlog</a:t>
            </a:r>
            <a:r>
              <a:rPr lang="en-US" sz="2000" dirty="0">
                <a:solidFill>
                  <a:prstClr val="black"/>
                </a:solidFill>
                <a:latin typeface="Lucida Console" panose="020B0609040504020204" pitchFamily="49" charset="0"/>
              </a:rPr>
              <a:t> </a:t>
            </a:r>
            <a:r>
              <a:rPr lang="en-US" sz="2000" dirty="0">
                <a:solidFill>
                  <a:srgbClr val="DB7093"/>
                </a:solidFill>
                <a:latin typeface="Lucida Console" panose="020B0609040504020204" pitchFamily="49" charset="0"/>
              </a:rPr>
              <a:t>"Windows PowerShell"</a:t>
            </a:r>
            <a:endParaRPr lang="en-US" sz="2000" dirty="0">
              <a:solidFill>
                <a:srgbClr val="F5F5F5"/>
              </a:solidFill>
              <a:latin typeface="Lucida Console" panose="020B0609040504020204" pitchFamily="49" charset="0"/>
            </a:endParaRPr>
          </a:p>
          <a:p>
            <a:r>
              <a:rPr lang="en-US" sz="2000" dirty="0">
                <a:solidFill>
                  <a:srgbClr val="F5F5F5"/>
                </a:solidFill>
                <a:latin typeface="Lucida Console" panose="020B0609040504020204" pitchFamily="49" charset="0"/>
              </a:rPr>
              <a:t>} </a:t>
            </a:r>
          </a:p>
          <a:p>
            <a:endParaRPr lang="en-US" sz="2000" dirty="0">
              <a:solidFill>
                <a:srgbClr val="F5F5F5"/>
              </a:solidFill>
              <a:latin typeface="Lucida Console" panose="020B0609040504020204" pitchFamily="49" charset="0"/>
            </a:endParaRPr>
          </a:p>
          <a:p>
            <a:r>
              <a:rPr lang="en-US" sz="2000" dirty="0"/>
              <a:t> </a:t>
            </a:r>
            <a:r>
              <a:rPr lang="en-US" sz="2000" dirty="0">
                <a:solidFill>
                  <a:srgbClr val="F5F5F5"/>
                </a:solidFill>
                <a:latin typeface="Lucida Console" panose="020B0609040504020204" pitchFamily="49" charset="0"/>
              </a:rPr>
              <a:t>[dc01]: PS C:\&gt; $job</a:t>
            </a:r>
          </a:p>
          <a:p>
            <a:endParaRPr lang="en-US" sz="2000" dirty="0">
              <a:solidFill>
                <a:srgbClr val="F5F5F5"/>
              </a:solidFill>
              <a:latin typeface="Lucida Console" panose="020B0609040504020204" pitchFamily="49" charset="0"/>
            </a:endParaRPr>
          </a:p>
          <a:p>
            <a:r>
              <a:rPr lang="en-US" sz="2000" dirty="0">
                <a:solidFill>
                  <a:srgbClr val="F5F5F5"/>
                </a:solidFill>
                <a:latin typeface="Lucida Console" panose="020B0609040504020204" pitchFamily="49" charset="0"/>
              </a:rPr>
              <a:t>Id  Name  </a:t>
            </a:r>
            <a:r>
              <a:rPr lang="en-US" sz="2000" dirty="0" err="1">
                <a:solidFill>
                  <a:srgbClr val="F5F5F5"/>
                </a:solidFill>
                <a:latin typeface="Lucida Console" panose="020B0609040504020204" pitchFamily="49" charset="0"/>
              </a:rPr>
              <a:t>PSJobTypeName</a:t>
            </a:r>
            <a:r>
              <a:rPr lang="en-US" sz="2000" dirty="0">
                <a:solidFill>
                  <a:srgbClr val="F5F5F5"/>
                </a:solidFill>
                <a:latin typeface="Lucida Console" panose="020B0609040504020204" pitchFamily="49" charset="0"/>
              </a:rPr>
              <a:t>   State   </a:t>
            </a:r>
            <a:r>
              <a:rPr lang="en-US" sz="2000" dirty="0" err="1">
                <a:solidFill>
                  <a:srgbClr val="F5F5F5"/>
                </a:solidFill>
                <a:latin typeface="Lucida Console" panose="020B0609040504020204" pitchFamily="49" charset="0"/>
              </a:rPr>
              <a:t>HasMoreData</a:t>
            </a:r>
            <a:r>
              <a:rPr lang="en-US" sz="2000" dirty="0">
                <a:solidFill>
                  <a:srgbClr val="F5F5F5"/>
                </a:solidFill>
                <a:latin typeface="Lucida Console" panose="020B0609040504020204" pitchFamily="49" charset="0"/>
              </a:rPr>
              <a:t>     Location     Command                  </a:t>
            </a:r>
          </a:p>
          <a:p>
            <a:r>
              <a:rPr lang="en-US" sz="2000" dirty="0">
                <a:solidFill>
                  <a:srgbClr val="F5F5F5"/>
                </a:solidFill>
                <a:latin typeface="Lucida Console" panose="020B0609040504020204" pitchFamily="49" charset="0"/>
              </a:rPr>
              <a:t>--  ----  -------------   -----   -----------     --------     -------                  </a:t>
            </a:r>
          </a:p>
          <a:p>
            <a:r>
              <a:rPr lang="en-US" sz="2000" dirty="0">
                <a:solidFill>
                  <a:srgbClr val="F5F5F5"/>
                </a:solidFill>
                <a:latin typeface="Lucida Console" panose="020B0609040504020204" pitchFamily="49" charset="0"/>
              </a:rPr>
              <a:t>1   Job1  </a:t>
            </a:r>
            <a:r>
              <a:rPr lang="en-US" sz="2000" dirty="0" err="1">
                <a:solidFill>
                  <a:srgbClr val="F5F5F5"/>
                </a:solidFill>
                <a:latin typeface="Lucida Console" panose="020B0609040504020204" pitchFamily="49" charset="0"/>
              </a:rPr>
              <a:t>BackgroundJob</a:t>
            </a:r>
            <a:r>
              <a:rPr lang="en-US" sz="2000" dirty="0">
                <a:solidFill>
                  <a:srgbClr val="F5F5F5"/>
                </a:solidFill>
                <a:latin typeface="Lucida Console" panose="020B0609040504020204" pitchFamily="49" charset="0"/>
              </a:rPr>
              <a:t>   Running True            localhost       ...                      </a:t>
            </a:r>
          </a:p>
          <a:p>
            <a:r>
              <a:rPr lang="en-US" sz="2000" dirty="0">
                <a:solidFill>
                  <a:srgbClr val="F5F5F5"/>
                </a:solidFill>
                <a:latin typeface="Lucida Console" panose="020B0609040504020204" pitchFamily="49" charset="0"/>
              </a:rPr>
              <a:t> </a:t>
            </a:r>
          </a:p>
          <a:p>
            <a:r>
              <a:rPr lang="en-US" sz="2000" dirty="0"/>
              <a:t> </a:t>
            </a:r>
            <a:r>
              <a:rPr lang="en-US" sz="2000" dirty="0">
                <a:solidFill>
                  <a:srgbClr val="F5F5F5"/>
                </a:solidFill>
                <a:latin typeface="Lucida Console" panose="020B0609040504020204" pitchFamily="49" charset="0"/>
              </a:rPr>
              <a:t>[dc01]: PS C:\&gt; </a:t>
            </a:r>
            <a:r>
              <a:rPr lang="en-US" sz="2000" dirty="0">
                <a:solidFill>
                  <a:srgbClr val="E0FFFF"/>
                </a:solidFill>
                <a:latin typeface="Lucida Console" panose="020B0609040504020204" pitchFamily="49" charset="0"/>
              </a:rPr>
              <a:t>Receive-Job</a:t>
            </a:r>
            <a:r>
              <a:rPr lang="en-US" sz="2000" dirty="0">
                <a:solidFill>
                  <a:prstClr val="black"/>
                </a:solidFill>
                <a:latin typeface="Lucida Console" panose="020B0609040504020204" pitchFamily="49" charset="0"/>
              </a:rPr>
              <a:t> </a:t>
            </a:r>
            <a:r>
              <a:rPr lang="en-US" sz="2000" dirty="0">
                <a:solidFill>
                  <a:srgbClr val="FF4500"/>
                </a:solidFill>
                <a:latin typeface="Lucida Console" panose="020B0609040504020204" pitchFamily="49" charset="0"/>
              </a:rPr>
              <a:t>$job</a:t>
            </a:r>
            <a:r>
              <a:rPr lang="en-US" sz="2000" dirty="0">
                <a:solidFill>
                  <a:prstClr val="black"/>
                </a:solidFill>
                <a:latin typeface="Lucida Console" panose="020B0609040504020204" pitchFamily="49" charset="0"/>
              </a:rPr>
              <a:t> </a:t>
            </a:r>
            <a:r>
              <a:rPr lang="en-US" sz="2000" dirty="0">
                <a:solidFill>
                  <a:srgbClr val="98FB98"/>
                </a:solidFill>
                <a:latin typeface="Lucida Console" panose="020B0609040504020204" pitchFamily="49" charset="0"/>
              </a:rPr>
              <a:t># results are </a:t>
            </a:r>
            <a:r>
              <a:rPr lang="en-US" sz="2000" dirty="0" err="1">
                <a:solidFill>
                  <a:srgbClr val="98FB98"/>
                </a:solidFill>
                <a:latin typeface="Lucida Console" panose="020B0609040504020204" pitchFamily="49" charset="0"/>
              </a:rPr>
              <a:t>receieved</a:t>
            </a:r>
            <a:r>
              <a:rPr lang="en-US" sz="2000" dirty="0">
                <a:solidFill>
                  <a:srgbClr val="98FB98"/>
                </a:solidFill>
                <a:latin typeface="Lucida Console" panose="020B0609040504020204" pitchFamily="49" charset="0"/>
              </a:rPr>
              <a:t> on the remote computer </a:t>
            </a:r>
          </a:p>
          <a:p>
            <a:endParaRPr lang="en-US" sz="20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22294450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a16="http://schemas.microsoft.com/office/drawing/2014/main"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4A0DBBD-42FB-42DD-967B-4283C42B7BAF}"/>
              </a:ext>
            </a:extLst>
          </p:cNvPr>
          <p:cNvSpPr>
            <a:spLocks noGrp="1"/>
          </p:cNvSpPr>
          <p:nvPr>
            <p:ph type="title"/>
          </p:nvPr>
        </p:nvSpPr>
        <p:spPr>
          <a:xfrm>
            <a:off x="269240" y="152400"/>
            <a:ext cx="11655840" cy="899665"/>
          </a:xfrm>
        </p:spPr>
        <p:txBody>
          <a:bodyPr/>
          <a:lstStyle/>
          <a:p>
            <a:r>
              <a:rPr lang="en-US" dirty="0"/>
              <a:t>Managing Job on Remote Computer</a:t>
            </a:r>
          </a:p>
        </p:txBody>
      </p:sp>
      <p:sp>
        <p:nvSpPr>
          <p:cNvPr id="4" name="TextBox 3">
            <a:extLst>
              <a:ext uri="{FF2B5EF4-FFF2-40B4-BE49-F238E27FC236}">
                <a16:creationId xmlns:a16="http://schemas.microsoft.com/office/drawing/2014/main" id="{BF4C7759-0131-428E-BC25-03B1174BD81E}"/>
              </a:ext>
            </a:extLst>
          </p:cNvPr>
          <p:cNvSpPr txBox="1"/>
          <p:nvPr/>
        </p:nvSpPr>
        <p:spPr>
          <a:xfrm>
            <a:off x="685800" y="1019085"/>
            <a:ext cx="10817860" cy="5549404"/>
          </a:xfrm>
          <a:prstGeom prst="rect">
            <a:avLst/>
          </a:prstGeom>
          <a:solidFill>
            <a:srgbClr val="002060"/>
          </a:solidFill>
        </p:spPr>
        <p:txBody>
          <a:bodyPr wrap="square" lIns="182880" tIns="146304" rIns="182880" bIns="146304" rtlCol="0">
            <a:spAutoFit/>
          </a:bodyPr>
          <a:lstStyle/>
          <a:p>
            <a:pPr>
              <a:lnSpc>
                <a:spcPct val="107000"/>
              </a:lnSpc>
            </a:pPr>
            <a:r>
              <a:rPr lang="en-US" sz="2000" dirty="0">
                <a:solidFill>
                  <a:srgbClr val="98FB98"/>
                </a:solidFill>
                <a:latin typeface="Lucida Console" panose="020B0609040504020204" pitchFamily="49" charset="0"/>
                <a:ea typeface="Calibri" panose="020F0502020204030204" pitchFamily="34" charset="0"/>
                <a:cs typeface="Lucida Console" panose="020B0609040504020204" pitchFamily="49" charset="0"/>
              </a:rPr>
              <a:t># first create a persistent session </a:t>
            </a:r>
            <a:endParaRPr lang="en-US" sz="3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t> </a:t>
            </a:r>
          </a:p>
          <a:p>
            <a:pPr>
              <a:lnSpc>
                <a:spcPct val="107000"/>
              </a:lnSpc>
            </a:pPr>
            <a:r>
              <a:rPr lang="en-US" sz="2000" dirty="0">
                <a:solidFill>
                  <a:srgbClr val="FF4500"/>
                </a:solidFill>
                <a:latin typeface="Lucida Console" panose="020B0609040504020204" pitchFamily="49" charset="0"/>
                <a:ea typeface="Calibri" panose="020F0502020204030204" pitchFamily="34" charset="0"/>
                <a:cs typeface="Lucida Console" panose="020B0609040504020204" pitchFamily="49" charset="0"/>
              </a:rPr>
              <a:t>$s</a:t>
            </a:r>
            <a:r>
              <a:rPr lang="en-US" sz="2000" dirty="0">
                <a:latin typeface="Lucida Console" panose="020B0609040504020204" pitchFamily="49" charset="0"/>
                <a:ea typeface="Calibri" panose="020F0502020204030204" pitchFamily="34" charset="0"/>
                <a:cs typeface="Lucida Console" panose="020B0609040504020204" pitchFamily="49" charset="0"/>
              </a:rPr>
              <a:t> </a:t>
            </a:r>
            <a:r>
              <a:rPr lang="en-US" sz="2000" dirty="0">
                <a:solidFill>
                  <a:srgbClr val="D3D3D3"/>
                </a:solidFill>
                <a:latin typeface="Lucida Console" panose="020B0609040504020204" pitchFamily="49" charset="0"/>
                <a:ea typeface="Calibri" panose="020F0502020204030204" pitchFamily="34" charset="0"/>
                <a:cs typeface="Lucida Console" panose="020B0609040504020204" pitchFamily="49" charset="0"/>
              </a:rPr>
              <a:t>=</a:t>
            </a:r>
            <a:r>
              <a:rPr lang="en-US" sz="2000" dirty="0">
                <a:latin typeface="Lucida Console" panose="020B0609040504020204" pitchFamily="49" charset="0"/>
                <a:ea typeface="Calibri" panose="020F0502020204030204" pitchFamily="34" charset="0"/>
                <a:cs typeface="Lucida Console" panose="020B0609040504020204" pitchFamily="49" charset="0"/>
              </a:rPr>
              <a:t> </a:t>
            </a:r>
            <a:r>
              <a:rPr lang="en-US" sz="2000" dirty="0">
                <a:solidFill>
                  <a:srgbClr val="E0FFFF"/>
                </a:solidFill>
                <a:latin typeface="Lucida Console" panose="020B0609040504020204" pitchFamily="49" charset="0"/>
                <a:ea typeface="Calibri" panose="020F0502020204030204" pitchFamily="34" charset="0"/>
                <a:cs typeface="Lucida Console" panose="020B0609040504020204" pitchFamily="49" charset="0"/>
              </a:rPr>
              <a:t>new-</a:t>
            </a:r>
            <a:r>
              <a:rPr lang="en-US" sz="2000" dirty="0" err="1">
                <a:solidFill>
                  <a:srgbClr val="E0FFFF"/>
                </a:solidFill>
                <a:latin typeface="Lucida Console" panose="020B0609040504020204" pitchFamily="49" charset="0"/>
                <a:ea typeface="Calibri" panose="020F0502020204030204" pitchFamily="34" charset="0"/>
                <a:cs typeface="Lucida Console" panose="020B0609040504020204" pitchFamily="49" charset="0"/>
              </a:rPr>
              <a:t>pssession</a:t>
            </a:r>
            <a:r>
              <a:rPr lang="en-US" sz="2000" dirty="0">
                <a:latin typeface="Lucida Console" panose="020B0609040504020204" pitchFamily="49" charset="0"/>
                <a:ea typeface="Calibri" panose="020F0502020204030204" pitchFamily="34" charset="0"/>
                <a:cs typeface="Lucida Console" panose="020B0609040504020204" pitchFamily="49" charset="0"/>
              </a:rPr>
              <a:t> </a:t>
            </a:r>
            <a:r>
              <a:rPr lang="en-US" sz="2000" dirty="0">
                <a:solidFill>
                  <a:srgbClr val="FFE4B5"/>
                </a:solidFill>
                <a:latin typeface="Lucida Console" panose="020B0609040504020204" pitchFamily="49" charset="0"/>
                <a:ea typeface="Calibri" panose="020F0502020204030204" pitchFamily="34" charset="0"/>
                <a:cs typeface="Lucida Console" panose="020B0609040504020204" pitchFamily="49" charset="0"/>
              </a:rPr>
              <a:t>-</a:t>
            </a:r>
            <a:r>
              <a:rPr lang="en-US" sz="2000" dirty="0" err="1">
                <a:solidFill>
                  <a:srgbClr val="FFE4B5"/>
                </a:solidFill>
                <a:latin typeface="Lucida Console" panose="020B0609040504020204" pitchFamily="49" charset="0"/>
                <a:ea typeface="Calibri" panose="020F0502020204030204" pitchFamily="34" charset="0"/>
                <a:cs typeface="Lucida Console" panose="020B0609040504020204" pitchFamily="49" charset="0"/>
              </a:rPr>
              <a:t>computername</a:t>
            </a:r>
            <a:r>
              <a:rPr lang="en-US" sz="2000" dirty="0">
                <a:latin typeface="Lucida Console" panose="020B0609040504020204" pitchFamily="49" charset="0"/>
                <a:ea typeface="Calibri" panose="020F0502020204030204" pitchFamily="34" charset="0"/>
                <a:cs typeface="Lucida Console" panose="020B0609040504020204" pitchFamily="49" charset="0"/>
              </a:rPr>
              <a:t> </a:t>
            </a:r>
            <a:r>
              <a:rPr lang="en-US" sz="2000" dirty="0">
                <a:solidFill>
                  <a:srgbClr val="EE82EE"/>
                </a:solidFill>
                <a:latin typeface="Lucida Console" panose="020B0609040504020204" pitchFamily="49" charset="0"/>
                <a:ea typeface="Calibri" panose="020F0502020204030204" pitchFamily="34" charset="0"/>
                <a:cs typeface="Lucida Console" panose="020B0609040504020204" pitchFamily="49" charset="0"/>
              </a:rPr>
              <a:t>Server0</a:t>
            </a:r>
            <a:endParaRPr lang="en-US" sz="3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endParaRPr lang="en-US" sz="2000" dirty="0">
              <a:solidFill>
                <a:srgbClr val="98FB98"/>
              </a:solidFill>
              <a:latin typeface="Lucida Console" panose="020B0609040504020204" pitchFamily="49" charset="0"/>
              <a:ea typeface="Calibri" panose="020F0502020204030204" pitchFamily="34" charset="0"/>
              <a:cs typeface="Lucida Console" panose="020B0609040504020204" pitchFamily="49" charset="0"/>
            </a:endParaRPr>
          </a:p>
          <a:p>
            <a:pPr>
              <a:lnSpc>
                <a:spcPct val="107000"/>
              </a:lnSpc>
            </a:pPr>
            <a:r>
              <a:rPr lang="en-US" sz="2000" dirty="0">
                <a:solidFill>
                  <a:srgbClr val="98FB98"/>
                </a:solidFill>
                <a:latin typeface="Lucida Console" panose="020B0609040504020204" pitchFamily="49" charset="0"/>
                <a:ea typeface="Calibri" panose="020F0502020204030204" pitchFamily="34" charset="0"/>
                <a:cs typeface="Lucida Console" panose="020B0609040504020204" pitchFamily="49" charset="0"/>
              </a:rPr>
              <a:t># use the persistent session in invoke-command to start-job</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E0FFFF"/>
                </a:solidFill>
                <a:latin typeface="Lucida Console" panose="020B0609040504020204" pitchFamily="49" charset="0"/>
                <a:ea typeface="Calibri" panose="020F0502020204030204" pitchFamily="34" charset="0"/>
                <a:cs typeface="Lucida Console" panose="020B0609040504020204" pitchFamily="49" charset="0"/>
              </a:rPr>
              <a:t>invoke-command</a:t>
            </a:r>
            <a:r>
              <a:rPr lang="en-US" sz="2000" dirty="0">
                <a:latin typeface="Lucida Console" panose="020B0609040504020204" pitchFamily="49" charset="0"/>
                <a:ea typeface="Calibri" panose="020F0502020204030204" pitchFamily="34" charset="0"/>
                <a:cs typeface="Lucida Console" panose="020B0609040504020204" pitchFamily="49" charset="0"/>
              </a:rPr>
              <a:t> </a:t>
            </a:r>
            <a:r>
              <a:rPr lang="en-US" sz="2000" dirty="0">
                <a:solidFill>
                  <a:srgbClr val="FFE4B5"/>
                </a:solidFill>
                <a:latin typeface="Lucida Console" panose="020B0609040504020204" pitchFamily="49" charset="0"/>
                <a:ea typeface="Calibri" panose="020F0502020204030204" pitchFamily="34" charset="0"/>
                <a:cs typeface="Lucida Console" panose="020B0609040504020204" pitchFamily="49" charset="0"/>
              </a:rPr>
              <a:t>-session</a:t>
            </a:r>
            <a:r>
              <a:rPr lang="en-US" sz="2000" dirty="0">
                <a:latin typeface="Lucida Console" panose="020B0609040504020204" pitchFamily="49" charset="0"/>
                <a:ea typeface="Calibri" panose="020F0502020204030204" pitchFamily="34" charset="0"/>
                <a:cs typeface="Lucida Console" panose="020B0609040504020204" pitchFamily="49" charset="0"/>
              </a:rPr>
              <a:t> </a:t>
            </a:r>
            <a:r>
              <a:rPr lang="en-US" sz="2000" dirty="0">
                <a:solidFill>
                  <a:srgbClr val="FF4500"/>
                </a:solidFill>
                <a:latin typeface="Lucida Console" panose="020B0609040504020204" pitchFamily="49" charset="0"/>
                <a:ea typeface="Calibri" panose="020F0502020204030204" pitchFamily="34" charset="0"/>
                <a:cs typeface="Lucida Console" panose="020B0609040504020204" pitchFamily="49" charset="0"/>
              </a:rPr>
              <a:t>$s</a:t>
            </a:r>
            <a:r>
              <a:rPr lang="en-US" sz="2000" dirty="0">
                <a:latin typeface="Lucida Console" panose="020B0609040504020204" pitchFamily="49" charset="0"/>
                <a:ea typeface="Calibri" panose="020F0502020204030204" pitchFamily="34" charset="0"/>
                <a:cs typeface="Lucida Console" panose="020B0609040504020204" pitchFamily="49" charset="0"/>
              </a:rPr>
              <a:t> </a:t>
            </a:r>
            <a:r>
              <a:rPr lang="en-US" sz="2000" dirty="0">
                <a:solidFill>
                  <a:srgbClr val="FFE4B5"/>
                </a:solidFill>
                <a:latin typeface="Lucida Console" panose="020B0609040504020204" pitchFamily="49" charset="0"/>
                <a:ea typeface="Calibri" panose="020F0502020204030204" pitchFamily="34" charset="0"/>
                <a:cs typeface="Lucida Console" panose="020B0609040504020204" pitchFamily="49" charset="0"/>
              </a:rPr>
              <a:t>-</a:t>
            </a:r>
            <a:r>
              <a:rPr lang="en-US" sz="2000" dirty="0" err="1">
                <a:solidFill>
                  <a:srgbClr val="FFE4B5"/>
                </a:solidFill>
                <a:latin typeface="Lucida Console" panose="020B0609040504020204" pitchFamily="49" charset="0"/>
                <a:ea typeface="Calibri" panose="020F0502020204030204" pitchFamily="34" charset="0"/>
                <a:cs typeface="Lucida Console" panose="020B0609040504020204" pitchFamily="49" charset="0"/>
              </a:rPr>
              <a:t>scriptblock</a:t>
            </a:r>
            <a:r>
              <a:rPr lang="en-US" sz="2000" dirty="0">
                <a:latin typeface="Lucida Console" panose="020B0609040504020204" pitchFamily="49" charset="0"/>
                <a:ea typeface="Calibri" panose="020F0502020204030204" pitchFamily="34" charset="0"/>
                <a:cs typeface="Lucida Console" panose="020B0609040504020204" pitchFamily="49" charset="0"/>
              </a:rPr>
              <a:t> </a:t>
            </a:r>
            <a:r>
              <a:rPr lang="en-US" sz="2000" dirty="0">
                <a:solidFill>
                  <a:srgbClr val="F5F5F5"/>
                </a:solidFill>
                <a:latin typeface="Lucida Console" panose="020B0609040504020204" pitchFamily="49" charset="0"/>
                <a:ea typeface="Calibri" panose="020F0502020204030204" pitchFamily="34" charset="0"/>
                <a:cs typeface="Lucida Console" panose="020B0609040504020204" pitchFamily="49" charset="0"/>
              </a:rPr>
              <a:t>{`</a:t>
            </a:r>
            <a:endParaRPr lang="en-US" sz="3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latin typeface="Lucida Console" panose="020B0609040504020204" pitchFamily="49" charset="0"/>
                <a:ea typeface="Calibri" panose="020F0502020204030204" pitchFamily="34" charset="0"/>
                <a:cs typeface="Lucida Console" panose="020B0609040504020204" pitchFamily="49" charset="0"/>
              </a:rPr>
              <a:t>  </a:t>
            </a:r>
            <a:r>
              <a:rPr lang="en-US" sz="2000" dirty="0">
                <a:solidFill>
                  <a:srgbClr val="E0FFFF"/>
                </a:solidFill>
                <a:latin typeface="Lucida Console" panose="020B0609040504020204" pitchFamily="49" charset="0"/>
                <a:ea typeface="Calibri" panose="020F0502020204030204" pitchFamily="34" charset="0"/>
                <a:cs typeface="Lucida Console" panose="020B0609040504020204" pitchFamily="49" charset="0"/>
              </a:rPr>
              <a:t>start-job</a:t>
            </a:r>
            <a:r>
              <a:rPr lang="en-US" sz="2000" dirty="0">
                <a:latin typeface="Lucida Console" panose="020B0609040504020204" pitchFamily="49" charset="0"/>
                <a:ea typeface="Calibri" panose="020F0502020204030204" pitchFamily="34" charset="0"/>
                <a:cs typeface="Lucida Console" panose="020B0609040504020204" pitchFamily="49" charset="0"/>
              </a:rPr>
              <a:t> </a:t>
            </a:r>
            <a:r>
              <a:rPr lang="en-US" sz="2000" dirty="0">
                <a:solidFill>
                  <a:srgbClr val="FFE4B5"/>
                </a:solidFill>
                <a:latin typeface="Lucida Console" panose="020B0609040504020204" pitchFamily="49" charset="0"/>
                <a:ea typeface="Calibri" panose="020F0502020204030204" pitchFamily="34" charset="0"/>
                <a:cs typeface="Lucida Console" panose="020B0609040504020204" pitchFamily="49" charset="0"/>
              </a:rPr>
              <a:t>-</a:t>
            </a:r>
            <a:r>
              <a:rPr lang="en-US" sz="2000" dirty="0" err="1">
                <a:solidFill>
                  <a:srgbClr val="FFE4B5"/>
                </a:solidFill>
                <a:latin typeface="Lucida Console" panose="020B0609040504020204" pitchFamily="49" charset="0"/>
                <a:ea typeface="Calibri" panose="020F0502020204030204" pitchFamily="34" charset="0"/>
                <a:cs typeface="Lucida Console" panose="020B0609040504020204" pitchFamily="49" charset="0"/>
              </a:rPr>
              <a:t>scriptblock</a:t>
            </a:r>
            <a:r>
              <a:rPr lang="en-US" sz="2000" dirty="0">
                <a:latin typeface="Lucida Console" panose="020B0609040504020204" pitchFamily="49" charset="0"/>
                <a:ea typeface="Calibri" panose="020F0502020204030204" pitchFamily="34" charset="0"/>
                <a:cs typeface="Lucida Console" panose="020B0609040504020204" pitchFamily="49" charset="0"/>
              </a:rPr>
              <a:t> </a:t>
            </a:r>
            <a:r>
              <a:rPr lang="en-US" sz="2000" dirty="0">
                <a:solidFill>
                  <a:srgbClr val="F5F5F5"/>
                </a:solidFill>
                <a:latin typeface="Lucida Console" panose="020B0609040504020204" pitchFamily="49" charset="0"/>
                <a:ea typeface="Calibri" panose="020F0502020204030204" pitchFamily="34" charset="0"/>
                <a:cs typeface="Lucida Console" panose="020B0609040504020204" pitchFamily="49" charset="0"/>
              </a:rPr>
              <a:t>{</a:t>
            </a:r>
            <a:r>
              <a:rPr lang="en-US" sz="2000" dirty="0">
                <a:solidFill>
                  <a:srgbClr val="E0FFFF"/>
                </a:solidFill>
                <a:latin typeface="Lucida Console" panose="020B0609040504020204" pitchFamily="49" charset="0"/>
                <a:ea typeface="Calibri" panose="020F0502020204030204" pitchFamily="34" charset="0"/>
                <a:cs typeface="Lucida Console" panose="020B0609040504020204" pitchFamily="49" charset="0"/>
              </a:rPr>
              <a:t>get-</a:t>
            </a:r>
            <a:r>
              <a:rPr lang="en-US" sz="2000" dirty="0" err="1">
                <a:solidFill>
                  <a:srgbClr val="E0FFFF"/>
                </a:solidFill>
                <a:latin typeface="Lucida Console" panose="020B0609040504020204" pitchFamily="49" charset="0"/>
                <a:ea typeface="Calibri" panose="020F0502020204030204" pitchFamily="34" charset="0"/>
                <a:cs typeface="Lucida Console" panose="020B0609040504020204" pitchFamily="49" charset="0"/>
              </a:rPr>
              <a:t>eventlog</a:t>
            </a:r>
            <a:r>
              <a:rPr lang="en-US" sz="2000" dirty="0">
                <a:latin typeface="Lucida Console" panose="020B0609040504020204" pitchFamily="49" charset="0"/>
                <a:ea typeface="Calibri" panose="020F0502020204030204" pitchFamily="34" charset="0"/>
                <a:cs typeface="Lucida Console" panose="020B0609040504020204" pitchFamily="49" charset="0"/>
              </a:rPr>
              <a:t> </a:t>
            </a:r>
            <a:r>
              <a:rPr lang="en-US" sz="2000" dirty="0">
                <a:solidFill>
                  <a:srgbClr val="EE82EE"/>
                </a:solidFill>
                <a:latin typeface="Lucida Console" panose="020B0609040504020204" pitchFamily="49" charset="0"/>
                <a:ea typeface="Calibri" panose="020F0502020204030204" pitchFamily="34" charset="0"/>
                <a:cs typeface="Lucida Console" panose="020B0609040504020204" pitchFamily="49" charset="0"/>
              </a:rPr>
              <a:t>system</a:t>
            </a:r>
            <a:r>
              <a:rPr lang="en-US" sz="2000" dirty="0">
                <a:solidFill>
                  <a:srgbClr val="F5F5F5"/>
                </a:solidFill>
                <a:latin typeface="Lucida Console" panose="020B0609040504020204" pitchFamily="49" charset="0"/>
                <a:ea typeface="Calibri" panose="020F0502020204030204" pitchFamily="34" charset="0"/>
                <a:cs typeface="Lucida Console" panose="020B0609040504020204" pitchFamily="49" charset="0"/>
              </a:rPr>
              <a:t>}}</a:t>
            </a:r>
            <a:endParaRPr lang="en-US" sz="3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F5F5F5"/>
                </a:solidFill>
                <a:latin typeface="Lucida Console" panose="020B0609040504020204" pitchFamily="49" charset="0"/>
                <a:ea typeface="Calibri" panose="020F0502020204030204" pitchFamily="34" charset="0"/>
                <a:cs typeface="Lucida Console" panose="020B0609040504020204" pitchFamily="49" charset="0"/>
              </a:rPr>
              <a:t> </a:t>
            </a:r>
            <a:endParaRPr lang="en-US" sz="3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98FB98"/>
                </a:solidFill>
                <a:latin typeface="Lucida Console" panose="020B0609040504020204" pitchFamily="49" charset="0"/>
                <a:ea typeface="Calibri" panose="020F0502020204030204" pitchFamily="34" charset="0"/>
                <a:cs typeface="Lucida Console" panose="020B0609040504020204" pitchFamily="49" charset="0"/>
              </a:rPr>
              <a:t># Job is now on remote computer use get-job</a:t>
            </a:r>
          </a:p>
          <a:p>
            <a:pPr>
              <a:lnSpc>
                <a:spcPct val="107000"/>
              </a:lnSpc>
            </a:pPr>
            <a:endParaRPr lang="en-US" sz="2000" dirty="0">
              <a:solidFill>
                <a:srgbClr val="E0FFFF"/>
              </a:solidFill>
              <a:latin typeface="Lucida Console" panose="020B0609040504020204" pitchFamily="49" charset="0"/>
              <a:ea typeface="Calibri" panose="020F0502020204030204" pitchFamily="34" charset="0"/>
              <a:cs typeface="Lucida Console" panose="020B0609040504020204" pitchFamily="49" charset="0"/>
            </a:endParaRPr>
          </a:p>
          <a:p>
            <a:pPr>
              <a:lnSpc>
                <a:spcPct val="107000"/>
              </a:lnSpc>
            </a:pPr>
            <a:r>
              <a:rPr lang="en-US" sz="2000" dirty="0">
                <a:solidFill>
                  <a:srgbClr val="E0FFFF"/>
                </a:solidFill>
                <a:latin typeface="Lucida Console" panose="020B0609040504020204" pitchFamily="49" charset="0"/>
                <a:ea typeface="Calibri" panose="020F0502020204030204" pitchFamily="34" charset="0"/>
                <a:cs typeface="Lucida Console" panose="020B0609040504020204" pitchFamily="49" charset="0"/>
              </a:rPr>
              <a:t>invoke-command</a:t>
            </a:r>
            <a:r>
              <a:rPr lang="en-US" sz="2000" dirty="0">
                <a:latin typeface="Lucida Console" panose="020B0609040504020204" pitchFamily="49" charset="0"/>
                <a:ea typeface="Calibri" panose="020F0502020204030204" pitchFamily="34" charset="0"/>
                <a:cs typeface="Lucida Console" panose="020B0609040504020204" pitchFamily="49" charset="0"/>
              </a:rPr>
              <a:t> </a:t>
            </a:r>
            <a:r>
              <a:rPr lang="en-US" sz="2000" dirty="0">
                <a:solidFill>
                  <a:srgbClr val="FFE4B5"/>
                </a:solidFill>
                <a:latin typeface="Lucida Console" panose="020B0609040504020204" pitchFamily="49" charset="0"/>
                <a:ea typeface="Calibri" panose="020F0502020204030204" pitchFamily="34" charset="0"/>
                <a:cs typeface="Lucida Console" panose="020B0609040504020204" pitchFamily="49" charset="0"/>
              </a:rPr>
              <a:t>-session</a:t>
            </a:r>
            <a:r>
              <a:rPr lang="en-US" sz="2000" dirty="0">
                <a:latin typeface="Lucida Console" panose="020B0609040504020204" pitchFamily="49" charset="0"/>
                <a:ea typeface="Calibri" panose="020F0502020204030204" pitchFamily="34" charset="0"/>
                <a:cs typeface="Lucida Console" panose="020B0609040504020204" pitchFamily="49" charset="0"/>
              </a:rPr>
              <a:t> </a:t>
            </a:r>
            <a:r>
              <a:rPr lang="en-US" sz="2000" dirty="0">
                <a:solidFill>
                  <a:srgbClr val="FF4500"/>
                </a:solidFill>
                <a:latin typeface="Lucida Console" panose="020B0609040504020204" pitchFamily="49" charset="0"/>
                <a:ea typeface="Calibri" panose="020F0502020204030204" pitchFamily="34" charset="0"/>
                <a:cs typeface="Lucida Console" panose="020B0609040504020204" pitchFamily="49" charset="0"/>
              </a:rPr>
              <a:t>$s</a:t>
            </a:r>
            <a:r>
              <a:rPr lang="en-US" sz="2000" dirty="0">
                <a:latin typeface="Lucida Console" panose="020B0609040504020204" pitchFamily="49" charset="0"/>
                <a:ea typeface="Calibri" panose="020F0502020204030204" pitchFamily="34" charset="0"/>
                <a:cs typeface="Lucida Console" panose="020B0609040504020204" pitchFamily="49" charset="0"/>
              </a:rPr>
              <a:t> </a:t>
            </a:r>
            <a:r>
              <a:rPr lang="en-US" sz="2000" dirty="0">
                <a:solidFill>
                  <a:srgbClr val="FFE4B5"/>
                </a:solidFill>
                <a:latin typeface="Lucida Console" panose="020B0609040504020204" pitchFamily="49" charset="0"/>
                <a:ea typeface="Calibri" panose="020F0502020204030204" pitchFamily="34" charset="0"/>
                <a:cs typeface="Lucida Console" panose="020B0609040504020204" pitchFamily="49" charset="0"/>
              </a:rPr>
              <a:t>-</a:t>
            </a:r>
            <a:r>
              <a:rPr lang="en-US" sz="2000" dirty="0" err="1">
                <a:solidFill>
                  <a:srgbClr val="FFE4B5"/>
                </a:solidFill>
                <a:latin typeface="Lucida Console" panose="020B0609040504020204" pitchFamily="49" charset="0"/>
                <a:ea typeface="Calibri" panose="020F0502020204030204" pitchFamily="34" charset="0"/>
                <a:cs typeface="Lucida Console" panose="020B0609040504020204" pitchFamily="49" charset="0"/>
              </a:rPr>
              <a:t>scriptblock</a:t>
            </a:r>
            <a:r>
              <a:rPr lang="en-US" sz="2000" dirty="0">
                <a:latin typeface="Lucida Console" panose="020B0609040504020204" pitchFamily="49" charset="0"/>
                <a:ea typeface="Calibri" panose="020F0502020204030204" pitchFamily="34" charset="0"/>
                <a:cs typeface="Lucida Console" panose="020B0609040504020204" pitchFamily="49" charset="0"/>
              </a:rPr>
              <a:t> </a:t>
            </a:r>
            <a:r>
              <a:rPr lang="en-US" sz="2000" dirty="0">
                <a:solidFill>
                  <a:srgbClr val="F5F5F5"/>
                </a:solidFill>
                <a:latin typeface="Lucida Console" panose="020B0609040504020204" pitchFamily="49" charset="0"/>
                <a:ea typeface="Calibri" panose="020F0502020204030204" pitchFamily="34" charset="0"/>
                <a:cs typeface="Lucida Console" panose="020B0609040504020204" pitchFamily="49" charset="0"/>
              </a:rPr>
              <a:t>{</a:t>
            </a:r>
            <a:r>
              <a:rPr lang="en-US" sz="2000" dirty="0">
                <a:solidFill>
                  <a:srgbClr val="E0FFFF"/>
                </a:solidFill>
                <a:latin typeface="Lucida Console" panose="020B0609040504020204" pitchFamily="49" charset="0"/>
                <a:ea typeface="Calibri" panose="020F0502020204030204" pitchFamily="34" charset="0"/>
                <a:cs typeface="Lucida Console" panose="020B0609040504020204" pitchFamily="49" charset="0"/>
              </a:rPr>
              <a:t>get-job</a:t>
            </a:r>
            <a:r>
              <a:rPr lang="en-US" sz="2000" dirty="0">
                <a:solidFill>
                  <a:srgbClr val="F5F5F5"/>
                </a:solidFill>
                <a:latin typeface="Lucida Console" panose="020B0609040504020204" pitchFamily="49" charset="0"/>
                <a:ea typeface="Calibri" panose="020F0502020204030204" pitchFamily="34" charset="0"/>
                <a:cs typeface="Lucida Console" panose="020B0609040504020204" pitchFamily="49" charset="0"/>
              </a:rPr>
              <a:t>}</a:t>
            </a:r>
            <a:endParaRPr lang="en-US" sz="3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F5F5F5"/>
                </a:solidFill>
                <a:latin typeface="Lucida Console" panose="020B0609040504020204" pitchFamily="49" charset="0"/>
                <a:ea typeface="Calibri" panose="020F0502020204030204" pitchFamily="34" charset="0"/>
                <a:cs typeface="Lucida Console" panose="020B0609040504020204" pitchFamily="49" charset="0"/>
              </a:rPr>
              <a:t> </a:t>
            </a:r>
            <a:endParaRPr lang="en-US" sz="3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FF4500"/>
                </a:solidFill>
                <a:latin typeface="Lucida Console" panose="020B0609040504020204" pitchFamily="49" charset="0"/>
                <a:ea typeface="Calibri" panose="020F0502020204030204" pitchFamily="34" charset="0"/>
                <a:cs typeface="Lucida Console" panose="020B0609040504020204" pitchFamily="49" charset="0"/>
              </a:rPr>
              <a:t>$results</a:t>
            </a:r>
            <a:r>
              <a:rPr lang="en-US" sz="2000" dirty="0">
                <a:latin typeface="Lucida Console" panose="020B0609040504020204" pitchFamily="49" charset="0"/>
                <a:ea typeface="Calibri" panose="020F0502020204030204" pitchFamily="34" charset="0"/>
                <a:cs typeface="Lucida Console" panose="020B0609040504020204" pitchFamily="49" charset="0"/>
              </a:rPr>
              <a:t> </a:t>
            </a:r>
            <a:r>
              <a:rPr lang="en-US" sz="2000" dirty="0">
                <a:solidFill>
                  <a:srgbClr val="D3D3D3"/>
                </a:solidFill>
                <a:latin typeface="Lucida Console" panose="020B0609040504020204" pitchFamily="49" charset="0"/>
                <a:ea typeface="Calibri" panose="020F0502020204030204" pitchFamily="34" charset="0"/>
                <a:cs typeface="Lucida Console" panose="020B0609040504020204" pitchFamily="49" charset="0"/>
              </a:rPr>
              <a:t>=</a:t>
            </a:r>
            <a:r>
              <a:rPr lang="en-US" sz="2000" dirty="0">
                <a:latin typeface="Lucida Console" panose="020B0609040504020204" pitchFamily="49" charset="0"/>
                <a:ea typeface="Calibri" panose="020F0502020204030204" pitchFamily="34" charset="0"/>
                <a:cs typeface="Lucida Console" panose="020B0609040504020204" pitchFamily="49" charset="0"/>
              </a:rPr>
              <a:t> </a:t>
            </a:r>
            <a:r>
              <a:rPr lang="en-US" sz="2000" dirty="0">
                <a:solidFill>
                  <a:srgbClr val="E0FFFF"/>
                </a:solidFill>
                <a:latin typeface="Lucida Console" panose="020B0609040504020204" pitchFamily="49" charset="0"/>
                <a:ea typeface="Calibri" panose="020F0502020204030204" pitchFamily="34" charset="0"/>
                <a:cs typeface="Lucida Console" panose="020B0609040504020204" pitchFamily="49" charset="0"/>
              </a:rPr>
              <a:t>invoke-command</a:t>
            </a:r>
            <a:r>
              <a:rPr lang="en-US" sz="2000" dirty="0">
                <a:latin typeface="Lucida Console" panose="020B0609040504020204" pitchFamily="49" charset="0"/>
                <a:ea typeface="Calibri" panose="020F0502020204030204" pitchFamily="34" charset="0"/>
                <a:cs typeface="Lucida Console" panose="020B0609040504020204" pitchFamily="49" charset="0"/>
              </a:rPr>
              <a:t> </a:t>
            </a:r>
            <a:r>
              <a:rPr lang="en-US" sz="2000" dirty="0">
                <a:solidFill>
                  <a:srgbClr val="FFE4B5"/>
                </a:solidFill>
                <a:latin typeface="Lucida Console" panose="020B0609040504020204" pitchFamily="49" charset="0"/>
                <a:ea typeface="Calibri" panose="020F0502020204030204" pitchFamily="34" charset="0"/>
                <a:cs typeface="Lucida Console" panose="020B0609040504020204" pitchFamily="49" charset="0"/>
              </a:rPr>
              <a:t>-session</a:t>
            </a:r>
            <a:r>
              <a:rPr lang="en-US" sz="2000" dirty="0">
                <a:latin typeface="Lucida Console" panose="020B0609040504020204" pitchFamily="49" charset="0"/>
                <a:ea typeface="Calibri" panose="020F0502020204030204" pitchFamily="34" charset="0"/>
                <a:cs typeface="Lucida Console" panose="020B0609040504020204" pitchFamily="49" charset="0"/>
              </a:rPr>
              <a:t> </a:t>
            </a:r>
            <a:r>
              <a:rPr lang="en-US" sz="2000" dirty="0">
                <a:solidFill>
                  <a:srgbClr val="FF4500"/>
                </a:solidFill>
                <a:latin typeface="Lucida Console" panose="020B0609040504020204" pitchFamily="49" charset="0"/>
                <a:ea typeface="Calibri" panose="020F0502020204030204" pitchFamily="34" charset="0"/>
                <a:cs typeface="Lucida Console" panose="020B0609040504020204" pitchFamily="49" charset="0"/>
              </a:rPr>
              <a:t>$s</a:t>
            </a:r>
            <a:r>
              <a:rPr lang="en-US" sz="2000" dirty="0">
                <a:latin typeface="Lucida Console" panose="020B0609040504020204" pitchFamily="49" charset="0"/>
                <a:ea typeface="Calibri" panose="020F0502020204030204" pitchFamily="34" charset="0"/>
                <a:cs typeface="Lucida Console" panose="020B0609040504020204" pitchFamily="49" charset="0"/>
              </a:rPr>
              <a:t> </a:t>
            </a:r>
            <a:r>
              <a:rPr lang="en-US" sz="2000" dirty="0">
                <a:solidFill>
                  <a:srgbClr val="FFE4B5"/>
                </a:solidFill>
                <a:latin typeface="Lucida Console" panose="020B0609040504020204" pitchFamily="49" charset="0"/>
                <a:ea typeface="Calibri" panose="020F0502020204030204" pitchFamily="34" charset="0"/>
                <a:cs typeface="Lucida Console" panose="020B0609040504020204" pitchFamily="49" charset="0"/>
              </a:rPr>
              <a:t>-</a:t>
            </a:r>
            <a:r>
              <a:rPr lang="en-US" sz="2000" dirty="0" err="1">
                <a:solidFill>
                  <a:srgbClr val="FFE4B5"/>
                </a:solidFill>
                <a:latin typeface="Lucida Console" panose="020B0609040504020204" pitchFamily="49" charset="0"/>
                <a:ea typeface="Calibri" panose="020F0502020204030204" pitchFamily="34" charset="0"/>
                <a:cs typeface="Lucida Console" panose="020B0609040504020204" pitchFamily="49" charset="0"/>
              </a:rPr>
              <a:t>scriptblock</a:t>
            </a:r>
            <a:r>
              <a:rPr lang="en-US" sz="2000" dirty="0">
                <a:latin typeface="Lucida Console" panose="020B0609040504020204" pitchFamily="49" charset="0"/>
                <a:ea typeface="Calibri" panose="020F0502020204030204" pitchFamily="34" charset="0"/>
                <a:cs typeface="Lucida Console" panose="020B0609040504020204" pitchFamily="49" charset="0"/>
              </a:rPr>
              <a:t> </a:t>
            </a:r>
            <a:r>
              <a:rPr lang="en-US" sz="2000" dirty="0">
                <a:solidFill>
                  <a:srgbClr val="F5F5F5"/>
                </a:solidFill>
                <a:latin typeface="Lucida Console" panose="020B0609040504020204" pitchFamily="49" charset="0"/>
                <a:ea typeface="Calibri" panose="020F0502020204030204" pitchFamily="34" charset="0"/>
                <a:cs typeface="Lucida Console" panose="020B0609040504020204" pitchFamily="49" charset="0"/>
              </a:rPr>
              <a:t>{`</a:t>
            </a:r>
            <a:endParaRPr lang="en-US" sz="3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E0FFFF"/>
                </a:solidFill>
                <a:latin typeface="Lucida Console" panose="020B0609040504020204" pitchFamily="49" charset="0"/>
                <a:ea typeface="Calibri" panose="020F0502020204030204" pitchFamily="34" charset="0"/>
                <a:cs typeface="Lucida Console" panose="020B0609040504020204" pitchFamily="49" charset="0"/>
              </a:rPr>
              <a:t>receive-job</a:t>
            </a:r>
            <a:r>
              <a:rPr lang="en-US" sz="2000" dirty="0">
                <a:latin typeface="Lucida Console" panose="020B0609040504020204" pitchFamily="49" charset="0"/>
                <a:ea typeface="Calibri" panose="020F0502020204030204" pitchFamily="34" charset="0"/>
                <a:cs typeface="Lucida Console" panose="020B0609040504020204" pitchFamily="49" charset="0"/>
              </a:rPr>
              <a:t> </a:t>
            </a:r>
            <a:r>
              <a:rPr lang="en-US" sz="2000" dirty="0">
                <a:solidFill>
                  <a:srgbClr val="FFE4B5"/>
                </a:solidFill>
                <a:latin typeface="Lucida Console" panose="020B0609040504020204" pitchFamily="49" charset="0"/>
                <a:ea typeface="Calibri" panose="020F0502020204030204" pitchFamily="34" charset="0"/>
                <a:cs typeface="Lucida Console" panose="020B0609040504020204" pitchFamily="49" charset="0"/>
              </a:rPr>
              <a:t>-</a:t>
            </a:r>
            <a:r>
              <a:rPr lang="en-US" sz="2000" dirty="0" err="1">
                <a:solidFill>
                  <a:srgbClr val="FFE4B5"/>
                </a:solidFill>
                <a:latin typeface="Lucida Console" panose="020B0609040504020204" pitchFamily="49" charset="0"/>
                <a:ea typeface="Calibri" panose="020F0502020204030204" pitchFamily="34" charset="0"/>
                <a:cs typeface="Lucida Console" panose="020B0609040504020204" pitchFamily="49" charset="0"/>
              </a:rPr>
              <a:t>sessionid</a:t>
            </a:r>
            <a:r>
              <a:rPr lang="en-US" sz="2000" dirty="0">
                <a:latin typeface="Lucida Console" panose="020B0609040504020204" pitchFamily="49" charset="0"/>
                <a:ea typeface="Calibri" panose="020F0502020204030204" pitchFamily="34" charset="0"/>
                <a:cs typeface="Lucida Console" panose="020B0609040504020204" pitchFamily="49" charset="0"/>
              </a:rPr>
              <a:t> </a:t>
            </a:r>
            <a:r>
              <a:rPr lang="en-US" sz="2000" dirty="0">
                <a:solidFill>
                  <a:srgbClr val="FFE4C4"/>
                </a:solidFill>
                <a:latin typeface="Lucida Console" panose="020B0609040504020204" pitchFamily="49" charset="0"/>
                <a:ea typeface="Calibri" panose="020F0502020204030204" pitchFamily="34" charset="0"/>
                <a:cs typeface="Lucida Console" panose="020B0609040504020204" pitchFamily="49" charset="0"/>
              </a:rPr>
              <a:t>2</a:t>
            </a:r>
            <a:r>
              <a:rPr lang="en-US" sz="2000" dirty="0">
                <a:latin typeface="Lucida Console" panose="020B0609040504020204" pitchFamily="49" charset="0"/>
                <a:ea typeface="Calibri" panose="020F0502020204030204" pitchFamily="34" charset="0"/>
                <a:cs typeface="Lucida Console" panose="020B0609040504020204" pitchFamily="49" charset="0"/>
              </a:rPr>
              <a:t> </a:t>
            </a:r>
            <a:r>
              <a:rPr lang="en-US" sz="2000" dirty="0">
                <a:solidFill>
                  <a:srgbClr val="FFE4B5"/>
                </a:solidFill>
                <a:latin typeface="Lucida Console" panose="020B0609040504020204" pitchFamily="49" charset="0"/>
                <a:ea typeface="Calibri" panose="020F0502020204030204" pitchFamily="34" charset="0"/>
                <a:cs typeface="Lucida Console" panose="020B0609040504020204" pitchFamily="49" charset="0"/>
              </a:rPr>
              <a:t>-keep</a:t>
            </a:r>
            <a:r>
              <a:rPr lang="en-US" sz="2000" dirty="0">
                <a:solidFill>
                  <a:srgbClr val="F5F5F5"/>
                </a:solidFill>
                <a:latin typeface="Lucida Console" panose="020B0609040504020204" pitchFamily="49" charset="0"/>
                <a:ea typeface="Calibri" panose="020F0502020204030204" pitchFamily="34" charset="0"/>
                <a:cs typeface="Lucida Console" panose="020B0609040504020204" pitchFamily="49" charset="0"/>
              </a:rPr>
              <a:t>}</a:t>
            </a:r>
            <a:r>
              <a:rPr lang="en-US" sz="2000" dirty="0">
                <a:latin typeface="Lucida Console" panose="020B0609040504020204" pitchFamily="49" charset="0"/>
                <a:ea typeface="Calibri" panose="020F0502020204030204" pitchFamily="34" charset="0"/>
                <a:cs typeface="Lucida Console" panose="020B0609040504020204" pitchFamily="49" charset="0"/>
              </a:rPr>
              <a:t> </a:t>
            </a:r>
          </a:p>
          <a:p>
            <a:pPr>
              <a:lnSpc>
                <a:spcPct val="107000"/>
              </a:lnSpc>
            </a:pPr>
            <a:endParaRPr lang="en-US" sz="2000" dirty="0">
              <a:latin typeface="Lucida Console" panose="020B0609040504020204" pitchFamily="49" charset="0"/>
              <a:ea typeface="Calibri" panose="020F0502020204030204" pitchFamily="34" charset="0"/>
              <a:cs typeface="Lucida Console" panose="020B0609040504020204" pitchFamily="49" charset="0"/>
            </a:endParaRPr>
          </a:p>
          <a:p>
            <a:pPr>
              <a:lnSpc>
                <a:spcPct val="107000"/>
              </a:lnSpc>
            </a:pPr>
            <a:r>
              <a:rPr lang="en-US" sz="2000" dirty="0">
                <a:solidFill>
                  <a:srgbClr val="98FB98"/>
                </a:solidFill>
                <a:latin typeface="Lucida Console" panose="020B0609040504020204" pitchFamily="49" charset="0"/>
                <a:ea typeface="Calibri" panose="020F0502020204030204" pitchFamily="34" charset="0"/>
                <a:cs typeface="Lucida Console" panose="020B0609040504020204" pitchFamily="49" charset="0"/>
              </a:rPr>
              <a:t># </a:t>
            </a:r>
            <a:r>
              <a:rPr lang="en-US" sz="2000" dirty="0" err="1">
                <a:solidFill>
                  <a:srgbClr val="98FB98"/>
                </a:solidFill>
                <a:latin typeface="Lucida Console" panose="020B0609040504020204" pitchFamily="49" charset="0"/>
                <a:ea typeface="Calibri" panose="020F0502020204030204" pitchFamily="34" charset="0"/>
                <a:cs typeface="Lucida Console" panose="020B0609040504020204" pitchFamily="49" charset="0"/>
              </a:rPr>
              <a:t>sessionid</a:t>
            </a:r>
            <a:r>
              <a:rPr lang="en-US" sz="2000" dirty="0">
                <a:solidFill>
                  <a:srgbClr val="98FB98"/>
                </a:solidFill>
                <a:latin typeface="Lucida Console" panose="020B0609040504020204" pitchFamily="49" charset="0"/>
                <a:ea typeface="Calibri" panose="020F0502020204030204" pitchFamily="34" charset="0"/>
                <a:cs typeface="Lucida Console" panose="020B0609040504020204" pitchFamily="49" charset="0"/>
              </a:rPr>
              <a:t> is taken using previous get-job result</a:t>
            </a:r>
            <a:endParaRPr lang="en-US" sz="32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4143301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a16="http://schemas.microsoft.com/office/drawing/2014/main"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name="HIDDEN - Slide310">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a:xfrm>
            <a:off x="269241" y="1217196"/>
            <a:ext cx="5378548" cy="1080745"/>
          </a:xfrm>
        </p:spPr>
        <p:txBody>
          <a:bodyPr/>
          <a:lstStyle/>
          <a:p>
            <a:r>
              <a:rPr lang="en-US"/>
              <a:t>Demonstration</a:t>
            </a:r>
            <a:endParaRPr lang="en-US" dirty="0"/>
          </a:p>
        </p:txBody>
      </p:sp>
      <p:pic>
        <p:nvPicPr>
          <p:cNvPr id="5" name="Picture Placeholder 3">
            <a:extLst>
              <a:ext uri="{FF2B5EF4-FFF2-40B4-BE49-F238E27FC236}">
                <a16:creationId xmlns:a16="http://schemas.microsoft.com/office/drawing/2014/main" id="{3B5AF5C7-5910-4915-9235-64F6CFEDCBAC}"/>
              </a:ext>
            </a:extLst>
          </p:cNvPr>
          <p:cNvPicPr>
            <a:picLocks noGrp="1" noChangeAspect="1"/>
          </p:cNvPicPr>
          <p:nvPr>
            <p:ph type="pic" sz="quarter" idx="10"/>
          </p:nvPr>
        </p:nvPicPr>
        <p:blipFill>
          <a:blip r:embed="rId4" cstate="email">
            <a:extLst>
              <a:ext uri="{28A0092B-C50C-407E-A947-70E740481C1C}">
                <a14:useLocalDpi xmlns:a14="http://schemas.microsoft.com/office/drawing/2010/main"/>
              </a:ext>
            </a:extLst>
          </a:blip>
          <a:srcRect t="7" b="7"/>
          <a:stretch>
            <a:fillRect/>
          </a:stretch>
        </p:blipFill>
        <p:spPr/>
      </p:pic>
      <p:sp>
        <p:nvSpPr>
          <p:cNvPr id="6" name="Title 1">
            <a:extLst>
              <a:ext uri="{FF2B5EF4-FFF2-40B4-BE49-F238E27FC236}">
                <a16:creationId xmlns:a16="http://schemas.microsoft.com/office/drawing/2014/main" id="{BCFF309F-090A-45E2-921B-C715EEDB1210}"/>
              </a:ext>
            </a:extLst>
          </p:cNvPr>
          <p:cNvSpPr txBox="1">
            <a:spLocks/>
          </p:cNvSpPr>
          <p:nvPr>
            <p:custDataLst>
              <p:custData r:id="rId1"/>
            </p:custDataLst>
          </p:nvPr>
        </p:nvSpPr>
        <p:spPr>
          <a:xfrm>
            <a:off x="223660" y="3204894"/>
            <a:ext cx="5722936" cy="679633"/>
          </a:xfrm>
          <a:prstGeom prst="rect">
            <a:avLst/>
          </a:prstGeom>
        </p:spPr>
        <p:txBody>
          <a:bodyPr vert="horz" wrap="square" lIns="143428" tIns="89642" rIns="143428" bIns="89642"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a:solidFill>
                  <a:schemeClr val="tx1"/>
                </a:solidFill>
              </a:rPr>
              <a:t>Remote Background Jobs</a:t>
            </a:r>
            <a:endParaRPr lang="en-US" sz="3600" dirty="0">
              <a:solidFill>
                <a:schemeClr val="tx1"/>
              </a:solidFill>
            </a:endParaRPr>
          </a:p>
        </p:txBody>
      </p:sp>
    </p:spTree>
    <p:extLst>
      <p:ext uri="{BB962C8B-B14F-4D97-AF65-F5344CB8AC3E}">
        <p14:creationId xmlns:p14="http://schemas.microsoft.com/office/powerpoint/2010/main" val="125349698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a14="http://schemas.microsoft.com/office/drawing/2010/main" xmlns:a16="http://schemas.microsoft.com/office/drawing/2014/main"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name="HIDDEN - Slide311">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445398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name="HIDDEN - Slide289">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custDataLst>
              <p:custData r:id="rId1"/>
            </p:custDataLst>
          </p:nvPr>
        </p:nvSpPr>
        <p:spPr/>
        <p:txBody>
          <a:bodyPr/>
          <a:lstStyle/>
          <a:p>
            <a:r>
              <a:rPr lang="en-US"/>
              <a:t>Overview</a:t>
            </a:r>
            <a:endParaRPr lang="en-US" dirty="0"/>
          </a:p>
        </p:txBody>
      </p:sp>
    </p:spTree>
    <p:extLst>
      <p:ext uri="{BB962C8B-B14F-4D97-AF65-F5344CB8AC3E}">
        <p14:creationId xmlns:p14="http://schemas.microsoft.com/office/powerpoint/2010/main" val="426611704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a16="http://schemas.microsoft.com/office/drawing/2014/main" xmlns="">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name="HIDDEN - Slide312">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custDataLst>
              <p:custData r:id="rId1"/>
            </p:custDataLst>
          </p:nvPr>
        </p:nvSpPr>
        <p:spPr/>
        <p:txBody>
          <a:bodyPr/>
          <a:lstStyle/>
          <a:p>
            <a:r>
              <a:rPr lang="en-US"/>
              <a:t>Scheduled Jobs</a:t>
            </a:r>
            <a:endParaRPr lang="en-US" dirty="0"/>
          </a:p>
        </p:txBody>
      </p:sp>
    </p:spTree>
    <p:extLst>
      <p:ext uri="{BB962C8B-B14F-4D97-AF65-F5344CB8AC3E}">
        <p14:creationId xmlns:p14="http://schemas.microsoft.com/office/powerpoint/2010/main" val="175730201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a16="http://schemas.microsoft.com/office/drawing/2014/main" xmlns="">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DDE942B-E328-46D1-A80F-BBAE74F2E9A2}"/>
              </a:ext>
            </a:extLst>
          </p:cNvPr>
          <p:cNvSpPr>
            <a:spLocks noGrp="1"/>
          </p:cNvSpPr>
          <p:nvPr>
            <p:ph type="body" sz="quarter" idx="10"/>
          </p:nvPr>
        </p:nvSpPr>
        <p:spPr>
          <a:xfrm>
            <a:off x="269238" y="1193761"/>
            <a:ext cx="11653523" cy="1994392"/>
          </a:xfrm>
        </p:spPr>
        <p:txBody>
          <a:bodyPr/>
          <a:lstStyle/>
          <a:p>
            <a:r>
              <a:rPr lang="en-US" dirty="0"/>
              <a:t>Hybrid of background jobs and Task Scheduler tasks</a:t>
            </a:r>
          </a:p>
          <a:p>
            <a:r>
              <a:rPr lang="en-US" dirty="0"/>
              <a:t>Managed by Job cmdlets included in </a:t>
            </a:r>
            <a:r>
              <a:rPr lang="en-US" dirty="0" err="1"/>
              <a:t>PSScheduledJob</a:t>
            </a:r>
            <a:r>
              <a:rPr lang="en-US" dirty="0"/>
              <a:t> Module</a:t>
            </a:r>
          </a:p>
          <a:p>
            <a:r>
              <a:rPr lang="en-US" dirty="0"/>
              <a:t>Results and execution history are saved to disk </a:t>
            </a:r>
          </a:p>
          <a:p>
            <a:pPr lvl="1"/>
            <a:r>
              <a:rPr lang="en-US" sz="2800" dirty="0">
                <a:latin typeface="+mj-lt"/>
              </a:rPr>
              <a:t>Can be received by </a:t>
            </a:r>
            <a:r>
              <a:rPr lang="en-US" sz="2800" b="1" dirty="0">
                <a:latin typeface="+mj-lt"/>
              </a:rPr>
              <a:t>Receive-Job</a:t>
            </a:r>
          </a:p>
        </p:txBody>
      </p:sp>
      <p:sp>
        <p:nvSpPr>
          <p:cNvPr id="3" name="Title 2">
            <a:extLst>
              <a:ext uri="{FF2B5EF4-FFF2-40B4-BE49-F238E27FC236}">
                <a16:creationId xmlns:a16="http://schemas.microsoft.com/office/drawing/2014/main" id="{6619FABE-A7D3-4103-8E60-77482D09C135}"/>
              </a:ext>
            </a:extLst>
          </p:cNvPr>
          <p:cNvSpPr>
            <a:spLocks noGrp="1"/>
          </p:cNvSpPr>
          <p:nvPr>
            <p:ph type="title"/>
          </p:nvPr>
        </p:nvSpPr>
        <p:spPr/>
        <p:txBody>
          <a:bodyPr/>
          <a:lstStyle/>
          <a:p>
            <a:r>
              <a:rPr lang="en-US" dirty="0"/>
              <a:t>What are Scheduled Jobs?</a:t>
            </a:r>
          </a:p>
        </p:txBody>
      </p:sp>
      <p:pic>
        <p:nvPicPr>
          <p:cNvPr id="5" name="Picture 4">
            <a:extLst>
              <a:ext uri="{FF2B5EF4-FFF2-40B4-BE49-F238E27FC236}">
                <a16:creationId xmlns:a16="http://schemas.microsoft.com/office/drawing/2014/main" id="{7D6CA7AF-C3E6-4FB5-AA9E-83532A261DEE}"/>
              </a:ext>
            </a:extLst>
          </p:cNvPr>
          <p:cNvPicPr>
            <a:picLocks noChangeAspect="1"/>
          </p:cNvPicPr>
          <p:nvPr/>
        </p:nvPicPr>
        <p:blipFill>
          <a:blip r:embed="rId3"/>
          <a:stretch>
            <a:fillRect/>
          </a:stretch>
        </p:blipFill>
        <p:spPr>
          <a:xfrm>
            <a:off x="378684" y="3276600"/>
            <a:ext cx="11544078" cy="2623654"/>
          </a:xfrm>
          <a:prstGeom prst="rect">
            <a:avLst/>
          </a:prstGeom>
        </p:spPr>
      </p:pic>
    </p:spTree>
    <p:extLst>
      <p:ext uri="{BB962C8B-B14F-4D97-AF65-F5344CB8AC3E}">
        <p14:creationId xmlns:p14="http://schemas.microsoft.com/office/powerpoint/2010/main" val="59307899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p188="http://schemas.microsoft.com/office/powerpoint/2018/8/main" xmlns:a16="http://schemas.microsoft.com/office/drawing/2014/main" xmlns="">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19FABE-A7D3-4103-8E60-77482D09C135}"/>
              </a:ext>
            </a:extLst>
          </p:cNvPr>
          <p:cNvSpPr>
            <a:spLocks noGrp="1"/>
          </p:cNvSpPr>
          <p:nvPr>
            <p:ph type="title"/>
          </p:nvPr>
        </p:nvSpPr>
        <p:spPr/>
        <p:txBody>
          <a:bodyPr/>
          <a:lstStyle/>
          <a:p>
            <a:r>
              <a:rPr lang="en-US" dirty="0"/>
              <a:t>Preparing for Scheduled Jobs</a:t>
            </a:r>
          </a:p>
        </p:txBody>
      </p:sp>
      <p:sp>
        <p:nvSpPr>
          <p:cNvPr id="11" name="Flowchart: Alternate Process 10">
            <a:extLst>
              <a:ext uri="{FF2B5EF4-FFF2-40B4-BE49-F238E27FC236}">
                <a16:creationId xmlns:a16="http://schemas.microsoft.com/office/drawing/2014/main" id="{CCF0F0E2-DF09-49A9-B94A-A1035B98694D}"/>
              </a:ext>
            </a:extLst>
          </p:cNvPr>
          <p:cNvSpPr/>
          <p:nvPr/>
        </p:nvSpPr>
        <p:spPr bwMode="auto">
          <a:xfrm>
            <a:off x="2783145" y="1676400"/>
            <a:ext cx="6324600" cy="4114800"/>
          </a:xfrm>
          <a:prstGeom prst="flowChartAlternateProcess">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Register-</a:t>
            </a:r>
            <a:r>
              <a:rPr lang="en-US" sz="2400" dirty="0" err="1">
                <a:gradFill>
                  <a:gsLst>
                    <a:gs pos="0">
                      <a:srgbClr val="FFFFFF"/>
                    </a:gs>
                    <a:gs pos="100000">
                      <a:srgbClr val="FFFFFF"/>
                    </a:gs>
                  </a:gsLst>
                  <a:lin ang="5400000" scaled="0"/>
                </a:gradFill>
                <a:ea typeface="Segoe UI" pitchFamily="34" charset="0"/>
                <a:cs typeface="Segoe UI" pitchFamily="34" charset="0"/>
              </a:rPr>
              <a:t>ScheduledJob</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 name="Flowchart: Alternate Process 6">
            <a:extLst>
              <a:ext uri="{FF2B5EF4-FFF2-40B4-BE49-F238E27FC236}">
                <a16:creationId xmlns:a16="http://schemas.microsoft.com/office/drawing/2014/main" id="{29CBA96C-7400-4413-8E6E-0AE74DCDE4AE}"/>
              </a:ext>
            </a:extLst>
          </p:cNvPr>
          <p:cNvSpPr/>
          <p:nvPr/>
        </p:nvSpPr>
        <p:spPr bwMode="auto">
          <a:xfrm>
            <a:off x="3602910" y="3276601"/>
            <a:ext cx="2057400" cy="1066800"/>
          </a:xfrm>
          <a:prstGeom prst="flowChartAlternateProcess">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Create a Trigger</a:t>
            </a:r>
          </a:p>
        </p:txBody>
      </p:sp>
      <p:sp>
        <p:nvSpPr>
          <p:cNvPr id="8" name="Flowchart: Alternate Process 7">
            <a:extLst>
              <a:ext uri="{FF2B5EF4-FFF2-40B4-BE49-F238E27FC236}">
                <a16:creationId xmlns:a16="http://schemas.microsoft.com/office/drawing/2014/main" id="{8D1910B5-970A-4F69-B99C-DDE8B6E2785C}"/>
              </a:ext>
            </a:extLst>
          </p:cNvPr>
          <p:cNvSpPr/>
          <p:nvPr/>
        </p:nvSpPr>
        <p:spPr bwMode="auto">
          <a:xfrm>
            <a:off x="3643468" y="2057400"/>
            <a:ext cx="2057400" cy="1066800"/>
          </a:xfrm>
          <a:prstGeom prst="flowChartAlternateProcess">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Author </a:t>
            </a:r>
            <a:r>
              <a:rPr lang="en-US" sz="2400" dirty="0" err="1">
                <a:gradFill>
                  <a:gsLst>
                    <a:gs pos="0">
                      <a:srgbClr val="FFFFFF"/>
                    </a:gs>
                    <a:gs pos="100000">
                      <a:srgbClr val="FFFFFF"/>
                    </a:gs>
                  </a:gsLst>
                  <a:lin ang="5400000" scaled="0"/>
                </a:gradFill>
                <a:ea typeface="Segoe UI" pitchFamily="34" charset="0"/>
                <a:cs typeface="Segoe UI" pitchFamily="34" charset="0"/>
              </a:rPr>
              <a:t>ScriptBlock</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Flowchart: Alternate Process 8">
            <a:extLst>
              <a:ext uri="{FF2B5EF4-FFF2-40B4-BE49-F238E27FC236}">
                <a16:creationId xmlns:a16="http://schemas.microsoft.com/office/drawing/2014/main" id="{87DDB492-880C-419F-92C7-A235F922733E}"/>
              </a:ext>
            </a:extLst>
          </p:cNvPr>
          <p:cNvSpPr/>
          <p:nvPr/>
        </p:nvSpPr>
        <p:spPr bwMode="auto">
          <a:xfrm>
            <a:off x="5945445" y="2057400"/>
            <a:ext cx="2057400" cy="1066800"/>
          </a:xfrm>
          <a:prstGeom prst="flowChartAlternateProcess">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Set Job Options</a:t>
            </a:r>
          </a:p>
        </p:txBody>
      </p:sp>
      <p:sp>
        <p:nvSpPr>
          <p:cNvPr id="10" name="Flowchart: Alternate Process 9">
            <a:extLst>
              <a:ext uri="{FF2B5EF4-FFF2-40B4-BE49-F238E27FC236}">
                <a16:creationId xmlns:a16="http://schemas.microsoft.com/office/drawing/2014/main" id="{EDE4A4C0-69A5-41BF-97A2-F3A1674EDDBC}"/>
              </a:ext>
            </a:extLst>
          </p:cNvPr>
          <p:cNvSpPr/>
          <p:nvPr/>
        </p:nvSpPr>
        <p:spPr bwMode="auto">
          <a:xfrm>
            <a:off x="5928239" y="3276601"/>
            <a:ext cx="2057400" cy="1066800"/>
          </a:xfrm>
          <a:prstGeom prst="flowChartAlternateProcess">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Get Credential</a:t>
            </a:r>
          </a:p>
        </p:txBody>
      </p:sp>
      <p:sp>
        <p:nvSpPr>
          <p:cNvPr id="12" name="Thought Bubble: Cloud 11">
            <a:extLst>
              <a:ext uri="{FF2B5EF4-FFF2-40B4-BE49-F238E27FC236}">
                <a16:creationId xmlns:a16="http://schemas.microsoft.com/office/drawing/2014/main" id="{626832FD-B296-41E0-A519-E87F338DDF0F}"/>
              </a:ext>
            </a:extLst>
          </p:cNvPr>
          <p:cNvSpPr/>
          <p:nvPr/>
        </p:nvSpPr>
        <p:spPr bwMode="auto">
          <a:xfrm>
            <a:off x="487928" y="1626493"/>
            <a:ext cx="1927123" cy="1066800"/>
          </a:xfrm>
          <a:prstGeom prst="cloudCallout">
            <a:avLst>
              <a:gd name="adj1" fmla="val 124048"/>
              <a:gd name="adj2" fmla="val 39551"/>
            </a:avLst>
          </a:prstGeom>
          <a:solidFill>
            <a:schemeClr val="accent1">
              <a:lumMod val="10000"/>
              <a:lumOff val="90000"/>
            </a:schemeClr>
          </a:solidFill>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rgbClr val="525252"/>
                </a:solidFill>
                <a:ea typeface="Segoe UI" pitchFamily="34" charset="0"/>
                <a:cs typeface="Segoe UI" pitchFamily="34" charset="0"/>
              </a:rPr>
              <a:t>What?</a:t>
            </a:r>
          </a:p>
        </p:txBody>
      </p:sp>
      <p:sp>
        <p:nvSpPr>
          <p:cNvPr id="13" name="Thought Bubble: Cloud 12">
            <a:extLst>
              <a:ext uri="{FF2B5EF4-FFF2-40B4-BE49-F238E27FC236}">
                <a16:creationId xmlns:a16="http://schemas.microsoft.com/office/drawing/2014/main" id="{3C54D8BB-61A2-4D7D-9A98-731B6C7094CA}"/>
              </a:ext>
            </a:extLst>
          </p:cNvPr>
          <p:cNvSpPr/>
          <p:nvPr/>
        </p:nvSpPr>
        <p:spPr bwMode="auto">
          <a:xfrm>
            <a:off x="470722" y="4103257"/>
            <a:ext cx="2010082" cy="1066800"/>
          </a:xfrm>
          <a:prstGeom prst="cloudCallout">
            <a:avLst>
              <a:gd name="adj1" fmla="val 124650"/>
              <a:gd name="adj2" fmla="val -61371"/>
            </a:avLst>
          </a:prstGeom>
          <a:solidFill>
            <a:schemeClr val="accent1">
              <a:lumMod val="10000"/>
              <a:lumOff val="90000"/>
            </a:schemeClr>
          </a:solidFill>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rgbClr val="525252"/>
                </a:solidFill>
                <a:ea typeface="Segoe UI" pitchFamily="34" charset="0"/>
                <a:cs typeface="Segoe UI" pitchFamily="34" charset="0"/>
              </a:rPr>
              <a:t>When?</a:t>
            </a:r>
          </a:p>
        </p:txBody>
      </p:sp>
      <p:sp>
        <p:nvSpPr>
          <p:cNvPr id="14" name="Thought Bubble: Cloud 13">
            <a:extLst>
              <a:ext uri="{FF2B5EF4-FFF2-40B4-BE49-F238E27FC236}">
                <a16:creationId xmlns:a16="http://schemas.microsoft.com/office/drawing/2014/main" id="{A3EE5F51-A651-4760-844E-0C959BF4C6FE}"/>
              </a:ext>
            </a:extLst>
          </p:cNvPr>
          <p:cNvSpPr/>
          <p:nvPr/>
        </p:nvSpPr>
        <p:spPr bwMode="auto">
          <a:xfrm>
            <a:off x="9410086" y="1752600"/>
            <a:ext cx="2010082" cy="1066800"/>
          </a:xfrm>
          <a:prstGeom prst="cloudCallout">
            <a:avLst>
              <a:gd name="adj1" fmla="val -135820"/>
              <a:gd name="adj2" fmla="val 25725"/>
            </a:avLst>
          </a:prstGeom>
          <a:solidFill>
            <a:schemeClr val="accent1">
              <a:lumMod val="10000"/>
              <a:lumOff val="90000"/>
            </a:schemeClr>
          </a:solidFill>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rgbClr val="525252"/>
                </a:solidFill>
                <a:ea typeface="Segoe UI" pitchFamily="34" charset="0"/>
                <a:cs typeface="Segoe UI" pitchFamily="34" charset="0"/>
              </a:rPr>
              <a:t>How?</a:t>
            </a:r>
          </a:p>
        </p:txBody>
      </p:sp>
      <p:sp>
        <p:nvSpPr>
          <p:cNvPr id="15" name="Thought Bubble: Cloud 14">
            <a:extLst>
              <a:ext uri="{FF2B5EF4-FFF2-40B4-BE49-F238E27FC236}">
                <a16:creationId xmlns:a16="http://schemas.microsoft.com/office/drawing/2014/main" id="{4A735E6B-D8DE-483D-838A-2EBF76A22C37}"/>
              </a:ext>
            </a:extLst>
          </p:cNvPr>
          <p:cNvSpPr/>
          <p:nvPr/>
        </p:nvSpPr>
        <p:spPr bwMode="auto">
          <a:xfrm>
            <a:off x="9419918" y="3968810"/>
            <a:ext cx="2010082" cy="1066800"/>
          </a:xfrm>
          <a:prstGeom prst="cloudCallout">
            <a:avLst>
              <a:gd name="adj1" fmla="val -132885"/>
              <a:gd name="adj2" fmla="val -66210"/>
            </a:avLst>
          </a:prstGeom>
          <a:solidFill>
            <a:schemeClr val="accent1">
              <a:lumMod val="10000"/>
              <a:lumOff val="90000"/>
            </a:schemeClr>
          </a:solidFill>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rgbClr val="525252"/>
                </a:solidFill>
                <a:ea typeface="Segoe UI" pitchFamily="34" charset="0"/>
                <a:cs typeface="Segoe UI" pitchFamily="34" charset="0"/>
              </a:rPr>
              <a:t>Who?</a:t>
            </a:r>
          </a:p>
        </p:txBody>
      </p:sp>
    </p:spTree>
    <p:extLst>
      <p:ext uri="{BB962C8B-B14F-4D97-AF65-F5344CB8AC3E}">
        <p14:creationId xmlns:p14="http://schemas.microsoft.com/office/powerpoint/2010/main" val="386325463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p188="http://schemas.microsoft.com/office/powerpoint/2018/8/main" xmlns:a16="http://schemas.microsoft.com/office/drawing/2014/main" xmlns="">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0C788C-EE19-42AD-B766-E8712846A341}"/>
              </a:ext>
            </a:extLst>
          </p:cNvPr>
          <p:cNvSpPr>
            <a:spLocks noGrp="1"/>
          </p:cNvSpPr>
          <p:nvPr>
            <p:ph type="title"/>
          </p:nvPr>
        </p:nvSpPr>
        <p:spPr/>
        <p:txBody>
          <a:bodyPr/>
          <a:lstStyle/>
          <a:p>
            <a:r>
              <a:rPr lang="en-US"/>
              <a:t>Job Trigger</a:t>
            </a:r>
            <a:r>
              <a:rPr lang="en-001"/>
              <a:t>s – When?</a:t>
            </a:r>
            <a:endParaRPr lang="en-US" dirty="0"/>
          </a:p>
        </p:txBody>
      </p:sp>
      <p:graphicFrame>
        <p:nvGraphicFramePr>
          <p:cNvPr id="4" name="Table 3">
            <a:extLst>
              <a:ext uri="{FF2B5EF4-FFF2-40B4-BE49-F238E27FC236}">
                <a16:creationId xmlns:a16="http://schemas.microsoft.com/office/drawing/2014/main" id="{0B463A35-1883-441C-912C-B5AB3730A0A9}"/>
              </a:ext>
            </a:extLst>
          </p:cNvPr>
          <p:cNvGraphicFramePr>
            <a:graphicFrameLocks noGrp="1"/>
          </p:cNvGraphicFramePr>
          <p:nvPr>
            <p:extLst>
              <p:ext uri="{D42A27DB-BD31-4B8C-83A1-F6EECF244321}">
                <p14:modId xmlns:p14="http://schemas.microsoft.com/office/powerpoint/2010/main" val="297868811"/>
              </p:ext>
            </p:extLst>
          </p:nvPr>
        </p:nvGraphicFramePr>
        <p:xfrm>
          <a:off x="296957" y="1531711"/>
          <a:ext cx="11653523" cy="4202339"/>
        </p:xfrm>
        <a:graphic>
          <a:graphicData uri="http://schemas.openxmlformats.org/drawingml/2006/table">
            <a:tbl>
              <a:tblPr firstRow="1" bandRow="1">
                <a:tableStyleId>{073A0DAA-6AF3-43AB-8588-CEC1D06C72B9}</a:tableStyleId>
              </a:tblPr>
              <a:tblGrid>
                <a:gridCol w="1478201">
                  <a:extLst>
                    <a:ext uri="{9D8B030D-6E8A-4147-A177-3AD203B41FA5}">
                      <a16:colId xmlns:a16="http://schemas.microsoft.com/office/drawing/2014/main" val="3304583212"/>
                    </a:ext>
                  </a:extLst>
                </a:gridCol>
                <a:gridCol w="2261313">
                  <a:extLst>
                    <a:ext uri="{9D8B030D-6E8A-4147-A177-3AD203B41FA5}">
                      <a16:colId xmlns:a16="http://schemas.microsoft.com/office/drawing/2014/main" val="1371843703"/>
                    </a:ext>
                  </a:extLst>
                </a:gridCol>
                <a:gridCol w="3810000">
                  <a:extLst>
                    <a:ext uri="{9D8B030D-6E8A-4147-A177-3AD203B41FA5}">
                      <a16:colId xmlns:a16="http://schemas.microsoft.com/office/drawing/2014/main" val="3135377628"/>
                    </a:ext>
                  </a:extLst>
                </a:gridCol>
                <a:gridCol w="4104009">
                  <a:extLst>
                    <a:ext uri="{9D8B030D-6E8A-4147-A177-3AD203B41FA5}">
                      <a16:colId xmlns:a16="http://schemas.microsoft.com/office/drawing/2014/main" val="3008056885"/>
                    </a:ext>
                  </a:extLst>
                </a:gridCol>
              </a:tblGrid>
              <a:tr h="451552">
                <a:tc>
                  <a:txBody>
                    <a:bodyPr/>
                    <a:lstStyle/>
                    <a:p>
                      <a:r>
                        <a:rPr lang="en-US" sz="2000" dirty="0"/>
                        <a:t>Repetition</a:t>
                      </a:r>
                    </a:p>
                  </a:txBody>
                  <a:tcPr/>
                </a:tc>
                <a:tc>
                  <a:txBody>
                    <a:bodyPr/>
                    <a:lstStyle/>
                    <a:p>
                      <a:r>
                        <a:rPr lang="en-US" sz="2000" dirty="0" err="1"/>
                        <a:t>StartTime</a:t>
                      </a:r>
                      <a:endParaRPr lang="en-US" sz="2000" dirty="0"/>
                    </a:p>
                  </a:txBody>
                  <a:tcPr/>
                </a:tc>
                <a:tc>
                  <a:txBody>
                    <a:bodyPr/>
                    <a:lstStyle/>
                    <a:p>
                      <a:r>
                        <a:rPr lang="en-US" sz="2000" dirty="0"/>
                        <a:t>Interval of Repetition</a:t>
                      </a:r>
                    </a:p>
                  </a:txBody>
                  <a:tcPr/>
                </a:tc>
                <a:tc>
                  <a:txBody>
                    <a:bodyPr/>
                    <a:lstStyle/>
                    <a:p>
                      <a:r>
                        <a:rPr lang="en-US" sz="2000" dirty="0"/>
                        <a:t>EndTime</a:t>
                      </a:r>
                    </a:p>
                  </a:txBody>
                  <a:tcPr/>
                </a:tc>
                <a:extLst>
                  <a:ext uri="{0D108BD9-81ED-4DB2-BD59-A6C34878D82A}">
                    <a16:rowId xmlns:a16="http://schemas.microsoft.com/office/drawing/2014/main" val="2867804050"/>
                  </a:ext>
                </a:extLst>
              </a:tr>
              <a:tr h="720613">
                <a:tc>
                  <a:txBody>
                    <a:bodyPr/>
                    <a:lstStyle/>
                    <a:p>
                      <a:r>
                        <a:rPr lang="en-US" sz="2000" b="1" kern="0" dirty="0"/>
                        <a:t>-Once</a:t>
                      </a:r>
                      <a:endParaRPr lang="en-US" sz="2000" b="1" kern="0" dirty="0">
                        <a:solidFill>
                          <a:srgbClr val="FFE4B5"/>
                        </a:solidFill>
                        <a:latin typeface="Lucida Console" panose="020B0609040504020204" pitchFamily="49" charset="0"/>
                        <a:ea typeface="+mn-ea"/>
                        <a:cs typeface="+mn-cs"/>
                      </a:endParaRPr>
                    </a:p>
                  </a:txBody>
                  <a:tcPr/>
                </a:tc>
                <a:tc>
                  <a:txBody>
                    <a:bodyPr/>
                    <a:lstStyle/>
                    <a:p>
                      <a:r>
                        <a:rPr lang="en-US" sz="2000" kern="0" dirty="0"/>
                        <a:t>-At &lt;datetime&gt;</a:t>
                      </a:r>
                      <a:endParaRPr lang="en-US" sz="2000" kern="0" dirty="0">
                        <a:solidFill>
                          <a:schemeClr val="bg1"/>
                        </a:solidFill>
                        <a:latin typeface="Lucida Console" panose="020B0609040504020204" pitchFamily="49" charset="0"/>
                        <a:ea typeface="+mn-ea"/>
                        <a:cs typeface="+mn-cs"/>
                      </a:endParaRPr>
                    </a:p>
                  </a:txBody>
                  <a:tcPr/>
                </a:tc>
                <a:tc>
                  <a:txBody>
                    <a:bodyPr/>
                    <a:lstStyle/>
                    <a:p>
                      <a:r>
                        <a:rPr lang="en-US" sz="2000" kern="0" dirty="0"/>
                        <a:t>-</a:t>
                      </a:r>
                      <a:r>
                        <a:rPr lang="en-US" sz="2000" kern="0" dirty="0" err="1"/>
                        <a:t>RepetitionInterval</a:t>
                      </a:r>
                      <a:r>
                        <a:rPr lang="en-US" sz="2000" kern="0" dirty="0"/>
                        <a:t> &lt;timespan&gt;</a:t>
                      </a:r>
                      <a:endParaRPr lang="en-US" sz="2000" kern="0" dirty="0">
                        <a:solidFill>
                          <a:schemeClr val="bg1"/>
                        </a:solidFill>
                        <a:latin typeface="Lucida Console" panose="020B0609040504020204" pitchFamily="49" charset="0"/>
                        <a:ea typeface="+mn-ea"/>
                        <a:cs typeface="+mn-cs"/>
                      </a:endParaRPr>
                    </a:p>
                  </a:txBody>
                  <a:tcPr/>
                </a:tc>
                <a:tc>
                  <a:txBody>
                    <a:bodyPr/>
                    <a:lstStyle/>
                    <a:p>
                      <a:r>
                        <a:rPr lang="en-US" sz="2000" kern="0" dirty="0"/>
                        <a:t>-</a:t>
                      </a:r>
                      <a:r>
                        <a:rPr lang="en-US" sz="2000" kern="0" dirty="0" err="1"/>
                        <a:t>RepetitionDuration</a:t>
                      </a:r>
                      <a:r>
                        <a:rPr lang="en-US" sz="2000" kern="0" dirty="0"/>
                        <a:t> &lt;timespan&gt;</a:t>
                      </a:r>
                    </a:p>
                    <a:p>
                      <a:r>
                        <a:rPr lang="en-US" sz="2000" kern="0" dirty="0"/>
                        <a:t>-</a:t>
                      </a:r>
                      <a:r>
                        <a:rPr lang="en-US" sz="2000" kern="0" dirty="0" err="1"/>
                        <a:t>RepeatIndefinitely</a:t>
                      </a:r>
                      <a:endParaRPr lang="en-US" sz="2000" kern="0" dirty="0">
                        <a:solidFill>
                          <a:schemeClr val="bg1"/>
                        </a:solidFill>
                        <a:latin typeface="Lucida Console" panose="020B0609040504020204" pitchFamily="49" charset="0"/>
                        <a:ea typeface="+mn-ea"/>
                        <a:cs typeface="+mn-cs"/>
                      </a:endParaRPr>
                    </a:p>
                  </a:txBody>
                  <a:tcPr/>
                </a:tc>
                <a:extLst>
                  <a:ext uri="{0D108BD9-81ED-4DB2-BD59-A6C34878D82A}">
                    <a16:rowId xmlns:a16="http://schemas.microsoft.com/office/drawing/2014/main" val="606897301"/>
                  </a:ext>
                </a:extLst>
              </a:tr>
              <a:tr h="794474">
                <a:tc>
                  <a:txBody>
                    <a:bodyPr/>
                    <a:lstStyle/>
                    <a:p>
                      <a:r>
                        <a:rPr lang="en-US" sz="2000" b="1" kern="0" dirty="0"/>
                        <a:t>-Weekly</a:t>
                      </a:r>
                      <a:endParaRPr lang="en-US" sz="2000" b="1" kern="0" dirty="0">
                        <a:solidFill>
                          <a:srgbClr val="FFE4B5"/>
                        </a:solidFill>
                        <a:latin typeface="Lucida Console" panose="020B0609040504020204" pitchFamily="49" charset="0"/>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000" kern="0" dirty="0"/>
                        <a:t>-At &lt;datetime&gt;</a:t>
                      </a:r>
                    </a:p>
                    <a:p>
                      <a:endParaRPr lang="en-US" sz="2000" kern="0" dirty="0">
                        <a:solidFill>
                          <a:srgbClr val="FFE4B5"/>
                        </a:solidFill>
                        <a:latin typeface="Lucida Console" panose="020B0609040504020204" pitchFamily="49" charset="0"/>
                        <a:ea typeface="+mn-ea"/>
                        <a:cs typeface="+mn-cs"/>
                      </a:endParaRPr>
                    </a:p>
                  </a:txBody>
                  <a:tcPr/>
                </a:tc>
                <a:tc>
                  <a:txBody>
                    <a:bodyPr/>
                    <a:lstStyle/>
                    <a:p>
                      <a:r>
                        <a:rPr lang="en-US" sz="2000" kern="0" dirty="0"/>
                        <a:t>-</a:t>
                      </a:r>
                      <a:r>
                        <a:rPr lang="en-US" sz="2000" kern="0" dirty="0" err="1"/>
                        <a:t>WeeksInterval</a:t>
                      </a:r>
                      <a:r>
                        <a:rPr lang="en-US" sz="2000" kern="0" dirty="0"/>
                        <a:t> &lt;</a:t>
                      </a:r>
                      <a:r>
                        <a:rPr lang="en-US" sz="2000" kern="0" dirty="0" err="1"/>
                        <a:t>int</a:t>
                      </a:r>
                      <a:r>
                        <a:rPr lang="en-US" sz="2000" kern="0" dirty="0"/>
                        <a:t>&gt;</a:t>
                      </a:r>
                    </a:p>
                    <a:p>
                      <a:r>
                        <a:rPr lang="en-US" sz="2000" kern="0" dirty="0"/>
                        <a:t>-</a:t>
                      </a:r>
                      <a:r>
                        <a:rPr lang="en-US" sz="2000" kern="0" dirty="0" err="1"/>
                        <a:t>DaysOfWeek</a:t>
                      </a:r>
                      <a:r>
                        <a:rPr lang="en-US" sz="2000" kern="0" dirty="0"/>
                        <a:t> &lt;</a:t>
                      </a:r>
                      <a:r>
                        <a:rPr lang="en-US" sz="2000" kern="0" dirty="0" err="1"/>
                        <a:t>DayOfWeek</a:t>
                      </a:r>
                      <a:r>
                        <a:rPr lang="en-US" sz="2000" kern="0" dirty="0"/>
                        <a:t>[]&gt;</a:t>
                      </a:r>
                      <a:endParaRPr lang="en-US" sz="2000" kern="0" dirty="0">
                        <a:solidFill>
                          <a:schemeClr val="bg1"/>
                        </a:solidFill>
                        <a:latin typeface="Lucida Console" panose="020B0609040504020204" pitchFamily="49" charset="0"/>
                        <a:ea typeface="+mn-ea"/>
                        <a:cs typeface="+mn-cs"/>
                      </a:endParaRPr>
                    </a:p>
                  </a:txBody>
                  <a:tcPr/>
                </a:tc>
                <a:tc>
                  <a:txBody>
                    <a:bodyPr/>
                    <a:lstStyle/>
                    <a:p>
                      <a:r>
                        <a:rPr lang="en-US" sz="2000" dirty="0"/>
                        <a:t>Repeats Indefinitely</a:t>
                      </a:r>
                      <a:endParaRPr lang="en-US" sz="2000" dirty="0">
                        <a:solidFill>
                          <a:srgbClr val="2ED412"/>
                        </a:solidFill>
                        <a:latin typeface="Lucida Console" panose="020B0609040504020204" pitchFamily="49" charset="0"/>
                        <a:ea typeface="+mn-ea"/>
                        <a:cs typeface="+mn-cs"/>
                      </a:endParaRPr>
                    </a:p>
                  </a:txBody>
                  <a:tcPr/>
                </a:tc>
                <a:extLst>
                  <a:ext uri="{0D108BD9-81ED-4DB2-BD59-A6C34878D82A}">
                    <a16:rowId xmlns:a16="http://schemas.microsoft.com/office/drawing/2014/main" val="490193854"/>
                  </a:ext>
                </a:extLst>
              </a:tr>
              <a:tr h="794474">
                <a:tc>
                  <a:txBody>
                    <a:bodyPr/>
                    <a:lstStyle/>
                    <a:p>
                      <a:r>
                        <a:rPr lang="en-US" sz="2000" b="1" kern="0" dirty="0"/>
                        <a:t>-Daily</a:t>
                      </a:r>
                      <a:endParaRPr lang="en-US" sz="2000" b="1" kern="0" dirty="0">
                        <a:solidFill>
                          <a:srgbClr val="FFE4B5"/>
                        </a:solidFill>
                        <a:latin typeface="Lucida Console" panose="020B0609040504020204" pitchFamily="49" charset="0"/>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000" kern="0" dirty="0"/>
                        <a:t>-At &lt;datetime&gt;</a:t>
                      </a:r>
                    </a:p>
                    <a:p>
                      <a:endParaRPr lang="en-US" sz="2000" kern="0" dirty="0">
                        <a:solidFill>
                          <a:srgbClr val="FFE4B5"/>
                        </a:solidFill>
                        <a:latin typeface="Lucida Console" panose="020B0609040504020204" pitchFamily="49" charset="0"/>
                        <a:ea typeface="+mn-ea"/>
                        <a:cs typeface="+mn-cs"/>
                      </a:endParaRPr>
                    </a:p>
                  </a:txBody>
                  <a:tcPr/>
                </a:tc>
                <a:tc>
                  <a:txBody>
                    <a:bodyPr/>
                    <a:lstStyle/>
                    <a:p>
                      <a:r>
                        <a:rPr lang="en-US" sz="2000" kern="0" dirty="0"/>
                        <a:t>-</a:t>
                      </a:r>
                      <a:r>
                        <a:rPr lang="en-US" sz="2000" kern="0" dirty="0" err="1"/>
                        <a:t>DaysInterval</a:t>
                      </a:r>
                      <a:r>
                        <a:rPr lang="en-US" sz="2000" kern="0" dirty="0"/>
                        <a:t> &lt;</a:t>
                      </a:r>
                      <a:r>
                        <a:rPr lang="en-US" sz="2000" kern="0" dirty="0" err="1"/>
                        <a:t>int</a:t>
                      </a:r>
                      <a:r>
                        <a:rPr lang="en-US" sz="2000" kern="0" dirty="0"/>
                        <a:t>&gt;</a:t>
                      </a:r>
                      <a:endParaRPr lang="en-US" sz="2000" kern="0" dirty="0">
                        <a:solidFill>
                          <a:schemeClr val="bg1"/>
                        </a:solidFill>
                        <a:latin typeface="Lucida Console" panose="020B0609040504020204" pitchFamily="49" charset="0"/>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000" dirty="0"/>
                        <a:t>Repeats Indefinitely</a:t>
                      </a:r>
                    </a:p>
                    <a:p>
                      <a:endParaRPr lang="en-US" sz="2000" dirty="0">
                        <a:solidFill>
                          <a:srgbClr val="2ED412"/>
                        </a:solidFill>
                        <a:latin typeface="Lucida Console" panose="020B0609040504020204" pitchFamily="49" charset="0"/>
                        <a:ea typeface="+mn-ea"/>
                        <a:cs typeface="+mn-cs"/>
                      </a:endParaRPr>
                    </a:p>
                  </a:txBody>
                  <a:tcPr/>
                </a:tc>
                <a:extLst>
                  <a:ext uri="{0D108BD9-81ED-4DB2-BD59-A6C34878D82A}">
                    <a16:rowId xmlns:a16="http://schemas.microsoft.com/office/drawing/2014/main" val="1771906473"/>
                  </a:ext>
                </a:extLst>
              </a:tr>
              <a:tr h="720613">
                <a:tc>
                  <a:txBody>
                    <a:bodyPr/>
                    <a:lstStyle/>
                    <a:p>
                      <a:r>
                        <a:rPr lang="en-US" sz="2000" b="1" kern="0" dirty="0"/>
                        <a:t>-</a:t>
                      </a:r>
                      <a:r>
                        <a:rPr lang="en-US" sz="2000" b="1" kern="0" dirty="0" err="1"/>
                        <a:t>AtStartup</a:t>
                      </a:r>
                      <a:endParaRPr lang="en-US" sz="2000" b="1" kern="0" dirty="0">
                        <a:solidFill>
                          <a:srgbClr val="FFE4B5"/>
                        </a:solidFill>
                        <a:latin typeface="Lucida Console" panose="020B0609040504020204" pitchFamily="49" charset="0"/>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000" dirty="0"/>
                        <a:t>On Event</a:t>
                      </a:r>
                    </a:p>
                    <a:p>
                      <a:endParaRPr lang="en-US" sz="2000" dirty="0">
                        <a:solidFill>
                          <a:srgbClr val="2ED412"/>
                        </a:solidFill>
                        <a:latin typeface="Lucida Console" panose="020B0609040504020204" pitchFamily="49" charset="0"/>
                        <a:ea typeface="+mn-ea"/>
                        <a:cs typeface="+mn-cs"/>
                      </a:endParaRPr>
                    </a:p>
                  </a:txBody>
                  <a:tcPr/>
                </a:tc>
                <a:tc>
                  <a:txBody>
                    <a:bodyPr/>
                    <a:lstStyle/>
                    <a:p>
                      <a:r>
                        <a:rPr lang="en-US" sz="2000" dirty="0"/>
                        <a:t>At Event Occurrence</a:t>
                      </a:r>
                      <a:endParaRPr lang="en-US" sz="2000" dirty="0">
                        <a:solidFill>
                          <a:srgbClr val="2ED412"/>
                        </a:solidFill>
                        <a:latin typeface="Lucida Console" panose="020B0609040504020204" pitchFamily="49" charset="0"/>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000" dirty="0"/>
                        <a:t>Repeats Indefinitely</a:t>
                      </a:r>
                    </a:p>
                    <a:p>
                      <a:endParaRPr lang="en-US" sz="2000" dirty="0">
                        <a:solidFill>
                          <a:srgbClr val="2ED412"/>
                        </a:solidFill>
                        <a:latin typeface="Lucida Console" panose="020B0609040504020204" pitchFamily="49" charset="0"/>
                        <a:ea typeface="+mn-ea"/>
                        <a:cs typeface="+mn-cs"/>
                      </a:endParaRPr>
                    </a:p>
                  </a:txBody>
                  <a:tcPr/>
                </a:tc>
                <a:extLst>
                  <a:ext uri="{0D108BD9-81ED-4DB2-BD59-A6C34878D82A}">
                    <a16:rowId xmlns:a16="http://schemas.microsoft.com/office/drawing/2014/main" val="2247271884"/>
                  </a:ext>
                </a:extLst>
              </a:tr>
              <a:tr h="720613">
                <a:tc>
                  <a:txBody>
                    <a:bodyPr/>
                    <a:lstStyle/>
                    <a:p>
                      <a:r>
                        <a:rPr lang="en-US" sz="2000" b="1" kern="0" dirty="0"/>
                        <a:t>-</a:t>
                      </a:r>
                      <a:r>
                        <a:rPr lang="en-US" sz="2000" b="1" kern="0" dirty="0" err="1"/>
                        <a:t>AtLogon</a:t>
                      </a:r>
                      <a:endParaRPr lang="en-US" sz="2000" b="1" kern="0" dirty="0">
                        <a:solidFill>
                          <a:srgbClr val="FFE4B5"/>
                        </a:solidFill>
                        <a:latin typeface="Lucida Console" panose="020B0609040504020204" pitchFamily="49" charset="0"/>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000" dirty="0"/>
                        <a:t>On Event</a:t>
                      </a:r>
                    </a:p>
                    <a:p>
                      <a:endParaRPr lang="en-US" sz="2000" dirty="0">
                        <a:solidFill>
                          <a:srgbClr val="2ED412"/>
                        </a:solidFill>
                        <a:latin typeface="Lucida Console" panose="020B0609040504020204" pitchFamily="49" charset="0"/>
                        <a:ea typeface="+mn-ea"/>
                        <a:cs typeface="+mn-cs"/>
                      </a:endParaRPr>
                    </a:p>
                  </a:txBody>
                  <a:tcPr/>
                </a:tc>
                <a:tc>
                  <a:txBody>
                    <a:bodyPr/>
                    <a:lstStyle/>
                    <a:p>
                      <a:r>
                        <a:rPr lang="en-US" sz="2000" dirty="0"/>
                        <a:t>At Event Occurrence</a:t>
                      </a:r>
                      <a:endParaRPr lang="en-US" sz="2000" dirty="0">
                        <a:solidFill>
                          <a:srgbClr val="2ED412"/>
                        </a:solidFill>
                        <a:latin typeface="Lucida Console" panose="020B0609040504020204" pitchFamily="49" charset="0"/>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000" dirty="0"/>
                        <a:t>Repeats Indefinitely</a:t>
                      </a:r>
                      <a:endParaRPr lang="en-US" sz="2000" dirty="0">
                        <a:solidFill>
                          <a:srgbClr val="2ED412"/>
                        </a:solidFill>
                        <a:latin typeface="Lucida Console" panose="020B0609040504020204" pitchFamily="49" charset="0"/>
                        <a:ea typeface="+mn-ea"/>
                        <a:cs typeface="+mn-cs"/>
                      </a:endParaRPr>
                    </a:p>
                  </a:txBody>
                  <a:tcPr/>
                </a:tc>
                <a:extLst>
                  <a:ext uri="{0D108BD9-81ED-4DB2-BD59-A6C34878D82A}">
                    <a16:rowId xmlns:a16="http://schemas.microsoft.com/office/drawing/2014/main" val="3040323208"/>
                  </a:ext>
                </a:extLst>
              </a:tr>
            </a:tbl>
          </a:graphicData>
        </a:graphic>
      </p:graphicFrame>
    </p:spTree>
    <p:extLst>
      <p:ext uri="{BB962C8B-B14F-4D97-AF65-F5344CB8AC3E}">
        <p14:creationId xmlns:p14="http://schemas.microsoft.com/office/powerpoint/2010/main" val="422203223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a16="http://schemas.microsoft.com/office/drawing/2014/main" xmlns="">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DDE942B-E328-46D1-A80F-BBAE74F2E9A2}"/>
              </a:ext>
            </a:extLst>
          </p:cNvPr>
          <p:cNvSpPr>
            <a:spLocks noGrp="1"/>
          </p:cNvSpPr>
          <p:nvPr>
            <p:ph type="body" sz="quarter" idx="10"/>
          </p:nvPr>
        </p:nvSpPr>
        <p:spPr>
          <a:xfrm>
            <a:off x="354964" y="1069936"/>
            <a:ext cx="11122662" cy="1046440"/>
          </a:xfrm>
        </p:spPr>
        <p:txBody>
          <a:bodyPr/>
          <a:lstStyle/>
          <a:p>
            <a:pPr marL="0" indent="0">
              <a:buNone/>
            </a:pPr>
            <a:r>
              <a:rPr lang="en-US" dirty="0"/>
              <a:t>Job triggers define the schedule</a:t>
            </a:r>
          </a:p>
          <a:p>
            <a:endParaRPr lang="en-US" dirty="0"/>
          </a:p>
        </p:txBody>
      </p:sp>
      <p:sp>
        <p:nvSpPr>
          <p:cNvPr id="3" name="Title 2">
            <a:extLst>
              <a:ext uri="{FF2B5EF4-FFF2-40B4-BE49-F238E27FC236}">
                <a16:creationId xmlns:a16="http://schemas.microsoft.com/office/drawing/2014/main" id="{6619FABE-A7D3-4103-8E60-77482D09C135}"/>
              </a:ext>
            </a:extLst>
          </p:cNvPr>
          <p:cNvSpPr>
            <a:spLocks noGrp="1"/>
          </p:cNvSpPr>
          <p:nvPr>
            <p:ph type="title"/>
          </p:nvPr>
        </p:nvSpPr>
        <p:spPr>
          <a:xfrm>
            <a:off x="269240" y="289511"/>
            <a:ext cx="11655840" cy="899665"/>
          </a:xfrm>
        </p:spPr>
        <p:txBody>
          <a:bodyPr/>
          <a:lstStyle/>
          <a:p>
            <a:r>
              <a:rPr lang="en-001"/>
              <a:t>Creating a Trigger</a:t>
            </a:r>
            <a:endParaRPr lang="en-US" dirty="0"/>
          </a:p>
        </p:txBody>
      </p:sp>
      <p:graphicFrame>
        <p:nvGraphicFramePr>
          <p:cNvPr id="5" name="Table 4">
            <a:extLst>
              <a:ext uri="{FF2B5EF4-FFF2-40B4-BE49-F238E27FC236}">
                <a16:creationId xmlns:a16="http://schemas.microsoft.com/office/drawing/2014/main" id="{828A0A0D-6E8F-475C-97AA-79D115FA6074}"/>
              </a:ext>
            </a:extLst>
          </p:cNvPr>
          <p:cNvGraphicFramePr>
            <a:graphicFrameLocks noGrp="1"/>
          </p:cNvGraphicFramePr>
          <p:nvPr>
            <p:extLst>
              <p:ext uri="{D42A27DB-BD31-4B8C-83A1-F6EECF244321}">
                <p14:modId xmlns:p14="http://schemas.microsoft.com/office/powerpoint/2010/main" val="3069683843"/>
              </p:ext>
            </p:extLst>
          </p:nvPr>
        </p:nvGraphicFramePr>
        <p:xfrm>
          <a:off x="1123950" y="2095500"/>
          <a:ext cx="9867900" cy="3550912"/>
        </p:xfrm>
        <a:graphic>
          <a:graphicData uri="http://schemas.openxmlformats.org/drawingml/2006/table">
            <a:tbl>
              <a:tblPr firstRow="1" bandRow="1">
                <a:tableStyleId>{073A0DAA-6AF3-43AB-8588-CEC1D06C72B9}</a:tableStyleId>
              </a:tblPr>
              <a:tblGrid>
                <a:gridCol w="3378200">
                  <a:extLst>
                    <a:ext uri="{9D8B030D-6E8A-4147-A177-3AD203B41FA5}">
                      <a16:colId xmlns:a16="http://schemas.microsoft.com/office/drawing/2014/main" val="3129072147"/>
                    </a:ext>
                  </a:extLst>
                </a:gridCol>
                <a:gridCol w="6489700">
                  <a:extLst>
                    <a:ext uri="{9D8B030D-6E8A-4147-A177-3AD203B41FA5}">
                      <a16:colId xmlns:a16="http://schemas.microsoft.com/office/drawing/2014/main" val="2896568546"/>
                    </a:ext>
                  </a:extLst>
                </a:gridCol>
              </a:tblGrid>
              <a:tr h="308332">
                <a:tc>
                  <a:txBody>
                    <a:bodyPr/>
                    <a:lstStyle/>
                    <a:p>
                      <a:pPr algn="ctr" fontAlgn="b"/>
                      <a:r>
                        <a:rPr lang="en-AU" sz="3200" u="none" strike="noStrike" dirty="0">
                          <a:effectLst/>
                        </a:rPr>
                        <a:t>Cmdlet</a:t>
                      </a:r>
                      <a:endParaRPr lang="en-AU" sz="3200" b="0" i="0" u="none" strike="noStrike" dirty="0">
                        <a:solidFill>
                          <a:srgbClr val="000000"/>
                        </a:solidFill>
                        <a:effectLst/>
                        <a:latin typeface="Segoe UI Light" panose="020B0502040204020203" pitchFamily="34" charset="0"/>
                        <a:cs typeface="Segoe UI Light" panose="020B0502040204020203" pitchFamily="34" charset="0"/>
                      </a:endParaRPr>
                    </a:p>
                  </a:txBody>
                  <a:tcPr marL="9524" marR="9524" marT="9524" marB="0" anchor="ctr"/>
                </a:tc>
                <a:tc>
                  <a:txBody>
                    <a:bodyPr/>
                    <a:lstStyle/>
                    <a:p>
                      <a:pPr algn="ctr" fontAlgn="b"/>
                      <a:r>
                        <a:rPr lang="en-AU" sz="3200" u="none" strike="noStrike" dirty="0">
                          <a:effectLst/>
                        </a:rPr>
                        <a:t>Description</a:t>
                      </a:r>
                      <a:endParaRPr lang="en-AU" sz="3200" b="0" i="0" u="none" strike="noStrike" dirty="0">
                        <a:solidFill>
                          <a:srgbClr val="000000"/>
                        </a:solidFill>
                        <a:effectLst/>
                        <a:latin typeface="Segoe UI Light" panose="020B0502040204020203" pitchFamily="34" charset="0"/>
                        <a:cs typeface="Segoe UI Light" panose="020B0502040204020203" pitchFamily="34" charset="0"/>
                      </a:endParaRPr>
                    </a:p>
                  </a:txBody>
                  <a:tcPr marL="9524" marR="9524" marT="9524" marB="0" anchor="ctr"/>
                </a:tc>
                <a:extLst>
                  <a:ext uri="{0D108BD9-81ED-4DB2-BD59-A6C34878D82A}">
                    <a16:rowId xmlns:a16="http://schemas.microsoft.com/office/drawing/2014/main" val="2309171106"/>
                  </a:ext>
                </a:extLst>
              </a:tr>
              <a:tr h="401867">
                <a:tc>
                  <a:txBody>
                    <a:bodyPr/>
                    <a:lstStyle/>
                    <a:p>
                      <a:pPr algn="ctr" fontAlgn="b"/>
                      <a:r>
                        <a:rPr lang="en-AU" sz="2800" b="1" u="none" strike="noStrike" dirty="0">
                          <a:effectLst/>
                        </a:rPr>
                        <a:t>New-</a:t>
                      </a:r>
                      <a:r>
                        <a:rPr lang="en-AU" sz="2800" b="1" u="none" strike="noStrike" dirty="0" err="1">
                          <a:effectLst/>
                        </a:rPr>
                        <a:t>JobTrigger</a:t>
                      </a:r>
                      <a:endParaRPr lang="en-AU" sz="2800" b="1" i="0" u="none" strike="noStrike" dirty="0">
                        <a:solidFill>
                          <a:srgbClr val="000000"/>
                        </a:solidFill>
                        <a:effectLst/>
                        <a:latin typeface="Segoe UI Light" panose="020B0502040204020203" pitchFamily="34" charset="0"/>
                        <a:cs typeface="Segoe UI Light" panose="020B0502040204020203" pitchFamily="34" charset="0"/>
                      </a:endParaRPr>
                    </a:p>
                  </a:txBody>
                  <a:tcPr marL="9524" marR="9524" marT="9524" marB="0" anchor="ctr"/>
                </a:tc>
                <a:tc>
                  <a:txBody>
                    <a:bodyPr/>
                    <a:lstStyle/>
                    <a:p>
                      <a:pPr algn="ctr" fontAlgn="b"/>
                      <a:r>
                        <a:rPr lang="en-AU" sz="2800" b="0" u="none" strike="noStrike" dirty="0">
                          <a:effectLst/>
                        </a:rPr>
                        <a:t>Creates a job trigger.</a:t>
                      </a:r>
                      <a:endParaRPr lang="en-AU" sz="2800" b="0" i="0" u="none" strike="noStrike" dirty="0">
                        <a:solidFill>
                          <a:srgbClr val="000000"/>
                        </a:solidFill>
                        <a:effectLst/>
                        <a:latin typeface="Segoe UI Light" panose="020B0502040204020203" pitchFamily="34" charset="0"/>
                        <a:cs typeface="Segoe UI Light" panose="020B0502040204020203" pitchFamily="34" charset="0"/>
                      </a:endParaRPr>
                    </a:p>
                  </a:txBody>
                  <a:tcPr marL="9524" marR="9524" marT="9524" marB="0" anchor="ctr"/>
                </a:tc>
                <a:extLst>
                  <a:ext uri="{0D108BD9-81ED-4DB2-BD59-A6C34878D82A}">
                    <a16:rowId xmlns:a16="http://schemas.microsoft.com/office/drawing/2014/main" val="3054750977"/>
                  </a:ext>
                </a:extLst>
              </a:tr>
              <a:tr h="358095">
                <a:tc>
                  <a:txBody>
                    <a:bodyPr/>
                    <a:lstStyle/>
                    <a:p>
                      <a:pPr algn="ctr" fontAlgn="b"/>
                      <a:r>
                        <a:rPr lang="en-AU" sz="2800" b="1" u="none" strike="noStrike" dirty="0">
                          <a:effectLst/>
                        </a:rPr>
                        <a:t>Get-</a:t>
                      </a:r>
                      <a:r>
                        <a:rPr lang="en-AU" sz="2800" b="1" u="none" strike="noStrike" dirty="0" err="1">
                          <a:effectLst/>
                        </a:rPr>
                        <a:t>JobTrigger</a:t>
                      </a:r>
                      <a:endParaRPr lang="en-AU" sz="2800" b="1" i="0" u="none" strike="noStrike" dirty="0">
                        <a:solidFill>
                          <a:srgbClr val="000000"/>
                        </a:solidFill>
                        <a:effectLst/>
                        <a:latin typeface="Segoe UI Light" panose="020B0502040204020203" pitchFamily="34" charset="0"/>
                        <a:cs typeface="Segoe UI Light" panose="020B0502040204020203" pitchFamily="34" charset="0"/>
                      </a:endParaRPr>
                    </a:p>
                  </a:txBody>
                  <a:tcPr marL="9524" marR="9524" marT="9524" marB="0" anchor="ctr"/>
                </a:tc>
                <a:tc>
                  <a:txBody>
                    <a:bodyPr/>
                    <a:lstStyle/>
                    <a:p>
                      <a:pPr algn="ctr"/>
                      <a:r>
                        <a:rPr lang="en-AU" sz="2800" b="0" dirty="0"/>
                        <a:t>Gets a job trigger.</a:t>
                      </a:r>
                      <a:endParaRPr lang="en-AU" sz="2800" b="0" dirty="0">
                        <a:solidFill>
                          <a:schemeClr val="tx1">
                            <a:lumMod val="50000"/>
                          </a:schemeClr>
                        </a:solidFill>
                        <a:latin typeface="Segoe UI Light" panose="020B0502040204020203" pitchFamily="34" charset="0"/>
                        <a:cs typeface="Segoe UI Light" panose="020B0502040204020203" pitchFamily="34" charset="0"/>
                      </a:endParaRPr>
                    </a:p>
                  </a:txBody>
                  <a:tcPr marL="9524" marR="9524" marT="9524" marB="0" anchor="ctr"/>
                </a:tc>
                <a:extLst>
                  <a:ext uri="{0D108BD9-81ED-4DB2-BD59-A6C34878D82A}">
                    <a16:rowId xmlns:a16="http://schemas.microsoft.com/office/drawing/2014/main" val="1432896696"/>
                  </a:ext>
                </a:extLst>
              </a:tr>
              <a:tr h="308332">
                <a:tc>
                  <a:txBody>
                    <a:bodyPr/>
                    <a:lstStyle/>
                    <a:p>
                      <a:pPr algn="ctr" fontAlgn="b"/>
                      <a:r>
                        <a:rPr lang="en-AU" sz="2800" b="1" u="none" strike="noStrike" dirty="0">
                          <a:effectLst/>
                        </a:rPr>
                        <a:t>Add-</a:t>
                      </a:r>
                      <a:r>
                        <a:rPr lang="en-AU" sz="2800" b="1" u="none" strike="noStrike" dirty="0" err="1">
                          <a:effectLst/>
                        </a:rPr>
                        <a:t>JobTrigger</a:t>
                      </a:r>
                      <a:endParaRPr lang="en-AU" sz="2800" b="1" i="0" u="none" strike="noStrike" dirty="0">
                        <a:solidFill>
                          <a:srgbClr val="000000"/>
                        </a:solidFill>
                        <a:effectLst/>
                        <a:latin typeface="Segoe UI Light" panose="020B0502040204020203" pitchFamily="34" charset="0"/>
                        <a:cs typeface="Segoe UI Light" panose="020B0502040204020203" pitchFamily="34" charset="0"/>
                      </a:endParaRPr>
                    </a:p>
                  </a:txBody>
                  <a:tcPr marL="9524" marR="9524" marT="9524" marB="0" anchor="ctr"/>
                </a:tc>
                <a:tc>
                  <a:txBody>
                    <a:bodyPr/>
                    <a:lstStyle/>
                    <a:p>
                      <a:pPr algn="ctr"/>
                      <a:r>
                        <a:rPr lang="en-US" sz="2800" b="0" dirty="0"/>
                        <a:t>Adds a job trigger to a scheduled job.</a:t>
                      </a:r>
                      <a:endParaRPr lang="en-AU" sz="2800" b="0" dirty="0">
                        <a:solidFill>
                          <a:schemeClr val="tx1">
                            <a:lumMod val="50000"/>
                          </a:schemeClr>
                        </a:solidFill>
                        <a:latin typeface="Segoe UI Light" panose="020B0502040204020203" pitchFamily="34" charset="0"/>
                        <a:cs typeface="Segoe UI Light" panose="020B0502040204020203" pitchFamily="34" charset="0"/>
                      </a:endParaRPr>
                    </a:p>
                  </a:txBody>
                  <a:tcPr marL="9524" marR="9524" marT="9524" marB="0" anchor="ctr"/>
                </a:tc>
                <a:extLst>
                  <a:ext uri="{0D108BD9-81ED-4DB2-BD59-A6C34878D82A}">
                    <a16:rowId xmlns:a16="http://schemas.microsoft.com/office/drawing/2014/main" val="1384935664"/>
                  </a:ext>
                </a:extLst>
              </a:tr>
              <a:tr h="308332">
                <a:tc>
                  <a:txBody>
                    <a:bodyPr/>
                    <a:lstStyle/>
                    <a:p>
                      <a:pPr algn="ctr" fontAlgn="b"/>
                      <a:r>
                        <a:rPr lang="en-AU" sz="2800" b="1" u="none" strike="noStrike" dirty="0">
                          <a:effectLst/>
                        </a:rPr>
                        <a:t>Set-</a:t>
                      </a:r>
                      <a:r>
                        <a:rPr lang="en-AU" sz="2800" b="1" u="none" strike="noStrike" dirty="0" err="1">
                          <a:effectLst/>
                        </a:rPr>
                        <a:t>JobTrigger</a:t>
                      </a:r>
                      <a:endParaRPr lang="en-AU" sz="2800" b="1" i="0" u="none" strike="noStrike" dirty="0">
                        <a:solidFill>
                          <a:srgbClr val="000000"/>
                        </a:solidFill>
                        <a:effectLst/>
                        <a:latin typeface="Segoe UI Light" panose="020B0502040204020203" pitchFamily="34" charset="0"/>
                        <a:cs typeface="Segoe UI Light" panose="020B0502040204020203" pitchFamily="34" charset="0"/>
                      </a:endParaRPr>
                    </a:p>
                  </a:txBody>
                  <a:tcPr marL="9524" marR="9524" marT="9524" marB="0" anchor="ctr"/>
                </a:tc>
                <a:tc>
                  <a:txBody>
                    <a:bodyPr/>
                    <a:lstStyle/>
                    <a:p>
                      <a:pPr algn="ctr"/>
                      <a:r>
                        <a:rPr lang="en-AU" sz="2800" b="0" dirty="0"/>
                        <a:t>Changes a job trigger.</a:t>
                      </a:r>
                      <a:endParaRPr lang="en-AU" sz="2800" b="0" dirty="0">
                        <a:solidFill>
                          <a:schemeClr val="tx1">
                            <a:lumMod val="50000"/>
                          </a:schemeClr>
                        </a:solidFill>
                        <a:latin typeface="Segoe UI Light" panose="020B0502040204020203" pitchFamily="34" charset="0"/>
                        <a:cs typeface="Segoe UI Light" panose="020B0502040204020203" pitchFamily="34" charset="0"/>
                      </a:endParaRPr>
                    </a:p>
                  </a:txBody>
                  <a:tcPr marL="9524" marR="9524" marT="9524" marB="0" anchor="ctr"/>
                </a:tc>
                <a:extLst>
                  <a:ext uri="{0D108BD9-81ED-4DB2-BD59-A6C34878D82A}">
                    <a16:rowId xmlns:a16="http://schemas.microsoft.com/office/drawing/2014/main" val="1787361219"/>
                  </a:ext>
                </a:extLst>
              </a:tr>
              <a:tr h="308332">
                <a:tc>
                  <a:txBody>
                    <a:bodyPr/>
                    <a:lstStyle/>
                    <a:p>
                      <a:pPr algn="ctr" fontAlgn="b"/>
                      <a:r>
                        <a:rPr lang="en-AU" sz="2800" b="1" u="none" strike="noStrike" dirty="0">
                          <a:effectLst/>
                        </a:rPr>
                        <a:t>Disable-</a:t>
                      </a:r>
                      <a:r>
                        <a:rPr lang="en-AU" sz="2800" b="1" u="none" strike="noStrike" dirty="0" err="1">
                          <a:effectLst/>
                        </a:rPr>
                        <a:t>JobTrigger</a:t>
                      </a:r>
                      <a:endParaRPr lang="en-AU" sz="2800" b="1" i="0" u="none" strike="noStrike" dirty="0">
                        <a:solidFill>
                          <a:srgbClr val="000000"/>
                        </a:solidFill>
                        <a:effectLst/>
                        <a:latin typeface="Segoe UI Light" panose="020B0502040204020203" pitchFamily="34" charset="0"/>
                        <a:cs typeface="Segoe UI Light" panose="020B0502040204020203" pitchFamily="34" charset="0"/>
                      </a:endParaRPr>
                    </a:p>
                  </a:txBody>
                  <a:tcPr marL="9524" marR="9524" marT="9524" marB="0" anchor="ctr"/>
                </a:tc>
                <a:tc>
                  <a:txBody>
                    <a:bodyPr/>
                    <a:lstStyle/>
                    <a:p>
                      <a:pPr algn="ctr"/>
                      <a:r>
                        <a:rPr lang="en-US" sz="2800" b="0" dirty="0"/>
                        <a:t>Temporarily disables a job trigger.</a:t>
                      </a:r>
                      <a:endParaRPr lang="en-AU" sz="2800" b="0" dirty="0">
                        <a:solidFill>
                          <a:schemeClr val="tx1">
                            <a:lumMod val="50000"/>
                          </a:schemeClr>
                        </a:solidFill>
                        <a:latin typeface="Segoe UI Light" panose="020B0502040204020203" pitchFamily="34" charset="0"/>
                        <a:cs typeface="Segoe UI Light" panose="020B0502040204020203" pitchFamily="34" charset="0"/>
                      </a:endParaRPr>
                    </a:p>
                  </a:txBody>
                  <a:tcPr marL="9524" marR="9524" marT="9524" marB="0" anchor="ctr"/>
                </a:tc>
                <a:extLst>
                  <a:ext uri="{0D108BD9-81ED-4DB2-BD59-A6C34878D82A}">
                    <a16:rowId xmlns:a16="http://schemas.microsoft.com/office/drawing/2014/main" val="71546343"/>
                  </a:ext>
                </a:extLst>
              </a:tr>
              <a:tr h="308332">
                <a:tc>
                  <a:txBody>
                    <a:bodyPr/>
                    <a:lstStyle/>
                    <a:p>
                      <a:pPr algn="ctr" fontAlgn="b"/>
                      <a:r>
                        <a:rPr lang="en-AU" sz="2800" b="1" u="none" strike="noStrike" dirty="0">
                          <a:effectLst/>
                        </a:rPr>
                        <a:t>Enable-</a:t>
                      </a:r>
                      <a:r>
                        <a:rPr lang="en-AU" sz="2800" b="1" u="none" strike="noStrike" dirty="0" err="1">
                          <a:effectLst/>
                        </a:rPr>
                        <a:t>JobTrigger</a:t>
                      </a:r>
                      <a:endParaRPr lang="en-AU" sz="2800" b="1" i="0" u="none" strike="noStrike" dirty="0">
                        <a:solidFill>
                          <a:srgbClr val="000000"/>
                        </a:solidFill>
                        <a:effectLst/>
                        <a:latin typeface="Segoe UI Light" panose="020B0502040204020203" pitchFamily="34" charset="0"/>
                        <a:cs typeface="Segoe UI Light" panose="020B0502040204020203" pitchFamily="34" charset="0"/>
                      </a:endParaRPr>
                    </a:p>
                  </a:txBody>
                  <a:tcPr marL="9524" marR="9524" marT="9524" marB="0" anchor="ctr"/>
                </a:tc>
                <a:tc>
                  <a:txBody>
                    <a:bodyPr/>
                    <a:lstStyle/>
                    <a:p>
                      <a:pPr algn="ctr"/>
                      <a:r>
                        <a:rPr lang="en-AU" sz="2800" b="0" dirty="0"/>
                        <a:t>Re-enables a job trigger.</a:t>
                      </a:r>
                      <a:endParaRPr lang="en-AU" sz="2800" b="0" dirty="0">
                        <a:solidFill>
                          <a:schemeClr val="tx1">
                            <a:lumMod val="50000"/>
                          </a:schemeClr>
                        </a:solidFill>
                        <a:latin typeface="Segoe UI Light" panose="020B0502040204020203" pitchFamily="34" charset="0"/>
                        <a:cs typeface="Segoe UI Light" panose="020B0502040204020203" pitchFamily="34" charset="0"/>
                      </a:endParaRPr>
                    </a:p>
                  </a:txBody>
                  <a:tcPr marL="9524" marR="9524" marT="9524" marB="0" anchor="ctr"/>
                </a:tc>
                <a:extLst>
                  <a:ext uri="{0D108BD9-81ED-4DB2-BD59-A6C34878D82A}">
                    <a16:rowId xmlns:a16="http://schemas.microsoft.com/office/drawing/2014/main" val="3161244548"/>
                  </a:ext>
                </a:extLst>
              </a:tr>
              <a:tr h="308332">
                <a:tc>
                  <a:txBody>
                    <a:bodyPr/>
                    <a:lstStyle/>
                    <a:p>
                      <a:pPr algn="ctr" fontAlgn="b"/>
                      <a:r>
                        <a:rPr lang="en-AU" sz="2800" b="1" u="none" strike="noStrike" dirty="0">
                          <a:effectLst/>
                        </a:rPr>
                        <a:t>Remove-</a:t>
                      </a:r>
                      <a:r>
                        <a:rPr lang="en-AU" sz="2800" b="1" u="none" strike="noStrike" dirty="0" err="1">
                          <a:effectLst/>
                        </a:rPr>
                        <a:t>JobTrigger</a:t>
                      </a:r>
                      <a:endParaRPr lang="en-AU" sz="2800" b="1" i="0" u="none" strike="noStrike" dirty="0">
                        <a:solidFill>
                          <a:srgbClr val="000000"/>
                        </a:solidFill>
                        <a:effectLst/>
                        <a:latin typeface="Segoe UI Light" panose="020B0502040204020203" pitchFamily="34" charset="0"/>
                        <a:cs typeface="Segoe UI Light" panose="020B0502040204020203" pitchFamily="34" charset="0"/>
                      </a:endParaRPr>
                    </a:p>
                  </a:txBody>
                  <a:tcPr marL="9524" marR="9524" marT="9524" marB="0" anchor="ctr"/>
                </a:tc>
                <a:tc>
                  <a:txBody>
                    <a:bodyPr/>
                    <a:lstStyle/>
                    <a:p>
                      <a:pPr algn="ctr"/>
                      <a:r>
                        <a:rPr lang="en-AU" sz="2800" b="0" dirty="0"/>
                        <a:t>Deletes a job trigger.</a:t>
                      </a:r>
                      <a:endParaRPr lang="en-AU" sz="2800" b="0" dirty="0">
                        <a:solidFill>
                          <a:schemeClr val="tx1">
                            <a:lumMod val="50000"/>
                          </a:schemeClr>
                        </a:solidFill>
                        <a:latin typeface="Segoe UI Light" panose="020B0502040204020203" pitchFamily="34" charset="0"/>
                        <a:cs typeface="Segoe UI Light" panose="020B0502040204020203" pitchFamily="34" charset="0"/>
                      </a:endParaRPr>
                    </a:p>
                  </a:txBody>
                  <a:tcPr marL="9524" marR="9524" marT="9524" marB="0" anchor="ctr"/>
                </a:tc>
                <a:extLst>
                  <a:ext uri="{0D108BD9-81ED-4DB2-BD59-A6C34878D82A}">
                    <a16:rowId xmlns:a16="http://schemas.microsoft.com/office/drawing/2014/main" val="613452876"/>
                  </a:ext>
                </a:extLst>
              </a:tr>
            </a:tbl>
          </a:graphicData>
        </a:graphic>
      </p:graphicFrame>
    </p:spTree>
    <p:extLst>
      <p:ext uri="{BB962C8B-B14F-4D97-AF65-F5344CB8AC3E}">
        <p14:creationId xmlns:p14="http://schemas.microsoft.com/office/powerpoint/2010/main" val="87785245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a16="http://schemas.microsoft.com/office/drawing/2014/main" xmlns="">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9B30DD4-5528-4034-B3BF-D77EE85EBBB7}"/>
              </a:ext>
            </a:extLst>
          </p:cNvPr>
          <p:cNvSpPr>
            <a:spLocks noGrp="1"/>
          </p:cNvSpPr>
          <p:nvPr>
            <p:ph type="title"/>
          </p:nvPr>
        </p:nvSpPr>
        <p:spPr/>
        <p:txBody>
          <a:bodyPr/>
          <a:lstStyle/>
          <a:p>
            <a:r>
              <a:rPr lang="en-US"/>
              <a:t>T</a:t>
            </a:r>
            <a:r>
              <a:rPr lang="en-001"/>
              <a:t>rigger Examples</a:t>
            </a:r>
            <a:endParaRPr lang="en-US" dirty="0"/>
          </a:p>
        </p:txBody>
      </p:sp>
      <p:sp>
        <p:nvSpPr>
          <p:cNvPr id="5" name="TextBox 4">
            <a:extLst>
              <a:ext uri="{FF2B5EF4-FFF2-40B4-BE49-F238E27FC236}">
                <a16:creationId xmlns:a16="http://schemas.microsoft.com/office/drawing/2014/main" id="{9103612D-B459-4E60-BFD7-E06EC0D07767}"/>
              </a:ext>
            </a:extLst>
          </p:cNvPr>
          <p:cNvSpPr txBox="1"/>
          <p:nvPr/>
        </p:nvSpPr>
        <p:spPr>
          <a:xfrm>
            <a:off x="419362" y="1190795"/>
            <a:ext cx="11239238" cy="5438605"/>
          </a:xfrm>
          <a:prstGeom prst="rect">
            <a:avLst/>
          </a:prstGeom>
          <a:solidFill>
            <a:srgbClr val="002060"/>
          </a:solidFill>
        </p:spPr>
        <p:txBody>
          <a:bodyPr wrap="square" rtlCol="0">
            <a:spAutoFit/>
          </a:bodyPr>
          <a:lstStyle/>
          <a:p>
            <a:r>
              <a:rPr lang="en-US" sz="2000" dirty="0">
                <a:solidFill>
                  <a:schemeClr val="bg1"/>
                </a:solidFill>
                <a:latin typeface="Lucida Console" panose="020B0609040504020204" pitchFamily="49" charset="0"/>
              </a:rPr>
              <a:t>PS C</a:t>
            </a:r>
            <a:r>
              <a:rPr lang="en-US" sz="2000">
                <a:solidFill>
                  <a:schemeClr val="bg1"/>
                </a:solidFill>
                <a:latin typeface="Lucida Console" panose="020B0609040504020204" pitchFamily="49" charset="0"/>
              </a:rPr>
              <a:t>:\&gt; </a:t>
            </a:r>
            <a:r>
              <a:rPr lang="en-US" sz="2000">
                <a:solidFill>
                  <a:srgbClr val="FF0000"/>
                </a:solidFill>
                <a:latin typeface="Lucida Console" panose="020B0609040504020204" pitchFamily="49" charset="0"/>
              </a:rPr>
              <a:t>$</a:t>
            </a:r>
            <a:r>
              <a:rPr lang="en-US" sz="2000" dirty="0">
                <a:solidFill>
                  <a:srgbClr val="FF0000"/>
                </a:solidFill>
                <a:latin typeface="Lucida Console" panose="020B0609040504020204" pitchFamily="49" charset="0"/>
              </a:rPr>
              <a:t>trigger </a:t>
            </a:r>
            <a:r>
              <a:rPr lang="en-US" sz="2000" dirty="0">
                <a:solidFill>
                  <a:schemeClr val="bg1"/>
                </a:solidFill>
                <a:latin typeface="Lucida Console" panose="020B0609040504020204" pitchFamily="49" charset="0"/>
              </a:rPr>
              <a:t>=</a:t>
            </a:r>
            <a:r>
              <a:rPr lang="en-US" sz="2000" dirty="0">
                <a:latin typeface="Lucida Console" panose="020B0609040504020204" pitchFamily="49" charset="0"/>
              </a:rPr>
              <a:t> </a:t>
            </a:r>
            <a:r>
              <a:rPr lang="en-US" sz="2000" dirty="0">
                <a:solidFill>
                  <a:schemeClr val="bg1"/>
                </a:solidFill>
                <a:latin typeface="Lucida Console" panose="020B0609040504020204" pitchFamily="49" charset="0"/>
              </a:rPr>
              <a:t>New-</a:t>
            </a:r>
            <a:r>
              <a:rPr lang="en-US" sz="2000" dirty="0" err="1">
                <a:solidFill>
                  <a:schemeClr val="bg1"/>
                </a:solidFill>
                <a:latin typeface="Lucida Console" panose="020B0609040504020204" pitchFamily="49" charset="0"/>
              </a:rPr>
              <a:t>JobTrigger</a:t>
            </a:r>
            <a:r>
              <a:rPr lang="en-US" sz="2000" dirty="0">
                <a:latin typeface="Lucida Console" panose="020B0609040504020204" pitchFamily="49" charset="0"/>
              </a:rPr>
              <a:t> </a:t>
            </a:r>
            <a:r>
              <a:rPr lang="en-US" sz="2000" kern="0" dirty="0">
                <a:solidFill>
                  <a:srgbClr val="FFE4B5"/>
                </a:solidFill>
                <a:latin typeface="Lucida Console" panose="020B0609040504020204" pitchFamily="49" charset="0"/>
              </a:rPr>
              <a:t>–Daily –At </a:t>
            </a:r>
            <a:r>
              <a:rPr lang="en-US" sz="2000" kern="0" dirty="0">
                <a:solidFill>
                  <a:srgbClr val="DB7093"/>
                </a:solidFill>
                <a:latin typeface="Lucida Console" panose="020B0609040504020204" pitchFamily="49" charset="0"/>
              </a:rPr>
              <a:t>“04:45:00PM” </a:t>
            </a:r>
          </a:p>
          <a:p>
            <a:endParaRPr lang="en-US" sz="2000" dirty="0">
              <a:latin typeface="Lucida Console" panose="020B0609040504020204" pitchFamily="49" charset="0"/>
            </a:endParaRPr>
          </a:p>
          <a:p>
            <a:r>
              <a:rPr lang="en-US" sz="2000" dirty="0">
                <a:solidFill>
                  <a:schemeClr val="bg1"/>
                </a:solidFill>
                <a:latin typeface="Lucida Console" panose="020B0609040504020204" pitchFamily="49" charset="0"/>
              </a:rPr>
              <a:t>PS C:\&gt; </a:t>
            </a:r>
            <a:r>
              <a:rPr lang="en-US" sz="2000" dirty="0">
                <a:solidFill>
                  <a:srgbClr val="FF0000"/>
                </a:solidFill>
                <a:latin typeface="Lucida Console" panose="020B0609040504020204" pitchFamily="49" charset="0"/>
              </a:rPr>
              <a:t>$trigger</a:t>
            </a:r>
          </a:p>
          <a:p>
            <a:endParaRPr lang="en-US" sz="2000" kern="0" dirty="0">
              <a:solidFill>
                <a:srgbClr val="FF0000"/>
              </a:solidFill>
              <a:latin typeface="Lucida Console" panose="020B0609040504020204" pitchFamily="49" charset="0"/>
            </a:endParaRPr>
          </a:p>
          <a:p>
            <a:r>
              <a:rPr lang="en-US" sz="2000" dirty="0">
                <a:solidFill>
                  <a:schemeClr val="bg1"/>
                </a:solidFill>
                <a:latin typeface="Lucida Console" panose="020B0609040504020204" pitchFamily="49" charset="0"/>
              </a:rPr>
              <a:t>Id  Frequency  Time                  </a:t>
            </a:r>
            <a:r>
              <a:rPr lang="en-US" sz="2000" dirty="0" err="1">
                <a:solidFill>
                  <a:schemeClr val="bg1"/>
                </a:solidFill>
                <a:latin typeface="Lucida Console" panose="020B0609040504020204" pitchFamily="49" charset="0"/>
              </a:rPr>
              <a:t>DaysOfWeek</a:t>
            </a:r>
            <a:r>
              <a:rPr lang="en-US" sz="2000" dirty="0">
                <a:solidFill>
                  <a:schemeClr val="bg1"/>
                </a:solidFill>
                <a:latin typeface="Lucida Console" panose="020B0609040504020204" pitchFamily="49" charset="0"/>
              </a:rPr>
              <a:t>     Enabled</a:t>
            </a:r>
          </a:p>
          <a:p>
            <a:r>
              <a:rPr lang="en-US" sz="2000" dirty="0">
                <a:solidFill>
                  <a:schemeClr val="bg1"/>
                </a:solidFill>
                <a:latin typeface="Lucida Console" panose="020B0609040504020204" pitchFamily="49" charset="0"/>
              </a:rPr>
              <a:t>--  ---------  ----                  ----------     -------</a:t>
            </a:r>
          </a:p>
          <a:p>
            <a:r>
              <a:rPr lang="en-US" sz="2000" dirty="0">
                <a:solidFill>
                  <a:schemeClr val="bg1"/>
                </a:solidFill>
                <a:latin typeface="Lucida Console" panose="020B0609040504020204" pitchFamily="49" charset="0"/>
              </a:rPr>
              <a:t>0   Daily      9/11/2017 4:45:00 PM                 True</a:t>
            </a:r>
          </a:p>
          <a:p>
            <a:endParaRPr lang="en-US" sz="2000" kern="0" dirty="0">
              <a:solidFill>
                <a:schemeClr val="bg1"/>
              </a:solidFill>
              <a:latin typeface="Lucida Console" panose="020B0609040504020204" pitchFamily="49" charset="0"/>
            </a:endParaRPr>
          </a:p>
          <a:p>
            <a:pPr>
              <a:lnSpc>
                <a:spcPct val="107000"/>
              </a:lnSpc>
              <a:spcAft>
                <a:spcPts val="800"/>
              </a:spcAft>
            </a:pPr>
            <a:r>
              <a:rPr lang="en-US" sz="2000" dirty="0">
                <a:solidFill>
                  <a:schemeClr val="bg1"/>
                </a:solidFill>
                <a:latin typeface="Lucida Console" panose="020B0609040504020204" pitchFamily="49" charset="0"/>
              </a:rPr>
              <a:t>PS C</a:t>
            </a:r>
            <a:r>
              <a:rPr lang="en-US" sz="2000">
                <a:solidFill>
                  <a:schemeClr val="bg1"/>
                </a:solidFill>
                <a:latin typeface="Lucida Console" panose="020B0609040504020204" pitchFamily="49" charset="0"/>
              </a:rPr>
              <a:t>:\&gt; </a:t>
            </a:r>
            <a:r>
              <a:rPr lang="en-US" sz="2000">
                <a:solidFill>
                  <a:srgbClr val="FF0000"/>
                </a:solidFill>
                <a:latin typeface="Lucida Console" panose="020B0609040504020204" pitchFamily="49" charset="0"/>
              </a:rPr>
              <a:t>$</a:t>
            </a:r>
            <a:r>
              <a:rPr lang="en-US" sz="2000" dirty="0">
                <a:solidFill>
                  <a:srgbClr val="FF0000"/>
                </a:solidFill>
                <a:latin typeface="Lucida Console" panose="020B0609040504020204" pitchFamily="49" charset="0"/>
              </a:rPr>
              <a:t>trigger </a:t>
            </a:r>
            <a:r>
              <a:rPr lang="en-US" sz="2000" dirty="0">
                <a:solidFill>
                  <a:schemeClr val="bg1"/>
                </a:solidFill>
                <a:latin typeface="Lucida Console" panose="020B0609040504020204" pitchFamily="49" charset="0"/>
              </a:rPr>
              <a:t>=</a:t>
            </a:r>
            <a:r>
              <a:rPr lang="en-US" sz="2000" dirty="0">
                <a:solidFill>
                  <a:srgbClr val="FF0000"/>
                </a:solidFill>
                <a:latin typeface="Lucida Console" panose="020B0609040504020204" pitchFamily="49" charset="0"/>
              </a:rPr>
              <a:t> </a:t>
            </a:r>
            <a:r>
              <a:rPr lang="en-US" sz="2000" dirty="0">
                <a:solidFill>
                  <a:srgbClr val="E0FFFF"/>
                </a:solidFill>
                <a:latin typeface="Lucida Console" panose="020B0609040504020204" pitchFamily="49" charset="0"/>
                <a:ea typeface="Calibri" panose="020F0502020204030204" pitchFamily="34" charset="0"/>
                <a:cs typeface="Lucida Console" panose="020B0609040504020204" pitchFamily="49" charset="0"/>
              </a:rPr>
              <a:t>New-</a:t>
            </a:r>
            <a:r>
              <a:rPr lang="en-US" sz="2000" dirty="0" err="1">
                <a:solidFill>
                  <a:srgbClr val="E0FFFF"/>
                </a:solidFill>
                <a:latin typeface="Lucida Console" panose="020B0609040504020204" pitchFamily="49" charset="0"/>
                <a:ea typeface="Calibri" panose="020F0502020204030204" pitchFamily="34" charset="0"/>
                <a:cs typeface="Lucida Console" panose="020B0609040504020204" pitchFamily="49" charset="0"/>
              </a:rPr>
              <a:t>JobTrigger</a:t>
            </a:r>
            <a:r>
              <a:rPr lang="en-US" sz="2000" dirty="0">
                <a:latin typeface="Lucida Console" panose="020B0609040504020204" pitchFamily="49" charset="0"/>
                <a:ea typeface="Calibri" panose="020F0502020204030204" pitchFamily="34" charset="0"/>
                <a:cs typeface="Lucida Console" panose="020B0609040504020204" pitchFamily="49" charset="0"/>
              </a:rPr>
              <a:t> </a:t>
            </a:r>
            <a:r>
              <a:rPr lang="en-US" sz="2000" dirty="0">
                <a:solidFill>
                  <a:srgbClr val="FFE4B5"/>
                </a:solidFill>
                <a:latin typeface="Lucida Console" panose="020B0609040504020204" pitchFamily="49" charset="0"/>
                <a:ea typeface="Calibri" panose="020F0502020204030204" pitchFamily="34" charset="0"/>
                <a:cs typeface="Lucida Console" panose="020B0609040504020204" pitchFamily="49" charset="0"/>
              </a:rPr>
              <a:t>-Weekly</a:t>
            </a:r>
            <a:r>
              <a:rPr lang="en-US" sz="2000" dirty="0">
                <a:latin typeface="Lucida Console" panose="020B0609040504020204" pitchFamily="49" charset="0"/>
                <a:ea typeface="Calibri" panose="020F0502020204030204" pitchFamily="34" charset="0"/>
                <a:cs typeface="Lucida Console" panose="020B0609040504020204" pitchFamily="49" charset="0"/>
              </a:rPr>
              <a:t> </a:t>
            </a:r>
            <a:r>
              <a:rPr lang="en-US" sz="2000" dirty="0">
                <a:solidFill>
                  <a:srgbClr val="FFE4B5"/>
                </a:solidFill>
                <a:latin typeface="Lucida Console" panose="020B0609040504020204" pitchFamily="49" charset="0"/>
                <a:ea typeface="Calibri" panose="020F0502020204030204" pitchFamily="34" charset="0"/>
                <a:cs typeface="Lucida Console" panose="020B0609040504020204" pitchFamily="49" charset="0"/>
              </a:rPr>
              <a:t>-</a:t>
            </a:r>
            <a:r>
              <a:rPr lang="en-US" sz="2000" dirty="0" err="1">
                <a:solidFill>
                  <a:srgbClr val="FFE4B5"/>
                </a:solidFill>
                <a:latin typeface="Lucida Console" panose="020B0609040504020204" pitchFamily="49" charset="0"/>
                <a:ea typeface="Calibri" panose="020F0502020204030204" pitchFamily="34" charset="0"/>
                <a:cs typeface="Lucida Console" panose="020B0609040504020204" pitchFamily="49" charset="0"/>
              </a:rPr>
              <a:t>DaysOfWeek</a:t>
            </a:r>
            <a:r>
              <a:rPr lang="en-US" sz="2000" dirty="0">
                <a:latin typeface="Lucida Console" panose="020B0609040504020204" pitchFamily="49" charset="0"/>
                <a:ea typeface="Calibri" panose="020F0502020204030204" pitchFamily="34" charset="0"/>
                <a:cs typeface="Lucida Console" panose="020B0609040504020204" pitchFamily="49" charset="0"/>
              </a:rPr>
              <a:t> </a:t>
            </a:r>
            <a:r>
              <a:rPr lang="en-US" sz="2000" dirty="0">
                <a:solidFill>
                  <a:srgbClr val="EE82EE"/>
                </a:solidFill>
                <a:latin typeface="Lucida Console" panose="020B0609040504020204" pitchFamily="49" charset="0"/>
                <a:ea typeface="Calibri" panose="020F0502020204030204" pitchFamily="34" charset="0"/>
                <a:cs typeface="Lucida Console" panose="020B0609040504020204" pitchFamily="49" charset="0"/>
              </a:rPr>
              <a:t>Monday</a:t>
            </a:r>
            <a:r>
              <a:rPr lang="en-US" sz="2000" dirty="0">
                <a:solidFill>
                  <a:srgbClr val="D3D3D3"/>
                </a:solidFill>
                <a:latin typeface="Lucida Console" panose="020B0609040504020204" pitchFamily="49" charset="0"/>
                <a:ea typeface="Calibri" panose="020F0502020204030204" pitchFamily="34" charset="0"/>
                <a:cs typeface="Lucida Console" panose="020B0609040504020204" pitchFamily="49" charset="0"/>
              </a:rPr>
              <a:t>,</a:t>
            </a:r>
            <a:r>
              <a:rPr lang="en-US" sz="2000" dirty="0">
                <a:latin typeface="Lucida Console" panose="020B0609040504020204" pitchFamily="49" charset="0"/>
                <a:ea typeface="Calibri" panose="020F0502020204030204" pitchFamily="34" charset="0"/>
                <a:cs typeface="Lucida Console" panose="020B0609040504020204" pitchFamily="49" charset="0"/>
              </a:rPr>
              <a:t> </a:t>
            </a:r>
            <a:r>
              <a:rPr lang="en-US" sz="2000" dirty="0">
                <a:solidFill>
                  <a:srgbClr val="EE82EE"/>
                </a:solidFill>
                <a:latin typeface="Lucida Console" panose="020B0609040504020204" pitchFamily="49" charset="0"/>
                <a:ea typeface="Calibri" panose="020F0502020204030204" pitchFamily="34" charset="0"/>
                <a:cs typeface="Lucida Console" panose="020B0609040504020204" pitchFamily="49" charset="0"/>
              </a:rPr>
              <a:t>Wednesday</a:t>
            </a:r>
            <a:r>
              <a:rPr lang="en-US" sz="2000" dirty="0">
                <a:solidFill>
                  <a:srgbClr val="D3D3D3"/>
                </a:solidFill>
                <a:latin typeface="Lucida Console" panose="020B0609040504020204" pitchFamily="49" charset="0"/>
                <a:ea typeface="Calibri" panose="020F0502020204030204" pitchFamily="34" charset="0"/>
                <a:cs typeface="Lucida Console" panose="020B0609040504020204" pitchFamily="49" charset="0"/>
              </a:rPr>
              <a:t>,</a:t>
            </a:r>
            <a:r>
              <a:rPr lang="en-US" sz="2000" dirty="0">
                <a:latin typeface="Lucida Console" panose="020B0609040504020204" pitchFamily="49" charset="0"/>
                <a:ea typeface="Calibri" panose="020F0502020204030204" pitchFamily="34" charset="0"/>
                <a:cs typeface="Lucida Console" panose="020B0609040504020204" pitchFamily="49" charset="0"/>
              </a:rPr>
              <a:t> </a:t>
            </a:r>
            <a:r>
              <a:rPr lang="en-US" sz="2000" dirty="0">
                <a:solidFill>
                  <a:srgbClr val="EE82EE"/>
                </a:solidFill>
                <a:latin typeface="Lucida Console" panose="020B0609040504020204" pitchFamily="49" charset="0"/>
                <a:ea typeface="Calibri" panose="020F0502020204030204" pitchFamily="34" charset="0"/>
                <a:cs typeface="Lucida Console" panose="020B0609040504020204" pitchFamily="49" charset="0"/>
              </a:rPr>
              <a:t>Friday</a:t>
            </a:r>
            <a:r>
              <a:rPr lang="en-US" sz="2000" dirty="0">
                <a:latin typeface="Lucida Console" panose="020B0609040504020204" pitchFamily="49" charset="0"/>
                <a:ea typeface="Calibri" panose="020F0502020204030204" pitchFamily="34" charset="0"/>
                <a:cs typeface="Lucida Console" panose="020B0609040504020204" pitchFamily="49" charset="0"/>
              </a:rPr>
              <a:t> </a:t>
            </a:r>
            <a:r>
              <a:rPr lang="en-US" sz="2000" dirty="0">
                <a:solidFill>
                  <a:srgbClr val="FFE4B5"/>
                </a:solidFill>
                <a:latin typeface="Lucida Console" panose="020B0609040504020204" pitchFamily="49" charset="0"/>
                <a:ea typeface="Calibri" panose="020F0502020204030204" pitchFamily="34" charset="0"/>
                <a:cs typeface="Lucida Console" panose="020B0609040504020204" pitchFamily="49" charset="0"/>
              </a:rPr>
              <a:t>-At</a:t>
            </a:r>
            <a:r>
              <a:rPr lang="en-US" sz="2000" dirty="0">
                <a:latin typeface="Lucida Console" panose="020B0609040504020204" pitchFamily="49" charset="0"/>
                <a:ea typeface="Calibri" panose="020F0502020204030204" pitchFamily="34" charset="0"/>
                <a:cs typeface="Lucida Console" panose="020B0609040504020204" pitchFamily="49" charset="0"/>
              </a:rPr>
              <a:t> </a:t>
            </a:r>
            <a:r>
              <a:rPr lang="en-US" sz="2000" dirty="0">
                <a:solidFill>
                  <a:srgbClr val="DB7093"/>
                </a:solidFill>
                <a:latin typeface="Lucida Console" panose="020B0609040504020204" pitchFamily="49" charset="0"/>
                <a:ea typeface="Calibri" panose="020F0502020204030204" pitchFamily="34" charset="0"/>
                <a:cs typeface="Lucida Console" panose="020B0609040504020204" pitchFamily="49" charset="0"/>
              </a:rPr>
              <a:t>"23:00"</a:t>
            </a:r>
            <a:r>
              <a:rPr lang="en-US" sz="2000" dirty="0">
                <a:latin typeface="Lucida Console" panose="020B0609040504020204" pitchFamily="49" charset="0"/>
                <a:ea typeface="Calibri" panose="020F0502020204030204" pitchFamily="34" charset="0"/>
                <a:cs typeface="Lucida Console" panose="020B0609040504020204" pitchFamily="49" charset="0"/>
              </a:rPr>
              <a:t> </a:t>
            </a:r>
            <a:r>
              <a:rPr lang="en-US" sz="2000" dirty="0">
                <a:solidFill>
                  <a:srgbClr val="FFE4B5"/>
                </a:solidFill>
                <a:latin typeface="Lucida Console" panose="020B0609040504020204" pitchFamily="49" charset="0"/>
                <a:ea typeface="Calibri" panose="020F0502020204030204" pitchFamily="34" charset="0"/>
                <a:cs typeface="Lucida Console" panose="020B0609040504020204" pitchFamily="49" charset="0"/>
              </a:rPr>
              <a:t>-</a:t>
            </a:r>
            <a:r>
              <a:rPr lang="en-US" sz="2000" dirty="0" err="1">
                <a:solidFill>
                  <a:srgbClr val="FFE4B5"/>
                </a:solidFill>
                <a:latin typeface="Lucida Console" panose="020B0609040504020204" pitchFamily="49" charset="0"/>
                <a:ea typeface="Calibri" panose="020F0502020204030204" pitchFamily="34" charset="0"/>
                <a:cs typeface="Lucida Console" panose="020B0609040504020204" pitchFamily="49" charset="0"/>
              </a:rPr>
              <a:t>WeeksInterval</a:t>
            </a:r>
            <a:r>
              <a:rPr lang="en-US" sz="2000" dirty="0">
                <a:latin typeface="Lucida Console" panose="020B0609040504020204" pitchFamily="49" charset="0"/>
                <a:ea typeface="Calibri" panose="020F0502020204030204" pitchFamily="34" charset="0"/>
                <a:cs typeface="Lucida Console" panose="020B0609040504020204" pitchFamily="49" charset="0"/>
              </a:rPr>
              <a:t> </a:t>
            </a:r>
            <a:r>
              <a:rPr lang="en-US" sz="2000" dirty="0">
                <a:solidFill>
                  <a:srgbClr val="FFE4C4"/>
                </a:solidFill>
                <a:latin typeface="Lucida Console" panose="020B0609040504020204" pitchFamily="49" charset="0"/>
                <a:ea typeface="Calibri" panose="020F0502020204030204" pitchFamily="34" charset="0"/>
                <a:cs typeface="Lucida Console" panose="020B0609040504020204" pitchFamily="49" charset="0"/>
              </a:rPr>
              <a:t>4 </a:t>
            </a:r>
            <a:r>
              <a:rPr lang="en-US" sz="2000" dirty="0">
                <a:solidFill>
                  <a:srgbClr val="2ED412"/>
                </a:solidFill>
                <a:latin typeface="Lucida Console" panose="020B0609040504020204" pitchFamily="49" charset="0"/>
              </a:rPr>
              <a:t># Repeats for 4weeks</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endParaRPr lang="en-US" sz="2000" dirty="0">
              <a:solidFill>
                <a:schemeClr val="bg1"/>
              </a:solidFill>
              <a:latin typeface="Lucida Console" panose="020B0609040504020204" pitchFamily="49" charset="0"/>
            </a:endParaRPr>
          </a:p>
          <a:p>
            <a:r>
              <a:rPr lang="en-US" sz="2000" dirty="0">
                <a:solidFill>
                  <a:schemeClr val="bg1"/>
                </a:solidFill>
                <a:latin typeface="Lucida Console" panose="020B0609040504020204" pitchFamily="49" charset="0"/>
              </a:rPr>
              <a:t>PS C:\&gt; </a:t>
            </a:r>
            <a:r>
              <a:rPr lang="en-US" sz="2000" dirty="0">
                <a:solidFill>
                  <a:srgbClr val="FF0000"/>
                </a:solidFill>
                <a:latin typeface="Lucida Console" panose="020B0609040504020204" pitchFamily="49" charset="0"/>
              </a:rPr>
              <a:t>$trigger</a:t>
            </a:r>
          </a:p>
          <a:p>
            <a:pPr>
              <a:lnSpc>
                <a:spcPct val="107000"/>
              </a:lnSpc>
              <a:spcAft>
                <a:spcPts val="800"/>
              </a:spcAft>
            </a:pPr>
            <a:endParaRPr lang="en-US" sz="2000" dirty="0">
              <a:solidFill>
                <a:srgbClr val="F5F5F5"/>
              </a:solidFill>
              <a:latin typeface="Lucida Console" panose="020B0609040504020204" pitchFamily="49" charset="0"/>
              <a:ea typeface="Calibri" panose="020F0502020204030204" pitchFamily="34" charset="0"/>
              <a:cs typeface="Lucida Console" panose="020B0609040504020204" pitchFamily="49" charset="0"/>
            </a:endParaRPr>
          </a:p>
          <a:p>
            <a:pPr>
              <a:lnSpc>
                <a:spcPct val="107000"/>
              </a:lnSpc>
              <a:spcAft>
                <a:spcPts val="800"/>
              </a:spcAft>
            </a:pPr>
            <a:r>
              <a:rPr lang="en-US" sz="2000" dirty="0">
                <a:solidFill>
                  <a:srgbClr val="F5F5F5"/>
                </a:solidFill>
                <a:latin typeface="Lucida Console" panose="020B0609040504020204" pitchFamily="49" charset="0"/>
                <a:ea typeface="Calibri" panose="020F0502020204030204" pitchFamily="34" charset="0"/>
                <a:cs typeface="Lucida Console" panose="020B0609040504020204" pitchFamily="49" charset="0"/>
              </a:rPr>
              <a:t>Id  Frequency  Time                  </a:t>
            </a:r>
            <a:r>
              <a:rPr lang="en-US" sz="2000" dirty="0" err="1">
                <a:solidFill>
                  <a:srgbClr val="F5F5F5"/>
                </a:solidFill>
                <a:latin typeface="Lucida Console" panose="020B0609040504020204" pitchFamily="49" charset="0"/>
                <a:ea typeface="Calibri" panose="020F0502020204030204" pitchFamily="34" charset="0"/>
                <a:cs typeface="Lucida Console" panose="020B0609040504020204" pitchFamily="49" charset="0"/>
              </a:rPr>
              <a:t>DaysOfWeek</a:t>
            </a:r>
            <a:r>
              <a:rPr lang="en-US" sz="2000" dirty="0">
                <a:solidFill>
                  <a:srgbClr val="F5F5F5"/>
                </a:solidFill>
                <a:latin typeface="Lucida Console" panose="020B0609040504020204" pitchFamily="49" charset="0"/>
                <a:ea typeface="Calibri" panose="020F0502020204030204" pitchFamily="34" charset="0"/>
                <a:cs typeface="Lucida Console" panose="020B0609040504020204" pitchFamily="49" charset="0"/>
              </a:rPr>
              <a:t>               Enabled   </a:t>
            </a:r>
            <a:endParaRPr lang="en-US" sz="3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F5F5F5"/>
                </a:solidFill>
                <a:latin typeface="Lucida Console" panose="020B0609040504020204" pitchFamily="49" charset="0"/>
                <a:ea typeface="Calibri" panose="020F0502020204030204" pitchFamily="34" charset="0"/>
                <a:cs typeface="Lucida Console" panose="020B0609040504020204" pitchFamily="49" charset="0"/>
              </a:rPr>
              <a:t>--  ---------  ----                  ----------               -------   </a:t>
            </a:r>
            <a:endParaRPr lang="en-US" sz="3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F5F5F5"/>
                </a:solidFill>
                <a:latin typeface="Lucida Console" panose="020B0609040504020204" pitchFamily="49" charset="0"/>
                <a:ea typeface="Calibri" panose="020F0502020204030204" pitchFamily="34" charset="0"/>
                <a:cs typeface="Lucida Console" panose="020B0609040504020204" pitchFamily="49" charset="0"/>
              </a:rPr>
              <a:t>0   Weekly     1/1/2019 11:00:00 PM   {Monday, Wednesday, ... True    </a:t>
            </a:r>
            <a:endParaRPr lang="en-US" sz="32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4910069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a16="http://schemas.microsoft.com/office/drawing/2014/main" xmlns="">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1">
            <a:extLst>
              <a:ext uri="{FF2B5EF4-FFF2-40B4-BE49-F238E27FC236}">
                <a16:creationId xmlns:a16="http://schemas.microsoft.com/office/drawing/2014/main" id="{1AD963DA-00AA-4245-9815-65F2138529E8}"/>
              </a:ext>
            </a:extLst>
          </p:cNvPr>
          <p:cNvSpPr>
            <a:spLocks noGrp="1"/>
          </p:cNvSpPr>
          <p:nvPr>
            <p:ph type="body" sz="quarter" idx="10"/>
          </p:nvPr>
        </p:nvSpPr>
        <p:spPr>
          <a:xfrm>
            <a:off x="269238" y="1193761"/>
            <a:ext cx="11389361" cy="2382191"/>
          </a:xfrm>
        </p:spPr>
        <p:txBody>
          <a:bodyPr/>
          <a:lstStyle/>
          <a:p>
            <a:r>
              <a:rPr lang="en-US" dirty="0"/>
              <a:t>Are the same found in </a:t>
            </a:r>
            <a:r>
              <a:rPr lang="en-US" dirty="0" err="1"/>
              <a:t>TaskScheduler</a:t>
            </a:r>
            <a:r>
              <a:rPr lang="en-US" dirty="0"/>
              <a:t> dialog boxes</a:t>
            </a:r>
          </a:p>
          <a:p>
            <a:endParaRPr lang="en-US" dirty="0"/>
          </a:p>
          <a:p>
            <a:r>
              <a:rPr lang="en-US" dirty="0"/>
              <a:t>The actual options are stored as properties of a </a:t>
            </a:r>
            <a:r>
              <a:rPr lang="en-US" b="1" dirty="0"/>
              <a:t>[</a:t>
            </a:r>
            <a:r>
              <a:rPr lang="en-US" b="1" dirty="0" err="1"/>
              <a:t>ScheduledJobOptions</a:t>
            </a:r>
            <a:r>
              <a:rPr lang="en-US" b="1" dirty="0"/>
              <a:t>] </a:t>
            </a:r>
            <a:r>
              <a:rPr lang="en-US" dirty="0"/>
              <a:t>object </a:t>
            </a:r>
            <a:r>
              <a:rPr lang="en-US" b="1" dirty="0" err="1"/>
              <a:t>typeManaged</a:t>
            </a:r>
            <a:r>
              <a:rPr lang="en-US" dirty="0"/>
              <a:t> by </a:t>
            </a:r>
            <a:r>
              <a:rPr lang="en-US" b="1" dirty="0" err="1"/>
              <a:t>ScheduledJobOption</a:t>
            </a:r>
            <a:r>
              <a:rPr lang="en-US" dirty="0"/>
              <a:t> cmdlets</a:t>
            </a:r>
          </a:p>
          <a:p>
            <a:endParaRPr lang="en-US" dirty="0"/>
          </a:p>
        </p:txBody>
      </p:sp>
      <p:sp>
        <p:nvSpPr>
          <p:cNvPr id="3" name="Title 2">
            <a:extLst>
              <a:ext uri="{FF2B5EF4-FFF2-40B4-BE49-F238E27FC236}">
                <a16:creationId xmlns:a16="http://schemas.microsoft.com/office/drawing/2014/main" id="{6619FABE-A7D3-4103-8E60-77482D09C135}"/>
              </a:ext>
            </a:extLst>
          </p:cNvPr>
          <p:cNvSpPr>
            <a:spLocks noGrp="1"/>
          </p:cNvSpPr>
          <p:nvPr>
            <p:ph type="title"/>
          </p:nvPr>
        </p:nvSpPr>
        <p:spPr/>
        <p:txBody>
          <a:bodyPr/>
          <a:lstStyle/>
          <a:p>
            <a:r>
              <a:rPr lang="en-US" dirty="0"/>
              <a:t>Setting Job Options – How?</a:t>
            </a:r>
          </a:p>
        </p:txBody>
      </p:sp>
      <p:graphicFrame>
        <p:nvGraphicFramePr>
          <p:cNvPr id="7" name="Table 6">
            <a:extLst>
              <a:ext uri="{FF2B5EF4-FFF2-40B4-BE49-F238E27FC236}">
                <a16:creationId xmlns:a16="http://schemas.microsoft.com/office/drawing/2014/main" id="{D836B6C0-7A09-4700-8E22-2BE055AF0CD1}"/>
              </a:ext>
            </a:extLst>
          </p:cNvPr>
          <p:cNvGraphicFramePr>
            <a:graphicFrameLocks noGrp="1"/>
          </p:cNvGraphicFramePr>
          <p:nvPr>
            <p:extLst>
              <p:ext uri="{D42A27DB-BD31-4B8C-83A1-F6EECF244321}">
                <p14:modId xmlns:p14="http://schemas.microsoft.com/office/powerpoint/2010/main" val="313297409"/>
              </p:ext>
            </p:extLst>
          </p:nvPr>
        </p:nvGraphicFramePr>
        <p:xfrm>
          <a:off x="723331" y="3575952"/>
          <a:ext cx="10745338" cy="2171696"/>
        </p:xfrm>
        <a:graphic>
          <a:graphicData uri="http://schemas.openxmlformats.org/drawingml/2006/table">
            <a:tbl>
              <a:tblPr firstRow="1" bandRow="1">
                <a:tableStyleId>{073A0DAA-6AF3-43AB-8588-CEC1D06C72B9}</a:tableStyleId>
              </a:tblPr>
              <a:tblGrid>
                <a:gridCol w="4360204">
                  <a:extLst>
                    <a:ext uri="{9D8B030D-6E8A-4147-A177-3AD203B41FA5}">
                      <a16:colId xmlns:a16="http://schemas.microsoft.com/office/drawing/2014/main" val="3129072147"/>
                    </a:ext>
                  </a:extLst>
                </a:gridCol>
                <a:gridCol w="6385134">
                  <a:extLst>
                    <a:ext uri="{9D8B030D-6E8A-4147-A177-3AD203B41FA5}">
                      <a16:colId xmlns:a16="http://schemas.microsoft.com/office/drawing/2014/main" val="2896568546"/>
                    </a:ext>
                  </a:extLst>
                </a:gridCol>
              </a:tblGrid>
              <a:tr h="308332">
                <a:tc>
                  <a:txBody>
                    <a:bodyPr/>
                    <a:lstStyle/>
                    <a:p>
                      <a:pPr algn="ctr" fontAlgn="b"/>
                      <a:r>
                        <a:rPr lang="en-AU" sz="2800" u="none" strike="noStrike" dirty="0">
                          <a:effectLst/>
                        </a:rPr>
                        <a:t>Cmdlet</a:t>
                      </a:r>
                      <a:endParaRPr lang="en-AU" sz="2800" b="0" i="0" u="none" strike="noStrike" dirty="0">
                        <a:solidFill>
                          <a:srgbClr val="000000"/>
                        </a:solidFill>
                        <a:effectLst/>
                        <a:latin typeface="Segoe UI Light" panose="020B0502040204020203" pitchFamily="34" charset="0"/>
                        <a:cs typeface="Segoe UI Light" panose="020B0502040204020203" pitchFamily="34" charset="0"/>
                      </a:endParaRPr>
                    </a:p>
                  </a:txBody>
                  <a:tcPr marL="9524" marR="9524" marT="9524" marB="0" anchor="ctr"/>
                </a:tc>
                <a:tc>
                  <a:txBody>
                    <a:bodyPr/>
                    <a:lstStyle/>
                    <a:p>
                      <a:pPr algn="ctr" fontAlgn="b"/>
                      <a:r>
                        <a:rPr lang="en-AU" sz="2800" u="none" strike="noStrike" dirty="0">
                          <a:effectLst/>
                        </a:rPr>
                        <a:t>Description</a:t>
                      </a:r>
                      <a:endParaRPr lang="en-AU" sz="2800" b="0" i="0" u="none" strike="noStrike" dirty="0">
                        <a:solidFill>
                          <a:srgbClr val="000000"/>
                        </a:solidFill>
                        <a:effectLst/>
                        <a:latin typeface="Segoe UI Light" panose="020B0502040204020203" pitchFamily="34" charset="0"/>
                        <a:cs typeface="Segoe UI Light" panose="020B0502040204020203" pitchFamily="34" charset="0"/>
                      </a:endParaRPr>
                    </a:p>
                  </a:txBody>
                  <a:tcPr marL="9524" marR="9524" marT="9524" marB="0" anchor="ctr"/>
                </a:tc>
                <a:extLst>
                  <a:ext uri="{0D108BD9-81ED-4DB2-BD59-A6C34878D82A}">
                    <a16:rowId xmlns:a16="http://schemas.microsoft.com/office/drawing/2014/main" val="2309171106"/>
                  </a:ext>
                </a:extLst>
              </a:tr>
              <a:tr h="401867">
                <a:tc>
                  <a:txBody>
                    <a:bodyPr/>
                    <a:lstStyle/>
                    <a:p>
                      <a:pPr algn="ctr" fontAlgn="b"/>
                      <a:r>
                        <a:rPr lang="en-AU" sz="2800" u="none" strike="noStrike" dirty="0">
                          <a:effectLst/>
                        </a:rPr>
                        <a:t>New-</a:t>
                      </a:r>
                      <a:r>
                        <a:rPr lang="en-AU" sz="2800" u="none" strike="noStrike" dirty="0" err="1">
                          <a:effectLst/>
                        </a:rPr>
                        <a:t>ScheduledJobOption</a:t>
                      </a:r>
                      <a:endParaRPr lang="en-AU" sz="2800" b="1" i="0" u="none" strike="noStrike" dirty="0">
                        <a:solidFill>
                          <a:srgbClr val="000000"/>
                        </a:solidFill>
                        <a:effectLst/>
                        <a:latin typeface="Segoe UI Light" panose="020B0502040204020203" pitchFamily="34" charset="0"/>
                        <a:cs typeface="Segoe UI Light" panose="020B0502040204020203" pitchFamily="34" charset="0"/>
                      </a:endParaRPr>
                    </a:p>
                  </a:txBody>
                  <a:tcPr marL="9524" marR="9524" marT="9524" marB="0" anchor="ctr"/>
                </a:tc>
                <a:tc>
                  <a:txBody>
                    <a:bodyPr/>
                    <a:lstStyle/>
                    <a:p>
                      <a:pPr algn="ctr" fontAlgn="b"/>
                      <a:r>
                        <a:rPr lang="en-US" sz="2800" u="none" strike="noStrike" dirty="0">
                          <a:effectLst/>
                        </a:rPr>
                        <a:t>Creates a job options object.</a:t>
                      </a:r>
                      <a:endParaRPr lang="en-US" sz="2800" b="0" i="0" u="none" strike="noStrike" dirty="0">
                        <a:solidFill>
                          <a:srgbClr val="000000"/>
                        </a:solidFill>
                        <a:effectLst/>
                        <a:latin typeface="Segoe UI Light" panose="020B0502040204020203" pitchFamily="34" charset="0"/>
                        <a:cs typeface="Segoe UI Light" panose="020B0502040204020203" pitchFamily="34" charset="0"/>
                      </a:endParaRPr>
                    </a:p>
                  </a:txBody>
                  <a:tcPr marL="9524" marR="9524" marT="9524" marB="0" anchor="ctr"/>
                </a:tc>
                <a:extLst>
                  <a:ext uri="{0D108BD9-81ED-4DB2-BD59-A6C34878D82A}">
                    <a16:rowId xmlns:a16="http://schemas.microsoft.com/office/drawing/2014/main" val="3054750977"/>
                  </a:ext>
                </a:extLst>
              </a:tr>
              <a:tr h="358095">
                <a:tc>
                  <a:txBody>
                    <a:bodyPr/>
                    <a:lstStyle/>
                    <a:p>
                      <a:pPr algn="ctr" fontAlgn="b"/>
                      <a:r>
                        <a:rPr lang="en-AU" sz="2800" u="none" strike="noStrike" dirty="0">
                          <a:effectLst/>
                        </a:rPr>
                        <a:t>Get-</a:t>
                      </a:r>
                      <a:r>
                        <a:rPr lang="en-AU" sz="2800" u="none" strike="noStrike" dirty="0" err="1">
                          <a:effectLst/>
                        </a:rPr>
                        <a:t>ScheduledJobOption</a:t>
                      </a:r>
                      <a:endParaRPr lang="en-AU" sz="2800" b="1" i="0" u="none" strike="noStrike" dirty="0">
                        <a:solidFill>
                          <a:srgbClr val="000000"/>
                        </a:solidFill>
                        <a:effectLst/>
                        <a:latin typeface="Segoe UI Light" panose="020B0502040204020203" pitchFamily="34" charset="0"/>
                        <a:cs typeface="Segoe UI Light" panose="020B0502040204020203" pitchFamily="34" charset="0"/>
                      </a:endParaRPr>
                    </a:p>
                  </a:txBody>
                  <a:tcPr marL="9524" marR="9524" marT="9524" marB="0" anchor="ctr"/>
                </a:tc>
                <a:tc>
                  <a:txBody>
                    <a:bodyPr/>
                    <a:lstStyle/>
                    <a:p>
                      <a:pPr algn="ctr"/>
                      <a:r>
                        <a:rPr lang="en-US" sz="2800" dirty="0"/>
                        <a:t>Gets the job options of a scheduled job.</a:t>
                      </a:r>
                      <a:endParaRPr lang="en-AU" sz="2800" dirty="0">
                        <a:solidFill>
                          <a:schemeClr val="tx1">
                            <a:lumMod val="50000"/>
                          </a:schemeClr>
                        </a:solidFill>
                        <a:latin typeface="Segoe UI Light" panose="020B0502040204020203" pitchFamily="34" charset="0"/>
                        <a:cs typeface="Segoe UI Light" panose="020B0502040204020203" pitchFamily="34" charset="0"/>
                      </a:endParaRPr>
                    </a:p>
                  </a:txBody>
                  <a:tcPr marL="9524" marR="9524" marT="9524" marB="0" anchor="ctr"/>
                </a:tc>
                <a:extLst>
                  <a:ext uri="{0D108BD9-81ED-4DB2-BD59-A6C34878D82A}">
                    <a16:rowId xmlns:a16="http://schemas.microsoft.com/office/drawing/2014/main" val="1432896696"/>
                  </a:ext>
                </a:extLst>
              </a:tr>
              <a:tr h="308332">
                <a:tc>
                  <a:txBody>
                    <a:bodyPr/>
                    <a:lstStyle/>
                    <a:p>
                      <a:pPr algn="ctr" fontAlgn="b"/>
                      <a:r>
                        <a:rPr lang="en-AU" sz="2800" u="none" strike="noStrike" dirty="0">
                          <a:effectLst/>
                        </a:rPr>
                        <a:t>Set-</a:t>
                      </a:r>
                      <a:r>
                        <a:rPr lang="en-AU" sz="2800" u="none" strike="noStrike" dirty="0" err="1">
                          <a:effectLst/>
                        </a:rPr>
                        <a:t>ScheduledJobOption</a:t>
                      </a:r>
                      <a:endParaRPr lang="en-AU" sz="2800" b="1" i="0" u="none" strike="noStrike" dirty="0">
                        <a:solidFill>
                          <a:srgbClr val="000000"/>
                        </a:solidFill>
                        <a:effectLst/>
                        <a:latin typeface="Segoe UI Light" panose="020B0502040204020203" pitchFamily="34" charset="0"/>
                        <a:cs typeface="Segoe UI Light" panose="020B0502040204020203" pitchFamily="34" charset="0"/>
                      </a:endParaRPr>
                    </a:p>
                  </a:txBody>
                  <a:tcPr marL="9524" marR="9524" marT="9524" marB="0" anchor="ctr"/>
                </a:tc>
                <a:tc>
                  <a:txBody>
                    <a:bodyPr/>
                    <a:lstStyle/>
                    <a:p>
                      <a:pPr algn="ctr"/>
                      <a:r>
                        <a:rPr lang="en-US" sz="2800" dirty="0"/>
                        <a:t>Changes the job options of a scheduled job.</a:t>
                      </a:r>
                      <a:endParaRPr lang="en-AU" sz="2800" dirty="0">
                        <a:solidFill>
                          <a:schemeClr val="tx1">
                            <a:lumMod val="50000"/>
                          </a:schemeClr>
                        </a:solidFill>
                        <a:latin typeface="Segoe UI Light" panose="020B0502040204020203" pitchFamily="34" charset="0"/>
                        <a:cs typeface="Segoe UI Light" panose="020B0502040204020203" pitchFamily="34" charset="0"/>
                      </a:endParaRPr>
                    </a:p>
                  </a:txBody>
                  <a:tcPr marL="9524" marR="9524" marT="9524" marB="0" anchor="ctr"/>
                </a:tc>
                <a:extLst>
                  <a:ext uri="{0D108BD9-81ED-4DB2-BD59-A6C34878D82A}">
                    <a16:rowId xmlns:a16="http://schemas.microsoft.com/office/drawing/2014/main" val="1384935664"/>
                  </a:ext>
                </a:extLst>
              </a:tr>
            </a:tbl>
          </a:graphicData>
        </a:graphic>
      </p:graphicFrame>
    </p:spTree>
    <p:extLst>
      <p:ext uri="{BB962C8B-B14F-4D97-AF65-F5344CB8AC3E}">
        <p14:creationId xmlns:p14="http://schemas.microsoft.com/office/powerpoint/2010/main" val="12479456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p188="http://schemas.microsoft.com/office/powerpoint/2018/8/main" xmlns:a16="http://schemas.microsoft.com/office/drawing/2014/main" xmlns="">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15D0DC3-7BAB-4456-AE2B-1409B6ED798A}"/>
              </a:ext>
            </a:extLst>
          </p:cNvPr>
          <p:cNvSpPr>
            <a:spLocks noGrp="1"/>
          </p:cNvSpPr>
          <p:nvPr>
            <p:ph type="title"/>
          </p:nvPr>
        </p:nvSpPr>
        <p:spPr/>
        <p:txBody>
          <a:bodyPr>
            <a:normAutofit/>
          </a:bodyPr>
          <a:lstStyle/>
          <a:p>
            <a:r>
              <a:rPr lang="en-US" dirty="0"/>
              <a:t> Working with </a:t>
            </a:r>
            <a:r>
              <a:rPr lang="en-US" dirty="0" err="1"/>
              <a:t>ScheduledJobOptions</a:t>
            </a:r>
            <a:r>
              <a:rPr lang="en-US" dirty="0"/>
              <a:t> Object</a:t>
            </a:r>
          </a:p>
        </p:txBody>
      </p:sp>
      <p:sp>
        <p:nvSpPr>
          <p:cNvPr id="4" name="TextBox 3">
            <a:extLst>
              <a:ext uri="{FF2B5EF4-FFF2-40B4-BE49-F238E27FC236}">
                <a16:creationId xmlns:a16="http://schemas.microsoft.com/office/drawing/2014/main" id="{7FADCCD6-3571-41C6-BFE7-589BAE04328F}"/>
              </a:ext>
            </a:extLst>
          </p:cNvPr>
          <p:cNvSpPr txBox="1"/>
          <p:nvPr/>
        </p:nvSpPr>
        <p:spPr>
          <a:xfrm>
            <a:off x="234827" y="1338923"/>
            <a:ext cx="11690253" cy="5231497"/>
          </a:xfrm>
          <a:prstGeom prst="rect">
            <a:avLst/>
          </a:prstGeom>
          <a:solidFill>
            <a:srgbClr val="002060"/>
          </a:solidFill>
        </p:spPr>
        <p:txBody>
          <a:bodyPr wrap="square" rtlCol="0">
            <a:spAutoFit/>
          </a:bodyPr>
          <a:lstStyle/>
          <a:p>
            <a:pPr>
              <a:lnSpc>
                <a:spcPct val="107000"/>
              </a:lnSpc>
            </a:pPr>
            <a:r>
              <a:rPr lang="en-US" sz="1800" dirty="0">
                <a:solidFill>
                  <a:schemeClr val="bg1"/>
                </a:solidFill>
                <a:latin typeface="Lucida Console" panose="020B0609040504020204" pitchFamily="49" charset="0"/>
              </a:rPr>
              <a:t>PS C:\&gt; </a:t>
            </a:r>
            <a:r>
              <a:rPr lang="en-US" sz="1800" dirty="0">
                <a:solidFill>
                  <a:schemeClr val="bg1"/>
                </a:solidFill>
              </a:rPr>
              <a:t> </a:t>
            </a:r>
            <a:r>
              <a:rPr lang="en-US" sz="1800" dirty="0">
                <a:solidFill>
                  <a:srgbClr val="E0FFFF"/>
                </a:solidFill>
                <a:latin typeface="Lucida Console" panose="020B0609040504020204" pitchFamily="49" charset="0"/>
                <a:ea typeface="Calibri" panose="020F0502020204030204" pitchFamily="34" charset="0"/>
                <a:cs typeface="Lucida Console" panose="020B0609040504020204" pitchFamily="49" charset="0"/>
              </a:rPr>
              <a:t>Get-</a:t>
            </a:r>
            <a:r>
              <a:rPr lang="en-US" sz="1800" dirty="0" err="1">
                <a:solidFill>
                  <a:srgbClr val="E0FFFF"/>
                </a:solidFill>
                <a:latin typeface="Lucida Console" panose="020B0609040504020204" pitchFamily="49" charset="0"/>
                <a:ea typeface="Calibri" panose="020F0502020204030204" pitchFamily="34" charset="0"/>
                <a:cs typeface="Lucida Console" panose="020B0609040504020204" pitchFamily="49" charset="0"/>
              </a:rPr>
              <a:t>ScheduledJob</a:t>
            </a:r>
            <a:r>
              <a:rPr lang="en-US" sz="1800" dirty="0">
                <a:latin typeface="Lucida Console" panose="020B0609040504020204" pitchFamily="49" charset="0"/>
                <a:ea typeface="Calibri" panose="020F0502020204030204" pitchFamily="34" charset="0"/>
                <a:cs typeface="Lucida Console" panose="020B0609040504020204" pitchFamily="49" charset="0"/>
              </a:rPr>
              <a:t> </a:t>
            </a:r>
            <a:r>
              <a:rPr lang="en-US" sz="1800" dirty="0">
                <a:solidFill>
                  <a:srgbClr val="D3D3D3"/>
                </a:solidFill>
                <a:latin typeface="Lucida Console" panose="020B0609040504020204" pitchFamily="49" charset="0"/>
                <a:ea typeface="Calibri" panose="020F0502020204030204" pitchFamily="34" charset="0"/>
                <a:cs typeface="Lucida Console" panose="020B0609040504020204" pitchFamily="49" charset="0"/>
              </a:rPr>
              <a:t>|</a:t>
            </a:r>
            <a:r>
              <a:rPr lang="en-US" sz="1800" dirty="0">
                <a:latin typeface="Lucida Console" panose="020B0609040504020204" pitchFamily="49" charset="0"/>
                <a:ea typeface="Calibri" panose="020F0502020204030204" pitchFamily="34" charset="0"/>
                <a:cs typeface="Lucida Console" panose="020B0609040504020204" pitchFamily="49" charset="0"/>
              </a:rPr>
              <a:t> </a:t>
            </a:r>
            <a:r>
              <a:rPr lang="en-US" sz="1800" dirty="0">
                <a:solidFill>
                  <a:srgbClr val="E0FFFF"/>
                </a:solidFill>
                <a:latin typeface="Lucida Console" panose="020B0609040504020204" pitchFamily="49" charset="0"/>
                <a:ea typeface="Calibri" panose="020F0502020204030204" pitchFamily="34" charset="0"/>
                <a:cs typeface="Lucida Console" panose="020B0609040504020204" pitchFamily="49" charset="0"/>
              </a:rPr>
              <a:t>Get-</a:t>
            </a:r>
            <a:r>
              <a:rPr lang="en-US" sz="1800" dirty="0" err="1">
                <a:solidFill>
                  <a:srgbClr val="E0FFFF"/>
                </a:solidFill>
                <a:latin typeface="Lucida Console" panose="020B0609040504020204" pitchFamily="49" charset="0"/>
                <a:ea typeface="Calibri" panose="020F0502020204030204" pitchFamily="34" charset="0"/>
                <a:cs typeface="Lucida Console" panose="020B0609040504020204" pitchFamily="49" charset="0"/>
              </a:rPr>
              <a:t>ScheduledJobOption</a:t>
            </a:r>
            <a:r>
              <a:rPr lang="en-US" sz="1800" dirty="0">
                <a:solidFill>
                  <a:srgbClr val="E0FFFF"/>
                </a:solidFill>
                <a:latin typeface="Lucida Console" panose="020B0609040504020204" pitchFamily="49" charset="0"/>
                <a:ea typeface="Calibri" panose="020F0502020204030204" pitchFamily="34" charset="0"/>
                <a:cs typeface="Lucida Console" panose="020B0609040504020204" pitchFamily="49" charset="0"/>
              </a:rPr>
              <a:t> </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endParaRPr lang="en-US" sz="1800" dirty="0">
              <a:latin typeface="Lucida Console" panose="020B0609040504020204" pitchFamily="49" charset="0"/>
            </a:endParaRPr>
          </a:p>
          <a:p>
            <a:pPr>
              <a:lnSpc>
                <a:spcPct val="107000"/>
              </a:lnSpc>
              <a:spcAft>
                <a:spcPts val="800"/>
              </a:spcAft>
            </a:pPr>
            <a:r>
              <a:rPr lang="en-US" sz="1800" dirty="0" err="1">
                <a:solidFill>
                  <a:srgbClr val="F5F5F5"/>
                </a:solidFill>
                <a:latin typeface="Lucida Console" panose="020B0609040504020204" pitchFamily="49" charset="0"/>
                <a:ea typeface="Calibri" panose="020F0502020204030204" pitchFamily="34" charset="0"/>
                <a:cs typeface="Lucida Console" panose="020B0609040504020204" pitchFamily="49" charset="0"/>
              </a:rPr>
              <a:t>StartIfOnBatteries</a:t>
            </a:r>
            <a:r>
              <a:rPr lang="en-US" sz="1800" dirty="0">
                <a:solidFill>
                  <a:srgbClr val="F5F5F5"/>
                </a:solidFill>
                <a:latin typeface="Lucida Console" panose="020B0609040504020204" pitchFamily="49" charset="0"/>
                <a:ea typeface="Calibri" panose="020F0502020204030204" pitchFamily="34" charset="0"/>
                <a:cs typeface="Lucida Console" panose="020B0609040504020204" pitchFamily="49" charset="0"/>
              </a:rPr>
              <a:t>     : False</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800" dirty="0" err="1">
                <a:solidFill>
                  <a:srgbClr val="F5F5F5"/>
                </a:solidFill>
                <a:latin typeface="Lucida Console" panose="020B0609040504020204" pitchFamily="49" charset="0"/>
                <a:ea typeface="Calibri" panose="020F0502020204030204" pitchFamily="34" charset="0"/>
                <a:cs typeface="Lucida Console" panose="020B0609040504020204" pitchFamily="49" charset="0"/>
              </a:rPr>
              <a:t>StopIfGoingOnBatteries</a:t>
            </a:r>
            <a:r>
              <a:rPr lang="en-US" sz="1800" dirty="0">
                <a:solidFill>
                  <a:srgbClr val="F5F5F5"/>
                </a:solidFill>
                <a:latin typeface="Lucida Console" panose="020B0609040504020204" pitchFamily="49" charset="0"/>
                <a:ea typeface="Calibri" panose="020F0502020204030204" pitchFamily="34" charset="0"/>
                <a:cs typeface="Lucida Console" panose="020B0609040504020204" pitchFamily="49" charset="0"/>
              </a:rPr>
              <a:t> : True</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800" dirty="0" err="1">
                <a:solidFill>
                  <a:srgbClr val="F5F5F5"/>
                </a:solidFill>
                <a:latin typeface="Lucida Console" panose="020B0609040504020204" pitchFamily="49" charset="0"/>
                <a:ea typeface="Calibri" panose="020F0502020204030204" pitchFamily="34" charset="0"/>
                <a:cs typeface="Lucida Console" panose="020B0609040504020204" pitchFamily="49" charset="0"/>
              </a:rPr>
              <a:t>WakeToRun</a:t>
            </a:r>
            <a:r>
              <a:rPr lang="en-US" sz="1800" dirty="0">
                <a:solidFill>
                  <a:srgbClr val="F5F5F5"/>
                </a:solidFill>
                <a:latin typeface="Lucida Console" panose="020B0609040504020204" pitchFamily="49" charset="0"/>
                <a:ea typeface="Calibri" panose="020F0502020204030204" pitchFamily="34" charset="0"/>
                <a:cs typeface="Lucida Console" panose="020B0609040504020204" pitchFamily="49" charset="0"/>
              </a:rPr>
              <a:t>              : False</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800" dirty="0" err="1">
                <a:solidFill>
                  <a:srgbClr val="F5F5F5"/>
                </a:solidFill>
                <a:latin typeface="Lucida Console" panose="020B0609040504020204" pitchFamily="49" charset="0"/>
                <a:ea typeface="Calibri" panose="020F0502020204030204" pitchFamily="34" charset="0"/>
                <a:cs typeface="Lucida Console" panose="020B0609040504020204" pitchFamily="49" charset="0"/>
              </a:rPr>
              <a:t>StartIfNotIdle</a:t>
            </a:r>
            <a:r>
              <a:rPr lang="en-US" sz="1800" dirty="0">
                <a:solidFill>
                  <a:srgbClr val="F5F5F5"/>
                </a:solidFill>
                <a:latin typeface="Lucida Console" panose="020B0609040504020204" pitchFamily="49" charset="0"/>
                <a:ea typeface="Calibri" panose="020F0502020204030204" pitchFamily="34" charset="0"/>
                <a:cs typeface="Lucida Console" panose="020B0609040504020204" pitchFamily="49" charset="0"/>
              </a:rPr>
              <a:t>         : True</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800" dirty="0" err="1">
                <a:solidFill>
                  <a:srgbClr val="F5F5F5"/>
                </a:solidFill>
                <a:latin typeface="Lucida Console" panose="020B0609040504020204" pitchFamily="49" charset="0"/>
                <a:ea typeface="Calibri" panose="020F0502020204030204" pitchFamily="34" charset="0"/>
                <a:cs typeface="Lucida Console" panose="020B0609040504020204" pitchFamily="49" charset="0"/>
              </a:rPr>
              <a:t>StopIfGoingOffIdle</a:t>
            </a:r>
            <a:r>
              <a:rPr lang="en-US" sz="1800" dirty="0">
                <a:solidFill>
                  <a:srgbClr val="F5F5F5"/>
                </a:solidFill>
                <a:latin typeface="Lucida Console" panose="020B0609040504020204" pitchFamily="49" charset="0"/>
                <a:ea typeface="Calibri" panose="020F0502020204030204" pitchFamily="34" charset="0"/>
                <a:cs typeface="Lucida Console" panose="020B0609040504020204" pitchFamily="49" charset="0"/>
              </a:rPr>
              <a:t>     : False</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800" dirty="0" err="1">
                <a:solidFill>
                  <a:srgbClr val="F5F5F5"/>
                </a:solidFill>
                <a:latin typeface="Lucida Console" panose="020B0609040504020204" pitchFamily="49" charset="0"/>
                <a:ea typeface="Calibri" panose="020F0502020204030204" pitchFamily="34" charset="0"/>
                <a:cs typeface="Lucida Console" panose="020B0609040504020204" pitchFamily="49" charset="0"/>
              </a:rPr>
              <a:t>RestartOnIdleResume</a:t>
            </a:r>
            <a:r>
              <a:rPr lang="en-US" sz="1800" dirty="0">
                <a:solidFill>
                  <a:srgbClr val="F5F5F5"/>
                </a:solidFill>
                <a:latin typeface="Lucida Console" panose="020B0609040504020204" pitchFamily="49" charset="0"/>
                <a:ea typeface="Calibri" panose="020F0502020204030204" pitchFamily="34" charset="0"/>
                <a:cs typeface="Lucida Console" panose="020B0609040504020204" pitchFamily="49" charset="0"/>
              </a:rPr>
              <a:t>    : False</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800" dirty="0" err="1">
                <a:solidFill>
                  <a:srgbClr val="F5F5F5"/>
                </a:solidFill>
                <a:latin typeface="Lucida Console" panose="020B0609040504020204" pitchFamily="49" charset="0"/>
                <a:ea typeface="Calibri" panose="020F0502020204030204" pitchFamily="34" charset="0"/>
                <a:cs typeface="Lucida Console" panose="020B0609040504020204" pitchFamily="49" charset="0"/>
              </a:rPr>
              <a:t>IdleDuration</a:t>
            </a:r>
            <a:r>
              <a:rPr lang="en-US" sz="1800" dirty="0">
                <a:solidFill>
                  <a:srgbClr val="F5F5F5"/>
                </a:solidFill>
                <a:latin typeface="Lucida Console" panose="020B0609040504020204" pitchFamily="49" charset="0"/>
                <a:ea typeface="Calibri" panose="020F0502020204030204" pitchFamily="34" charset="0"/>
                <a:cs typeface="Lucida Console" panose="020B0609040504020204" pitchFamily="49" charset="0"/>
              </a:rPr>
              <a:t>           : 00:10:00</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800" dirty="0" err="1">
                <a:solidFill>
                  <a:srgbClr val="F5F5F5"/>
                </a:solidFill>
                <a:latin typeface="Lucida Console" panose="020B0609040504020204" pitchFamily="49" charset="0"/>
                <a:ea typeface="Calibri" panose="020F0502020204030204" pitchFamily="34" charset="0"/>
                <a:cs typeface="Lucida Console" panose="020B0609040504020204" pitchFamily="49" charset="0"/>
              </a:rPr>
              <a:t>IdleTimeout</a:t>
            </a:r>
            <a:r>
              <a:rPr lang="en-US" sz="1800" dirty="0">
                <a:solidFill>
                  <a:srgbClr val="F5F5F5"/>
                </a:solidFill>
                <a:latin typeface="Lucida Console" panose="020B0609040504020204" pitchFamily="49" charset="0"/>
                <a:ea typeface="Calibri" panose="020F0502020204030204" pitchFamily="34" charset="0"/>
                <a:cs typeface="Lucida Console" panose="020B0609040504020204" pitchFamily="49" charset="0"/>
              </a:rPr>
              <a:t>            : 01:00:00</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800" dirty="0" err="1">
                <a:solidFill>
                  <a:srgbClr val="F5F5F5"/>
                </a:solidFill>
                <a:latin typeface="Lucida Console" panose="020B0609040504020204" pitchFamily="49" charset="0"/>
                <a:ea typeface="Calibri" panose="020F0502020204030204" pitchFamily="34" charset="0"/>
                <a:cs typeface="Lucida Console" panose="020B0609040504020204" pitchFamily="49" charset="0"/>
              </a:rPr>
              <a:t>ShowInTaskScheduler</a:t>
            </a:r>
            <a:r>
              <a:rPr lang="en-US" sz="1800" dirty="0">
                <a:solidFill>
                  <a:srgbClr val="F5F5F5"/>
                </a:solidFill>
                <a:latin typeface="Lucida Console" panose="020B0609040504020204" pitchFamily="49" charset="0"/>
                <a:ea typeface="Calibri" panose="020F0502020204030204" pitchFamily="34" charset="0"/>
                <a:cs typeface="Lucida Console" panose="020B0609040504020204" pitchFamily="49" charset="0"/>
              </a:rPr>
              <a:t>    : True</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800" dirty="0" err="1">
                <a:solidFill>
                  <a:srgbClr val="F5F5F5"/>
                </a:solidFill>
                <a:latin typeface="Lucida Console" panose="020B0609040504020204" pitchFamily="49" charset="0"/>
                <a:ea typeface="Calibri" panose="020F0502020204030204" pitchFamily="34" charset="0"/>
                <a:cs typeface="Lucida Console" panose="020B0609040504020204" pitchFamily="49" charset="0"/>
              </a:rPr>
              <a:t>RunElevated</a:t>
            </a:r>
            <a:r>
              <a:rPr lang="en-US" sz="1800" dirty="0">
                <a:solidFill>
                  <a:srgbClr val="F5F5F5"/>
                </a:solidFill>
                <a:latin typeface="Lucida Console" panose="020B0609040504020204" pitchFamily="49" charset="0"/>
                <a:ea typeface="Calibri" panose="020F0502020204030204" pitchFamily="34" charset="0"/>
                <a:cs typeface="Lucida Console" panose="020B0609040504020204" pitchFamily="49" charset="0"/>
              </a:rPr>
              <a:t>            : True</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800" dirty="0" err="1">
                <a:solidFill>
                  <a:srgbClr val="F5F5F5"/>
                </a:solidFill>
                <a:latin typeface="Lucida Console" panose="020B0609040504020204" pitchFamily="49" charset="0"/>
                <a:ea typeface="Calibri" panose="020F0502020204030204" pitchFamily="34" charset="0"/>
                <a:cs typeface="Lucida Console" panose="020B0609040504020204" pitchFamily="49" charset="0"/>
              </a:rPr>
              <a:t>RunWithoutNetwork</a:t>
            </a:r>
            <a:r>
              <a:rPr lang="en-US" sz="1800" dirty="0">
                <a:solidFill>
                  <a:srgbClr val="F5F5F5"/>
                </a:solidFill>
                <a:latin typeface="Lucida Console" panose="020B0609040504020204" pitchFamily="49" charset="0"/>
                <a:ea typeface="Calibri" panose="020F0502020204030204" pitchFamily="34" charset="0"/>
                <a:cs typeface="Lucida Console" panose="020B0609040504020204" pitchFamily="49" charset="0"/>
              </a:rPr>
              <a:t>      : True</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800" dirty="0" err="1">
                <a:solidFill>
                  <a:srgbClr val="F5F5F5"/>
                </a:solidFill>
                <a:latin typeface="Lucida Console" panose="020B0609040504020204" pitchFamily="49" charset="0"/>
                <a:ea typeface="Calibri" panose="020F0502020204030204" pitchFamily="34" charset="0"/>
                <a:cs typeface="Lucida Console" panose="020B0609040504020204" pitchFamily="49" charset="0"/>
              </a:rPr>
              <a:t>DoNotAllowDemandStart</a:t>
            </a:r>
            <a:r>
              <a:rPr lang="en-US" sz="1800" dirty="0">
                <a:solidFill>
                  <a:srgbClr val="F5F5F5"/>
                </a:solidFill>
                <a:latin typeface="Lucida Console" panose="020B0609040504020204" pitchFamily="49" charset="0"/>
                <a:ea typeface="Calibri" panose="020F0502020204030204" pitchFamily="34" charset="0"/>
                <a:cs typeface="Lucida Console" panose="020B0609040504020204" pitchFamily="49" charset="0"/>
              </a:rPr>
              <a:t>  : False</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800" dirty="0" err="1">
                <a:solidFill>
                  <a:srgbClr val="F5F5F5"/>
                </a:solidFill>
                <a:latin typeface="Lucida Console" panose="020B0609040504020204" pitchFamily="49" charset="0"/>
                <a:ea typeface="Calibri" panose="020F0502020204030204" pitchFamily="34" charset="0"/>
                <a:cs typeface="Lucida Console" panose="020B0609040504020204" pitchFamily="49" charset="0"/>
              </a:rPr>
              <a:t>MultipleInstancePolicy</a:t>
            </a:r>
            <a:r>
              <a:rPr lang="en-US" sz="1800" dirty="0">
                <a:solidFill>
                  <a:srgbClr val="F5F5F5"/>
                </a:solidFill>
                <a:latin typeface="Lucida Console" panose="020B0609040504020204" pitchFamily="49" charset="0"/>
                <a:ea typeface="Calibri" panose="020F0502020204030204" pitchFamily="34" charset="0"/>
                <a:cs typeface="Lucida Console" panose="020B0609040504020204" pitchFamily="49" charset="0"/>
              </a:rPr>
              <a:t> : </a:t>
            </a:r>
            <a:r>
              <a:rPr lang="en-US" sz="1800" dirty="0" err="1">
                <a:solidFill>
                  <a:srgbClr val="F5F5F5"/>
                </a:solidFill>
                <a:latin typeface="Lucida Console" panose="020B0609040504020204" pitchFamily="49" charset="0"/>
                <a:ea typeface="Calibri" panose="020F0502020204030204" pitchFamily="34" charset="0"/>
                <a:cs typeface="Lucida Console" panose="020B0609040504020204" pitchFamily="49" charset="0"/>
              </a:rPr>
              <a:t>IgnoreNew</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800" dirty="0" err="1">
                <a:solidFill>
                  <a:srgbClr val="F5F5F5"/>
                </a:solidFill>
                <a:latin typeface="Lucida Console" panose="020B0609040504020204" pitchFamily="49" charset="0"/>
                <a:ea typeface="Calibri" panose="020F0502020204030204" pitchFamily="34" charset="0"/>
                <a:cs typeface="Lucida Console" panose="020B0609040504020204" pitchFamily="49" charset="0"/>
              </a:rPr>
              <a:t>JobDefinition</a:t>
            </a:r>
            <a:r>
              <a:rPr lang="en-US" sz="1800" dirty="0">
                <a:solidFill>
                  <a:srgbClr val="F5F5F5"/>
                </a:solidFill>
                <a:latin typeface="Lucida Console" panose="020B0609040504020204" pitchFamily="49" charset="0"/>
                <a:ea typeface="Calibri" panose="020F0502020204030204" pitchFamily="34" charset="0"/>
                <a:cs typeface="Lucida Console" panose="020B0609040504020204" pitchFamily="49" charset="0"/>
              </a:rPr>
              <a:t>          : </a:t>
            </a:r>
            <a:r>
              <a:rPr lang="en-US" sz="1800" dirty="0" err="1">
                <a:solidFill>
                  <a:srgbClr val="F5F5F5"/>
                </a:solidFill>
                <a:latin typeface="Lucida Console" panose="020B0609040504020204" pitchFamily="49" charset="0"/>
                <a:ea typeface="Calibri" panose="020F0502020204030204" pitchFamily="34" charset="0"/>
                <a:cs typeface="Lucida Console" panose="020B0609040504020204" pitchFamily="49" charset="0"/>
              </a:rPr>
              <a:t>Microsoft.PowerShell.ScheduledJob.ScheduledJobDefinition</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800" dirty="0">
                <a:solidFill>
                  <a:srgbClr val="F5F5F5"/>
                </a:solidFill>
                <a:latin typeface="Lucida Console" panose="020B0609040504020204" pitchFamily="49" charset="0"/>
                <a:ea typeface="Calibri" panose="020F0502020204030204" pitchFamily="34" charset="0"/>
                <a:cs typeface="Lucida Console" panose="020B0609040504020204" pitchFamily="49" charset="0"/>
              </a:rPr>
              <a:t> </a:t>
            </a:r>
            <a:endParaRPr lang="en-US" sz="2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5282586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a16="http://schemas.microsoft.com/office/drawing/2014/main" xmlns="">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D8E5847-AD36-40C8-AF0D-6FDD8623BE3F}"/>
              </a:ext>
            </a:extLst>
          </p:cNvPr>
          <p:cNvSpPr>
            <a:spLocks noGrp="1"/>
          </p:cNvSpPr>
          <p:nvPr>
            <p:ph type="body" sz="quarter" idx="10"/>
          </p:nvPr>
        </p:nvSpPr>
        <p:spPr>
          <a:xfrm>
            <a:off x="487740" y="1603784"/>
            <a:ext cx="11653523" cy="3330142"/>
          </a:xfrm>
        </p:spPr>
        <p:txBody>
          <a:bodyPr/>
          <a:lstStyle/>
          <a:p>
            <a:r>
              <a:rPr lang="en-US" b="1" dirty="0" err="1"/>
              <a:t>ScheduledJobs</a:t>
            </a:r>
            <a:r>
              <a:rPr lang="en-US" dirty="0"/>
              <a:t> are invoked as current user by default</a:t>
            </a:r>
          </a:p>
          <a:p>
            <a:endParaRPr lang="en-US" dirty="0"/>
          </a:p>
          <a:p>
            <a:r>
              <a:rPr lang="en-US" dirty="0"/>
              <a:t>For alternate credentials, pass in </a:t>
            </a:r>
            <a:r>
              <a:rPr lang="en-US" dirty="0" err="1"/>
              <a:t>PSCredential</a:t>
            </a:r>
            <a:r>
              <a:rPr lang="en-US" dirty="0"/>
              <a:t> object as </a:t>
            </a:r>
            <a:r>
              <a:rPr lang="en-US" b="1" dirty="0"/>
              <a:t>-Credential</a:t>
            </a:r>
            <a:r>
              <a:rPr lang="en-US" dirty="0"/>
              <a:t> parameter to </a:t>
            </a:r>
            <a:r>
              <a:rPr lang="en-US" b="1" dirty="0"/>
              <a:t>Start-Job</a:t>
            </a:r>
            <a:r>
              <a:rPr lang="en-US" dirty="0"/>
              <a:t> </a:t>
            </a:r>
          </a:p>
          <a:p>
            <a:endParaRPr lang="en-US" dirty="0"/>
          </a:p>
          <a:p>
            <a:pPr marL="0" indent="0">
              <a:buNone/>
            </a:pPr>
            <a:endParaRPr lang="en-US" dirty="0"/>
          </a:p>
          <a:p>
            <a:pPr marL="0" indent="0">
              <a:buNone/>
            </a:pPr>
            <a:endParaRPr lang="en-US" dirty="0"/>
          </a:p>
        </p:txBody>
      </p:sp>
      <p:sp>
        <p:nvSpPr>
          <p:cNvPr id="3" name="Title 2">
            <a:extLst>
              <a:ext uri="{FF2B5EF4-FFF2-40B4-BE49-F238E27FC236}">
                <a16:creationId xmlns:a16="http://schemas.microsoft.com/office/drawing/2014/main" id="{A85F97B6-5C33-42FC-B9AF-7B78072E2A38}"/>
              </a:ext>
            </a:extLst>
          </p:cNvPr>
          <p:cNvSpPr>
            <a:spLocks noGrp="1"/>
          </p:cNvSpPr>
          <p:nvPr>
            <p:ph type="title"/>
          </p:nvPr>
        </p:nvSpPr>
        <p:spPr/>
        <p:txBody>
          <a:bodyPr/>
          <a:lstStyle/>
          <a:p>
            <a:r>
              <a:rPr lang="en-US" dirty="0"/>
              <a:t>Job Credentials – Who?</a:t>
            </a:r>
          </a:p>
        </p:txBody>
      </p:sp>
      <p:sp>
        <p:nvSpPr>
          <p:cNvPr id="5" name="TextBox 4">
            <a:extLst>
              <a:ext uri="{FF2B5EF4-FFF2-40B4-BE49-F238E27FC236}">
                <a16:creationId xmlns:a16="http://schemas.microsoft.com/office/drawing/2014/main" id="{9CB5A040-F5DB-422F-A5C9-23A9FBE39BB4}"/>
              </a:ext>
            </a:extLst>
          </p:cNvPr>
          <p:cNvSpPr txBox="1"/>
          <p:nvPr/>
        </p:nvSpPr>
        <p:spPr>
          <a:xfrm>
            <a:off x="685800" y="4010597"/>
            <a:ext cx="9829800" cy="461665"/>
          </a:xfrm>
          <a:prstGeom prst="rect">
            <a:avLst/>
          </a:prstGeom>
          <a:solidFill>
            <a:srgbClr val="0A5BBA">
              <a:lumMod val="50000"/>
            </a:srgbClr>
          </a:solidFill>
        </p:spPr>
        <p:txBody>
          <a:bodyPr wrap="square" rtlCol="0">
            <a:sp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white"/>
                </a:solidFill>
                <a:effectLst/>
                <a:uLnTx/>
                <a:uFillTx/>
                <a:latin typeface="Lucida Console" panose="020B0609040504020204" pitchFamily="49" charset="0"/>
              </a:rPr>
              <a:t>PS C</a:t>
            </a:r>
            <a:r>
              <a:rPr kumimoji="0" lang="en-US" sz="2400" b="0" i="0" u="none" strike="noStrike" kern="0" cap="none" spc="0" normalizeH="0" baseline="0" noProof="0">
                <a:ln>
                  <a:noFill/>
                </a:ln>
                <a:solidFill>
                  <a:prstClr val="white"/>
                </a:solidFill>
                <a:effectLst/>
                <a:uLnTx/>
                <a:uFillTx/>
                <a:latin typeface="Lucida Console" panose="020B0609040504020204" pitchFamily="49" charset="0"/>
              </a:rPr>
              <a:t>:\&gt; </a:t>
            </a:r>
            <a:r>
              <a:rPr kumimoji="0" lang="en-US" sz="2400" b="0" i="0" u="none" strike="noStrike" kern="0" cap="none" spc="0" normalizeH="0" baseline="0" noProof="0">
                <a:ln>
                  <a:noFill/>
                </a:ln>
                <a:solidFill>
                  <a:srgbClr val="FF0000"/>
                </a:solidFill>
                <a:effectLst/>
                <a:uLnTx/>
                <a:uFillTx/>
                <a:latin typeface="Lucida Console" panose="020B0609040504020204" pitchFamily="49" charset="0"/>
              </a:rPr>
              <a:t>$</a:t>
            </a:r>
            <a:r>
              <a:rPr kumimoji="0" lang="en-US" sz="2400" b="0" i="0" u="none" strike="noStrike" kern="0" cap="none" spc="0" normalizeH="0" baseline="0" noProof="0" dirty="0">
                <a:ln>
                  <a:noFill/>
                </a:ln>
                <a:solidFill>
                  <a:srgbClr val="FF0000"/>
                </a:solidFill>
                <a:effectLst/>
                <a:uLnTx/>
                <a:uFillTx/>
                <a:latin typeface="Lucida Console" panose="020B0609040504020204" pitchFamily="49" charset="0"/>
              </a:rPr>
              <a:t>credential </a:t>
            </a:r>
            <a:r>
              <a:rPr kumimoji="0" lang="en-US" sz="2400" b="0" i="0" u="none" strike="noStrike" kern="0" cap="none" spc="0" normalizeH="0" baseline="0" noProof="0" dirty="0">
                <a:ln>
                  <a:noFill/>
                </a:ln>
                <a:solidFill>
                  <a:prstClr val="white"/>
                </a:solidFill>
                <a:effectLst/>
                <a:uLnTx/>
                <a:uFillTx/>
                <a:latin typeface="Lucida Console" panose="020B0609040504020204" pitchFamily="49" charset="0"/>
              </a:rPr>
              <a:t>= Get-Credential</a:t>
            </a:r>
            <a:r>
              <a:rPr kumimoji="0" lang="en-US" sz="2400" b="0" i="0" u="none" strike="noStrike" kern="0" cap="none" spc="0" normalizeH="0" baseline="0" noProof="0" dirty="0">
                <a:ln>
                  <a:noFill/>
                </a:ln>
                <a:solidFill>
                  <a:srgbClr val="DB7093"/>
                </a:solidFill>
                <a:effectLst/>
                <a:uLnTx/>
                <a:uFillTx/>
                <a:latin typeface="Lucida Console" panose="020B0609040504020204" pitchFamily="49" charset="0"/>
              </a:rPr>
              <a:t> </a:t>
            </a:r>
          </a:p>
        </p:txBody>
      </p:sp>
    </p:spTree>
    <p:extLst>
      <p:ext uri="{BB962C8B-B14F-4D97-AF65-F5344CB8AC3E}">
        <p14:creationId xmlns:p14="http://schemas.microsoft.com/office/powerpoint/2010/main" val="354674242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a16="http://schemas.microsoft.com/office/drawing/2014/main" xmlns="">
      <p:transition>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1">
            <a:extLst>
              <a:ext uri="{FF2B5EF4-FFF2-40B4-BE49-F238E27FC236}">
                <a16:creationId xmlns:a16="http://schemas.microsoft.com/office/drawing/2014/main" id="{E210A6E2-31A6-40A4-993C-D6B5B3508033}"/>
              </a:ext>
            </a:extLst>
          </p:cNvPr>
          <p:cNvSpPr>
            <a:spLocks noGrp="1"/>
          </p:cNvSpPr>
          <p:nvPr>
            <p:ph type="body" sz="quarter" idx="10"/>
          </p:nvPr>
        </p:nvSpPr>
        <p:spPr>
          <a:xfrm>
            <a:off x="287020" y="1295400"/>
            <a:ext cx="11617960" cy="1520416"/>
          </a:xfrm>
        </p:spPr>
        <p:txBody>
          <a:bodyPr/>
          <a:lstStyle/>
          <a:p>
            <a:r>
              <a:rPr lang="en-US" dirty="0"/>
              <a:t>Use parameters to set: Options, Credentials, </a:t>
            </a:r>
            <a:r>
              <a:rPr lang="en-US" dirty="0" err="1"/>
              <a:t>ScriptBlob</a:t>
            </a:r>
            <a:r>
              <a:rPr lang="en-US" dirty="0"/>
              <a:t>, and Trigger</a:t>
            </a:r>
          </a:p>
          <a:p>
            <a:r>
              <a:rPr lang="en-US" dirty="0"/>
              <a:t>Creates a </a:t>
            </a:r>
            <a:r>
              <a:rPr lang="en-US" dirty="0" err="1"/>
              <a:t>ScheduledJobDefinition</a:t>
            </a:r>
            <a:r>
              <a:rPr lang="en-US" dirty="0"/>
              <a:t> Object in:</a:t>
            </a:r>
          </a:p>
          <a:p>
            <a:pPr lvl="1"/>
            <a:r>
              <a:rPr lang="en-AU" sz="2800" b="1" kern="0" dirty="0" err="1">
                <a:latin typeface="+mj-lt"/>
              </a:rPr>
              <a:t>TaskSchedulerLibrary</a:t>
            </a:r>
            <a:r>
              <a:rPr lang="en-AU" sz="2800" b="1" kern="0" dirty="0">
                <a:latin typeface="+mj-lt"/>
              </a:rPr>
              <a:t>\Microsoft\Windows\PowerShell</a:t>
            </a:r>
            <a:endParaRPr lang="en-US" sz="2800" dirty="0">
              <a:latin typeface="+mj-lt"/>
            </a:endParaRPr>
          </a:p>
        </p:txBody>
      </p:sp>
      <p:sp>
        <p:nvSpPr>
          <p:cNvPr id="3" name="Title 2">
            <a:extLst>
              <a:ext uri="{FF2B5EF4-FFF2-40B4-BE49-F238E27FC236}">
                <a16:creationId xmlns:a16="http://schemas.microsoft.com/office/drawing/2014/main" id="{A85F97B6-5C33-42FC-B9AF-7B78072E2A38}"/>
              </a:ext>
            </a:extLst>
          </p:cNvPr>
          <p:cNvSpPr>
            <a:spLocks noGrp="1"/>
          </p:cNvSpPr>
          <p:nvPr>
            <p:ph type="title"/>
          </p:nvPr>
        </p:nvSpPr>
        <p:spPr/>
        <p:txBody>
          <a:bodyPr/>
          <a:lstStyle/>
          <a:p>
            <a:r>
              <a:rPr lang="en-US" dirty="0"/>
              <a:t>Registering/Creating a Scheduled Job</a:t>
            </a:r>
          </a:p>
        </p:txBody>
      </p:sp>
      <p:sp>
        <p:nvSpPr>
          <p:cNvPr id="8" name="TextBox 7">
            <a:extLst>
              <a:ext uri="{FF2B5EF4-FFF2-40B4-BE49-F238E27FC236}">
                <a16:creationId xmlns:a16="http://schemas.microsoft.com/office/drawing/2014/main" id="{2D2D6814-EC53-435D-A039-5A3EA634B226}"/>
              </a:ext>
            </a:extLst>
          </p:cNvPr>
          <p:cNvSpPr txBox="1"/>
          <p:nvPr/>
        </p:nvSpPr>
        <p:spPr>
          <a:xfrm>
            <a:off x="209660" y="2895600"/>
            <a:ext cx="11772680" cy="3539430"/>
          </a:xfrm>
          <a:prstGeom prst="rect">
            <a:avLst/>
          </a:prstGeom>
          <a:solidFill>
            <a:srgbClr val="0A5BBA">
              <a:lumMod val="50000"/>
            </a:srgbClr>
          </a:solidFill>
        </p:spPr>
        <p:txBody>
          <a:bodyPr wrap="square" rtlCol="0">
            <a:sp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2ED412"/>
                </a:solidFill>
                <a:effectLst/>
                <a:uLnTx/>
                <a:uFillTx/>
                <a:latin typeface="Lucida Console" panose="020B0609040504020204" pitchFamily="49" charset="0"/>
              </a:rPr>
              <a:t># The Register-</a:t>
            </a:r>
            <a:r>
              <a:rPr kumimoji="0" lang="en-US" sz="2000" b="0" i="0" u="none" strike="noStrike" kern="0" cap="none" spc="0" normalizeH="0" baseline="0" noProof="0" dirty="0" err="1">
                <a:ln>
                  <a:noFill/>
                </a:ln>
                <a:solidFill>
                  <a:srgbClr val="2ED412"/>
                </a:solidFill>
                <a:effectLst/>
                <a:uLnTx/>
                <a:uFillTx/>
                <a:latin typeface="Lucida Console" panose="020B0609040504020204" pitchFamily="49" charset="0"/>
              </a:rPr>
              <a:t>ScheduledJob</a:t>
            </a:r>
            <a:r>
              <a:rPr kumimoji="0" lang="en-US" sz="2000" b="0" i="0" u="none" strike="noStrike" kern="0" cap="none" spc="0" normalizeH="0" baseline="0" noProof="0" dirty="0">
                <a:ln>
                  <a:noFill/>
                </a:ln>
                <a:solidFill>
                  <a:srgbClr val="2ED412"/>
                </a:solidFill>
                <a:effectLst/>
                <a:uLnTx/>
                <a:uFillTx/>
                <a:latin typeface="Lucida Console" panose="020B0609040504020204" pitchFamily="49" charset="0"/>
              </a:rPr>
              <a:t> returns a </a:t>
            </a:r>
            <a:r>
              <a:rPr kumimoji="0" lang="en-US" sz="2000" b="0" i="0" u="none" strike="noStrike" kern="0" cap="none" spc="0" normalizeH="0" baseline="0" noProof="0" dirty="0" err="1">
                <a:ln>
                  <a:noFill/>
                </a:ln>
                <a:solidFill>
                  <a:srgbClr val="2ED412"/>
                </a:solidFill>
                <a:effectLst/>
                <a:uLnTx/>
                <a:uFillTx/>
                <a:latin typeface="Lucida Console" panose="020B0609040504020204" pitchFamily="49" charset="0"/>
              </a:rPr>
              <a:t>ScheduledJobDefinition</a:t>
            </a:r>
            <a:r>
              <a:rPr kumimoji="0" lang="en-US" sz="2000" b="0" i="0" u="none" strike="noStrike" kern="0" cap="none" spc="0" normalizeH="0" baseline="0" noProof="0" dirty="0">
                <a:ln>
                  <a:noFill/>
                </a:ln>
                <a:solidFill>
                  <a:srgbClr val="2ED412"/>
                </a:solidFill>
                <a:effectLst/>
                <a:uLnTx/>
                <a:uFillTx/>
                <a:latin typeface="Lucida Console" panose="020B0609040504020204" pitchFamily="49" charset="0"/>
              </a:rPr>
              <a:t> Object.</a:t>
            </a:r>
          </a:p>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Lucida Console" panose="020B0609040504020204" pitchFamily="49" charset="0"/>
              </a:rPr>
              <a:t>PS C:\&gt; </a:t>
            </a:r>
            <a:r>
              <a:rPr kumimoji="0" lang="en-US" sz="2000" b="0" i="0" u="none" strike="noStrike" kern="0" cap="none" spc="0" normalizeH="0" baseline="0" noProof="0" dirty="0">
                <a:ln>
                  <a:noFill/>
                </a:ln>
                <a:solidFill>
                  <a:prstClr val="white"/>
                </a:solidFill>
                <a:effectLst/>
                <a:uLnTx/>
                <a:uFillTx/>
              </a:rPr>
              <a:t> </a:t>
            </a:r>
            <a:r>
              <a:rPr kumimoji="0" lang="en-US" sz="2000" b="0" i="0" u="none" strike="noStrike" kern="0" cap="none" spc="0" normalizeH="0" baseline="0" noProof="0" dirty="0">
                <a:ln>
                  <a:noFill/>
                </a:ln>
                <a:solidFill>
                  <a:prstClr val="white"/>
                </a:solidFill>
                <a:effectLst/>
                <a:uLnTx/>
                <a:uFillTx/>
                <a:latin typeface="Lucida Console" panose="020B0609040504020204" pitchFamily="49" charset="0"/>
              </a:rPr>
              <a:t>Register-</a:t>
            </a:r>
            <a:r>
              <a:rPr kumimoji="0" lang="en-US" sz="2000" b="0" i="0" u="none" strike="noStrike" kern="0" cap="none" spc="0" normalizeH="0" baseline="0" noProof="0" dirty="0" err="1">
                <a:ln>
                  <a:noFill/>
                </a:ln>
                <a:solidFill>
                  <a:prstClr val="white"/>
                </a:solidFill>
                <a:effectLst/>
                <a:uLnTx/>
                <a:uFillTx/>
                <a:latin typeface="Lucida Console" panose="020B0609040504020204" pitchFamily="49" charset="0"/>
              </a:rPr>
              <a:t>ScheduledJob</a:t>
            </a:r>
            <a:r>
              <a:rPr kumimoji="0" lang="en-US" sz="2000" b="0" i="0" u="none" strike="noStrike" kern="0" cap="none" spc="0" normalizeH="0" baseline="0" noProof="0" dirty="0">
                <a:ln>
                  <a:noFill/>
                </a:ln>
                <a:solidFill>
                  <a:prstClr val="white"/>
                </a:solidFill>
                <a:effectLst/>
                <a:uLnTx/>
                <a:uFillTx/>
                <a:latin typeface="Lucida Console" panose="020B0609040504020204" pitchFamily="49" charset="0"/>
              </a:rPr>
              <a:t> </a:t>
            </a:r>
          </a:p>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FFE4B5"/>
                </a:solidFill>
                <a:effectLst/>
                <a:uLnTx/>
                <a:uFillTx/>
                <a:latin typeface="Lucida Console" panose="020B0609040504020204" pitchFamily="49" charset="0"/>
              </a:rPr>
              <a:t>–Name </a:t>
            </a:r>
            <a:r>
              <a:rPr kumimoji="0" lang="en-US" sz="2000" b="0" i="0" u="none" strike="noStrike" kern="0" cap="none" spc="0" normalizeH="0" baseline="0" noProof="0" dirty="0">
                <a:ln>
                  <a:noFill/>
                </a:ln>
                <a:solidFill>
                  <a:prstClr val="white"/>
                </a:solidFill>
                <a:effectLst/>
                <a:uLnTx/>
                <a:uFillTx/>
                <a:latin typeface="Lucida Console" panose="020B0609040504020204" pitchFamily="49" charset="0"/>
              </a:rPr>
              <a:t>Test `</a:t>
            </a:r>
          </a:p>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FFE4B5"/>
                </a:solidFill>
                <a:effectLst/>
                <a:uLnTx/>
                <a:uFillTx/>
                <a:latin typeface="Lucida Console" panose="020B0609040504020204" pitchFamily="49" charset="0"/>
              </a:rPr>
              <a:t>–Trigger </a:t>
            </a:r>
            <a:r>
              <a:rPr kumimoji="0" lang="en-US" sz="2000" b="0" i="0" u="none" strike="noStrike" kern="0" cap="none" spc="0" normalizeH="0" baseline="0" noProof="0" dirty="0">
                <a:ln>
                  <a:noFill/>
                </a:ln>
                <a:solidFill>
                  <a:srgbClr val="FF0000"/>
                </a:solidFill>
                <a:effectLst/>
                <a:uLnTx/>
                <a:uFillTx/>
                <a:latin typeface="Lucida Console" panose="020B0609040504020204" pitchFamily="49" charset="0"/>
              </a:rPr>
              <a:t>$trigger `</a:t>
            </a:r>
          </a:p>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FFE4B5"/>
                </a:solidFill>
                <a:effectLst/>
                <a:uLnTx/>
                <a:uFillTx/>
                <a:latin typeface="Lucida Console" panose="020B0609040504020204" pitchFamily="49" charset="0"/>
              </a:rPr>
              <a:t>–</a:t>
            </a:r>
            <a:r>
              <a:rPr kumimoji="0" lang="en-US" sz="2000" b="0" i="0" u="none" strike="noStrike" kern="0" cap="none" spc="0" normalizeH="0" baseline="0" noProof="0" dirty="0" err="1">
                <a:ln>
                  <a:noFill/>
                </a:ln>
                <a:solidFill>
                  <a:srgbClr val="FFE4B5"/>
                </a:solidFill>
                <a:effectLst/>
                <a:uLnTx/>
                <a:uFillTx/>
                <a:latin typeface="Lucida Console" panose="020B0609040504020204" pitchFamily="49" charset="0"/>
              </a:rPr>
              <a:t>ScheduledJobOption</a:t>
            </a:r>
            <a:r>
              <a:rPr kumimoji="0" lang="en-US" sz="2000" b="0" i="0" u="none" strike="noStrike" kern="0" cap="none" spc="0" normalizeH="0" baseline="0" noProof="0" dirty="0">
                <a:ln>
                  <a:noFill/>
                </a:ln>
                <a:solidFill>
                  <a:srgbClr val="FFE4B5"/>
                </a:solidFill>
                <a:effectLst/>
                <a:uLnTx/>
                <a:uFillTx/>
                <a:latin typeface="Lucida Console" panose="020B0609040504020204" pitchFamily="49" charset="0"/>
              </a:rPr>
              <a:t> </a:t>
            </a:r>
            <a:r>
              <a:rPr kumimoji="0" lang="en-US" sz="2000" b="0" i="0" u="none" strike="noStrike" kern="0" cap="none" spc="0" normalizeH="0" baseline="0" noProof="0" dirty="0">
                <a:ln>
                  <a:noFill/>
                </a:ln>
                <a:solidFill>
                  <a:srgbClr val="FF0000"/>
                </a:solidFill>
                <a:effectLst/>
                <a:uLnTx/>
                <a:uFillTx/>
                <a:latin typeface="Lucida Console" panose="020B0609040504020204" pitchFamily="49" charset="0"/>
              </a:rPr>
              <a:t>$options `</a:t>
            </a:r>
          </a:p>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FFE4B5"/>
                </a:solidFill>
                <a:effectLst/>
                <a:uLnTx/>
                <a:uFillTx/>
                <a:latin typeface="Lucida Console" panose="020B0609040504020204" pitchFamily="49" charset="0"/>
              </a:rPr>
              <a:t>-</a:t>
            </a:r>
            <a:r>
              <a:rPr kumimoji="0" lang="en-US" sz="2400" b="0" i="0" u="none" strike="noStrike" kern="0" cap="none" spc="0" normalizeH="0" baseline="0" noProof="0" dirty="0">
                <a:ln>
                  <a:noFill/>
                </a:ln>
                <a:solidFill>
                  <a:srgbClr val="FFE4B5"/>
                </a:solidFill>
                <a:effectLst/>
                <a:uLnTx/>
                <a:uFillTx/>
                <a:latin typeface="Lucida Console" panose="020B0609040504020204" pitchFamily="49" charset="0"/>
              </a:rPr>
              <a:t>Credential</a:t>
            </a:r>
            <a:r>
              <a:rPr kumimoji="0" lang="en-US" sz="2000" b="0" i="0" u="none" strike="noStrike" kern="0" cap="none" spc="0" normalizeH="0" baseline="0" noProof="0" dirty="0">
                <a:ln>
                  <a:noFill/>
                </a:ln>
                <a:solidFill>
                  <a:srgbClr val="FFE4B5"/>
                </a:solidFill>
                <a:effectLst/>
                <a:uLnTx/>
                <a:uFillTx/>
                <a:latin typeface="Lucida Console" panose="020B0609040504020204" pitchFamily="49" charset="0"/>
              </a:rPr>
              <a:t> </a:t>
            </a:r>
            <a:r>
              <a:rPr kumimoji="0" lang="en-US" sz="2000" b="0" i="0" u="none" strike="noStrike" kern="0" cap="none" spc="0" normalizeH="0" baseline="0" noProof="0" dirty="0">
                <a:ln>
                  <a:noFill/>
                </a:ln>
                <a:solidFill>
                  <a:srgbClr val="FF0000"/>
                </a:solidFill>
                <a:effectLst/>
                <a:uLnTx/>
                <a:uFillTx/>
                <a:latin typeface="Lucida Console" panose="020B0609040504020204" pitchFamily="49" charset="0"/>
              </a:rPr>
              <a:t>$credential</a:t>
            </a:r>
          </a:p>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FFE4B5"/>
                </a:solidFill>
                <a:effectLst/>
                <a:uLnTx/>
                <a:uFillTx/>
                <a:latin typeface="Lucida Console" panose="020B0609040504020204" pitchFamily="49" charset="0"/>
              </a:rPr>
              <a:t>–</a:t>
            </a:r>
            <a:r>
              <a:rPr kumimoji="0" lang="en-US" sz="2000" b="0" i="0" u="none" strike="noStrike" kern="0" cap="none" spc="0" normalizeH="0" baseline="0" noProof="0" dirty="0" err="1">
                <a:ln>
                  <a:noFill/>
                </a:ln>
                <a:solidFill>
                  <a:srgbClr val="FFE4B5"/>
                </a:solidFill>
                <a:effectLst/>
                <a:uLnTx/>
                <a:uFillTx/>
                <a:latin typeface="Lucida Console" panose="020B0609040504020204" pitchFamily="49" charset="0"/>
              </a:rPr>
              <a:t>ScriptBlock</a:t>
            </a:r>
            <a:r>
              <a:rPr kumimoji="0" lang="en-US" sz="2000" b="0" i="0" u="none" strike="noStrike" kern="0" cap="none" spc="0" normalizeH="0" baseline="0" noProof="0" dirty="0">
                <a:ln>
                  <a:noFill/>
                </a:ln>
                <a:solidFill>
                  <a:srgbClr val="FFE4B5"/>
                </a:solidFill>
                <a:effectLst/>
                <a:uLnTx/>
                <a:uFillTx/>
                <a:latin typeface="Lucida Console" panose="020B0609040504020204" pitchFamily="49" charset="0"/>
              </a:rPr>
              <a:t> </a:t>
            </a:r>
            <a:r>
              <a:rPr kumimoji="0" lang="en-US" sz="2000" b="0" i="0" u="none" strike="noStrike" kern="0" cap="none" spc="0" normalizeH="0" baseline="0" noProof="0" dirty="0">
                <a:ln>
                  <a:noFill/>
                </a:ln>
                <a:solidFill>
                  <a:prstClr val="white"/>
                </a:solidFill>
                <a:effectLst/>
                <a:uLnTx/>
                <a:uFillTx/>
                <a:latin typeface="Lucida Console" panose="020B0609040504020204" pitchFamily="49" charset="0"/>
              </a:rPr>
              <a:t>{</a:t>
            </a:r>
            <a:r>
              <a:rPr kumimoji="0" lang="en-US" sz="2000" b="0" i="0" u="none" strike="noStrike" kern="0" cap="none" spc="0" normalizeH="0" baseline="0" noProof="0" dirty="0">
                <a:ln>
                  <a:noFill/>
                </a:ln>
                <a:solidFill>
                  <a:srgbClr val="FFE4B5"/>
                </a:solidFill>
                <a:effectLst/>
                <a:uLnTx/>
                <a:uFillTx/>
                <a:latin typeface="Lucida Console" panose="020B0609040504020204" pitchFamily="49" charset="0"/>
              </a:rPr>
              <a:t> </a:t>
            </a:r>
            <a:r>
              <a:rPr kumimoji="0" lang="en-US" sz="2000" b="0" i="0" u="none" strike="noStrike" kern="0" cap="none" spc="0" normalizeH="0" baseline="0" noProof="0" dirty="0">
                <a:ln>
                  <a:noFill/>
                </a:ln>
                <a:solidFill>
                  <a:prstClr val="white"/>
                </a:solidFill>
                <a:effectLst/>
                <a:uLnTx/>
                <a:uFillTx/>
                <a:latin typeface="Lucida Console" panose="020B0609040504020204" pitchFamily="49" charset="0"/>
              </a:rPr>
              <a:t>Restart-Service </a:t>
            </a:r>
            <a:r>
              <a:rPr kumimoji="0" lang="en-US" sz="2000" b="0" i="0" u="none" strike="noStrike" kern="0" cap="none" spc="0" normalizeH="0" baseline="0" noProof="0" dirty="0">
                <a:ln>
                  <a:noFill/>
                </a:ln>
                <a:solidFill>
                  <a:srgbClr val="DB7093"/>
                </a:solidFill>
                <a:effectLst/>
                <a:uLnTx/>
                <a:uFillTx/>
                <a:latin typeface="Lucida Console" panose="020B0609040504020204" pitchFamily="49" charset="0"/>
              </a:rPr>
              <a:t>DHCP </a:t>
            </a:r>
            <a:r>
              <a:rPr kumimoji="0" lang="en-US" sz="2000" b="0" i="0" u="none" strike="noStrike" kern="0" cap="none" spc="0" normalizeH="0" baseline="0" noProof="0" dirty="0">
                <a:ln>
                  <a:noFill/>
                </a:ln>
                <a:solidFill>
                  <a:srgbClr val="FFE4B5"/>
                </a:solidFill>
                <a:effectLst/>
                <a:uLnTx/>
                <a:uFillTx/>
                <a:latin typeface="Lucida Console" panose="020B0609040504020204" pitchFamily="49" charset="0"/>
              </a:rPr>
              <a:t>–Force -Verbose</a:t>
            </a:r>
            <a:r>
              <a:rPr kumimoji="0" lang="en-US" sz="2000" b="0" i="0" u="none" strike="noStrike" kern="0" cap="none" spc="0" normalizeH="0" baseline="0" noProof="0" dirty="0">
                <a:ln>
                  <a:noFill/>
                </a:ln>
                <a:solidFill>
                  <a:prstClr val="white"/>
                </a:solidFill>
                <a:effectLst/>
                <a:uLnTx/>
                <a:uFillTx/>
                <a:latin typeface="Lucida Console" panose="020B0609040504020204" pitchFamily="49" charset="0"/>
              </a:rPr>
              <a:t>}</a:t>
            </a:r>
            <a:r>
              <a:rPr kumimoji="0" lang="en-US" sz="2000" b="0" i="0" u="none" strike="noStrike" kern="0" cap="none" spc="0" normalizeH="0" baseline="0" noProof="0" dirty="0">
                <a:ln>
                  <a:noFill/>
                </a:ln>
                <a:solidFill>
                  <a:srgbClr val="DB7093"/>
                </a:solidFill>
                <a:effectLst/>
                <a:uLnTx/>
                <a:uFillTx/>
                <a:latin typeface="Lucida Console" panose="020B0609040504020204" pitchFamily="49" charset="0"/>
              </a:rPr>
              <a:t> </a:t>
            </a:r>
          </a:p>
          <a:p>
            <a:pPr marL="0" marR="0" lvl="0" indent="0" defTabSz="932742"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FF0000"/>
              </a:solidFill>
              <a:effectLst/>
              <a:uLnTx/>
              <a:uFillTx/>
              <a:latin typeface="Lucida Console" panose="020B0609040504020204" pitchFamily="49" charset="0"/>
            </a:endParaRPr>
          </a:p>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Lucida Console" panose="020B0609040504020204" pitchFamily="49" charset="0"/>
              </a:rPr>
              <a:t>Id  Name   </a:t>
            </a:r>
            <a:r>
              <a:rPr kumimoji="0" lang="en-US" sz="2000" b="0" i="0" u="none" strike="noStrike" kern="0" cap="none" spc="0" normalizeH="0" baseline="0" noProof="0" dirty="0" err="1">
                <a:ln>
                  <a:noFill/>
                </a:ln>
                <a:solidFill>
                  <a:prstClr val="white"/>
                </a:solidFill>
                <a:effectLst/>
                <a:uLnTx/>
                <a:uFillTx/>
                <a:latin typeface="Lucida Console" panose="020B0609040504020204" pitchFamily="49" charset="0"/>
              </a:rPr>
              <a:t>JobTriggers</a:t>
            </a:r>
            <a:r>
              <a:rPr kumimoji="0" lang="en-US" sz="2000" b="0" i="0" u="none" strike="noStrike" kern="0" cap="none" spc="0" normalizeH="0" baseline="0" noProof="0" dirty="0">
                <a:ln>
                  <a:noFill/>
                </a:ln>
                <a:solidFill>
                  <a:prstClr val="white"/>
                </a:solidFill>
                <a:effectLst/>
                <a:uLnTx/>
                <a:uFillTx/>
                <a:latin typeface="Lucida Console" panose="020B0609040504020204" pitchFamily="49" charset="0"/>
              </a:rPr>
              <a:t>   Command                     Enabled</a:t>
            </a:r>
          </a:p>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Lucida Console" panose="020B0609040504020204" pitchFamily="49" charset="0"/>
              </a:rPr>
              <a:t>--  ----   -----------   -------                     -------</a:t>
            </a:r>
          </a:p>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Lucida Console" panose="020B0609040504020204" pitchFamily="49" charset="0"/>
              </a:rPr>
              <a:t>6   Test   1             Restart-Service DHCP        True</a:t>
            </a:r>
            <a:endParaRPr kumimoji="0" lang="en-US" sz="2000" b="0" i="0" u="none" strike="noStrike" kern="0" cap="none" spc="0" normalizeH="0" baseline="0" noProof="0" dirty="0">
              <a:ln>
                <a:noFill/>
              </a:ln>
              <a:solidFill>
                <a:srgbClr val="FF0000"/>
              </a:solidFill>
              <a:effectLst/>
              <a:uLnTx/>
              <a:uFillTx/>
              <a:latin typeface="Lucida Console" panose="020B0609040504020204" pitchFamily="49" charset="0"/>
            </a:endParaRPr>
          </a:p>
        </p:txBody>
      </p:sp>
    </p:spTree>
    <p:extLst>
      <p:ext uri="{BB962C8B-B14F-4D97-AF65-F5344CB8AC3E}">
        <p14:creationId xmlns:p14="http://schemas.microsoft.com/office/powerpoint/2010/main" val="328652489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p188="http://schemas.microsoft.com/office/powerpoint/2018/8/main" xmlns:a16="http://schemas.microsoft.com/office/drawing/2014/main"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69985-12A0-45F5-928A-B19931CDD6AC}"/>
              </a:ext>
            </a:extLst>
          </p:cNvPr>
          <p:cNvSpPr>
            <a:spLocks noGrp="1"/>
          </p:cNvSpPr>
          <p:nvPr>
            <p:ph type="title"/>
          </p:nvPr>
        </p:nvSpPr>
        <p:spPr/>
        <p:txBody>
          <a:bodyPr/>
          <a:lstStyle/>
          <a:p>
            <a:r>
              <a:rPr lang="en-US" dirty="0"/>
              <a:t>What are Jobs</a:t>
            </a:r>
          </a:p>
        </p:txBody>
      </p:sp>
      <p:sp>
        <p:nvSpPr>
          <p:cNvPr id="3" name="TextBox 2">
            <a:extLst>
              <a:ext uri="{FF2B5EF4-FFF2-40B4-BE49-F238E27FC236}">
                <a16:creationId xmlns:a16="http://schemas.microsoft.com/office/drawing/2014/main" id="{B22CE352-88F5-4486-861D-77726AAD8235}"/>
              </a:ext>
            </a:extLst>
          </p:cNvPr>
          <p:cNvSpPr txBox="1"/>
          <p:nvPr/>
        </p:nvSpPr>
        <p:spPr>
          <a:xfrm>
            <a:off x="401320" y="1066800"/>
            <a:ext cx="10723880" cy="3416320"/>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latin typeface="+mj-lt"/>
              </a:rPr>
              <a:t>PowerShell feature to perform </a:t>
            </a:r>
            <a:r>
              <a:rPr lang="en-US" sz="2400" b="1" dirty="0">
                <a:gradFill>
                  <a:gsLst>
                    <a:gs pos="2917">
                      <a:schemeClr val="tx1"/>
                    </a:gs>
                    <a:gs pos="30000">
                      <a:schemeClr val="tx1"/>
                    </a:gs>
                  </a:gsLst>
                  <a:lin ang="5400000" scaled="0"/>
                </a:gradFill>
                <a:latin typeface="+mj-lt"/>
              </a:rPr>
              <a:t>Asynchronous</a:t>
            </a:r>
            <a:r>
              <a:rPr lang="en-US" sz="2400" dirty="0">
                <a:gradFill>
                  <a:gsLst>
                    <a:gs pos="2917">
                      <a:schemeClr val="tx1"/>
                    </a:gs>
                    <a:gs pos="30000">
                      <a:schemeClr val="tx1"/>
                    </a:gs>
                  </a:gsLst>
                  <a:lin ang="5400000" scaled="0"/>
                </a:gradFill>
                <a:latin typeface="+mj-lt"/>
              </a:rPr>
              <a:t> operation(s)</a:t>
            </a: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latin typeface="+mj-lt"/>
              </a:rPr>
              <a:t>Can be </a:t>
            </a:r>
            <a:r>
              <a:rPr lang="en-US" sz="2400" b="1" dirty="0">
                <a:gradFill>
                  <a:gsLst>
                    <a:gs pos="2917">
                      <a:schemeClr val="tx1"/>
                    </a:gs>
                    <a:gs pos="30000">
                      <a:schemeClr val="tx1"/>
                    </a:gs>
                  </a:gsLst>
                  <a:lin ang="5400000" scaled="0"/>
                </a:gradFill>
                <a:latin typeface="+mj-lt"/>
              </a:rPr>
              <a:t>scheduled</a:t>
            </a:r>
            <a:r>
              <a:rPr lang="en-US" sz="2400" dirty="0">
                <a:gradFill>
                  <a:gsLst>
                    <a:gs pos="2917">
                      <a:schemeClr val="tx1"/>
                    </a:gs>
                    <a:gs pos="30000">
                      <a:schemeClr val="tx1"/>
                    </a:gs>
                  </a:gsLst>
                  <a:lin ang="5400000" scaled="0"/>
                </a:gradFill>
                <a:latin typeface="+mj-lt"/>
              </a:rPr>
              <a:t> </a:t>
            </a: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latin typeface="+mj-lt"/>
              </a:rPr>
              <a:t>Supports </a:t>
            </a:r>
            <a:r>
              <a:rPr lang="en-US" sz="2400" b="1" dirty="0">
                <a:gradFill>
                  <a:gsLst>
                    <a:gs pos="2917">
                      <a:schemeClr val="tx1"/>
                    </a:gs>
                    <a:gs pos="30000">
                      <a:schemeClr val="tx1"/>
                    </a:gs>
                  </a:gsLst>
                  <a:lin ang="5400000" scaled="0"/>
                </a:gradFill>
                <a:latin typeface="+mj-lt"/>
              </a:rPr>
              <a:t>remoting</a:t>
            </a: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latin typeface="+mj-lt"/>
              </a:rPr>
              <a:t>Can be started as a parameter (</a:t>
            </a:r>
            <a:r>
              <a:rPr lang="en-US" sz="2400" b="1" dirty="0">
                <a:gradFill>
                  <a:gsLst>
                    <a:gs pos="2917">
                      <a:schemeClr val="tx1"/>
                    </a:gs>
                    <a:gs pos="30000">
                      <a:schemeClr val="tx1"/>
                    </a:gs>
                  </a:gsLst>
                  <a:lin ang="5400000" scaled="0"/>
                </a:gradFill>
                <a:latin typeface="+mj-lt"/>
              </a:rPr>
              <a:t>-</a:t>
            </a:r>
            <a:r>
              <a:rPr lang="en-US" sz="2400" b="1" dirty="0" err="1">
                <a:gradFill>
                  <a:gsLst>
                    <a:gs pos="2917">
                      <a:schemeClr val="tx1"/>
                    </a:gs>
                    <a:gs pos="30000">
                      <a:schemeClr val="tx1"/>
                    </a:gs>
                  </a:gsLst>
                  <a:lin ang="5400000" scaled="0"/>
                </a:gradFill>
                <a:latin typeface="+mj-lt"/>
              </a:rPr>
              <a:t>AsJob</a:t>
            </a:r>
            <a:r>
              <a:rPr lang="en-US" sz="2400" dirty="0">
                <a:gradFill>
                  <a:gsLst>
                    <a:gs pos="2917">
                      <a:schemeClr val="tx1"/>
                    </a:gs>
                    <a:gs pos="30000">
                      <a:schemeClr val="tx1"/>
                    </a:gs>
                  </a:gsLst>
                  <a:lin ang="5400000" scaled="0"/>
                </a:gradFill>
                <a:latin typeface="+mj-lt"/>
              </a:rPr>
              <a:t>) of </a:t>
            </a:r>
          </a:p>
          <a:p>
            <a:pPr marL="800130" lvl="1"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latin typeface="+mj-lt"/>
              </a:rPr>
              <a:t>Workflows</a:t>
            </a:r>
          </a:p>
          <a:p>
            <a:pPr marL="800130" lvl="1"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latin typeface="+mj-lt"/>
              </a:rPr>
              <a:t>WMI/CIM </a:t>
            </a:r>
            <a:r>
              <a:rPr lang="en-US" sz="2400" dirty="0" err="1">
                <a:gradFill>
                  <a:gsLst>
                    <a:gs pos="2917">
                      <a:schemeClr val="tx1"/>
                    </a:gs>
                    <a:gs pos="30000">
                      <a:schemeClr val="tx1"/>
                    </a:gs>
                  </a:gsLst>
                  <a:lin ang="5400000" scaled="0"/>
                </a:gradFill>
                <a:latin typeface="+mj-lt"/>
              </a:rPr>
              <a:t>cmdLet</a:t>
            </a:r>
            <a:endParaRPr lang="en-US" sz="2400" dirty="0">
              <a:gradFill>
                <a:gsLst>
                  <a:gs pos="2917">
                    <a:schemeClr val="tx1"/>
                  </a:gs>
                  <a:gs pos="30000">
                    <a:schemeClr val="tx1"/>
                  </a:gs>
                </a:gsLst>
                <a:lin ang="5400000" scaled="0"/>
              </a:gradFill>
              <a:latin typeface="+mj-lt"/>
            </a:endParaRP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latin typeface="+mj-lt"/>
              </a:rPr>
              <a:t>Results (</a:t>
            </a:r>
            <a:r>
              <a:rPr lang="en-US" sz="2400" b="1" dirty="0">
                <a:gradFill>
                  <a:gsLst>
                    <a:gs pos="2917">
                      <a:schemeClr val="tx1"/>
                    </a:gs>
                    <a:gs pos="30000">
                      <a:schemeClr val="tx1"/>
                    </a:gs>
                  </a:gsLst>
                  <a:lin ang="5400000" scaled="0"/>
                </a:gradFill>
                <a:latin typeface="+mj-lt"/>
              </a:rPr>
              <a:t>objects</a:t>
            </a:r>
            <a:r>
              <a:rPr lang="en-US" sz="2400" dirty="0">
                <a:gradFill>
                  <a:gsLst>
                    <a:gs pos="2917">
                      <a:schemeClr val="tx1"/>
                    </a:gs>
                    <a:gs pos="30000">
                      <a:schemeClr val="tx1"/>
                    </a:gs>
                  </a:gsLst>
                  <a:lin ang="5400000" scaled="0"/>
                </a:gradFill>
                <a:latin typeface="+mj-lt"/>
              </a:rPr>
              <a:t>) can be retrieved after the operation is fully complete or ongoing</a:t>
            </a:r>
            <a:endParaRPr lang="en-US" sz="2400" dirty="0">
              <a:gradFill>
                <a:gsLst>
                  <a:gs pos="2917">
                    <a:schemeClr val="tx1"/>
                  </a:gs>
                  <a:gs pos="30000">
                    <a:schemeClr val="tx1"/>
                  </a:gs>
                </a:gsLst>
                <a:lin ang="5400000" scaled="0"/>
              </a:gradFill>
            </a:endParaRPr>
          </a:p>
        </p:txBody>
      </p:sp>
      <p:sp>
        <p:nvSpPr>
          <p:cNvPr id="4" name="Rectangle 3">
            <a:extLst>
              <a:ext uri="{FF2B5EF4-FFF2-40B4-BE49-F238E27FC236}">
                <a16:creationId xmlns:a16="http://schemas.microsoft.com/office/drawing/2014/main" id="{7A3CC189-685C-4286-BCC8-947EF3E19CCD}"/>
              </a:ext>
            </a:extLst>
          </p:cNvPr>
          <p:cNvSpPr/>
          <p:nvPr/>
        </p:nvSpPr>
        <p:spPr>
          <a:xfrm>
            <a:off x="401320" y="4483120"/>
            <a:ext cx="11523760" cy="2286000"/>
          </a:xfrm>
          <a:prstGeom prst="rect">
            <a:avLst/>
          </a:prstGeom>
          <a:solidFill>
            <a:srgbClr val="012456"/>
          </a:solidFill>
        </p:spPr>
        <p:txBody>
          <a:bodyPr wrap="square">
            <a:noAutofit/>
          </a:bodyPr>
          <a:lstStyle/>
          <a:p>
            <a:pPr marL="0" marR="0" lvl="0" indent="0" defTabSz="466298" eaLnBrk="1" fontAlgn="auto" latinLnBrk="0" hangingPunct="1">
              <a:lnSpc>
                <a:spcPct val="100000"/>
              </a:lnSpc>
              <a:spcBef>
                <a:spcPts val="0"/>
              </a:spcBef>
              <a:spcAft>
                <a:spcPts val="0"/>
              </a:spcAft>
              <a:buClrTx/>
              <a:buSzTx/>
              <a:buFontTx/>
              <a:buNone/>
              <a:tabLst/>
              <a:defRPr/>
            </a:pPr>
            <a:r>
              <a:rPr kumimoji="0" lang="fr-FR" sz="1900" b="0" i="0" u="none" strike="noStrike" kern="0" cap="none" spc="0" normalizeH="0" baseline="0" noProof="0" dirty="0">
                <a:ln>
                  <a:noFill/>
                </a:ln>
                <a:solidFill>
                  <a:srgbClr val="F5F5F5"/>
                </a:solidFill>
                <a:effectLst/>
                <a:uLnTx/>
                <a:uFillTx/>
                <a:latin typeface="Lucida Console" panose="020B0609040504020204" pitchFamily="49" charset="0"/>
              </a:rPr>
              <a:t>PS C:\&gt; Start-Job { </a:t>
            </a:r>
            <a:r>
              <a:rPr kumimoji="0" lang="en-US" sz="1900" b="0" i="0" u="none" strike="noStrike" kern="0" cap="none" spc="0" normalizeH="0" baseline="0" noProof="0" dirty="0">
                <a:ln>
                  <a:noFill/>
                </a:ln>
                <a:solidFill>
                  <a:prstClr val="white"/>
                </a:solidFill>
                <a:effectLst/>
                <a:uLnTx/>
                <a:uFillTx/>
                <a:latin typeface="Lucida Console" panose="020B0609040504020204" pitchFamily="49" charset="0"/>
              </a:rPr>
              <a:t>Get-</a:t>
            </a:r>
            <a:r>
              <a:rPr kumimoji="0" lang="en-US" sz="1900" b="0" i="0" u="none" strike="noStrike" kern="0" cap="none" spc="0" normalizeH="0" baseline="0" noProof="0" dirty="0" err="1">
                <a:ln>
                  <a:noFill/>
                </a:ln>
                <a:solidFill>
                  <a:prstClr val="white"/>
                </a:solidFill>
                <a:effectLst/>
                <a:uLnTx/>
                <a:uFillTx/>
                <a:latin typeface="Lucida Console" panose="020B0609040504020204" pitchFamily="49" charset="0"/>
              </a:rPr>
              <a:t>ChildItem</a:t>
            </a:r>
            <a:r>
              <a:rPr kumimoji="0" lang="en-US" sz="1900" b="0" i="0" u="none" strike="noStrike" kern="0" cap="none" spc="0" normalizeH="0" baseline="0" noProof="0" dirty="0">
                <a:ln>
                  <a:noFill/>
                </a:ln>
                <a:solidFill>
                  <a:prstClr val="white"/>
                </a:solidFill>
                <a:effectLst/>
                <a:uLnTx/>
                <a:uFillTx/>
              </a:rPr>
              <a:t> </a:t>
            </a:r>
            <a:r>
              <a:rPr kumimoji="0" lang="en-US" sz="1900" b="0" i="0" u="none" strike="noStrike" kern="0" cap="none" spc="0" normalizeH="0" baseline="0" noProof="0" dirty="0">
                <a:ln>
                  <a:noFill/>
                </a:ln>
                <a:solidFill>
                  <a:srgbClr val="FFE4B5"/>
                </a:solidFill>
                <a:effectLst/>
                <a:uLnTx/>
                <a:uFillTx/>
                <a:latin typeface="Lucida Console" panose="020B0609040504020204" pitchFamily="49" charset="0"/>
              </a:rPr>
              <a:t>-</a:t>
            </a:r>
            <a:r>
              <a:rPr kumimoji="0" lang="en-US" sz="1900" b="0" i="0" u="none" strike="noStrike" kern="0" cap="none" spc="0" normalizeH="0" baseline="0" noProof="0" dirty="0" err="1">
                <a:ln>
                  <a:noFill/>
                </a:ln>
                <a:solidFill>
                  <a:srgbClr val="FFE4B5"/>
                </a:solidFill>
                <a:effectLst/>
                <a:uLnTx/>
                <a:uFillTx/>
                <a:latin typeface="Lucida Console" panose="020B0609040504020204" pitchFamily="49" charset="0"/>
              </a:rPr>
              <a:t>Recurse</a:t>
            </a:r>
            <a:r>
              <a:rPr kumimoji="0" lang="en-US" sz="1900" b="0" i="0" u="none" strike="noStrike" kern="0" cap="none" spc="0" normalizeH="0" baseline="0" noProof="0" dirty="0">
                <a:ln>
                  <a:noFill/>
                </a:ln>
                <a:solidFill>
                  <a:srgbClr val="FFE4B5"/>
                </a:solidFill>
                <a:effectLst/>
                <a:uLnTx/>
                <a:uFillTx/>
                <a:latin typeface="Lucida Console" panose="020B0609040504020204" pitchFamily="49" charset="0"/>
              </a:rPr>
              <a:t> </a:t>
            </a:r>
            <a:r>
              <a:rPr kumimoji="0" lang="fr-FR" sz="1900" b="0" i="0" u="none" strike="noStrike" kern="0" cap="none" spc="0" normalizeH="0" baseline="0" noProof="0" dirty="0">
                <a:ln>
                  <a:noFill/>
                </a:ln>
                <a:solidFill>
                  <a:prstClr val="white"/>
                </a:solidFill>
                <a:effectLst/>
                <a:uLnTx/>
                <a:uFillTx/>
                <a:latin typeface="Lucida Console" panose="020B0609040504020204" pitchFamily="49" charset="0"/>
              </a:rPr>
              <a:t>|</a:t>
            </a:r>
            <a:r>
              <a:rPr kumimoji="0" lang="en-US" sz="1900" b="0" i="0" u="none" strike="noStrike" kern="0" cap="none" spc="0" normalizeH="0" baseline="0" noProof="0" dirty="0">
                <a:ln>
                  <a:noFill/>
                </a:ln>
                <a:solidFill>
                  <a:prstClr val="white"/>
                </a:solidFill>
                <a:effectLst/>
                <a:uLnTx/>
                <a:uFillTx/>
              </a:rPr>
              <a:t> </a:t>
            </a:r>
            <a:r>
              <a:rPr kumimoji="0" lang="en-US" sz="1900" b="0" i="0" u="none" strike="noStrike" kern="0" cap="none" spc="0" normalizeH="0" baseline="0" noProof="0" dirty="0">
                <a:ln>
                  <a:noFill/>
                </a:ln>
                <a:solidFill>
                  <a:prstClr val="white"/>
                </a:solidFill>
                <a:effectLst/>
                <a:uLnTx/>
                <a:uFillTx/>
                <a:latin typeface="Lucida Console" panose="020B0609040504020204" pitchFamily="49" charset="0"/>
              </a:rPr>
              <a:t>Sort-Object</a:t>
            </a:r>
            <a:r>
              <a:rPr kumimoji="0" lang="en-US" sz="1900" b="0" i="0" u="none" strike="noStrike" kern="0" cap="none" spc="0" normalizeH="0" baseline="0" noProof="0" dirty="0">
                <a:ln>
                  <a:noFill/>
                </a:ln>
                <a:solidFill>
                  <a:prstClr val="white"/>
                </a:solidFill>
                <a:effectLst/>
                <a:uLnTx/>
                <a:uFillTx/>
              </a:rPr>
              <a:t> </a:t>
            </a:r>
            <a:r>
              <a:rPr kumimoji="0" lang="en-US" sz="1900" b="0" i="0" u="none" strike="noStrike" kern="0" cap="none" spc="0" normalizeH="0" baseline="0" noProof="0" dirty="0">
                <a:ln>
                  <a:noFill/>
                </a:ln>
                <a:solidFill>
                  <a:srgbClr val="DB7093"/>
                </a:solidFill>
                <a:effectLst/>
                <a:uLnTx/>
                <a:uFillTx/>
                <a:latin typeface="Lucida Console" panose="020B0609040504020204" pitchFamily="49" charset="0"/>
              </a:rPr>
              <a:t>Length </a:t>
            </a:r>
            <a:r>
              <a:rPr kumimoji="0" lang="en-US" sz="1900" b="0" i="0" u="none" strike="noStrike" kern="0" cap="none" spc="0" normalizeH="0" baseline="0" noProof="0" dirty="0">
                <a:ln>
                  <a:noFill/>
                </a:ln>
                <a:solidFill>
                  <a:prstClr val="white"/>
                </a:solidFill>
                <a:effectLst/>
                <a:uLnTx/>
                <a:uFillTx/>
                <a:latin typeface="Lucida Console" panose="020B0609040504020204" pitchFamily="49" charset="0"/>
              </a:rPr>
              <a:t>}</a:t>
            </a:r>
          </a:p>
          <a:p>
            <a:pPr marL="0" marR="0" lvl="0" indent="0" defTabSz="932742" eaLnBrk="1" fontAlgn="auto" latinLnBrk="0" hangingPunct="1">
              <a:lnSpc>
                <a:spcPct val="100000"/>
              </a:lnSpc>
              <a:spcBef>
                <a:spcPts val="0"/>
              </a:spcBef>
              <a:spcAft>
                <a:spcPts val="0"/>
              </a:spcAft>
              <a:buClrTx/>
              <a:buSzTx/>
              <a:buFontTx/>
              <a:buNone/>
              <a:tabLst/>
              <a:defRPr/>
            </a:pPr>
            <a:endParaRPr kumimoji="0" lang="en-US" sz="1900" b="0" i="0" u="none" strike="noStrike" kern="0" cap="none" spc="0" normalizeH="0" baseline="0" noProof="0" dirty="0">
              <a:ln>
                <a:noFill/>
              </a:ln>
              <a:solidFill>
                <a:srgbClr val="FFFFFF"/>
              </a:solidFill>
              <a:effectLst/>
              <a:uLnTx/>
              <a:uFillTx/>
              <a:latin typeface="Lucida Console" panose="020B0609040504020204" pitchFamily="49" charset="0"/>
            </a:endParaRPr>
          </a:p>
          <a:p>
            <a:pPr marL="0" marR="0" lvl="0" indent="0" defTabSz="932742" eaLnBrk="1" fontAlgn="auto" latinLnBrk="0" hangingPunct="1">
              <a:lnSpc>
                <a:spcPct val="100000"/>
              </a:lnSpc>
              <a:spcBef>
                <a:spcPts val="0"/>
              </a:spcBef>
              <a:spcAft>
                <a:spcPts val="0"/>
              </a:spcAft>
              <a:buClrTx/>
              <a:buSzTx/>
              <a:buFontTx/>
              <a:buNone/>
              <a:tabLst/>
              <a:defRPr/>
            </a:pPr>
            <a:r>
              <a:rPr kumimoji="0" lang="en-US" sz="1900" b="0" i="0" u="none" strike="noStrike" kern="0" cap="none" spc="0" normalizeH="0" baseline="0" noProof="0" dirty="0">
                <a:ln>
                  <a:noFill/>
                </a:ln>
                <a:solidFill>
                  <a:srgbClr val="FFFFFF"/>
                </a:solidFill>
                <a:effectLst/>
                <a:uLnTx/>
                <a:uFillTx/>
                <a:latin typeface="Lucida Console" panose="020B0609040504020204" pitchFamily="49" charset="0"/>
              </a:rPr>
              <a:t>Id Name </a:t>
            </a:r>
            <a:r>
              <a:rPr kumimoji="0" lang="en-US" sz="1900" b="0" i="0" u="none" strike="noStrike" kern="0" cap="none" spc="0" normalizeH="0" baseline="0" noProof="0" dirty="0" err="1">
                <a:ln>
                  <a:noFill/>
                </a:ln>
                <a:solidFill>
                  <a:srgbClr val="FFFFFF"/>
                </a:solidFill>
                <a:effectLst/>
                <a:uLnTx/>
                <a:uFillTx/>
                <a:latin typeface="Lucida Console" panose="020B0609040504020204" pitchFamily="49" charset="0"/>
              </a:rPr>
              <a:t>PSJobTypeName</a:t>
            </a:r>
            <a:r>
              <a:rPr kumimoji="0" lang="en-US" sz="1900" b="0" i="0" u="none" strike="noStrike" kern="0" cap="none" spc="0" normalizeH="0" baseline="0" noProof="0" dirty="0">
                <a:ln>
                  <a:noFill/>
                </a:ln>
                <a:solidFill>
                  <a:srgbClr val="FFFFFF"/>
                </a:solidFill>
                <a:effectLst/>
                <a:uLnTx/>
                <a:uFillTx/>
                <a:latin typeface="Lucida Console" panose="020B0609040504020204" pitchFamily="49" charset="0"/>
              </a:rPr>
              <a:t> State   </a:t>
            </a:r>
            <a:r>
              <a:rPr kumimoji="0" lang="en-US" sz="1900" b="0" i="0" u="none" strike="noStrike" kern="0" cap="none" spc="0" normalizeH="0" baseline="0" noProof="0" dirty="0" err="1">
                <a:ln>
                  <a:noFill/>
                </a:ln>
                <a:solidFill>
                  <a:srgbClr val="FFFFFF"/>
                </a:solidFill>
                <a:effectLst/>
                <a:uLnTx/>
                <a:uFillTx/>
                <a:latin typeface="Lucida Console" panose="020B0609040504020204" pitchFamily="49" charset="0"/>
              </a:rPr>
              <a:t>HasMoreData</a:t>
            </a:r>
            <a:r>
              <a:rPr kumimoji="0" lang="en-US" sz="1900" b="0" i="0" u="none" strike="noStrike" kern="0" cap="none" spc="0" normalizeH="0" baseline="0" noProof="0" dirty="0">
                <a:ln>
                  <a:noFill/>
                </a:ln>
                <a:solidFill>
                  <a:srgbClr val="FFFFFF"/>
                </a:solidFill>
                <a:effectLst/>
                <a:uLnTx/>
                <a:uFillTx/>
                <a:latin typeface="Lucida Console" panose="020B0609040504020204" pitchFamily="49" charset="0"/>
              </a:rPr>
              <a:t> Location  Command                  </a:t>
            </a:r>
          </a:p>
          <a:p>
            <a:pPr marL="0" marR="0" lvl="0" indent="0" defTabSz="932742" eaLnBrk="1" fontAlgn="auto" latinLnBrk="0" hangingPunct="1">
              <a:lnSpc>
                <a:spcPct val="100000"/>
              </a:lnSpc>
              <a:spcBef>
                <a:spcPts val="0"/>
              </a:spcBef>
              <a:spcAft>
                <a:spcPts val="0"/>
              </a:spcAft>
              <a:buClrTx/>
              <a:buSzTx/>
              <a:buFontTx/>
              <a:buNone/>
              <a:tabLst/>
              <a:defRPr/>
            </a:pPr>
            <a:r>
              <a:rPr kumimoji="0" lang="en-US" sz="1900" b="0" i="0" u="none" strike="noStrike" kern="0" cap="none" spc="0" normalizeH="0" baseline="0" noProof="0" dirty="0">
                <a:ln>
                  <a:noFill/>
                </a:ln>
                <a:solidFill>
                  <a:srgbClr val="FFFFFF"/>
                </a:solidFill>
                <a:effectLst/>
                <a:uLnTx/>
                <a:uFillTx/>
                <a:latin typeface="Lucida Console" panose="020B0609040504020204" pitchFamily="49" charset="0"/>
              </a:rPr>
              <a:t>-- ---- ------------- -----   ----------- --------  -------                  </a:t>
            </a:r>
          </a:p>
          <a:p>
            <a:pPr marL="0" marR="0" lvl="0" indent="0" defTabSz="932742" eaLnBrk="1" fontAlgn="auto" latinLnBrk="0" hangingPunct="1">
              <a:lnSpc>
                <a:spcPct val="100000"/>
              </a:lnSpc>
              <a:spcBef>
                <a:spcPts val="0"/>
              </a:spcBef>
              <a:spcAft>
                <a:spcPts val="0"/>
              </a:spcAft>
              <a:buClrTx/>
              <a:buSzTx/>
              <a:buFontTx/>
              <a:buNone/>
              <a:tabLst/>
              <a:defRPr/>
            </a:pPr>
            <a:r>
              <a:rPr kumimoji="0" lang="en-US" sz="1900" b="0" i="0" u="none" strike="noStrike" kern="0" cap="none" spc="0" normalizeH="0" baseline="0" noProof="0" dirty="0">
                <a:ln>
                  <a:noFill/>
                </a:ln>
                <a:solidFill>
                  <a:srgbClr val="FFFFFF"/>
                </a:solidFill>
                <a:effectLst/>
                <a:uLnTx/>
                <a:uFillTx/>
                <a:latin typeface="Lucida Console" panose="020B0609040504020204" pitchFamily="49" charset="0"/>
              </a:rPr>
              <a:t>1  Job1 </a:t>
            </a:r>
            <a:r>
              <a:rPr kumimoji="0" lang="en-US" sz="1900" b="0" i="0" u="none" strike="noStrike" kern="0" cap="none" spc="0" normalizeH="0" baseline="0" noProof="0" dirty="0" err="1">
                <a:ln>
                  <a:noFill/>
                </a:ln>
                <a:solidFill>
                  <a:srgbClr val="FFFFFF"/>
                </a:solidFill>
                <a:effectLst/>
                <a:uLnTx/>
                <a:uFillTx/>
                <a:latin typeface="Lucida Console" panose="020B0609040504020204" pitchFamily="49" charset="0"/>
              </a:rPr>
              <a:t>BackgroundJob</a:t>
            </a:r>
            <a:r>
              <a:rPr kumimoji="0" lang="en-US" sz="1900" b="0" i="0" u="none" strike="noStrike" kern="0" cap="none" spc="0" normalizeH="0" baseline="0" noProof="0" dirty="0">
                <a:ln>
                  <a:noFill/>
                </a:ln>
                <a:solidFill>
                  <a:srgbClr val="FFFFFF"/>
                </a:solidFill>
                <a:effectLst/>
                <a:uLnTx/>
                <a:uFillTx/>
                <a:latin typeface="Lucida Console" panose="020B0609040504020204" pitchFamily="49" charset="0"/>
              </a:rPr>
              <a:t> Running True        localhost Get-</a:t>
            </a:r>
            <a:r>
              <a:rPr kumimoji="0" lang="en-US" sz="1900" b="0" i="0" u="none" strike="noStrike" kern="0" cap="none" spc="0" normalizeH="0" baseline="0" noProof="0" dirty="0" err="1">
                <a:ln>
                  <a:noFill/>
                </a:ln>
                <a:solidFill>
                  <a:srgbClr val="FFFFFF"/>
                </a:solidFill>
                <a:effectLst/>
                <a:uLnTx/>
                <a:uFillTx/>
                <a:latin typeface="Lucida Console" panose="020B0609040504020204" pitchFamily="49" charset="0"/>
              </a:rPr>
              <a:t>ChildItem</a:t>
            </a:r>
            <a:r>
              <a:rPr lang="en-US" sz="1900" kern="0" dirty="0">
                <a:solidFill>
                  <a:srgbClr val="FFFFFF"/>
                </a:solidFill>
                <a:latin typeface="Lucida Console" panose="020B0609040504020204" pitchFamily="49" charset="0"/>
              </a:rPr>
              <a:t> </a:t>
            </a:r>
            <a:r>
              <a:rPr kumimoji="0" lang="en-US" sz="1900" b="0" i="0" u="none" strike="noStrike" kern="0" cap="none" spc="0" normalizeH="0" baseline="0" noProof="0" dirty="0">
                <a:ln>
                  <a:noFill/>
                </a:ln>
                <a:solidFill>
                  <a:srgbClr val="FFFFFF"/>
                </a:solidFill>
                <a:effectLst/>
                <a:uLnTx/>
                <a:uFillTx/>
                <a:latin typeface="Lucida Console" panose="020B0609040504020204" pitchFamily="49" charset="0"/>
              </a:rPr>
              <a:t>-Recurs...</a:t>
            </a:r>
          </a:p>
          <a:p>
            <a:pPr marL="0" marR="0" lvl="0" indent="0" defTabSz="932742" eaLnBrk="1" fontAlgn="auto" latinLnBrk="0" hangingPunct="1">
              <a:lnSpc>
                <a:spcPct val="100000"/>
              </a:lnSpc>
              <a:spcBef>
                <a:spcPts val="0"/>
              </a:spcBef>
              <a:spcAft>
                <a:spcPts val="0"/>
              </a:spcAft>
              <a:buClrTx/>
              <a:buSzTx/>
              <a:buFontTx/>
              <a:buNone/>
              <a:tabLst/>
              <a:defRPr/>
            </a:pPr>
            <a:endParaRPr kumimoji="0" lang="fr-FR" sz="1900" b="0" i="0" u="none" strike="noStrike" kern="0" cap="none" spc="0" normalizeH="0" baseline="0" noProof="0" dirty="0">
              <a:ln>
                <a:noFill/>
              </a:ln>
              <a:solidFill>
                <a:srgbClr val="F5F5F5"/>
              </a:solidFill>
              <a:effectLst/>
              <a:uLnTx/>
              <a:uFillTx/>
              <a:latin typeface="Lucida Console" panose="020B0609040504020204" pitchFamily="49" charset="0"/>
            </a:endParaRPr>
          </a:p>
          <a:p>
            <a:pPr marL="0" marR="0" lvl="0" indent="0" defTabSz="932742" eaLnBrk="1" fontAlgn="auto" latinLnBrk="0" hangingPunct="1">
              <a:lnSpc>
                <a:spcPct val="100000"/>
              </a:lnSpc>
              <a:spcBef>
                <a:spcPts val="0"/>
              </a:spcBef>
              <a:spcAft>
                <a:spcPts val="0"/>
              </a:spcAft>
              <a:buClrTx/>
              <a:buSzTx/>
              <a:buFontTx/>
              <a:buNone/>
              <a:tabLst/>
              <a:defRPr/>
            </a:pPr>
            <a:r>
              <a:rPr kumimoji="0" lang="fr-FR" sz="1900" b="0" i="0" u="none" strike="noStrike" kern="0" cap="none" spc="0" normalizeH="0" baseline="0" noProof="0" dirty="0">
                <a:ln>
                  <a:noFill/>
                </a:ln>
                <a:solidFill>
                  <a:srgbClr val="F5F5F5"/>
                </a:solidFill>
                <a:effectLst/>
                <a:uLnTx/>
                <a:uFillTx/>
                <a:latin typeface="Lucida Console" panose="020B0609040504020204" pitchFamily="49" charset="0"/>
              </a:rPr>
              <a:t>PS C:\&gt;</a:t>
            </a:r>
            <a:r>
              <a:rPr kumimoji="0" lang="en-US" sz="1900" b="0" i="0" u="none" strike="noStrike" kern="0" cap="none" spc="0" normalizeH="0" baseline="0" noProof="0" dirty="0">
                <a:ln>
                  <a:noFill/>
                </a:ln>
                <a:solidFill>
                  <a:srgbClr val="FFFFFF"/>
                </a:solidFill>
                <a:effectLst/>
                <a:uLnTx/>
                <a:uFillTx/>
                <a:latin typeface="Lucida Console" panose="020B0609040504020204" pitchFamily="49" charset="0"/>
              </a:rPr>
              <a:t> </a:t>
            </a:r>
            <a:endParaRPr kumimoji="0" lang="en-US" sz="1900" b="0" i="0" u="none" strike="noStrike" kern="0" cap="none" spc="0" normalizeH="0" baseline="0" noProof="0" dirty="0">
              <a:ln>
                <a:noFill/>
              </a:ln>
              <a:solidFill>
                <a:prstClr val="white"/>
              </a:solidFill>
              <a:effectLst/>
              <a:uLnTx/>
              <a:uFillTx/>
              <a:latin typeface="Lucida Console" panose="020B0609040504020204" pitchFamily="49" charset="0"/>
            </a:endParaRPr>
          </a:p>
        </p:txBody>
      </p:sp>
    </p:spTree>
    <p:extLst>
      <p:ext uri="{BB962C8B-B14F-4D97-AF65-F5344CB8AC3E}">
        <p14:creationId xmlns:p14="http://schemas.microsoft.com/office/powerpoint/2010/main" val="279760882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a16="http://schemas.microsoft.com/office/drawing/2014/main" xmlns="">
      <p:transition>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B43AFC0-3784-46F8-99F4-C1662A121619}"/>
              </a:ext>
            </a:extLst>
          </p:cNvPr>
          <p:cNvSpPr>
            <a:spLocks noGrp="1"/>
          </p:cNvSpPr>
          <p:nvPr>
            <p:ph type="title"/>
          </p:nvPr>
        </p:nvSpPr>
        <p:spPr/>
        <p:txBody>
          <a:bodyPr/>
          <a:lstStyle/>
          <a:p>
            <a:r>
              <a:rPr lang="en-US" dirty="0"/>
              <a:t>Modifying an Existing Scheduled Job</a:t>
            </a:r>
          </a:p>
        </p:txBody>
      </p:sp>
      <p:sp>
        <p:nvSpPr>
          <p:cNvPr id="6" name="Rectangle 5">
            <a:extLst>
              <a:ext uri="{FF2B5EF4-FFF2-40B4-BE49-F238E27FC236}">
                <a16:creationId xmlns:a16="http://schemas.microsoft.com/office/drawing/2014/main" id="{0E87E89E-9512-4B75-A917-1FC21BABA091}"/>
              </a:ext>
            </a:extLst>
          </p:cNvPr>
          <p:cNvSpPr/>
          <p:nvPr/>
        </p:nvSpPr>
        <p:spPr>
          <a:xfrm>
            <a:off x="162560" y="1295400"/>
            <a:ext cx="11866880" cy="5413213"/>
          </a:xfrm>
          <a:prstGeom prst="rect">
            <a:avLst/>
          </a:prstGeom>
          <a:solidFill>
            <a:srgbClr val="002060"/>
          </a:solidFill>
        </p:spPr>
        <p:txBody>
          <a:bodyPr wrap="square">
            <a:spAutoFit/>
          </a:bodyPr>
          <a:lstStyle/>
          <a:p>
            <a:pPr>
              <a:lnSpc>
                <a:spcPct val="107000"/>
              </a:lnSpc>
            </a:pPr>
            <a:r>
              <a:rPr lang="en-US" sz="1800" dirty="0">
                <a:solidFill>
                  <a:srgbClr val="98FB98"/>
                </a:solidFill>
                <a:latin typeface="Lucida Console" panose="020B0609040504020204" pitchFamily="49" charset="0"/>
                <a:ea typeface="Calibri" panose="020F0502020204030204" pitchFamily="34" charset="0"/>
                <a:cs typeface="Lucida Console" panose="020B0609040504020204" pitchFamily="49" charset="0"/>
              </a:rPr>
              <a:t># Disable a Job Trigger</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800" dirty="0">
                <a:solidFill>
                  <a:schemeClr val="bg1"/>
                </a:solidFill>
                <a:latin typeface="Lucida Console" panose="020B0609040504020204" pitchFamily="49" charset="0"/>
              </a:rPr>
              <a:t>PS C:\&gt;  </a:t>
            </a:r>
            <a:r>
              <a:rPr lang="en-US" sz="1800" dirty="0">
                <a:solidFill>
                  <a:srgbClr val="E0FFFF"/>
                </a:solidFill>
                <a:latin typeface="Lucida Console" panose="020B0609040504020204" pitchFamily="49" charset="0"/>
              </a:rPr>
              <a:t>Get-</a:t>
            </a:r>
            <a:r>
              <a:rPr lang="en-US" sz="1800" dirty="0" err="1">
                <a:solidFill>
                  <a:srgbClr val="E0FFFF"/>
                </a:solidFill>
                <a:latin typeface="Lucida Console" panose="020B0609040504020204" pitchFamily="49" charset="0"/>
              </a:rPr>
              <a:t>ScheduledJob</a:t>
            </a:r>
            <a:r>
              <a:rPr lang="en-US" sz="1800" dirty="0">
                <a:solidFill>
                  <a:srgbClr val="E0FFFF"/>
                </a:solidFill>
                <a:latin typeface="Lucida Console" panose="020B0609040504020204" pitchFamily="49" charset="0"/>
              </a:rPr>
              <a:t> </a:t>
            </a:r>
            <a:r>
              <a:rPr lang="en-US" sz="1800" dirty="0">
                <a:solidFill>
                  <a:srgbClr val="D3D3D3"/>
                </a:solidFill>
                <a:latin typeface="Lucida Console" panose="020B0609040504020204" pitchFamily="49" charset="0"/>
                <a:ea typeface="Calibri" panose="020F0502020204030204" pitchFamily="34" charset="0"/>
                <a:cs typeface="Lucida Console" panose="020B0609040504020204" pitchFamily="49" charset="0"/>
              </a:rPr>
              <a:t>|</a:t>
            </a:r>
            <a:r>
              <a:rPr lang="en-US" sz="1800" dirty="0">
                <a:latin typeface="Lucida Console" panose="020B0609040504020204" pitchFamily="49" charset="0"/>
                <a:ea typeface="Calibri" panose="020F0502020204030204" pitchFamily="34" charset="0"/>
                <a:cs typeface="Lucida Console" panose="020B0609040504020204" pitchFamily="49" charset="0"/>
              </a:rPr>
              <a:t> </a:t>
            </a:r>
            <a:r>
              <a:rPr lang="en-US" sz="1800" dirty="0">
                <a:solidFill>
                  <a:srgbClr val="E0FFFF"/>
                </a:solidFill>
                <a:latin typeface="Lucida Console" panose="020B0609040504020204" pitchFamily="49" charset="0"/>
                <a:ea typeface="Calibri" panose="020F0502020204030204" pitchFamily="34" charset="0"/>
                <a:cs typeface="Lucida Console" panose="020B0609040504020204" pitchFamily="49" charset="0"/>
              </a:rPr>
              <a:t>Get-</a:t>
            </a:r>
            <a:r>
              <a:rPr lang="en-US" sz="1800" dirty="0" err="1">
                <a:solidFill>
                  <a:srgbClr val="E0FFFF"/>
                </a:solidFill>
                <a:latin typeface="Lucida Console" panose="020B0609040504020204" pitchFamily="49" charset="0"/>
                <a:ea typeface="Calibri" panose="020F0502020204030204" pitchFamily="34" charset="0"/>
                <a:cs typeface="Lucida Console" panose="020B0609040504020204" pitchFamily="49" charset="0"/>
              </a:rPr>
              <a:t>JobTrigger</a:t>
            </a:r>
            <a:r>
              <a:rPr lang="en-US" sz="1800" dirty="0">
                <a:latin typeface="Lucida Console" panose="020B0609040504020204" pitchFamily="49" charset="0"/>
                <a:ea typeface="Calibri" panose="020F0502020204030204" pitchFamily="34" charset="0"/>
                <a:cs typeface="Lucida Console" panose="020B0609040504020204" pitchFamily="49" charset="0"/>
              </a:rPr>
              <a:t> </a:t>
            </a:r>
            <a:r>
              <a:rPr lang="en-US" sz="1800" dirty="0">
                <a:solidFill>
                  <a:srgbClr val="D3D3D3"/>
                </a:solidFill>
                <a:latin typeface="Lucida Console" panose="020B0609040504020204" pitchFamily="49" charset="0"/>
                <a:ea typeface="Calibri" panose="020F0502020204030204" pitchFamily="34" charset="0"/>
                <a:cs typeface="Lucida Console" panose="020B0609040504020204" pitchFamily="49" charset="0"/>
              </a:rPr>
              <a:t>|</a:t>
            </a:r>
            <a:r>
              <a:rPr lang="en-US" sz="1800" dirty="0">
                <a:latin typeface="Lucida Console" panose="020B0609040504020204" pitchFamily="49" charset="0"/>
                <a:ea typeface="Calibri" panose="020F0502020204030204" pitchFamily="34" charset="0"/>
                <a:cs typeface="Lucida Console" panose="020B0609040504020204" pitchFamily="49" charset="0"/>
              </a:rPr>
              <a:t> </a:t>
            </a:r>
            <a:r>
              <a:rPr lang="en-US" sz="1800" dirty="0">
                <a:solidFill>
                  <a:srgbClr val="E0FFFF"/>
                </a:solidFill>
                <a:latin typeface="Lucida Console" panose="020B0609040504020204" pitchFamily="49" charset="0"/>
                <a:ea typeface="Calibri" panose="020F0502020204030204" pitchFamily="34" charset="0"/>
                <a:cs typeface="Lucida Console" panose="020B0609040504020204" pitchFamily="49" charset="0"/>
              </a:rPr>
              <a:t>Disable-</a:t>
            </a:r>
            <a:r>
              <a:rPr lang="en-US" sz="1800" dirty="0" err="1">
                <a:solidFill>
                  <a:srgbClr val="E0FFFF"/>
                </a:solidFill>
                <a:latin typeface="Lucida Console" panose="020B0609040504020204" pitchFamily="49" charset="0"/>
                <a:ea typeface="Calibri" panose="020F0502020204030204" pitchFamily="34" charset="0"/>
                <a:cs typeface="Lucida Console" panose="020B0609040504020204" pitchFamily="49" charset="0"/>
              </a:rPr>
              <a:t>JobTrigger</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800" dirty="0">
                <a:solidFill>
                  <a:srgbClr val="F5F5F5"/>
                </a:solidFill>
                <a:latin typeface="Lucida Console" panose="020B0609040504020204" pitchFamily="49" charset="0"/>
                <a:ea typeface="Calibri" panose="020F0502020204030204" pitchFamily="34" charset="0"/>
                <a:cs typeface="Lucida Console" panose="020B0609040504020204" pitchFamily="49" charset="0"/>
              </a:rPr>
              <a:t> </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800" dirty="0">
                <a:solidFill>
                  <a:srgbClr val="98FB98"/>
                </a:solidFill>
                <a:latin typeface="Lucida Console" panose="020B0609040504020204" pitchFamily="49" charset="0"/>
                <a:ea typeface="Calibri" panose="020F0502020204030204" pitchFamily="34" charset="0"/>
                <a:cs typeface="Lucida Console" panose="020B0609040504020204" pitchFamily="49" charset="0"/>
              </a:rPr>
              <a:t># Add a Job Trigger. Note that the Date should fit to your regional settings</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800" dirty="0">
                <a:solidFill>
                  <a:schemeClr val="bg1"/>
                </a:solidFill>
                <a:latin typeface="Lucida Console" panose="020B0609040504020204" pitchFamily="49" charset="0"/>
              </a:rPr>
              <a:t>PS C:\&gt;  </a:t>
            </a:r>
            <a:r>
              <a:rPr lang="en-US" sz="1800" dirty="0">
                <a:solidFill>
                  <a:srgbClr val="E0FFFF"/>
                </a:solidFill>
                <a:latin typeface="Lucida Console" panose="020B0609040504020204" pitchFamily="49" charset="0"/>
              </a:rPr>
              <a:t>Get-</a:t>
            </a:r>
            <a:r>
              <a:rPr lang="en-US" sz="1800" dirty="0" err="1">
                <a:solidFill>
                  <a:srgbClr val="E0FFFF"/>
                </a:solidFill>
                <a:latin typeface="Lucida Console" panose="020B0609040504020204" pitchFamily="49" charset="0"/>
              </a:rPr>
              <a:t>ScheduledJob</a:t>
            </a:r>
            <a:r>
              <a:rPr lang="en-US" sz="1800" dirty="0">
                <a:solidFill>
                  <a:srgbClr val="E0FFFF"/>
                </a:solidFill>
                <a:latin typeface="Lucida Console" panose="020B0609040504020204" pitchFamily="49" charset="0"/>
              </a:rPr>
              <a:t> </a:t>
            </a:r>
            <a:r>
              <a:rPr lang="en-US" sz="1800" dirty="0">
                <a:solidFill>
                  <a:srgbClr val="D3D3D3"/>
                </a:solidFill>
                <a:latin typeface="Lucida Console" panose="020B0609040504020204" pitchFamily="49" charset="0"/>
                <a:ea typeface="Calibri" panose="020F0502020204030204" pitchFamily="34" charset="0"/>
                <a:cs typeface="Lucida Console" panose="020B0609040504020204" pitchFamily="49" charset="0"/>
              </a:rPr>
              <a:t>|</a:t>
            </a:r>
            <a:r>
              <a:rPr lang="en-US" sz="1800" dirty="0">
                <a:latin typeface="Lucida Console" panose="020B0609040504020204" pitchFamily="49" charset="0"/>
                <a:ea typeface="Calibri" panose="020F0502020204030204" pitchFamily="34" charset="0"/>
                <a:cs typeface="Lucida Console" panose="020B0609040504020204" pitchFamily="49" charset="0"/>
              </a:rPr>
              <a:t> </a:t>
            </a:r>
            <a:r>
              <a:rPr lang="en-US" sz="1800" dirty="0">
                <a:solidFill>
                  <a:srgbClr val="E0FFFF"/>
                </a:solidFill>
                <a:latin typeface="Lucida Console" panose="020B0609040504020204" pitchFamily="49" charset="0"/>
                <a:ea typeface="Calibri" panose="020F0502020204030204" pitchFamily="34" charset="0"/>
                <a:cs typeface="Lucida Console" panose="020B0609040504020204" pitchFamily="49" charset="0"/>
              </a:rPr>
              <a:t>Add-</a:t>
            </a:r>
            <a:r>
              <a:rPr lang="en-US" sz="1800" dirty="0" err="1">
                <a:solidFill>
                  <a:srgbClr val="E0FFFF"/>
                </a:solidFill>
                <a:latin typeface="Lucida Console" panose="020B0609040504020204" pitchFamily="49" charset="0"/>
                <a:ea typeface="Calibri" panose="020F0502020204030204" pitchFamily="34" charset="0"/>
                <a:cs typeface="Lucida Console" panose="020B0609040504020204" pitchFamily="49" charset="0"/>
              </a:rPr>
              <a:t>JobTrigger</a:t>
            </a:r>
            <a:r>
              <a:rPr lang="en-US" sz="1800" dirty="0">
                <a:latin typeface="Lucida Console" panose="020B0609040504020204" pitchFamily="49" charset="0"/>
                <a:ea typeface="Calibri" panose="020F0502020204030204" pitchFamily="34" charset="0"/>
                <a:cs typeface="Lucida Console" panose="020B0609040504020204" pitchFamily="49" charset="0"/>
              </a:rPr>
              <a:t> </a:t>
            </a:r>
            <a:r>
              <a:rPr lang="en-US" sz="1800" dirty="0">
                <a:solidFill>
                  <a:srgbClr val="FFE4B5"/>
                </a:solidFill>
                <a:latin typeface="Lucida Console" panose="020B0609040504020204" pitchFamily="49" charset="0"/>
                <a:ea typeface="Calibri" panose="020F0502020204030204" pitchFamily="34" charset="0"/>
                <a:cs typeface="Lucida Console" panose="020B0609040504020204" pitchFamily="49" charset="0"/>
              </a:rPr>
              <a:t>–Trigger</a:t>
            </a:r>
            <a:r>
              <a:rPr lang="en-US" sz="1800" dirty="0">
                <a:latin typeface="Lucida Console" panose="020B0609040504020204" pitchFamily="49" charset="0"/>
                <a:ea typeface="Calibri" panose="020F0502020204030204" pitchFamily="34" charset="0"/>
                <a:cs typeface="Lucida Console" panose="020B0609040504020204" pitchFamily="49" charset="0"/>
              </a:rPr>
              <a:t> </a:t>
            </a:r>
            <a:r>
              <a:rPr lang="en-US" sz="1800" dirty="0">
                <a:solidFill>
                  <a:srgbClr val="F5F5F5"/>
                </a:solidFill>
                <a:latin typeface="Lucida Console" panose="020B0609040504020204" pitchFamily="49" charset="0"/>
                <a:ea typeface="Calibri" panose="020F0502020204030204" pitchFamily="34" charset="0"/>
                <a:cs typeface="Lucida Console" panose="020B0609040504020204" pitchFamily="49" charset="0"/>
              </a:rPr>
              <a:t>(</a:t>
            </a:r>
            <a:r>
              <a:rPr lang="en-US" sz="1800" dirty="0">
                <a:solidFill>
                  <a:srgbClr val="E0FFFF"/>
                </a:solidFill>
                <a:latin typeface="Lucida Console" panose="020B0609040504020204" pitchFamily="49" charset="0"/>
                <a:ea typeface="Calibri" panose="020F0502020204030204" pitchFamily="34" charset="0"/>
                <a:cs typeface="Lucida Console" panose="020B0609040504020204" pitchFamily="49" charset="0"/>
              </a:rPr>
              <a:t>New-</a:t>
            </a:r>
            <a:r>
              <a:rPr lang="en-US" sz="1800" dirty="0" err="1">
                <a:solidFill>
                  <a:srgbClr val="E0FFFF"/>
                </a:solidFill>
                <a:latin typeface="Lucida Console" panose="020B0609040504020204" pitchFamily="49" charset="0"/>
                <a:ea typeface="Calibri" panose="020F0502020204030204" pitchFamily="34" charset="0"/>
                <a:cs typeface="Lucida Console" panose="020B0609040504020204" pitchFamily="49" charset="0"/>
              </a:rPr>
              <a:t>JobTrigger</a:t>
            </a:r>
            <a:r>
              <a:rPr lang="en-US" sz="1800" dirty="0">
                <a:latin typeface="Lucida Console" panose="020B0609040504020204" pitchFamily="49" charset="0"/>
                <a:ea typeface="Calibri" panose="020F0502020204030204" pitchFamily="34" charset="0"/>
                <a:cs typeface="Lucida Console" panose="020B0609040504020204" pitchFamily="49" charset="0"/>
              </a:rPr>
              <a:t> </a:t>
            </a:r>
            <a:r>
              <a:rPr lang="en-US" sz="1800" dirty="0">
                <a:solidFill>
                  <a:srgbClr val="FFE4B5"/>
                </a:solidFill>
                <a:latin typeface="Lucida Console" panose="020B0609040504020204" pitchFamily="49" charset="0"/>
                <a:ea typeface="Calibri" panose="020F0502020204030204" pitchFamily="34" charset="0"/>
                <a:cs typeface="Lucida Console" panose="020B0609040504020204" pitchFamily="49" charset="0"/>
              </a:rPr>
              <a:t>–At</a:t>
            </a:r>
            <a:r>
              <a:rPr lang="en-US" sz="1800" dirty="0">
                <a:latin typeface="Lucida Console" panose="020B0609040504020204" pitchFamily="49" charset="0"/>
                <a:ea typeface="Calibri" panose="020F0502020204030204" pitchFamily="34" charset="0"/>
                <a:cs typeface="Lucida Console" panose="020B0609040504020204" pitchFamily="49" charset="0"/>
              </a:rPr>
              <a:t> </a:t>
            </a:r>
            <a:r>
              <a:rPr lang="en-US" sz="1800" dirty="0">
                <a:solidFill>
                  <a:srgbClr val="DB7093"/>
                </a:solidFill>
                <a:latin typeface="Lucida Console" panose="020B0609040504020204" pitchFamily="49" charset="0"/>
                <a:ea typeface="Calibri" panose="020F0502020204030204" pitchFamily="34" charset="0"/>
                <a:cs typeface="Lucida Console" panose="020B0609040504020204" pitchFamily="49" charset="0"/>
              </a:rPr>
              <a:t>“04/17/2017 04:00:00AM”</a:t>
            </a:r>
            <a:r>
              <a:rPr lang="en-US" sz="1800" dirty="0">
                <a:latin typeface="Lucida Console" panose="020B0609040504020204" pitchFamily="49" charset="0"/>
                <a:ea typeface="Calibri" panose="020F0502020204030204" pitchFamily="34" charset="0"/>
                <a:cs typeface="Lucida Console" panose="020B0609040504020204" pitchFamily="49" charset="0"/>
              </a:rPr>
              <a:t> </a:t>
            </a:r>
            <a:r>
              <a:rPr lang="en-US" sz="1800" dirty="0">
                <a:solidFill>
                  <a:srgbClr val="FFE4B5"/>
                </a:solidFill>
                <a:latin typeface="Lucida Console" panose="020B0609040504020204" pitchFamily="49" charset="0"/>
                <a:ea typeface="Calibri" panose="020F0502020204030204" pitchFamily="34" charset="0"/>
                <a:cs typeface="Lucida Console" panose="020B0609040504020204" pitchFamily="49" charset="0"/>
              </a:rPr>
              <a:t>–Once</a:t>
            </a:r>
            <a:r>
              <a:rPr lang="en-US" sz="1800" dirty="0">
                <a:solidFill>
                  <a:srgbClr val="F5F5F5"/>
                </a:solidFill>
                <a:latin typeface="Lucida Console" panose="020B0609040504020204" pitchFamily="49" charset="0"/>
                <a:ea typeface="Calibri" panose="020F0502020204030204" pitchFamily="34" charset="0"/>
                <a:cs typeface="Lucida Console" panose="020B0609040504020204" pitchFamily="49" charset="0"/>
              </a:rPr>
              <a:t>)</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800" dirty="0">
                <a:solidFill>
                  <a:srgbClr val="F5F5F5"/>
                </a:solidFill>
                <a:latin typeface="Lucida Console" panose="020B0609040504020204" pitchFamily="49" charset="0"/>
                <a:ea typeface="Calibri" panose="020F0502020204030204" pitchFamily="34" charset="0"/>
                <a:cs typeface="Lucida Console" panose="020B0609040504020204" pitchFamily="49" charset="0"/>
              </a:rPr>
              <a:t> </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800" dirty="0">
                <a:solidFill>
                  <a:srgbClr val="98FB98"/>
                </a:solidFill>
                <a:latin typeface="Lucida Console" panose="020B0609040504020204" pitchFamily="49" charset="0"/>
                <a:ea typeface="Calibri" panose="020F0502020204030204" pitchFamily="34" charset="0"/>
                <a:cs typeface="Lucida Console" panose="020B0609040504020204" pitchFamily="49" charset="0"/>
              </a:rPr>
              <a:t># Turn off Process Elevation.</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800" dirty="0">
                <a:solidFill>
                  <a:schemeClr val="bg1"/>
                </a:solidFill>
                <a:latin typeface="Lucida Console" panose="020B0609040504020204" pitchFamily="49" charset="0"/>
              </a:rPr>
              <a:t>PS C:\&gt;  (</a:t>
            </a:r>
            <a:r>
              <a:rPr lang="en-US" sz="1800" dirty="0">
                <a:solidFill>
                  <a:srgbClr val="E0FFFF"/>
                </a:solidFill>
                <a:latin typeface="Lucida Console" panose="020B0609040504020204" pitchFamily="49" charset="0"/>
              </a:rPr>
              <a:t>Get-</a:t>
            </a:r>
            <a:r>
              <a:rPr lang="en-US" sz="1800" dirty="0" err="1">
                <a:solidFill>
                  <a:srgbClr val="E0FFFF"/>
                </a:solidFill>
                <a:latin typeface="Lucida Console" panose="020B0609040504020204" pitchFamily="49" charset="0"/>
              </a:rPr>
              <a:t>ScheduledJob</a:t>
            </a:r>
            <a:r>
              <a:rPr lang="en-US" sz="1800" dirty="0">
                <a:solidFill>
                  <a:schemeClr val="bg1"/>
                </a:solidFill>
                <a:latin typeface="Lucida Console" panose="020B0609040504020204" pitchFamily="49" charset="0"/>
                <a:ea typeface="Calibri" panose="020F0502020204030204" pitchFamily="34" charset="0"/>
                <a:cs typeface="Lucida Console" panose="020B0609040504020204" pitchFamily="49" charset="0"/>
              </a:rPr>
              <a:t>).Options </a:t>
            </a:r>
            <a:r>
              <a:rPr lang="en-US" sz="1800" dirty="0">
                <a:solidFill>
                  <a:srgbClr val="D3D3D3"/>
                </a:solidFill>
                <a:latin typeface="Lucida Console" panose="020B0609040504020204" pitchFamily="49" charset="0"/>
                <a:ea typeface="Calibri" panose="020F0502020204030204" pitchFamily="34" charset="0"/>
                <a:cs typeface="Lucida Console" panose="020B0609040504020204" pitchFamily="49" charset="0"/>
              </a:rPr>
              <a:t>|</a:t>
            </a:r>
            <a:r>
              <a:rPr lang="en-US" sz="1800" dirty="0">
                <a:latin typeface="Lucida Console" panose="020B0609040504020204" pitchFamily="49" charset="0"/>
                <a:ea typeface="Calibri" panose="020F0502020204030204" pitchFamily="34" charset="0"/>
                <a:cs typeface="Lucida Console" panose="020B0609040504020204" pitchFamily="49" charset="0"/>
              </a:rPr>
              <a:t> </a:t>
            </a:r>
            <a:r>
              <a:rPr lang="en-US" sz="1800" dirty="0">
                <a:solidFill>
                  <a:srgbClr val="E0FFFF"/>
                </a:solidFill>
                <a:latin typeface="Lucida Console" panose="020B0609040504020204" pitchFamily="49" charset="0"/>
                <a:ea typeface="Calibri" panose="020F0502020204030204" pitchFamily="34" charset="0"/>
                <a:cs typeface="Lucida Console" panose="020B0609040504020204" pitchFamily="49" charset="0"/>
              </a:rPr>
              <a:t>Set-</a:t>
            </a:r>
            <a:r>
              <a:rPr lang="en-US" sz="1800" dirty="0" err="1">
                <a:solidFill>
                  <a:srgbClr val="E0FFFF"/>
                </a:solidFill>
                <a:latin typeface="Lucida Console" panose="020B0609040504020204" pitchFamily="49" charset="0"/>
                <a:ea typeface="Calibri" panose="020F0502020204030204" pitchFamily="34" charset="0"/>
                <a:cs typeface="Lucida Console" panose="020B0609040504020204" pitchFamily="49" charset="0"/>
              </a:rPr>
              <a:t>ScheduledJobOption</a:t>
            </a:r>
            <a:r>
              <a:rPr lang="en-US" sz="1800" dirty="0">
                <a:latin typeface="Lucida Console" panose="020B0609040504020204" pitchFamily="49" charset="0"/>
                <a:ea typeface="Calibri" panose="020F0502020204030204" pitchFamily="34" charset="0"/>
                <a:cs typeface="Lucida Console" panose="020B0609040504020204" pitchFamily="49" charset="0"/>
              </a:rPr>
              <a:t> </a:t>
            </a:r>
            <a:r>
              <a:rPr lang="en-US" sz="1800" dirty="0">
                <a:solidFill>
                  <a:srgbClr val="FFE4B5"/>
                </a:solidFill>
                <a:latin typeface="Lucida Console" panose="020B0609040504020204" pitchFamily="49" charset="0"/>
                <a:ea typeface="Calibri" panose="020F0502020204030204" pitchFamily="34" charset="0"/>
                <a:cs typeface="Lucida Console" panose="020B0609040504020204" pitchFamily="49" charset="0"/>
              </a:rPr>
              <a:t>–</a:t>
            </a:r>
            <a:r>
              <a:rPr lang="en-US" sz="1800" dirty="0" err="1">
                <a:solidFill>
                  <a:srgbClr val="FFE4B5"/>
                </a:solidFill>
                <a:latin typeface="Lucida Console" panose="020B0609040504020204" pitchFamily="49" charset="0"/>
                <a:ea typeface="Calibri" panose="020F0502020204030204" pitchFamily="34" charset="0"/>
                <a:cs typeface="Lucida Console" panose="020B0609040504020204" pitchFamily="49" charset="0"/>
              </a:rPr>
              <a:t>RunElevated</a:t>
            </a:r>
            <a:r>
              <a:rPr lang="en-US" sz="1800" dirty="0">
                <a:solidFill>
                  <a:srgbClr val="FFE4B5"/>
                </a:solidFill>
                <a:latin typeface="Lucida Console" panose="020B0609040504020204" pitchFamily="49" charset="0"/>
                <a:ea typeface="Calibri" panose="020F0502020204030204" pitchFamily="34" charset="0"/>
                <a:cs typeface="Lucida Console" panose="020B0609040504020204" pitchFamily="49" charset="0"/>
              </a:rPr>
              <a:t>:</a:t>
            </a:r>
            <a:r>
              <a:rPr lang="en-US" sz="1800" dirty="0">
                <a:solidFill>
                  <a:srgbClr val="FF4500"/>
                </a:solidFill>
                <a:latin typeface="Lucida Console" panose="020B0609040504020204" pitchFamily="49" charset="0"/>
                <a:ea typeface="Calibri" panose="020F0502020204030204" pitchFamily="34" charset="0"/>
                <a:cs typeface="Lucida Console" panose="020B0609040504020204" pitchFamily="49" charset="0"/>
              </a:rPr>
              <a:t>$false</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800" dirty="0">
                <a:solidFill>
                  <a:srgbClr val="F5F5F5"/>
                </a:solidFill>
                <a:latin typeface="Lucida Console" panose="020B0609040504020204" pitchFamily="49" charset="0"/>
                <a:ea typeface="Calibri" panose="020F0502020204030204" pitchFamily="34" charset="0"/>
                <a:cs typeface="Lucida Console" panose="020B0609040504020204" pitchFamily="49" charset="0"/>
              </a:rPr>
              <a:t> </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800" dirty="0">
                <a:solidFill>
                  <a:srgbClr val="98FB98"/>
                </a:solidFill>
                <a:latin typeface="Lucida Console" panose="020B0609040504020204" pitchFamily="49" charset="0"/>
                <a:ea typeface="Calibri" panose="020F0502020204030204" pitchFamily="34" charset="0"/>
                <a:cs typeface="Lucida Console" panose="020B0609040504020204" pitchFamily="49" charset="0"/>
              </a:rPr>
              <a:t># Prevent the Job from being manually run.</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800" dirty="0">
                <a:solidFill>
                  <a:schemeClr val="bg1"/>
                </a:solidFill>
                <a:latin typeface="Lucida Console" panose="020B0609040504020204" pitchFamily="49" charset="0"/>
              </a:rPr>
              <a:t>PS C:\&gt;  (</a:t>
            </a:r>
            <a:r>
              <a:rPr lang="en-US" sz="1800" dirty="0">
                <a:solidFill>
                  <a:srgbClr val="E0FFFF"/>
                </a:solidFill>
                <a:latin typeface="Lucida Console" panose="020B0609040504020204" pitchFamily="49" charset="0"/>
              </a:rPr>
              <a:t>Get-</a:t>
            </a:r>
            <a:r>
              <a:rPr lang="en-US" sz="1800" dirty="0" err="1">
                <a:solidFill>
                  <a:srgbClr val="E0FFFF"/>
                </a:solidFill>
                <a:latin typeface="Lucida Console" panose="020B0609040504020204" pitchFamily="49" charset="0"/>
              </a:rPr>
              <a:t>ScheduledJob</a:t>
            </a:r>
            <a:r>
              <a:rPr lang="en-US" sz="1800" dirty="0">
                <a:solidFill>
                  <a:schemeClr val="bg1"/>
                </a:solidFill>
                <a:latin typeface="Lucida Console" panose="020B0609040504020204" pitchFamily="49" charset="0"/>
              </a:rPr>
              <a:t>).Options </a:t>
            </a:r>
            <a:r>
              <a:rPr lang="en-US" sz="1800" dirty="0">
                <a:solidFill>
                  <a:srgbClr val="D3D3D3"/>
                </a:solidFill>
                <a:latin typeface="Lucida Console" panose="020B0609040504020204" pitchFamily="49" charset="0"/>
                <a:ea typeface="Calibri" panose="020F0502020204030204" pitchFamily="34" charset="0"/>
                <a:cs typeface="Lucida Console" panose="020B0609040504020204" pitchFamily="49" charset="0"/>
              </a:rPr>
              <a:t>|</a:t>
            </a:r>
            <a:r>
              <a:rPr lang="en-US" sz="1800" dirty="0">
                <a:latin typeface="Lucida Console" panose="020B0609040504020204" pitchFamily="49" charset="0"/>
                <a:ea typeface="Calibri" panose="020F0502020204030204" pitchFamily="34" charset="0"/>
                <a:cs typeface="Lucida Console" panose="020B0609040504020204" pitchFamily="49" charset="0"/>
              </a:rPr>
              <a:t> </a:t>
            </a:r>
            <a:r>
              <a:rPr lang="en-US" sz="1800" dirty="0">
                <a:solidFill>
                  <a:srgbClr val="E0FFFF"/>
                </a:solidFill>
                <a:latin typeface="Lucida Console" panose="020B0609040504020204" pitchFamily="49" charset="0"/>
                <a:ea typeface="Calibri" panose="020F0502020204030204" pitchFamily="34" charset="0"/>
                <a:cs typeface="Lucida Console" panose="020B0609040504020204" pitchFamily="49" charset="0"/>
              </a:rPr>
              <a:t>Set-</a:t>
            </a:r>
            <a:r>
              <a:rPr lang="en-US" sz="1800" dirty="0" err="1">
                <a:solidFill>
                  <a:srgbClr val="E0FFFF"/>
                </a:solidFill>
                <a:latin typeface="Lucida Console" panose="020B0609040504020204" pitchFamily="49" charset="0"/>
                <a:ea typeface="Calibri" panose="020F0502020204030204" pitchFamily="34" charset="0"/>
                <a:cs typeface="Lucida Console" panose="020B0609040504020204" pitchFamily="49" charset="0"/>
              </a:rPr>
              <a:t>ScheduledJobOption</a:t>
            </a:r>
            <a:r>
              <a:rPr lang="en-US" sz="1800" dirty="0">
                <a:latin typeface="Lucida Console" panose="020B0609040504020204" pitchFamily="49" charset="0"/>
                <a:ea typeface="Calibri" panose="020F0502020204030204" pitchFamily="34" charset="0"/>
                <a:cs typeface="Lucida Console" panose="020B0609040504020204" pitchFamily="49" charset="0"/>
              </a:rPr>
              <a:t> </a:t>
            </a:r>
            <a:r>
              <a:rPr lang="en-US" sz="1800" dirty="0">
                <a:solidFill>
                  <a:srgbClr val="FFE4B5"/>
                </a:solidFill>
                <a:latin typeface="Lucida Console" panose="020B0609040504020204" pitchFamily="49" charset="0"/>
                <a:ea typeface="Calibri" panose="020F0502020204030204" pitchFamily="34" charset="0"/>
                <a:cs typeface="Lucida Console" panose="020B0609040504020204" pitchFamily="49" charset="0"/>
              </a:rPr>
              <a:t>-</a:t>
            </a:r>
            <a:r>
              <a:rPr lang="en-US" sz="1800" dirty="0" err="1">
                <a:solidFill>
                  <a:srgbClr val="FFE4B5"/>
                </a:solidFill>
                <a:latin typeface="Lucida Console" panose="020B0609040504020204" pitchFamily="49" charset="0"/>
                <a:ea typeface="Calibri" panose="020F0502020204030204" pitchFamily="34" charset="0"/>
                <a:cs typeface="Lucida Console" panose="020B0609040504020204" pitchFamily="49" charset="0"/>
              </a:rPr>
              <a:t>DoNotAllowDemandStart</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800" dirty="0">
                <a:solidFill>
                  <a:srgbClr val="F5F5F5"/>
                </a:solidFill>
                <a:latin typeface="Lucida Console" panose="020B0609040504020204" pitchFamily="49" charset="0"/>
                <a:ea typeface="Calibri" panose="020F0502020204030204" pitchFamily="34" charset="0"/>
                <a:cs typeface="Lucida Console" panose="020B0609040504020204" pitchFamily="49" charset="0"/>
              </a:rPr>
              <a:t> </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800" dirty="0">
                <a:solidFill>
                  <a:srgbClr val="98FB98"/>
                </a:solidFill>
                <a:latin typeface="Lucida Console" panose="020B0609040504020204" pitchFamily="49" charset="0"/>
                <a:ea typeface="Calibri" panose="020F0502020204030204" pitchFamily="34" charset="0"/>
                <a:cs typeface="Lucida Console" panose="020B0609040504020204" pitchFamily="49" charset="0"/>
              </a:rPr>
              <a:t># Change </a:t>
            </a:r>
            <a:r>
              <a:rPr lang="en-US" sz="1800" dirty="0" err="1">
                <a:solidFill>
                  <a:srgbClr val="98FB98"/>
                </a:solidFill>
                <a:latin typeface="Lucida Console" panose="020B0609040504020204" pitchFamily="49" charset="0"/>
                <a:ea typeface="Calibri" panose="020F0502020204030204" pitchFamily="34" charset="0"/>
                <a:cs typeface="Lucida Console" panose="020B0609040504020204" pitchFamily="49" charset="0"/>
              </a:rPr>
              <a:t>RunAs</a:t>
            </a:r>
            <a:r>
              <a:rPr lang="en-US" sz="1800" dirty="0">
                <a:solidFill>
                  <a:srgbClr val="98FB98"/>
                </a:solidFill>
                <a:latin typeface="Lucida Console" panose="020B0609040504020204" pitchFamily="49" charset="0"/>
                <a:ea typeface="Calibri" panose="020F0502020204030204" pitchFamily="34" charset="0"/>
                <a:cs typeface="Lucida Console" panose="020B0609040504020204" pitchFamily="49" charset="0"/>
              </a:rPr>
              <a:t> account.</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800" dirty="0">
                <a:solidFill>
                  <a:schemeClr val="bg1"/>
                </a:solidFill>
                <a:latin typeface="Lucida Console" panose="020B0609040504020204" pitchFamily="49" charset="0"/>
              </a:rPr>
              <a:t>PS C:\&gt;  </a:t>
            </a:r>
            <a:r>
              <a:rPr lang="en-US" sz="1800" dirty="0">
                <a:solidFill>
                  <a:srgbClr val="E0FFFF"/>
                </a:solidFill>
                <a:latin typeface="Lucida Console" panose="020B0609040504020204" pitchFamily="49" charset="0"/>
              </a:rPr>
              <a:t>Set-</a:t>
            </a:r>
            <a:r>
              <a:rPr lang="en-US" sz="1800" dirty="0" err="1">
                <a:solidFill>
                  <a:srgbClr val="E0FFFF"/>
                </a:solidFill>
                <a:latin typeface="Lucida Console" panose="020B0609040504020204" pitchFamily="49" charset="0"/>
              </a:rPr>
              <a:t>ScheduledJob</a:t>
            </a:r>
            <a:r>
              <a:rPr lang="en-US" sz="1800" dirty="0">
                <a:latin typeface="Lucida Console" panose="020B0609040504020204" pitchFamily="49" charset="0"/>
                <a:ea typeface="Calibri" panose="020F0502020204030204" pitchFamily="34" charset="0"/>
                <a:cs typeface="Lucida Console" panose="020B0609040504020204" pitchFamily="49" charset="0"/>
              </a:rPr>
              <a:t> </a:t>
            </a:r>
            <a:r>
              <a:rPr lang="en-US" sz="1800" dirty="0">
                <a:solidFill>
                  <a:srgbClr val="FFE4B5"/>
                </a:solidFill>
                <a:latin typeface="Lucida Console" panose="020B0609040504020204" pitchFamily="49" charset="0"/>
                <a:ea typeface="Calibri" panose="020F0502020204030204" pitchFamily="34" charset="0"/>
                <a:cs typeface="Lucida Console" panose="020B0609040504020204" pitchFamily="49" charset="0"/>
              </a:rPr>
              <a:t>–Name</a:t>
            </a:r>
            <a:r>
              <a:rPr lang="en-US" sz="1800" dirty="0">
                <a:latin typeface="Lucida Console" panose="020B0609040504020204" pitchFamily="49" charset="0"/>
                <a:ea typeface="Calibri" panose="020F0502020204030204" pitchFamily="34" charset="0"/>
                <a:cs typeface="Lucida Console" panose="020B0609040504020204" pitchFamily="49" charset="0"/>
              </a:rPr>
              <a:t> </a:t>
            </a:r>
            <a:r>
              <a:rPr lang="en-US" sz="1800" dirty="0">
                <a:solidFill>
                  <a:srgbClr val="DB7093"/>
                </a:solidFill>
                <a:latin typeface="Lucida Console" panose="020B0609040504020204" pitchFamily="49" charset="0"/>
                <a:ea typeface="Calibri" panose="020F0502020204030204" pitchFamily="34" charset="0"/>
                <a:cs typeface="Lucida Console" panose="020B0609040504020204" pitchFamily="49" charset="0"/>
              </a:rPr>
              <a:t>“Test”</a:t>
            </a:r>
            <a:r>
              <a:rPr lang="en-US" sz="1800" dirty="0">
                <a:latin typeface="Lucida Console" panose="020B0609040504020204" pitchFamily="49" charset="0"/>
                <a:ea typeface="Calibri" panose="020F0502020204030204" pitchFamily="34" charset="0"/>
                <a:cs typeface="Lucida Console" panose="020B0609040504020204" pitchFamily="49" charset="0"/>
              </a:rPr>
              <a:t> </a:t>
            </a:r>
            <a:r>
              <a:rPr lang="en-US" sz="1800" dirty="0">
                <a:solidFill>
                  <a:srgbClr val="FFE4B5"/>
                </a:solidFill>
                <a:latin typeface="Lucida Console" panose="020B0609040504020204" pitchFamily="49" charset="0"/>
                <a:ea typeface="Calibri" panose="020F0502020204030204" pitchFamily="34" charset="0"/>
                <a:cs typeface="Lucida Console" panose="020B0609040504020204" pitchFamily="49" charset="0"/>
              </a:rPr>
              <a:t>–Credential</a:t>
            </a:r>
            <a:r>
              <a:rPr lang="en-US" sz="1800" dirty="0">
                <a:latin typeface="Lucida Console" panose="020B0609040504020204" pitchFamily="49" charset="0"/>
                <a:ea typeface="Calibri" panose="020F0502020204030204" pitchFamily="34" charset="0"/>
                <a:cs typeface="Lucida Console" panose="020B0609040504020204" pitchFamily="49" charset="0"/>
              </a:rPr>
              <a:t> </a:t>
            </a:r>
            <a:r>
              <a:rPr lang="en-US" sz="1800" dirty="0">
                <a:solidFill>
                  <a:srgbClr val="F5F5F5"/>
                </a:solidFill>
                <a:latin typeface="Lucida Console" panose="020B0609040504020204" pitchFamily="49" charset="0"/>
                <a:ea typeface="Calibri" panose="020F0502020204030204" pitchFamily="34" charset="0"/>
                <a:cs typeface="Lucida Console" panose="020B0609040504020204" pitchFamily="49" charset="0"/>
              </a:rPr>
              <a:t>(</a:t>
            </a:r>
            <a:r>
              <a:rPr lang="en-US" sz="1800" dirty="0">
                <a:solidFill>
                  <a:srgbClr val="E0FFFF"/>
                </a:solidFill>
                <a:latin typeface="Lucida Console" panose="020B0609040504020204" pitchFamily="49" charset="0"/>
                <a:ea typeface="Calibri" panose="020F0502020204030204" pitchFamily="34" charset="0"/>
                <a:cs typeface="Lucida Console" panose="020B0609040504020204" pitchFamily="49" charset="0"/>
              </a:rPr>
              <a:t>Get-Credential</a:t>
            </a:r>
            <a:r>
              <a:rPr lang="en-US" sz="1800" dirty="0">
                <a:solidFill>
                  <a:srgbClr val="F5F5F5"/>
                </a:solidFill>
                <a:latin typeface="Lucida Console" panose="020B0609040504020204" pitchFamily="49" charset="0"/>
                <a:ea typeface="Calibri" panose="020F0502020204030204" pitchFamily="34" charset="0"/>
                <a:cs typeface="Lucida Console" panose="020B0609040504020204" pitchFamily="49" charset="0"/>
              </a:rPr>
              <a:t>)</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800" dirty="0">
                <a:solidFill>
                  <a:srgbClr val="F5F5F5"/>
                </a:solidFill>
                <a:latin typeface="Lucida Console" panose="020B0609040504020204" pitchFamily="49" charset="0"/>
                <a:ea typeface="Calibri" panose="020F0502020204030204" pitchFamily="34" charset="0"/>
                <a:cs typeface="Lucida Console" panose="020B0609040504020204" pitchFamily="49" charset="0"/>
              </a:rPr>
              <a:t> </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800" dirty="0">
                <a:solidFill>
                  <a:srgbClr val="98FB98"/>
                </a:solidFill>
                <a:latin typeface="Lucida Console" panose="020B0609040504020204" pitchFamily="49" charset="0"/>
                <a:ea typeface="Calibri" panose="020F0502020204030204" pitchFamily="34" charset="0"/>
                <a:cs typeface="Lucida Console" panose="020B0609040504020204" pitchFamily="49" charset="0"/>
              </a:rPr>
              <a:t># Change the Action</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800" dirty="0">
                <a:solidFill>
                  <a:schemeClr val="bg1"/>
                </a:solidFill>
                <a:latin typeface="Lucida Console" panose="020B0609040504020204" pitchFamily="49" charset="0"/>
              </a:rPr>
              <a:t>PS C:\&gt;  </a:t>
            </a:r>
            <a:r>
              <a:rPr lang="en-US" sz="1800" dirty="0">
                <a:solidFill>
                  <a:srgbClr val="E0FFFF"/>
                </a:solidFill>
                <a:latin typeface="Lucida Console" panose="020B0609040504020204" pitchFamily="49" charset="0"/>
              </a:rPr>
              <a:t>Get-</a:t>
            </a:r>
            <a:r>
              <a:rPr lang="en-US" sz="1800" dirty="0" err="1">
                <a:solidFill>
                  <a:srgbClr val="E0FFFF"/>
                </a:solidFill>
                <a:latin typeface="Lucida Console" panose="020B0609040504020204" pitchFamily="49" charset="0"/>
              </a:rPr>
              <a:t>ScheduledJob</a:t>
            </a:r>
            <a:r>
              <a:rPr lang="en-US" sz="1800" dirty="0">
                <a:solidFill>
                  <a:srgbClr val="E0FFFF"/>
                </a:solidFill>
                <a:latin typeface="Lucida Console" panose="020B0609040504020204" pitchFamily="49" charset="0"/>
              </a:rPr>
              <a:t> </a:t>
            </a:r>
            <a:r>
              <a:rPr lang="en-US" sz="1800" dirty="0">
                <a:solidFill>
                  <a:srgbClr val="D3D3D3"/>
                </a:solidFill>
                <a:latin typeface="Lucida Console" panose="020B0609040504020204" pitchFamily="49" charset="0"/>
                <a:ea typeface="Calibri" panose="020F0502020204030204" pitchFamily="34" charset="0"/>
                <a:cs typeface="Lucida Console" panose="020B0609040504020204" pitchFamily="49" charset="0"/>
              </a:rPr>
              <a:t>|</a:t>
            </a:r>
            <a:r>
              <a:rPr lang="en-US" sz="1800" dirty="0">
                <a:latin typeface="Lucida Console" panose="020B0609040504020204" pitchFamily="49" charset="0"/>
                <a:ea typeface="Calibri" panose="020F0502020204030204" pitchFamily="34" charset="0"/>
                <a:cs typeface="Lucida Console" panose="020B0609040504020204" pitchFamily="49" charset="0"/>
              </a:rPr>
              <a:t> </a:t>
            </a:r>
            <a:r>
              <a:rPr lang="en-US" sz="1800" dirty="0">
                <a:solidFill>
                  <a:srgbClr val="E0FFFF"/>
                </a:solidFill>
                <a:latin typeface="Lucida Console" panose="020B0609040504020204" pitchFamily="49" charset="0"/>
                <a:ea typeface="Calibri" panose="020F0502020204030204" pitchFamily="34" charset="0"/>
                <a:cs typeface="Lucida Console" panose="020B0609040504020204" pitchFamily="49" charset="0"/>
              </a:rPr>
              <a:t>Set-</a:t>
            </a:r>
            <a:r>
              <a:rPr lang="en-US" sz="1800" dirty="0" err="1">
                <a:solidFill>
                  <a:srgbClr val="E0FFFF"/>
                </a:solidFill>
                <a:latin typeface="Lucida Console" panose="020B0609040504020204" pitchFamily="49" charset="0"/>
                <a:ea typeface="Calibri" panose="020F0502020204030204" pitchFamily="34" charset="0"/>
                <a:cs typeface="Lucida Console" panose="020B0609040504020204" pitchFamily="49" charset="0"/>
              </a:rPr>
              <a:t>ScheduledJob</a:t>
            </a:r>
            <a:r>
              <a:rPr lang="en-US" sz="1800" dirty="0">
                <a:latin typeface="Lucida Console" panose="020B0609040504020204" pitchFamily="49" charset="0"/>
                <a:ea typeface="Calibri" panose="020F0502020204030204" pitchFamily="34" charset="0"/>
                <a:cs typeface="Lucida Console" panose="020B0609040504020204" pitchFamily="49" charset="0"/>
              </a:rPr>
              <a:t> </a:t>
            </a:r>
            <a:r>
              <a:rPr lang="en-US" sz="1800" dirty="0">
                <a:solidFill>
                  <a:srgbClr val="FFE4B5"/>
                </a:solidFill>
                <a:latin typeface="Lucida Console" panose="020B0609040504020204" pitchFamily="49" charset="0"/>
                <a:ea typeface="Calibri" panose="020F0502020204030204" pitchFamily="34" charset="0"/>
                <a:cs typeface="Lucida Console" panose="020B0609040504020204" pitchFamily="49" charset="0"/>
              </a:rPr>
              <a:t>–</a:t>
            </a:r>
            <a:r>
              <a:rPr lang="en-US" sz="1800" dirty="0" err="1">
                <a:solidFill>
                  <a:srgbClr val="FFE4B5"/>
                </a:solidFill>
                <a:latin typeface="Lucida Console" panose="020B0609040504020204" pitchFamily="49" charset="0"/>
                <a:ea typeface="Calibri" panose="020F0502020204030204" pitchFamily="34" charset="0"/>
                <a:cs typeface="Lucida Console" panose="020B0609040504020204" pitchFamily="49" charset="0"/>
              </a:rPr>
              <a:t>FilePath</a:t>
            </a:r>
            <a:r>
              <a:rPr lang="en-US" sz="1800" dirty="0">
                <a:latin typeface="Lucida Console" panose="020B0609040504020204" pitchFamily="49" charset="0"/>
                <a:ea typeface="Calibri" panose="020F0502020204030204" pitchFamily="34" charset="0"/>
                <a:cs typeface="Lucida Console" panose="020B0609040504020204" pitchFamily="49" charset="0"/>
              </a:rPr>
              <a:t> </a:t>
            </a:r>
            <a:r>
              <a:rPr lang="en-US" sz="1800" dirty="0">
                <a:solidFill>
                  <a:srgbClr val="DB7093"/>
                </a:solidFill>
                <a:latin typeface="Lucida Console" panose="020B0609040504020204" pitchFamily="49" charset="0"/>
                <a:ea typeface="Calibri" panose="020F0502020204030204" pitchFamily="34" charset="0"/>
                <a:cs typeface="Lucida Console" panose="020B0609040504020204" pitchFamily="49" charset="0"/>
              </a:rPr>
              <a:t>“C:\Scripts\RunTask.ps1”</a:t>
            </a:r>
            <a:endParaRPr lang="en-US" sz="2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0613918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a16="http://schemas.microsoft.com/office/drawing/2014/main" xmlns="">
      <p:transition>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1">
            <a:extLst>
              <a:ext uri="{FF2B5EF4-FFF2-40B4-BE49-F238E27FC236}">
                <a16:creationId xmlns:a16="http://schemas.microsoft.com/office/drawing/2014/main" id="{B6765034-31ED-4024-9862-77071CC0C1F2}"/>
              </a:ext>
            </a:extLst>
          </p:cNvPr>
          <p:cNvSpPr>
            <a:spLocks noGrp="1"/>
          </p:cNvSpPr>
          <p:nvPr>
            <p:ph type="body" sz="quarter" idx="10"/>
          </p:nvPr>
        </p:nvSpPr>
        <p:spPr>
          <a:xfrm>
            <a:off x="304800" y="1029565"/>
            <a:ext cx="11617960" cy="3855607"/>
          </a:xfrm>
        </p:spPr>
        <p:txBody>
          <a:bodyPr/>
          <a:lstStyle/>
          <a:p>
            <a:r>
              <a:rPr lang="en-US" dirty="0"/>
              <a:t>Job results are received using </a:t>
            </a:r>
            <a:r>
              <a:rPr lang="en-US" b="1" dirty="0"/>
              <a:t>Receive-Job</a:t>
            </a:r>
          </a:p>
          <a:p>
            <a:pPr lvl="1"/>
            <a:r>
              <a:rPr lang="en-US" sz="2800" dirty="0">
                <a:latin typeface="+mj-lt"/>
              </a:rPr>
              <a:t>Key advantage over Scheduled Tasks which cannot return data with </a:t>
            </a:r>
            <a:r>
              <a:rPr lang="en-US" sz="2800" b="1" dirty="0">
                <a:latin typeface="+mj-lt"/>
              </a:rPr>
              <a:t>Receive-Job</a:t>
            </a:r>
          </a:p>
          <a:p>
            <a:r>
              <a:rPr lang="en-US" dirty="0" err="1"/>
              <a:t>PSScheduledJob</a:t>
            </a:r>
            <a:r>
              <a:rPr lang="en-US" dirty="0"/>
              <a:t> module is loaded when </a:t>
            </a:r>
            <a:r>
              <a:rPr lang="en-US" b="1" dirty="0"/>
              <a:t>Get-Job</a:t>
            </a:r>
            <a:r>
              <a:rPr lang="en-US" dirty="0"/>
              <a:t> is ran first. </a:t>
            </a:r>
          </a:p>
          <a:p>
            <a:r>
              <a:rPr lang="en-US" dirty="0"/>
              <a:t>If not, it needs to be imported to be able to use </a:t>
            </a:r>
            <a:r>
              <a:rPr lang="en-US" b="1" dirty="0"/>
              <a:t>Receive-Job</a:t>
            </a:r>
            <a:r>
              <a:rPr lang="en-US" dirty="0"/>
              <a:t> </a:t>
            </a:r>
          </a:p>
          <a:p>
            <a:r>
              <a:rPr lang="en-US" dirty="0"/>
              <a:t>Results are saved to disk </a:t>
            </a:r>
          </a:p>
          <a:p>
            <a:r>
              <a:rPr lang="en-US" sz="3247" b="1" dirty="0">
                <a:latin typeface="+mj-lt"/>
              </a:rPr>
              <a:t>-keep </a:t>
            </a:r>
            <a:r>
              <a:rPr lang="en-US" sz="3247" dirty="0"/>
              <a:t>parameter </a:t>
            </a:r>
            <a:r>
              <a:rPr lang="en-US" sz="3247" dirty="0">
                <a:latin typeface="+mj-lt"/>
              </a:rPr>
              <a:t>not required, open a new PowerShell session and re-receive results</a:t>
            </a:r>
          </a:p>
        </p:txBody>
      </p:sp>
      <p:sp>
        <p:nvSpPr>
          <p:cNvPr id="3" name="Title 2">
            <a:extLst>
              <a:ext uri="{FF2B5EF4-FFF2-40B4-BE49-F238E27FC236}">
                <a16:creationId xmlns:a16="http://schemas.microsoft.com/office/drawing/2014/main" id="{DB43AFC0-3784-46F8-99F4-C1662A121619}"/>
              </a:ext>
            </a:extLst>
          </p:cNvPr>
          <p:cNvSpPr>
            <a:spLocks noGrp="1"/>
          </p:cNvSpPr>
          <p:nvPr>
            <p:ph type="title"/>
          </p:nvPr>
        </p:nvSpPr>
        <p:spPr/>
        <p:txBody>
          <a:bodyPr/>
          <a:lstStyle/>
          <a:p>
            <a:r>
              <a:rPr lang="en-US" dirty="0"/>
              <a:t>Receiving Results</a:t>
            </a:r>
          </a:p>
        </p:txBody>
      </p:sp>
      <p:sp>
        <p:nvSpPr>
          <p:cNvPr id="5" name="TextBox 4">
            <a:extLst>
              <a:ext uri="{FF2B5EF4-FFF2-40B4-BE49-F238E27FC236}">
                <a16:creationId xmlns:a16="http://schemas.microsoft.com/office/drawing/2014/main" id="{53907263-F963-4FBD-854B-15937ED16F71}"/>
              </a:ext>
            </a:extLst>
          </p:cNvPr>
          <p:cNvSpPr txBox="1"/>
          <p:nvPr/>
        </p:nvSpPr>
        <p:spPr>
          <a:xfrm>
            <a:off x="132080" y="4858939"/>
            <a:ext cx="11963400" cy="1938992"/>
          </a:xfrm>
          <a:prstGeom prst="rect">
            <a:avLst/>
          </a:prstGeom>
          <a:solidFill>
            <a:srgbClr val="0A5BBA">
              <a:lumMod val="50000"/>
            </a:srgbClr>
          </a:solidFill>
        </p:spPr>
        <p:txBody>
          <a:bodyPr wrap="square" rtlCol="0">
            <a:sp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2ED412"/>
                </a:solidFill>
                <a:effectLst/>
                <a:uLnTx/>
                <a:uFillTx/>
                <a:latin typeface="Lucida Console" panose="020B0609040504020204" pitchFamily="49" charset="0"/>
              </a:rPr>
              <a:t># Using the ScheduledJob object, output can now be retrieved as well.</a:t>
            </a:r>
          </a:p>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Lucida Console" panose="020B0609040504020204" pitchFamily="49" charset="0"/>
              </a:rPr>
              <a:t>PS C:\&gt; </a:t>
            </a:r>
            <a:r>
              <a:rPr kumimoji="0" lang="en-US" sz="2000" b="0" i="0" u="none" strike="noStrike" kern="0" cap="none" spc="0" normalizeH="0" baseline="0" noProof="0" dirty="0">
                <a:ln>
                  <a:noFill/>
                </a:ln>
                <a:solidFill>
                  <a:prstClr val="white"/>
                </a:solidFill>
                <a:effectLst/>
                <a:uLnTx/>
                <a:uFillTx/>
              </a:rPr>
              <a:t> </a:t>
            </a:r>
            <a:r>
              <a:rPr kumimoji="0" lang="en-US" sz="2000" b="0" i="0" u="none" strike="noStrike" kern="0" cap="none" spc="0" normalizeH="0" baseline="0" noProof="0" dirty="0">
                <a:ln>
                  <a:noFill/>
                </a:ln>
                <a:solidFill>
                  <a:prstClr val="white"/>
                </a:solidFill>
                <a:effectLst/>
                <a:uLnTx/>
                <a:uFillTx/>
                <a:latin typeface="Lucida Console" panose="020B0609040504020204" pitchFamily="49" charset="0"/>
              </a:rPr>
              <a:t>Get-Job</a:t>
            </a:r>
            <a:r>
              <a:rPr kumimoji="0" lang="en-US" sz="2000" b="0" i="0" u="none" strike="noStrike" kern="0" cap="none" spc="0" normalizeH="0" baseline="0" noProof="0" dirty="0">
                <a:ln>
                  <a:noFill/>
                </a:ln>
                <a:solidFill>
                  <a:srgbClr val="FF0000"/>
                </a:solidFill>
                <a:effectLst/>
                <a:uLnTx/>
                <a:uFillTx/>
                <a:latin typeface="Lucida Console" panose="020B0609040504020204" pitchFamily="49" charset="0"/>
              </a:rPr>
              <a:t> </a:t>
            </a:r>
            <a:r>
              <a:rPr kumimoji="0" lang="en-US" sz="2000" b="0" i="0" u="none" strike="noStrike" kern="0" cap="none" spc="0" normalizeH="0" baseline="0" noProof="0" dirty="0">
                <a:ln>
                  <a:noFill/>
                </a:ln>
                <a:solidFill>
                  <a:srgbClr val="FFE4B5"/>
                </a:solidFill>
                <a:effectLst/>
                <a:uLnTx/>
                <a:uFillTx/>
                <a:latin typeface="Lucida Console" panose="020B0609040504020204" pitchFamily="49" charset="0"/>
              </a:rPr>
              <a:t>–Name </a:t>
            </a:r>
            <a:r>
              <a:rPr kumimoji="0" lang="en-US" sz="2000" b="0" i="0" u="none" strike="noStrike" kern="0" cap="none" spc="0" normalizeH="0" baseline="0" noProof="0" dirty="0">
                <a:ln>
                  <a:noFill/>
                </a:ln>
                <a:solidFill>
                  <a:srgbClr val="DB7093"/>
                </a:solidFill>
                <a:effectLst/>
                <a:uLnTx/>
                <a:uFillTx/>
                <a:latin typeface="Lucida Console" panose="020B0609040504020204" pitchFamily="49" charset="0"/>
              </a:rPr>
              <a:t>Test </a:t>
            </a:r>
            <a:r>
              <a:rPr kumimoji="0" lang="en-US" sz="2000" b="0" i="0" u="none" strike="noStrike" kern="0" cap="none" spc="0" normalizeH="0" baseline="0" noProof="0" dirty="0">
                <a:ln>
                  <a:noFill/>
                </a:ln>
                <a:solidFill>
                  <a:prstClr val="white"/>
                </a:solidFill>
                <a:effectLst/>
                <a:uLnTx/>
                <a:uFillTx/>
                <a:latin typeface="Lucida Console" panose="020B0609040504020204" pitchFamily="49" charset="0"/>
              </a:rPr>
              <a:t>| Receive-Job</a:t>
            </a:r>
            <a:endParaRPr kumimoji="0" lang="en-US" sz="2000" b="0" i="0" u="none" strike="noStrike" kern="0" cap="none" spc="0" normalizeH="0" baseline="0" noProof="0" dirty="0">
              <a:ln>
                <a:noFill/>
              </a:ln>
              <a:solidFill>
                <a:srgbClr val="FFFF00"/>
              </a:solidFill>
              <a:effectLst/>
              <a:uLnTx/>
              <a:uFillTx/>
              <a:latin typeface="Lucida Console" panose="020B0609040504020204" pitchFamily="49" charset="0"/>
            </a:endParaRPr>
          </a:p>
          <a:p>
            <a:pPr lvl="0" defTabSz="932742"/>
            <a:r>
              <a:rPr kumimoji="0" lang="en-US" sz="2000" b="0" i="0" u="none" strike="noStrike" kern="0" cap="none" spc="0" normalizeH="0" baseline="0" noProof="0" dirty="0">
                <a:ln>
                  <a:noFill/>
                </a:ln>
                <a:solidFill>
                  <a:srgbClr val="FFFF00"/>
                </a:solidFill>
                <a:effectLst/>
                <a:uLnTx/>
                <a:uFillTx/>
                <a:latin typeface="Lucida Console" panose="020B0609040504020204" pitchFamily="49" charset="0"/>
              </a:rPr>
              <a:t>VERBOSE: Performing the operation "Restart-Service" on target "DHCP </a:t>
            </a:r>
            <a:r>
              <a:rPr lang="en-US" sz="2000" kern="0" dirty="0">
                <a:solidFill>
                  <a:srgbClr val="FFFF00"/>
                </a:solidFill>
                <a:latin typeface="Lucida Console" panose="020B0609040504020204" pitchFamily="49" charset="0"/>
              </a:rPr>
              <a:t>Client...</a:t>
            </a:r>
            <a:endParaRPr kumimoji="0" lang="en-US" sz="2000" b="0" i="0" u="none" strike="noStrike" kern="0" cap="none" spc="0" normalizeH="0" baseline="0" noProof="0" dirty="0">
              <a:ln>
                <a:noFill/>
              </a:ln>
              <a:solidFill>
                <a:srgbClr val="FFFF00"/>
              </a:solidFill>
              <a:effectLst/>
              <a:uLnTx/>
              <a:uFillTx/>
              <a:latin typeface="Lucida Console" panose="020B0609040504020204" pitchFamily="49" charset="0"/>
            </a:endParaRPr>
          </a:p>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FFFF00"/>
                </a:solidFill>
                <a:effectLst/>
                <a:uLnTx/>
                <a:uFillTx/>
                <a:latin typeface="Lucida Console" panose="020B0609040504020204" pitchFamily="49" charset="0"/>
              </a:rPr>
              <a:t>WARNING: Waiting for service 'DHCP Client (DHCP)' to stop...</a:t>
            </a:r>
          </a:p>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FFFF00"/>
                </a:solidFill>
                <a:effectLst/>
                <a:uLnTx/>
                <a:uFillTx/>
                <a:latin typeface="Lucida Console" panose="020B0609040504020204" pitchFamily="49" charset="0"/>
              </a:rPr>
              <a:t>WARNING: Waiting for service 'DHCP Client (DHCP)' to stop...</a:t>
            </a:r>
          </a:p>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FFFF00"/>
                </a:solidFill>
                <a:effectLst/>
                <a:uLnTx/>
                <a:uFillTx/>
                <a:latin typeface="Lucida Console" panose="020B0609040504020204" pitchFamily="49" charset="0"/>
              </a:rPr>
              <a:t>WARNING: Waiting for service 'DHCP Client (DHCP)' to stop...</a:t>
            </a:r>
          </a:p>
        </p:txBody>
      </p:sp>
    </p:spTree>
    <p:extLst>
      <p:ext uri="{BB962C8B-B14F-4D97-AF65-F5344CB8AC3E}">
        <p14:creationId xmlns:p14="http://schemas.microsoft.com/office/powerpoint/2010/main" val="411390966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p188="http://schemas.microsoft.com/office/powerpoint/2018/8/main" xmlns:a16="http://schemas.microsoft.com/office/drawing/2014/main" xmlns="">
      <p:transition>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name="HIDDEN - Slide32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a:xfrm>
            <a:off x="269241" y="1217196"/>
            <a:ext cx="5378548" cy="1080745"/>
          </a:xfrm>
        </p:spPr>
        <p:txBody>
          <a:bodyPr/>
          <a:lstStyle/>
          <a:p>
            <a:r>
              <a:rPr lang="en-US"/>
              <a:t>Demonstration</a:t>
            </a:r>
            <a:endParaRPr lang="en-US" dirty="0"/>
          </a:p>
        </p:txBody>
      </p:sp>
      <p:pic>
        <p:nvPicPr>
          <p:cNvPr id="5" name="Picture Placeholder 3">
            <a:extLst>
              <a:ext uri="{FF2B5EF4-FFF2-40B4-BE49-F238E27FC236}">
                <a16:creationId xmlns:a16="http://schemas.microsoft.com/office/drawing/2014/main" id="{3B5AF5C7-5910-4915-9235-64F6CFEDCBAC}"/>
              </a:ext>
            </a:extLst>
          </p:cNvPr>
          <p:cNvPicPr>
            <a:picLocks noGrp="1" noChangeAspect="1"/>
          </p:cNvPicPr>
          <p:nvPr>
            <p:ph type="pic" sz="quarter" idx="10"/>
          </p:nvPr>
        </p:nvPicPr>
        <p:blipFill>
          <a:blip r:embed="rId4" cstate="email">
            <a:extLst>
              <a:ext uri="{28A0092B-C50C-407E-A947-70E740481C1C}">
                <a14:useLocalDpi xmlns:a14="http://schemas.microsoft.com/office/drawing/2010/main"/>
              </a:ext>
            </a:extLst>
          </a:blip>
          <a:srcRect t="7" b="7"/>
          <a:stretch>
            <a:fillRect/>
          </a:stretch>
        </p:blipFill>
        <p:spPr/>
      </p:pic>
      <p:sp>
        <p:nvSpPr>
          <p:cNvPr id="6" name="Title 1">
            <a:extLst>
              <a:ext uri="{FF2B5EF4-FFF2-40B4-BE49-F238E27FC236}">
                <a16:creationId xmlns:a16="http://schemas.microsoft.com/office/drawing/2014/main" id="{BCFF309F-090A-45E2-921B-C715EEDB1210}"/>
              </a:ext>
            </a:extLst>
          </p:cNvPr>
          <p:cNvSpPr txBox="1">
            <a:spLocks/>
          </p:cNvSpPr>
          <p:nvPr>
            <p:custDataLst>
              <p:custData r:id="rId1"/>
            </p:custDataLst>
          </p:nvPr>
        </p:nvSpPr>
        <p:spPr>
          <a:xfrm>
            <a:off x="223660" y="3204894"/>
            <a:ext cx="5722936" cy="679633"/>
          </a:xfrm>
          <a:prstGeom prst="rect">
            <a:avLst/>
          </a:prstGeom>
        </p:spPr>
        <p:txBody>
          <a:bodyPr vert="horz" wrap="square" lIns="143428" tIns="89642" rIns="143428" bIns="89642"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a:solidFill>
                  <a:schemeClr val="tx1"/>
                </a:solidFill>
              </a:rPr>
              <a:t>Scheduled Jobs</a:t>
            </a:r>
            <a:endParaRPr lang="en-US" sz="3600" dirty="0">
              <a:solidFill>
                <a:schemeClr val="tx1"/>
              </a:solidFill>
            </a:endParaRPr>
          </a:p>
        </p:txBody>
      </p:sp>
    </p:spTree>
    <p:extLst>
      <p:ext uri="{BB962C8B-B14F-4D97-AF65-F5344CB8AC3E}">
        <p14:creationId xmlns:p14="http://schemas.microsoft.com/office/powerpoint/2010/main" val="346045573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a14="http://schemas.microsoft.com/office/drawing/2010/main" xmlns:a16="http://schemas.microsoft.com/office/drawing/2014/main" xmlns="">
      <p:transition>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name="HIDDEN - Slide322">
    <p:spTree>
      <p:nvGrpSpPr>
        <p:cNvPr id="1" name=""/>
        <p:cNvGrpSpPr/>
        <p:nvPr/>
      </p:nvGrpSpPr>
      <p:grpSpPr>
        <a:xfrm>
          <a:off x="0" y="0"/>
          <a:ext cx="0" cy="0"/>
          <a:chOff x="0" y="0"/>
          <a:chExt cx="0" cy="0"/>
        </a:xfrm>
      </p:grpSpPr>
    </p:spTree>
    <p:extLst>
      <p:ext uri="{BB962C8B-B14F-4D97-AF65-F5344CB8AC3E}">
        <p14:creationId xmlns:p14="http://schemas.microsoft.com/office/powerpoint/2010/main" val="61709209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name="HIDDEN - Slide323">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custDataLst>
              <p:custData r:id="rId1"/>
            </p:custDataLst>
          </p:nvPr>
        </p:nvSpPr>
        <p:spPr/>
        <p:txBody>
          <a:bodyPr/>
          <a:lstStyle/>
          <a:p>
            <a:r>
              <a:rPr lang="en-US"/>
              <a:t>Scheduled Tasks</a:t>
            </a:r>
            <a:endParaRPr lang="en-US" dirty="0"/>
          </a:p>
        </p:txBody>
      </p:sp>
    </p:spTree>
    <p:extLst>
      <p:ext uri="{BB962C8B-B14F-4D97-AF65-F5344CB8AC3E}">
        <p14:creationId xmlns:p14="http://schemas.microsoft.com/office/powerpoint/2010/main" val="113740954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a16="http://schemas.microsoft.com/office/drawing/2014/main" xmlns="">
      <p:transition>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DDE942B-E328-46D1-A80F-BBAE74F2E9A2}"/>
              </a:ext>
            </a:extLst>
          </p:cNvPr>
          <p:cNvSpPr>
            <a:spLocks noGrp="1"/>
          </p:cNvSpPr>
          <p:nvPr>
            <p:ph type="body" sz="quarter" idx="10"/>
          </p:nvPr>
        </p:nvSpPr>
        <p:spPr>
          <a:xfrm>
            <a:off x="269238" y="1193761"/>
            <a:ext cx="11653523" cy="5226046"/>
          </a:xfrm>
        </p:spPr>
        <p:txBody>
          <a:bodyPr/>
          <a:lstStyle/>
          <a:p>
            <a:pPr marL="0" indent="0">
              <a:buNone/>
            </a:pPr>
            <a:r>
              <a:rPr lang="en-US" dirty="0"/>
              <a:t>Differences:</a:t>
            </a:r>
          </a:p>
          <a:p>
            <a:r>
              <a:rPr lang="en-US" dirty="0"/>
              <a:t>Cannot be queried in real-time like </a:t>
            </a:r>
            <a:r>
              <a:rPr lang="en-US" dirty="0" err="1"/>
              <a:t>ScheduledJobs</a:t>
            </a:r>
            <a:r>
              <a:rPr lang="en-US" dirty="0"/>
              <a:t> (</a:t>
            </a:r>
            <a:r>
              <a:rPr lang="en-US" b="1" dirty="0"/>
              <a:t>Receive-Job</a:t>
            </a:r>
            <a:r>
              <a:rPr lang="en-US" dirty="0"/>
              <a:t>)</a:t>
            </a:r>
          </a:p>
          <a:p>
            <a:r>
              <a:rPr lang="en-US" dirty="0"/>
              <a:t>Lack of native </a:t>
            </a:r>
            <a:r>
              <a:rPr lang="en-US" dirty="0" err="1"/>
              <a:t>ScriptBlock</a:t>
            </a:r>
            <a:r>
              <a:rPr lang="en-US" dirty="0"/>
              <a:t> support</a:t>
            </a:r>
          </a:p>
          <a:p>
            <a:r>
              <a:rPr lang="en-US" dirty="0"/>
              <a:t>Ability to run as built-in accounts (</a:t>
            </a:r>
            <a:r>
              <a:rPr lang="en-US" dirty="0" err="1"/>
              <a:t>ScheduledJobs</a:t>
            </a:r>
            <a:r>
              <a:rPr lang="en-US" dirty="0"/>
              <a:t> cannot)</a:t>
            </a:r>
          </a:p>
          <a:p>
            <a:pPr marL="0" indent="0">
              <a:buNone/>
            </a:pPr>
            <a:endParaRPr lang="en-US" dirty="0"/>
          </a:p>
          <a:p>
            <a:pPr marL="0" indent="0">
              <a:buNone/>
            </a:pPr>
            <a:r>
              <a:rPr lang="en-US" dirty="0"/>
              <a:t>Similarities:</a:t>
            </a:r>
          </a:p>
          <a:p>
            <a:pPr lvl="1"/>
            <a:r>
              <a:rPr lang="en-US" sz="2800" dirty="0">
                <a:latin typeface="+mj-lt"/>
              </a:rPr>
              <a:t>Both are viewable in </a:t>
            </a:r>
            <a:r>
              <a:rPr lang="en-US" sz="2800" b="1" dirty="0">
                <a:latin typeface="+mj-lt"/>
              </a:rPr>
              <a:t>schtasks.exe </a:t>
            </a:r>
            <a:r>
              <a:rPr lang="en-US" sz="2800" dirty="0">
                <a:latin typeface="+mj-lt"/>
              </a:rPr>
              <a:t>GUI</a:t>
            </a:r>
          </a:p>
          <a:p>
            <a:pPr lvl="1"/>
            <a:r>
              <a:rPr lang="en-US" sz="2800" dirty="0">
                <a:latin typeface="+mj-lt"/>
              </a:rPr>
              <a:t>Both involve creation of: Job Options, Triggers, Credentials, Actions before Creation</a:t>
            </a:r>
          </a:p>
          <a:p>
            <a:pPr lvl="1"/>
            <a:r>
              <a:rPr lang="en-US" sz="2800" dirty="0">
                <a:latin typeface="+mj-lt"/>
              </a:rPr>
              <a:t>Both have methods for immediate invocation</a:t>
            </a:r>
          </a:p>
          <a:p>
            <a:pPr lvl="1"/>
            <a:r>
              <a:rPr lang="en-US" sz="2800" dirty="0">
                <a:latin typeface="+mj-lt"/>
              </a:rPr>
              <a:t>Both have variety of cmdlets for management</a:t>
            </a:r>
          </a:p>
        </p:txBody>
      </p:sp>
      <p:sp>
        <p:nvSpPr>
          <p:cNvPr id="3" name="Title 2">
            <a:extLst>
              <a:ext uri="{FF2B5EF4-FFF2-40B4-BE49-F238E27FC236}">
                <a16:creationId xmlns:a16="http://schemas.microsoft.com/office/drawing/2014/main" id="{6619FABE-A7D3-4103-8E60-77482D09C135}"/>
              </a:ext>
            </a:extLst>
          </p:cNvPr>
          <p:cNvSpPr>
            <a:spLocks noGrp="1"/>
          </p:cNvSpPr>
          <p:nvPr>
            <p:ph type="title"/>
          </p:nvPr>
        </p:nvSpPr>
        <p:spPr/>
        <p:txBody>
          <a:bodyPr/>
          <a:lstStyle/>
          <a:p>
            <a:r>
              <a:rPr lang="en-US" dirty="0"/>
              <a:t>Scheduled Tasks vs. Scheduled Jobs</a:t>
            </a:r>
          </a:p>
        </p:txBody>
      </p:sp>
    </p:spTree>
    <p:extLst>
      <p:ext uri="{BB962C8B-B14F-4D97-AF65-F5344CB8AC3E}">
        <p14:creationId xmlns:p14="http://schemas.microsoft.com/office/powerpoint/2010/main" val="39320285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p188="http://schemas.microsoft.com/office/powerpoint/2018/8/main" xmlns:a16="http://schemas.microsoft.com/office/drawing/2014/main" xmlns="">
      <p:transition>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
            <a:extLst>
              <a:ext uri="{FF2B5EF4-FFF2-40B4-BE49-F238E27FC236}">
                <a16:creationId xmlns:a16="http://schemas.microsoft.com/office/drawing/2014/main" id="{2B34CD99-0BE6-4361-8E08-5A297DFE9375}"/>
              </a:ext>
            </a:extLst>
          </p:cNvPr>
          <p:cNvSpPr>
            <a:spLocks noGrp="1"/>
          </p:cNvSpPr>
          <p:nvPr>
            <p:ph type="body" sz="quarter" idx="10"/>
          </p:nvPr>
        </p:nvSpPr>
        <p:spPr>
          <a:xfrm>
            <a:off x="269238" y="1193761"/>
            <a:ext cx="11653523" cy="1046440"/>
          </a:xfrm>
        </p:spPr>
        <p:txBody>
          <a:bodyPr/>
          <a:lstStyle/>
          <a:p>
            <a:r>
              <a:rPr lang="en-AU" b="1" dirty="0"/>
              <a:t>Register-</a:t>
            </a:r>
            <a:r>
              <a:rPr lang="en-AU" b="1" dirty="0" err="1"/>
              <a:t>ScheduledTask</a:t>
            </a:r>
            <a:r>
              <a:rPr lang="en-AU" b="1" dirty="0"/>
              <a:t> </a:t>
            </a:r>
            <a:r>
              <a:rPr lang="en-AU" dirty="0"/>
              <a:t>is the primary cmdlet for task creation</a:t>
            </a:r>
          </a:p>
          <a:p>
            <a:endParaRPr lang="en-US" dirty="0"/>
          </a:p>
        </p:txBody>
      </p:sp>
      <p:sp>
        <p:nvSpPr>
          <p:cNvPr id="3" name="Title 2">
            <a:extLst>
              <a:ext uri="{FF2B5EF4-FFF2-40B4-BE49-F238E27FC236}">
                <a16:creationId xmlns:a16="http://schemas.microsoft.com/office/drawing/2014/main" id="{6619FABE-A7D3-4103-8E60-77482D09C135}"/>
              </a:ext>
            </a:extLst>
          </p:cNvPr>
          <p:cNvSpPr>
            <a:spLocks noGrp="1"/>
          </p:cNvSpPr>
          <p:nvPr>
            <p:ph type="title"/>
          </p:nvPr>
        </p:nvSpPr>
        <p:spPr/>
        <p:txBody>
          <a:bodyPr/>
          <a:lstStyle/>
          <a:p>
            <a:r>
              <a:rPr lang="en-US" dirty="0"/>
              <a:t>Registering a Scheduled Task</a:t>
            </a:r>
          </a:p>
        </p:txBody>
      </p:sp>
      <p:graphicFrame>
        <p:nvGraphicFramePr>
          <p:cNvPr id="5" name="Table 4">
            <a:extLst>
              <a:ext uri="{FF2B5EF4-FFF2-40B4-BE49-F238E27FC236}">
                <a16:creationId xmlns:a16="http://schemas.microsoft.com/office/drawing/2014/main" id="{93A1DE43-5E4F-49B9-A183-6C1121AF6C59}"/>
              </a:ext>
            </a:extLst>
          </p:cNvPr>
          <p:cNvGraphicFramePr>
            <a:graphicFrameLocks noGrp="1"/>
          </p:cNvGraphicFramePr>
          <p:nvPr>
            <p:extLst>
              <p:ext uri="{D42A27DB-BD31-4B8C-83A1-F6EECF244321}">
                <p14:modId xmlns:p14="http://schemas.microsoft.com/office/powerpoint/2010/main" val="1419254094"/>
              </p:ext>
            </p:extLst>
          </p:nvPr>
        </p:nvGraphicFramePr>
        <p:xfrm>
          <a:off x="269238" y="2514600"/>
          <a:ext cx="11694161" cy="3352800"/>
        </p:xfrm>
        <a:graphic>
          <a:graphicData uri="http://schemas.openxmlformats.org/drawingml/2006/table">
            <a:tbl>
              <a:tblPr firstRow="1" bandRow="1">
                <a:tableStyleId>{073A0DAA-6AF3-43AB-8588-CEC1D06C72B9}</a:tableStyleId>
              </a:tblPr>
              <a:tblGrid>
                <a:gridCol w="1828801">
                  <a:extLst>
                    <a:ext uri="{9D8B030D-6E8A-4147-A177-3AD203B41FA5}">
                      <a16:colId xmlns:a16="http://schemas.microsoft.com/office/drawing/2014/main" val="4019327201"/>
                    </a:ext>
                  </a:extLst>
                </a:gridCol>
                <a:gridCol w="9865360">
                  <a:extLst>
                    <a:ext uri="{9D8B030D-6E8A-4147-A177-3AD203B41FA5}">
                      <a16:colId xmlns:a16="http://schemas.microsoft.com/office/drawing/2014/main" val="1290893275"/>
                    </a:ext>
                  </a:extLst>
                </a:gridCol>
              </a:tblGrid>
              <a:tr h="294640">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r>
                        <a:rPr lang="en-US" sz="2400" dirty="0"/>
                        <a:t>Parameter</a:t>
                      </a:r>
                    </a:p>
                  </a:txBody>
                  <a:tcPr/>
                </a:tc>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r>
                        <a:rPr lang="en-US" sz="2400" dirty="0"/>
                        <a:t>Source Data Example</a:t>
                      </a:r>
                    </a:p>
                  </a:txBody>
                  <a:tcPr/>
                </a:tc>
                <a:extLst>
                  <a:ext uri="{0D108BD9-81ED-4DB2-BD59-A6C34878D82A}">
                    <a16:rowId xmlns:a16="http://schemas.microsoft.com/office/drawing/2014/main" val="754446063"/>
                  </a:ext>
                </a:extLst>
              </a:tr>
              <a:tr h="370840">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US" sz="2000" kern="0" dirty="0">
                          <a:solidFill>
                            <a:srgbClr val="FFE4B5"/>
                          </a:solidFill>
                          <a:latin typeface="Lucida Console" panose="020B0609040504020204" pitchFamily="49" charset="0"/>
                          <a:ea typeface="+mn-ea"/>
                          <a:cs typeface="+mn-cs"/>
                        </a:rPr>
                        <a:t>-</a:t>
                      </a:r>
                      <a:r>
                        <a:rPr lang="en-US" sz="2000" kern="0" dirty="0" err="1">
                          <a:solidFill>
                            <a:srgbClr val="FFE4B5"/>
                          </a:solidFill>
                          <a:latin typeface="Lucida Console" panose="020B0609040504020204" pitchFamily="49" charset="0"/>
                          <a:ea typeface="+mn-ea"/>
                          <a:cs typeface="+mn-cs"/>
                        </a:rPr>
                        <a:t>TaskName</a:t>
                      </a:r>
                      <a:endParaRPr lang="en-US" sz="2000" kern="0" dirty="0">
                        <a:solidFill>
                          <a:srgbClr val="FFE4B5"/>
                        </a:solidFill>
                        <a:latin typeface="Lucida Console" panose="020B0609040504020204" pitchFamily="49" charset="0"/>
                        <a:ea typeface="+mn-ea"/>
                        <a:cs typeface="+mn-cs"/>
                      </a:endParaRPr>
                    </a:p>
                  </a:txBody>
                  <a:tcPr>
                    <a:solidFill>
                      <a:srgbClr val="002060"/>
                    </a:solidFill>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US" sz="2000" kern="0" dirty="0">
                          <a:solidFill>
                            <a:srgbClr val="DB7093"/>
                          </a:solidFill>
                          <a:latin typeface="Lucida Console" panose="020B0609040504020204" pitchFamily="49" charset="0"/>
                          <a:ea typeface="+mn-ea"/>
                          <a:cs typeface="+mn-cs"/>
                        </a:rPr>
                        <a:t>”Test”</a:t>
                      </a:r>
                    </a:p>
                  </a:txBody>
                  <a:tcPr>
                    <a:solidFill>
                      <a:srgbClr val="002060"/>
                    </a:solidFill>
                  </a:tcPr>
                </a:tc>
                <a:extLst>
                  <a:ext uri="{0D108BD9-81ED-4DB2-BD59-A6C34878D82A}">
                    <a16:rowId xmlns:a16="http://schemas.microsoft.com/office/drawing/2014/main" val="2651516916"/>
                  </a:ext>
                </a:extLst>
              </a:tr>
              <a:tr h="370840">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US" sz="2000" kern="0" dirty="0">
                          <a:solidFill>
                            <a:srgbClr val="FFE4B5"/>
                          </a:solidFill>
                          <a:latin typeface="Lucida Console" panose="020B0609040504020204" pitchFamily="49" charset="0"/>
                          <a:ea typeface="+mn-ea"/>
                          <a:cs typeface="+mn-cs"/>
                        </a:rPr>
                        <a:t>-Principal</a:t>
                      </a:r>
                    </a:p>
                  </a:txBody>
                  <a:tcPr>
                    <a:solidFill>
                      <a:srgbClr val="002060"/>
                    </a:solidFill>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US" sz="2000" kern="1200" dirty="0">
                          <a:solidFill>
                            <a:schemeClr val="bg1"/>
                          </a:solidFill>
                          <a:latin typeface="Lucida Console" panose="020B0609040504020204" pitchFamily="49" charset="0"/>
                          <a:ea typeface="+mn-ea"/>
                          <a:cs typeface="+mn-cs"/>
                        </a:rPr>
                        <a:t>New-</a:t>
                      </a:r>
                      <a:r>
                        <a:rPr lang="en-US" sz="2000" kern="1200" dirty="0" err="1">
                          <a:solidFill>
                            <a:schemeClr val="bg1"/>
                          </a:solidFill>
                          <a:latin typeface="Lucida Console" panose="020B0609040504020204" pitchFamily="49" charset="0"/>
                          <a:ea typeface="+mn-ea"/>
                          <a:cs typeface="+mn-cs"/>
                        </a:rPr>
                        <a:t>ScheduledTaskPrincipal</a:t>
                      </a:r>
                      <a:r>
                        <a:rPr lang="en-US" sz="2000" kern="1200" dirty="0">
                          <a:solidFill>
                            <a:schemeClr val="tx1"/>
                          </a:solidFill>
                          <a:latin typeface="Lucida Console" panose="020B0609040504020204" pitchFamily="49" charset="0"/>
                          <a:ea typeface="+mn-ea"/>
                          <a:cs typeface="+mn-cs"/>
                        </a:rPr>
                        <a:t> </a:t>
                      </a:r>
                      <a:r>
                        <a:rPr lang="en-US" sz="2000" kern="0" dirty="0">
                          <a:solidFill>
                            <a:srgbClr val="FFE4B5"/>
                          </a:solidFill>
                          <a:latin typeface="Lucida Console" panose="020B0609040504020204" pitchFamily="49" charset="0"/>
                          <a:ea typeface="+mn-ea"/>
                          <a:cs typeface="+mn-cs"/>
                        </a:rPr>
                        <a:t>–</a:t>
                      </a:r>
                      <a:r>
                        <a:rPr lang="en-US" sz="2000" kern="0" dirty="0" err="1">
                          <a:solidFill>
                            <a:srgbClr val="FFE4B5"/>
                          </a:solidFill>
                          <a:latin typeface="Lucida Console" panose="020B0609040504020204" pitchFamily="49" charset="0"/>
                          <a:ea typeface="+mn-ea"/>
                          <a:cs typeface="+mn-cs"/>
                        </a:rPr>
                        <a:t>UserId</a:t>
                      </a:r>
                      <a:r>
                        <a:rPr lang="en-US" sz="2000" kern="0" dirty="0">
                          <a:solidFill>
                            <a:srgbClr val="FFE4B5"/>
                          </a:solidFill>
                          <a:latin typeface="Lucida Console" panose="020B0609040504020204" pitchFamily="49" charset="0"/>
                          <a:ea typeface="+mn-ea"/>
                          <a:cs typeface="+mn-cs"/>
                        </a:rPr>
                        <a:t> </a:t>
                      </a:r>
                      <a:r>
                        <a:rPr lang="en-US" sz="2000" kern="1200" dirty="0">
                          <a:solidFill>
                            <a:schemeClr val="bg1"/>
                          </a:solidFill>
                          <a:latin typeface="Lucida Console" panose="020B0609040504020204" pitchFamily="49" charset="0"/>
                          <a:ea typeface="+mn-ea"/>
                          <a:cs typeface="+mn-cs"/>
                        </a:rPr>
                        <a:t>‘System’ </a:t>
                      </a:r>
                      <a:r>
                        <a:rPr lang="en-US" sz="2000" kern="0" dirty="0">
                          <a:solidFill>
                            <a:srgbClr val="FFE4B5"/>
                          </a:solidFill>
                          <a:latin typeface="Lucida Console" panose="020B0609040504020204" pitchFamily="49" charset="0"/>
                          <a:ea typeface="+mn-ea"/>
                          <a:cs typeface="+mn-cs"/>
                        </a:rPr>
                        <a:t>–</a:t>
                      </a:r>
                      <a:r>
                        <a:rPr lang="en-US" sz="2000" kern="0" dirty="0" err="1">
                          <a:solidFill>
                            <a:srgbClr val="FFE4B5"/>
                          </a:solidFill>
                          <a:latin typeface="Lucida Console" panose="020B0609040504020204" pitchFamily="49" charset="0"/>
                          <a:ea typeface="+mn-ea"/>
                          <a:cs typeface="+mn-cs"/>
                        </a:rPr>
                        <a:t>LogonType</a:t>
                      </a:r>
                      <a:r>
                        <a:rPr lang="en-US" sz="2000" kern="0" dirty="0">
                          <a:solidFill>
                            <a:srgbClr val="FFE4B5"/>
                          </a:solidFill>
                          <a:latin typeface="Lucida Console" panose="020B0609040504020204" pitchFamily="49" charset="0"/>
                          <a:ea typeface="+mn-ea"/>
                          <a:cs typeface="+mn-cs"/>
                        </a:rPr>
                        <a:t> </a:t>
                      </a:r>
                      <a:r>
                        <a:rPr lang="en-US" sz="2000" kern="0" dirty="0" err="1">
                          <a:solidFill>
                            <a:srgbClr val="DB7093"/>
                          </a:solidFill>
                          <a:latin typeface="Lucida Console" panose="020B0609040504020204" pitchFamily="49" charset="0"/>
                          <a:ea typeface="+mn-ea"/>
                          <a:cs typeface="+mn-cs"/>
                        </a:rPr>
                        <a:t>ServiceAccount</a:t>
                      </a:r>
                      <a:endParaRPr lang="en-US" sz="2000" kern="0" dirty="0">
                        <a:solidFill>
                          <a:srgbClr val="DB7093"/>
                        </a:solidFill>
                        <a:latin typeface="Lucida Console" panose="020B0609040504020204" pitchFamily="49" charset="0"/>
                        <a:ea typeface="+mn-ea"/>
                        <a:cs typeface="+mn-cs"/>
                      </a:endParaRPr>
                    </a:p>
                  </a:txBody>
                  <a:tcPr>
                    <a:solidFill>
                      <a:srgbClr val="002060"/>
                    </a:solidFill>
                  </a:tcPr>
                </a:tc>
                <a:extLst>
                  <a:ext uri="{0D108BD9-81ED-4DB2-BD59-A6C34878D82A}">
                    <a16:rowId xmlns:a16="http://schemas.microsoft.com/office/drawing/2014/main" val="1419775015"/>
                  </a:ext>
                </a:extLst>
              </a:tr>
              <a:tr h="370840">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US" sz="2000" kern="0" dirty="0">
                          <a:solidFill>
                            <a:srgbClr val="FFE4B5"/>
                          </a:solidFill>
                          <a:latin typeface="Lucida Console" panose="020B0609040504020204" pitchFamily="49" charset="0"/>
                          <a:ea typeface="+mn-ea"/>
                          <a:cs typeface="+mn-cs"/>
                        </a:rPr>
                        <a:t>-Settings</a:t>
                      </a:r>
                    </a:p>
                  </a:txBody>
                  <a:tcPr>
                    <a:solidFill>
                      <a:srgbClr val="002060"/>
                    </a:solidFill>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US" sz="2000" kern="1200" dirty="0">
                          <a:solidFill>
                            <a:schemeClr val="bg1"/>
                          </a:solidFill>
                          <a:latin typeface="Lucida Console" panose="020B0609040504020204" pitchFamily="49" charset="0"/>
                          <a:ea typeface="+mn-ea"/>
                          <a:cs typeface="+mn-cs"/>
                        </a:rPr>
                        <a:t>New-</a:t>
                      </a:r>
                      <a:r>
                        <a:rPr lang="en-US" sz="2000" kern="1200" dirty="0" err="1">
                          <a:solidFill>
                            <a:schemeClr val="bg1"/>
                          </a:solidFill>
                          <a:latin typeface="Lucida Console" panose="020B0609040504020204" pitchFamily="49" charset="0"/>
                          <a:ea typeface="+mn-ea"/>
                          <a:cs typeface="+mn-cs"/>
                        </a:rPr>
                        <a:t>ScheduledTaskSettingsSet</a:t>
                      </a:r>
                      <a:r>
                        <a:rPr lang="en-US" sz="2000" kern="1200" dirty="0">
                          <a:solidFill>
                            <a:schemeClr val="tx1"/>
                          </a:solidFill>
                          <a:latin typeface="Lucida Console" panose="020B0609040504020204" pitchFamily="49" charset="0"/>
                          <a:ea typeface="+mn-ea"/>
                          <a:cs typeface="+mn-cs"/>
                        </a:rPr>
                        <a:t> </a:t>
                      </a:r>
                      <a:r>
                        <a:rPr lang="en-US" sz="2000" kern="0" dirty="0">
                          <a:solidFill>
                            <a:srgbClr val="FFE4B5"/>
                          </a:solidFill>
                          <a:latin typeface="Lucida Console" panose="020B0609040504020204" pitchFamily="49" charset="0"/>
                          <a:ea typeface="+mn-ea"/>
                          <a:cs typeface="+mn-cs"/>
                        </a:rPr>
                        <a:t>–</a:t>
                      </a:r>
                      <a:r>
                        <a:rPr lang="en-US" sz="2000" kern="0" dirty="0" err="1">
                          <a:solidFill>
                            <a:srgbClr val="FFE4B5"/>
                          </a:solidFill>
                          <a:latin typeface="Lucida Console" panose="020B0609040504020204" pitchFamily="49" charset="0"/>
                          <a:ea typeface="+mn-ea"/>
                          <a:cs typeface="+mn-cs"/>
                        </a:rPr>
                        <a:t>RestartCount</a:t>
                      </a:r>
                      <a:r>
                        <a:rPr lang="en-US" sz="2000" kern="0" dirty="0">
                          <a:solidFill>
                            <a:srgbClr val="FFE4B5"/>
                          </a:solidFill>
                          <a:latin typeface="Lucida Console" panose="020B0609040504020204" pitchFamily="49" charset="0"/>
                          <a:ea typeface="+mn-ea"/>
                          <a:cs typeface="+mn-cs"/>
                        </a:rPr>
                        <a:t> </a:t>
                      </a:r>
                      <a:r>
                        <a:rPr lang="en-US" sz="2000" kern="0" dirty="0">
                          <a:solidFill>
                            <a:srgbClr val="DB7093"/>
                          </a:solidFill>
                          <a:latin typeface="Lucida Console" panose="020B0609040504020204" pitchFamily="49" charset="0"/>
                          <a:ea typeface="+mn-ea"/>
                          <a:cs typeface="+mn-cs"/>
                        </a:rPr>
                        <a:t>3</a:t>
                      </a:r>
                    </a:p>
                  </a:txBody>
                  <a:tcPr>
                    <a:solidFill>
                      <a:srgbClr val="002060"/>
                    </a:solidFill>
                  </a:tcPr>
                </a:tc>
                <a:extLst>
                  <a:ext uri="{0D108BD9-81ED-4DB2-BD59-A6C34878D82A}">
                    <a16:rowId xmlns:a16="http://schemas.microsoft.com/office/drawing/2014/main" val="643275505"/>
                  </a:ext>
                </a:extLst>
              </a:tr>
              <a:tr h="370840">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US" sz="2000" kern="0" dirty="0">
                          <a:solidFill>
                            <a:srgbClr val="FFE4B5"/>
                          </a:solidFill>
                          <a:latin typeface="Lucida Console" panose="020B0609040504020204" pitchFamily="49" charset="0"/>
                          <a:ea typeface="+mn-ea"/>
                          <a:cs typeface="+mn-cs"/>
                        </a:rPr>
                        <a:t>-Trigger</a:t>
                      </a:r>
                    </a:p>
                  </a:txBody>
                  <a:tcPr>
                    <a:solidFill>
                      <a:srgbClr val="002060"/>
                    </a:solidFill>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US" sz="2000" kern="1200" dirty="0">
                          <a:solidFill>
                            <a:schemeClr val="bg1"/>
                          </a:solidFill>
                          <a:latin typeface="Lucida Console" panose="020B0609040504020204" pitchFamily="49" charset="0"/>
                          <a:ea typeface="+mn-ea"/>
                          <a:cs typeface="+mn-cs"/>
                        </a:rPr>
                        <a:t>New-</a:t>
                      </a:r>
                      <a:r>
                        <a:rPr lang="en-US" sz="2000" kern="1200" dirty="0" err="1">
                          <a:solidFill>
                            <a:schemeClr val="bg1"/>
                          </a:solidFill>
                          <a:latin typeface="Lucida Console" panose="020B0609040504020204" pitchFamily="49" charset="0"/>
                          <a:ea typeface="+mn-ea"/>
                          <a:cs typeface="+mn-cs"/>
                        </a:rPr>
                        <a:t>ScheduledTaskTrigger</a:t>
                      </a:r>
                      <a:r>
                        <a:rPr lang="en-US" sz="2000" kern="1200" dirty="0">
                          <a:solidFill>
                            <a:schemeClr val="tx1"/>
                          </a:solidFill>
                          <a:latin typeface="Lucida Console" panose="020B0609040504020204" pitchFamily="49" charset="0"/>
                          <a:ea typeface="+mn-ea"/>
                          <a:cs typeface="+mn-cs"/>
                        </a:rPr>
                        <a:t> </a:t>
                      </a:r>
                      <a:r>
                        <a:rPr lang="en-US" sz="2000" kern="0" dirty="0">
                          <a:solidFill>
                            <a:srgbClr val="FFE4B5"/>
                          </a:solidFill>
                          <a:latin typeface="Lucida Console" panose="020B0609040504020204" pitchFamily="49" charset="0"/>
                          <a:ea typeface="+mn-ea"/>
                          <a:cs typeface="+mn-cs"/>
                        </a:rPr>
                        <a:t>-Daily -At </a:t>
                      </a:r>
                      <a:r>
                        <a:rPr lang="en-US" sz="2000" kern="0" dirty="0">
                          <a:solidFill>
                            <a:srgbClr val="DB7093"/>
                          </a:solidFill>
                          <a:latin typeface="Lucida Console" panose="020B0609040504020204" pitchFamily="49" charset="0"/>
                          <a:ea typeface="+mn-ea"/>
                          <a:cs typeface="+mn-cs"/>
                        </a:rPr>
                        <a:t>‘9am’</a:t>
                      </a:r>
                    </a:p>
                  </a:txBody>
                  <a:tcPr>
                    <a:solidFill>
                      <a:srgbClr val="002060"/>
                    </a:solidFill>
                  </a:tcPr>
                </a:tc>
                <a:extLst>
                  <a:ext uri="{0D108BD9-81ED-4DB2-BD59-A6C34878D82A}">
                    <a16:rowId xmlns:a16="http://schemas.microsoft.com/office/drawing/2014/main" val="1007884563"/>
                  </a:ext>
                </a:extLst>
              </a:tr>
              <a:tr h="0">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US" sz="2000" kern="0" dirty="0">
                          <a:solidFill>
                            <a:srgbClr val="FFE4B5"/>
                          </a:solidFill>
                          <a:latin typeface="Lucida Console" panose="020B0609040504020204" pitchFamily="49" charset="0"/>
                          <a:ea typeface="+mn-ea"/>
                          <a:cs typeface="+mn-cs"/>
                        </a:rPr>
                        <a:t>-Action</a:t>
                      </a:r>
                    </a:p>
                  </a:txBody>
                  <a:tcPr>
                    <a:solidFill>
                      <a:srgbClr val="002060"/>
                    </a:solidFill>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US" sz="2000" kern="1200" dirty="0">
                          <a:solidFill>
                            <a:schemeClr val="bg1"/>
                          </a:solidFill>
                          <a:latin typeface="Lucida Console" panose="020B0609040504020204" pitchFamily="49" charset="0"/>
                          <a:ea typeface="+mn-ea"/>
                          <a:cs typeface="+mn-cs"/>
                        </a:rPr>
                        <a:t>New-</a:t>
                      </a:r>
                      <a:r>
                        <a:rPr lang="en-US" sz="2000" kern="1200" dirty="0" err="1">
                          <a:solidFill>
                            <a:schemeClr val="bg1"/>
                          </a:solidFill>
                          <a:latin typeface="Lucida Console" panose="020B0609040504020204" pitchFamily="49" charset="0"/>
                          <a:ea typeface="+mn-ea"/>
                          <a:cs typeface="+mn-cs"/>
                        </a:rPr>
                        <a:t>ScheduledTaskAction</a:t>
                      </a:r>
                      <a:r>
                        <a:rPr lang="en-US" sz="2000" kern="1200" dirty="0">
                          <a:solidFill>
                            <a:schemeClr val="tx1"/>
                          </a:solidFill>
                          <a:latin typeface="Lucida Console" panose="020B0609040504020204" pitchFamily="49" charset="0"/>
                          <a:ea typeface="+mn-ea"/>
                          <a:cs typeface="+mn-cs"/>
                        </a:rPr>
                        <a:t> </a:t>
                      </a:r>
                      <a:r>
                        <a:rPr lang="en-US" sz="2000" kern="0" dirty="0">
                          <a:solidFill>
                            <a:srgbClr val="FFE4B5"/>
                          </a:solidFill>
                          <a:latin typeface="Lucida Console" panose="020B0609040504020204" pitchFamily="49" charset="0"/>
                          <a:ea typeface="+mn-ea"/>
                          <a:cs typeface="+mn-cs"/>
                        </a:rPr>
                        <a:t>–Execute </a:t>
                      </a:r>
                      <a:r>
                        <a:rPr lang="en-US" sz="2000" kern="0" dirty="0">
                          <a:solidFill>
                            <a:srgbClr val="DB7093"/>
                          </a:solidFill>
                          <a:latin typeface="Lucida Console" panose="020B0609040504020204" pitchFamily="49" charset="0"/>
                          <a:ea typeface="+mn-ea"/>
                          <a:cs typeface="+mn-cs"/>
                        </a:rPr>
                        <a:t>‘PowerShell.exe’ </a:t>
                      </a:r>
                      <a:r>
                        <a:rPr lang="en-US" sz="2000" kern="0" dirty="0">
                          <a:solidFill>
                            <a:srgbClr val="FFE4B5"/>
                          </a:solidFill>
                          <a:latin typeface="Lucida Console" panose="020B0609040504020204" pitchFamily="49" charset="0"/>
                          <a:ea typeface="+mn-ea"/>
                          <a:cs typeface="+mn-cs"/>
                        </a:rPr>
                        <a:t>–Argument </a:t>
                      </a:r>
                      <a:r>
                        <a:rPr lang="en-US" sz="2000" kern="0" dirty="0">
                          <a:solidFill>
                            <a:schemeClr val="tx1"/>
                          </a:solidFill>
                          <a:latin typeface="Lucida Console" panose="020B0609040504020204" pitchFamily="49" charset="0"/>
                          <a:ea typeface="+mn-ea"/>
                          <a:cs typeface="+mn-cs"/>
                        </a:rPr>
                        <a:t>`</a:t>
                      </a:r>
                      <a:r>
                        <a:rPr lang="en-US" sz="2000" kern="0" dirty="0">
                          <a:solidFill>
                            <a:srgbClr val="FFE4B5"/>
                          </a:solidFill>
                          <a:latin typeface="Lucida Console" panose="020B0609040504020204" pitchFamily="49" charset="0"/>
                          <a:ea typeface="+mn-ea"/>
                          <a:cs typeface="+mn-cs"/>
                        </a:rPr>
                        <a:t> </a:t>
                      </a:r>
                    </a:p>
                    <a:p>
                      <a:r>
                        <a:rPr lang="en-US" sz="2000" kern="0" dirty="0">
                          <a:solidFill>
                            <a:srgbClr val="DB7093"/>
                          </a:solidFill>
                          <a:latin typeface="Lucida Console" panose="020B0609040504020204" pitchFamily="49" charset="0"/>
                          <a:ea typeface="+mn-ea"/>
                          <a:cs typeface="+mn-cs"/>
                        </a:rPr>
                        <a:t>’-</a:t>
                      </a:r>
                      <a:r>
                        <a:rPr lang="en-US" sz="2000" kern="0" dirty="0" err="1">
                          <a:solidFill>
                            <a:srgbClr val="DB7093"/>
                          </a:solidFill>
                          <a:latin typeface="Lucida Console" panose="020B0609040504020204" pitchFamily="49" charset="0"/>
                          <a:ea typeface="+mn-ea"/>
                          <a:cs typeface="+mn-cs"/>
                        </a:rPr>
                        <a:t>NoProfile</a:t>
                      </a:r>
                      <a:r>
                        <a:rPr lang="en-US" sz="2000" kern="0" dirty="0">
                          <a:solidFill>
                            <a:srgbClr val="DB7093"/>
                          </a:solidFill>
                          <a:latin typeface="Lucida Console" panose="020B0609040504020204" pitchFamily="49" charset="0"/>
                          <a:ea typeface="+mn-ea"/>
                          <a:cs typeface="+mn-cs"/>
                        </a:rPr>
                        <a:t> -</a:t>
                      </a:r>
                      <a:r>
                        <a:rPr lang="en-US" sz="2000" kern="0" dirty="0" err="1">
                          <a:solidFill>
                            <a:srgbClr val="DB7093"/>
                          </a:solidFill>
                          <a:latin typeface="Lucida Console" panose="020B0609040504020204" pitchFamily="49" charset="0"/>
                          <a:ea typeface="+mn-ea"/>
                          <a:cs typeface="+mn-cs"/>
                        </a:rPr>
                        <a:t>WindowStyle</a:t>
                      </a:r>
                      <a:r>
                        <a:rPr lang="en-US" sz="2000" kern="0" dirty="0">
                          <a:solidFill>
                            <a:srgbClr val="DB7093"/>
                          </a:solidFill>
                          <a:latin typeface="Lucida Console" panose="020B0609040504020204" pitchFamily="49" charset="0"/>
                          <a:ea typeface="+mn-ea"/>
                          <a:cs typeface="+mn-cs"/>
                        </a:rPr>
                        <a:t> Hidden -Command "&amp;{Restart-Service DHCP}”’</a:t>
                      </a:r>
                    </a:p>
                  </a:txBody>
                  <a:tcPr>
                    <a:solidFill>
                      <a:srgbClr val="002060"/>
                    </a:solidFill>
                  </a:tcPr>
                </a:tc>
                <a:extLst>
                  <a:ext uri="{0D108BD9-81ED-4DB2-BD59-A6C34878D82A}">
                    <a16:rowId xmlns:a16="http://schemas.microsoft.com/office/drawing/2014/main" val="1677463527"/>
                  </a:ext>
                </a:extLst>
              </a:tr>
            </a:tbl>
          </a:graphicData>
        </a:graphic>
      </p:graphicFrame>
    </p:spTree>
    <p:extLst>
      <p:ext uri="{BB962C8B-B14F-4D97-AF65-F5344CB8AC3E}">
        <p14:creationId xmlns:p14="http://schemas.microsoft.com/office/powerpoint/2010/main" val="279175457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a16="http://schemas.microsoft.com/office/drawing/2014/main" xmlns="">
      <p:transition>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19FABE-A7D3-4103-8E60-77482D09C135}"/>
              </a:ext>
            </a:extLst>
          </p:cNvPr>
          <p:cNvSpPr>
            <a:spLocks noGrp="1"/>
          </p:cNvSpPr>
          <p:nvPr>
            <p:ph type="title"/>
          </p:nvPr>
        </p:nvSpPr>
        <p:spPr/>
        <p:txBody>
          <a:bodyPr/>
          <a:lstStyle/>
          <a:p>
            <a:r>
              <a:rPr lang="en-US" dirty="0"/>
              <a:t>Scheduled Task Triggers</a:t>
            </a:r>
          </a:p>
        </p:txBody>
      </p:sp>
      <p:graphicFrame>
        <p:nvGraphicFramePr>
          <p:cNvPr id="6" name="Table 5">
            <a:extLst>
              <a:ext uri="{FF2B5EF4-FFF2-40B4-BE49-F238E27FC236}">
                <a16:creationId xmlns:a16="http://schemas.microsoft.com/office/drawing/2014/main" id="{E924BAF1-9BFF-488C-883E-1DE0200BD1AC}"/>
              </a:ext>
            </a:extLst>
          </p:cNvPr>
          <p:cNvGraphicFramePr>
            <a:graphicFrameLocks noGrp="1"/>
          </p:cNvGraphicFramePr>
          <p:nvPr>
            <p:extLst>
              <p:ext uri="{D42A27DB-BD31-4B8C-83A1-F6EECF244321}">
                <p14:modId xmlns:p14="http://schemas.microsoft.com/office/powerpoint/2010/main" val="402399582"/>
              </p:ext>
            </p:extLst>
          </p:nvPr>
        </p:nvGraphicFramePr>
        <p:xfrm>
          <a:off x="228600" y="2423160"/>
          <a:ext cx="11738405" cy="3596640"/>
        </p:xfrm>
        <a:graphic>
          <a:graphicData uri="http://schemas.openxmlformats.org/drawingml/2006/table">
            <a:tbl>
              <a:tblPr firstRow="1" bandRow="1">
                <a:tableStyleId>{073A0DAA-6AF3-43AB-8588-CEC1D06C72B9}</a:tableStyleId>
              </a:tblPr>
              <a:tblGrid>
                <a:gridCol w="1603805">
                  <a:extLst>
                    <a:ext uri="{9D8B030D-6E8A-4147-A177-3AD203B41FA5}">
                      <a16:colId xmlns:a16="http://schemas.microsoft.com/office/drawing/2014/main" val="3304583212"/>
                    </a:ext>
                  </a:extLst>
                </a:gridCol>
                <a:gridCol w="2133600">
                  <a:extLst>
                    <a:ext uri="{9D8B030D-6E8A-4147-A177-3AD203B41FA5}">
                      <a16:colId xmlns:a16="http://schemas.microsoft.com/office/drawing/2014/main" val="1371843703"/>
                    </a:ext>
                  </a:extLst>
                </a:gridCol>
                <a:gridCol w="3657600">
                  <a:extLst>
                    <a:ext uri="{9D8B030D-6E8A-4147-A177-3AD203B41FA5}">
                      <a16:colId xmlns:a16="http://schemas.microsoft.com/office/drawing/2014/main" val="3135377628"/>
                    </a:ext>
                  </a:extLst>
                </a:gridCol>
                <a:gridCol w="4343400">
                  <a:extLst>
                    <a:ext uri="{9D8B030D-6E8A-4147-A177-3AD203B41FA5}">
                      <a16:colId xmlns:a16="http://schemas.microsoft.com/office/drawing/2014/main" val="3008056885"/>
                    </a:ext>
                  </a:extLst>
                </a:gridCol>
              </a:tblGrid>
              <a:tr h="370840">
                <a:tc>
                  <a:txBody>
                    <a:bodyPr/>
                    <a:lstStyle/>
                    <a:p>
                      <a:r>
                        <a:rPr lang="en-US" sz="2000" dirty="0"/>
                        <a:t>Method</a:t>
                      </a:r>
                    </a:p>
                  </a:txBody>
                  <a:tcPr/>
                </a:tc>
                <a:tc>
                  <a:txBody>
                    <a:bodyPr/>
                    <a:lstStyle/>
                    <a:p>
                      <a:r>
                        <a:rPr lang="en-US" sz="2000" dirty="0" err="1"/>
                        <a:t>StartTime</a:t>
                      </a:r>
                      <a:endParaRPr lang="en-US" sz="2000" dirty="0"/>
                    </a:p>
                  </a:txBody>
                  <a:tcPr/>
                </a:tc>
                <a:tc>
                  <a:txBody>
                    <a:bodyPr/>
                    <a:lstStyle/>
                    <a:p>
                      <a:r>
                        <a:rPr lang="en-US" sz="2000" dirty="0"/>
                        <a:t>Interval of Repetition</a:t>
                      </a:r>
                    </a:p>
                  </a:txBody>
                  <a:tcPr/>
                </a:tc>
                <a:tc>
                  <a:txBody>
                    <a:bodyPr/>
                    <a:lstStyle/>
                    <a:p>
                      <a:r>
                        <a:rPr lang="en-US" sz="2000" dirty="0"/>
                        <a:t>EndTime</a:t>
                      </a:r>
                    </a:p>
                  </a:txBody>
                  <a:tcPr/>
                </a:tc>
                <a:extLst>
                  <a:ext uri="{0D108BD9-81ED-4DB2-BD59-A6C34878D82A}">
                    <a16:rowId xmlns:a16="http://schemas.microsoft.com/office/drawing/2014/main" val="2867804050"/>
                  </a:ext>
                </a:extLst>
              </a:tr>
              <a:tr h="370840">
                <a:tc>
                  <a:txBody>
                    <a:bodyPr/>
                    <a:lstStyle/>
                    <a:p>
                      <a:r>
                        <a:rPr lang="en-US" sz="1800" kern="0" dirty="0">
                          <a:solidFill>
                            <a:srgbClr val="FFE4B5"/>
                          </a:solidFill>
                          <a:latin typeface="Lucida Console" panose="020B0609040504020204" pitchFamily="49" charset="0"/>
                          <a:ea typeface="+mn-ea"/>
                          <a:cs typeface="+mn-cs"/>
                        </a:rPr>
                        <a:t>-Once</a:t>
                      </a:r>
                    </a:p>
                  </a:txBody>
                  <a:tcPr>
                    <a:solidFill>
                      <a:srgbClr val="002060"/>
                    </a:solidFill>
                  </a:tcPr>
                </a:tc>
                <a:tc>
                  <a:txBody>
                    <a:bodyPr/>
                    <a:lstStyle/>
                    <a:p>
                      <a:r>
                        <a:rPr lang="en-US" sz="1800" kern="0" dirty="0">
                          <a:solidFill>
                            <a:srgbClr val="FFE4B5"/>
                          </a:solidFill>
                          <a:latin typeface="Lucida Console" panose="020B0609040504020204" pitchFamily="49" charset="0"/>
                          <a:ea typeface="+mn-ea"/>
                          <a:cs typeface="+mn-cs"/>
                        </a:rPr>
                        <a:t>-At </a:t>
                      </a:r>
                      <a:r>
                        <a:rPr lang="en-US" sz="1800" kern="0" dirty="0">
                          <a:solidFill>
                            <a:schemeClr val="bg1"/>
                          </a:solidFill>
                          <a:latin typeface="Lucida Console" panose="020B0609040504020204" pitchFamily="49" charset="0"/>
                          <a:ea typeface="+mn-ea"/>
                          <a:cs typeface="+mn-cs"/>
                        </a:rPr>
                        <a:t>&lt;datetime&gt;</a:t>
                      </a:r>
                    </a:p>
                  </a:txBody>
                  <a:tcPr>
                    <a:solidFill>
                      <a:srgbClr val="002060"/>
                    </a:solidFill>
                  </a:tcPr>
                </a:tc>
                <a:tc>
                  <a:txBody>
                    <a:bodyPr/>
                    <a:lstStyle/>
                    <a:p>
                      <a:r>
                        <a:rPr lang="en-US" sz="1800" kern="0" dirty="0">
                          <a:solidFill>
                            <a:srgbClr val="FFE4B5"/>
                          </a:solidFill>
                          <a:latin typeface="Lucida Console" panose="020B0609040504020204" pitchFamily="49" charset="0"/>
                          <a:ea typeface="+mn-ea"/>
                          <a:cs typeface="+mn-cs"/>
                        </a:rPr>
                        <a:t>-</a:t>
                      </a:r>
                      <a:r>
                        <a:rPr lang="en-US" sz="1800" kern="0" dirty="0" err="1">
                          <a:solidFill>
                            <a:srgbClr val="FFE4B5"/>
                          </a:solidFill>
                          <a:latin typeface="Lucida Console" panose="020B0609040504020204" pitchFamily="49" charset="0"/>
                          <a:ea typeface="+mn-ea"/>
                          <a:cs typeface="+mn-cs"/>
                        </a:rPr>
                        <a:t>RepetitionInterval</a:t>
                      </a:r>
                      <a:r>
                        <a:rPr lang="en-US" sz="1800" kern="0" dirty="0">
                          <a:solidFill>
                            <a:srgbClr val="FFE4B5"/>
                          </a:solidFill>
                          <a:latin typeface="Lucida Console" panose="020B0609040504020204" pitchFamily="49" charset="0"/>
                          <a:ea typeface="+mn-ea"/>
                          <a:cs typeface="+mn-cs"/>
                        </a:rPr>
                        <a:t> </a:t>
                      </a:r>
                      <a:r>
                        <a:rPr lang="en-US" sz="1800" kern="0" dirty="0">
                          <a:solidFill>
                            <a:schemeClr val="bg1"/>
                          </a:solidFill>
                          <a:latin typeface="Lucida Console" panose="020B0609040504020204" pitchFamily="49" charset="0"/>
                          <a:ea typeface="+mn-ea"/>
                          <a:cs typeface="+mn-cs"/>
                        </a:rPr>
                        <a:t>&lt;timespan&gt;</a:t>
                      </a:r>
                    </a:p>
                  </a:txBody>
                  <a:tcPr>
                    <a:solidFill>
                      <a:srgbClr val="002060"/>
                    </a:solidFill>
                  </a:tcPr>
                </a:tc>
                <a:tc>
                  <a:txBody>
                    <a:bodyPr/>
                    <a:lstStyle/>
                    <a:p>
                      <a:r>
                        <a:rPr lang="en-US" sz="1800" kern="0" dirty="0">
                          <a:solidFill>
                            <a:srgbClr val="FFE4B5"/>
                          </a:solidFill>
                          <a:latin typeface="Lucida Console" panose="020B0609040504020204" pitchFamily="49" charset="0"/>
                          <a:ea typeface="+mn-ea"/>
                          <a:cs typeface="+mn-cs"/>
                        </a:rPr>
                        <a:t>-</a:t>
                      </a:r>
                      <a:r>
                        <a:rPr lang="en-US" sz="1800" kern="0" dirty="0" err="1">
                          <a:solidFill>
                            <a:srgbClr val="FFE4B5"/>
                          </a:solidFill>
                          <a:latin typeface="Lucida Console" panose="020B0609040504020204" pitchFamily="49" charset="0"/>
                          <a:ea typeface="+mn-ea"/>
                          <a:cs typeface="+mn-cs"/>
                        </a:rPr>
                        <a:t>RepetitionDuration</a:t>
                      </a:r>
                      <a:r>
                        <a:rPr lang="en-US" sz="1800" kern="0" dirty="0">
                          <a:solidFill>
                            <a:srgbClr val="FFE4B5"/>
                          </a:solidFill>
                          <a:latin typeface="Lucida Console" panose="020B0609040504020204" pitchFamily="49" charset="0"/>
                          <a:ea typeface="+mn-ea"/>
                          <a:cs typeface="+mn-cs"/>
                        </a:rPr>
                        <a:t> </a:t>
                      </a:r>
                      <a:r>
                        <a:rPr lang="en-US" sz="1800" kern="0" dirty="0">
                          <a:solidFill>
                            <a:schemeClr val="bg1"/>
                          </a:solidFill>
                          <a:latin typeface="Lucida Console" panose="020B0609040504020204" pitchFamily="49" charset="0"/>
                          <a:ea typeface="+mn-ea"/>
                          <a:cs typeface="+mn-cs"/>
                        </a:rPr>
                        <a:t>&lt;timespan&gt;</a:t>
                      </a:r>
                    </a:p>
                    <a:p>
                      <a:r>
                        <a:rPr lang="en-US" sz="1800" kern="0" dirty="0">
                          <a:solidFill>
                            <a:srgbClr val="FFE4B5"/>
                          </a:solidFill>
                          <a:latin typeface="Lucida Console" panose="020B0609040504020204" pitchFamily="49" charset="0"/>
                          <a:ea typeface="+mn-ea"/>
                          <a:cs typeface="+mn-cs"/>
                        </a:rPr>
                        <a:t>-</a:t>
                      </a:r>
                      <a:r>
                        <a:rPr lang="en-US" sz="1800" kern="0" dirty="0" err="1">
                          <a:solidFill>
                            <a:srgbClr val="FFE4B5"/>
                          </a:solidFill>
                          <a:latin typeface="Lucida Console" panose="020B0609040504020204" pitchFamily="49" charset="0"/>
                          <a:ea typeface="+mn-ea"/>
                          <a:cs typeface="+mn-cs"/>
                        </a:rPr>
                        <a:t>RepeatIndefinitely</a:t>
                      </a:r>
                      <a:r>
                        <a:rPr lang="en-US" sz="1800" kern="0" dirty="0">
                          <a:solidFill>
                            <a:srgbClr val="FFE4B5"/>
                          </a:solidFill>
                          <a:latin typeface="Lucida Console" panose="020B0609040504020204" pitchFamily="49" charset="0"/>
                          <a:ea typeface="+mn-ea"/>
                          <a:cs typeface="+mn-cs"/>
                        </a:rPr>
                        <a:t> </a:t>
                      </a:r>
                      <a:r>
                        <a:rPr lang="en-US" sz="1800" kern="0" dirty="0">
                          <a:solidFill>
                            <a:schemeClr val="bg1"/>
                          </a:solidFill>
                          <a:latin typeface="Lucida Console" panose="020B0609040504020204" pitchFamily="49" charset="0"/>
                          <a:ea typeface="+mn-ea"/>
                          <a:cs typeface="+mn-cs"/>
                        </a:rPr>
                        <a:t>&lt;switch&gt;</a:t>
                      </a:r>
                    </a:p>
                  </a:txBody>
                  <a:tcPr>
                    <a:solidFill>
                      <a:srgbClr val="002060"/>
                    </a:solidFill>
                  </a:tcPr>
                </a:tc>
                <a:extLst>
                  <a:ext uri="{0D108BD9-81ED-4DB2-BD59-A6C34878D82A}">
                    <a16:rowId xmlns:a16="http://schemas.microsoft.com/office/drawing/2014/main" val="606897301"/>
                  </a:ext>
                </a:extLst>
              </a:tr>
              <a:tr h="370840">
                <a:tc>
                  <a:txBody>
                    <a:bodyPr/>
                    <a:lstStyle/>
                    <a:p>
                      <a:r>
                        <a:rPr lang="en-US" sz="1800" kern="0" dirty="0">
                          <a:solidFill>
                            <a:srgbClr val="FFE4B5"/>
                          </a:solidFill>
                          <a:latin typeface="Lucida Console" panose="020B0609040504020204" pitchFamily="49" charset="0"/>
                          <a:ea typeface="+mn-ea"/>
                          <a:cs typeface="+mn-cs"/>
                        </a:rPr>
                        <a:t>-Weekly</a:t>
                      </a:r>
                    </a:p>
                  </a:txBody>
                  <a:tcPr>
                    <a:solidFill>
                      <a:srgbClr val="002060"/>
                    </a:solid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800" kern="0" dirty="0">
                          <a:solidFill>
                            <a:srgbClr val="FFE4B5"/>
                          </a:solidFill>
                          <a:latin typeface="Lucida Console" panose="020B0609040504020204" pitchFamily="49" charset="0"/>
                          <a:ea typeface="+mn-ea"/>
                          <a:cs typeface="+mn-cs"/>
                        </a:rPr>
                        <a:t>-At </a:t>
                      </a:r>
                      <a:r>
                        <a:rPr lang="en-US" sz="1800" kern="0" dirty="0">
                          <a:solidFill>
                            <a:schemeClr val="bg1"/>
                          </a:solidFill>
                          <a:latin typeface="Lucida Console" panose="020B0609040504020204" pitchFamily="49" charset="0"/>
                          <a:ea typeface="+mn-ea"/>
                          <a:cs typeface="+mn-cs"/>
                        </a:rPr>
                        <a:t>&lt;datetime&gt;</a:t>
                      </a:r>
                    </a:p>
                  </a:txBody>
                  <a:tcPr>
                    <a:solidFill>
                      <a:srgbClr val="002060"/>
                    </a:solidFill>
                  </a:tcPr>
                </a:tc>
                <a:tc>
                  <a:txBody>
                    <a:bodyPr/>
                    <a:lstStyle/>
                    <a:p>
                      <a:r>
                        <a:rPr lang="en-US" sz="1800" kern="0" dirty="0">
                          <a:solidFill>
                            <a:srgbClr val="FFE4B5"/>
                          </a:solidFill>
                          <a:latin typeface="Lucida Console" panose="020B0609040504020204" pitchFamily="49" charset="0"/>
                          <a:ea typeface="+mn-ea"/>
                          <a:cs typeface="+mn-cs"/>
                        </a:rPr>
                        <a:t>-</a:t>
                      </a:r>
                      <a:r>
                        <a:rPr lang="en-US" sz="1800" kern="0" dirty="0" err="1">
                          <a:solidFill>
                            <a:srgbClr val="FFE4B5"/>
                          </a:solidFill>
                          <a:latin typeface="Lucida Console" panose="020B0609040504020204" pitchFamily="49" charset="0"/>
                          <a:ea typeface="+mn-ea"/>
                          <a:cs typeface="+mn-cs"/>
                        </a:rPr>
                        <a:t>WeeksInterval</a:t>
                      </a:r>
                      <a:r>
                        <a:rPr lang="en-US" sz="1800" kern="0" dirty="0">
                          <a:solidFill>
                            <a:srgbClr val="FFE4B5"/>
                          </a:solidFill>
                          <a:latin typeface="Lucida Console" panose="020B0609040504020204" pitchFamily="49" charset="0"/>
                          <a:ea typeface="+mn-ea"/>
                          <a:cs typeface="+mn-cs"/>
                        </a:rPr>
                        <a:t> </a:t>
                      </a:r>
                      <a:r>
                        <a:rPr lang="en-US" sz="1800" kern="0" dirty="0">
                          <a:solidFill>
                            <a:schemeClr val="bg1"/>
                          </a:solidFill>
                          <a:latin typeface="Lucida Console" panose="020B0609040504020204" pitchFamily="49" charset="0"/>
                          <a:ea typeface="+mn-ea"/>
                          <a:cs typeface="+mn-cs"/>
                        </a:rPr>
                        <a:t>&lt;</a:t>
                      </a:r>
                      <a:r>
                        <a:rPr lang="en-US" sz="1800" kern="0" dirty="0" err="1">
                          <a:solidFill>
                            <a:schemeClr val="bg1"/>
                          </a:solidFill>
                          <a:latin typeface="Lucida Console" panose="020B0609040504020204" pitchFamily="49" charset="0"/>
                          <a:ea typeface="+mn-ea"/>
                          <a:cs typeface="+mn-cs"/>
                        </a:rPr>
                        <a:t>int</a:t>
                      </a:r>
                      <a:r>
                        <a:rPr lang="en-US" sz="1800" kern="0" dirty="0">
                          <a:solidFill>
                            <a:schemeClr val="bg1"/>
                          </a:solidFill>
                          <a:latin typeface="Lucida Console" panose="020B0609040504020204" pitchFamily="49" charset="0"/>
                          <a:ea typeface="+mn-ea"/>
                          <a:cs typeface="+mn-cs"/>
                        </a:rPr>
                        <a:t>&gt;</a:t>
                      </a:r>
                    </a:p>
                    <a:p>
                      <a:r>
                        <a:rPr lang="en-US" sz="1800" kern="0" dirty="0">
                          <a:solidFill>
                            <a:srgbClr val="FFE4B5"/>
                          </a:solidFill>
                          <a:latin typeface="Lucida Console" panose="020B0609040504020204" pitchFamily="49" charset="0"/>
                          <a:ea typeface="+mn-ea"/>
                          <a:cs typeface="+mn-cs"/>
                        </a:rPr>
                        <a:t>-</a:t>
                      </a:r>
                      <a:r>
                        <a:rPr lang="en-US" sz="1800" kern="0" dirty="0" err="1">
                          <a:solidFill>
                            <a:srgbClr val="FFE4B5"/>
                          </a:solidFill>
                          <a:latin typeface="Lucida Console" panose="020B0609040504020204" pitchFamily="49" charset="0"/>
                          <a:ea typeface="+mn-ea"/>
                          <a:cs typeface="+mn-cs"/>
                        </a:rPr>
                        <a:t>DaysOfWeek</a:t>
                      </a:r>
                      <a:r>
                        <a:rPr lang="en-US" sz="1800" kern="0" dirty="0">
                          <a:solidFill>
                            <a:srgbClr val="FFE4B5"/>
                          </a:solidFill>
                          <a:latin typeface="Lucida Console" panose="020B0609040504020204" pitchFamily="49" charset="0"/>
                          <a:ea typeface="+mn-ea"/>
                          <a:cs typeface="+mn-cs"/>
                        </a:rPr>
                        <a:t> </a:t>
                      </a:r>
                      <a:r>
                        <a:rPr lang="en-US" sz="1800" kern="0" dirty="0">
                          <a:solidFill>
                            <a:schemeClr val="bg1"/>
                          </a:solidFill>
                          <a:latin typeface="Lucida Console" panose="020B0609040504020204" pitchFamily="49" charset="0"/>
                          <a:ea typeface="+mn-ea"/>
                          <a:cs typeface="+mn-cs"/>
                        </a:rPr>
                        <a:t>&lt;</a:t>
                      </a:r>
                      <a:r>
                        <a:rPr lang="en-US" sz="1800" kern="0" dirty="0" err="1">
                          <a:solidFill>
                            <a:schemeClr val="bg1"/>
                          </a:solidFill>
                          <a:latin typeface="Lucida Console" panose="020B0609040504020204" pitchFamily="49" charset="0"/>
                          <a:ea typeface="+mn-ea"/>
                          <a:cs typeface="+mn-cs"/>
                        </a:rPr>
                        <a:t>DayOfWeek</a:t>
                      </a:r>
                      <a:r>
                        <a:rPr lang="en-US" sz="1800" kern="0" dirty="0">
                          <a:solidFill>
                            <a:schemeClr val="bg1"/>
                          </a:solidFill>
                          <a:latin typeface="Lucida Console" panose="020B0609040504020204" pitchFamily="49" charset="0"/>
                          <a:ea typeface="+mn-ea"/>
                          <a:cs typeface="+mn-cs"/>
                        </a:rPr>
                        <a:t>[]&gt;</a:t>
                      </a:r>
                    </a:p>
                  </a:txBody>
                  <a:tcPr>
                    <a:solidFill>
                      <a:srgbClr val="002060"/>
                    </a:solidFill>
                  </a:tcPr>
                </a:tc>
                <a:tc>
                  <a:txBody>
                    <a:bodyPr/>
                    <a:lstStyle/>
                    <a:p>
                      <a:r>
                        <a:rPr lang="en-US" sz="1800" dirty="0">
                          <a:solidFill>
                            <a:srgbClr val="2ED412"/>
                          </a:solidFill>
                          <a:latin typeface="Lucida Console" panose="020B0609040504020204" pitchFamily="49" charset="0"/>
                          <a:ea typeface="+mn-ea"/>
                          <a:cs typeface="+mn-cs"/>
                        </a:rPr>
                        <a:t># Repeats Indefinitely</a:t>
                      </a:r>
                    </a:p>
                  </a:txBody>
                  <a:tcPr>
                    <a:solidFill>
                      <a:srgbClr val="002060"/>
                    </a:solidFill>
                  </a:tcPr>
                </a:tc>
                <a:extLst>
                  <a:ext uri="{0D108BD9-81ED-4DB2-BD59-A6C34878D82A}">
                    <a16:rowId xmlns:a16="http://schemas.microsoft.com/office/drawing/2014/main" val="490193854"/>
                  </a:ext>
                </a:extLst>
              </a:tr>
              <a:tr h="370840">
                <a:tc>
                  <a:txBody>
                    <a:bodyPr/>
                    <a:lstStyle/>
                    <a:p>
                      <a:r>
                        <a:rPr lang="en-US" sz="1800" kern="0" dirty="0">
                          <a:solidFill>
                            <a:srgbClr val="FFE4B5"/>
                          </a:solidFill>
                          <a:latin typeface="Lucida Console" panose="020B0609040504020204" pitchFamily="49" charset="0"/>
                          <a:ea typeface="+mn-ea"/>
                          <a:cs typeface="+mn-cs"/>
                        </a:rPr>
                        <a:t>-Daily</a:t>
                      </a:r>
                    </a:p>
                  </a:txBody>
                  <a:tcPr>
                    <a:solidFill>
                      <a:srgbClr val="002060"/>
                    </a:solid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800" kern="0" dirty="0">
                          <a:solidFill>
                            <a:srgbClr val="FFE4B5"/>
                          </a:solidFill>
                          <a:latin typeface="Lucida Console" panose="020B0609040504020204" pitchFamily="49" charset="0"/>
                          <a:ea typeface="+mn-ea"/>
                          <a:cs typeface="+mn-cs"/>
                        </a:rPr>
                        <a:t>-At </a:t>
                      </a:r>
                      <a:r>
                        <a:rPr lang="en-US" sz="1800" kern="0" dirty="0">
                          <a:solidFill>
                            <a:schemeClr val="bg1"/>
                          </a:solidFill>
                          <a:latin typeface="Lucida Console" panose="020B0609040504020204" pitchFamily="49" charset="0"/>
                          <a:ea typeface="+mn-ea"/>
                          <a:cs typeface="+mn-cs"/>
                        </a:rPr>
                        <a:t>&lt;datetime&gt;</a:t>
                      </a:r>
                    </a:p>
                  </a:txBody>
                  <a:tcPr>
                    <a:solidFill>
                      <a:srgbClr val="002060"/>
                    </a:solidFill>
                  </a:tcPr>
                </a:tc>
                <a:tc>
                  <a:txBody>
                    <a:bodyPr/>
                    <a:lstStyle/>
                    <a:p>
                      <a:r>
                        <a:rPr lang="en-US" sz="1800" kern="0" dirty="0">
                          <a:solidFill>
                            <a:srgbClr val="FFE4B5"/>
                          </a:solidFill>
                          <a:latin typeface="Lucida Console" panose="020B0609040504020204" pitchFamily="49" charset="0"/>
                          <a:ea typeface="+mn-ea"/>
                          <a:cs typeface="+mn-cs"/>
                        </a:rPr>
                        <a:t>-</a:t>
                      </a:r>
                      <a:r>
                        <a:rPr lang="en-US" sz="1800" kern="0" dirty="0" err="1">
                          <a:solidFill>
                            <a:srgbClr val="FFE4B5"/>
                          </a:solidFill>
                          <a:latin typeface="Lucida Console" panose="020B0609040504020204" pitchFamily="49" charset="0"/>
                          <a:ea typeface="+mn-ea"/>
                          <a:cs typeface="+mn-cs"/>
                        </a:rPr>
                        <a:t>DaysInterval</a:t>
                      </a:r>
                      <a:r>
                        <a:rPr lang="en-US" sz="1800" kern="0" dirty="0">
                          <a:solidFill>
                            <a:srgbClr val="FFE4B5"/>
                          </a:solidFill>
                          <a:latin typeface="Lucida Console" panose="020B0609040504020204" pitchFamily="49" charset="0"/>
                          <a:ea typeface="+mn-ea"/>
                          <a:cs typeface="+mn-cs"/>
                        </a:rPr>
                        <a:t> </a:t>
                      </a:r>
                      <a:r>
                        <a:rPr lang="en-US" sz="1800" kern="0" dirty="0">
                          <a:solidFill>
                            <a:schemeClr val="bg1"/>
                          </a:solidFill>
                          <a:latin typeface="Lucida Console" panose="020B0609040504020204" pitchFamily="49" charset="0"/>
                          <a:ea typeface="+mn-ea"/>
                          <a:cs typeface="+mn-cs"/>
                        </a:rPr>
                        <a:t>&lt;int&gt;</a:t>
                      </a:r>
                    </a:p>
                    <a:p>
                      <a:endParaRPr lang="en-US" sz="1800" kern="0" dirty="0">
                        <a:solidFill>
                          <a:schemeClr val="bg1"/>
                        </a:solidFill>
                        <a:latin typeface="Lucida Console" panose="020B0609040504020204" pitchFamily="49" charset="0"/>
                        <a:ea typeface="+mn-ea"/>
                        <a:cs typeface="+mn-cs"/>
                      </a:endParaRPr>
                    </a:p>
                  </a:txBody>
                  <a:tcPr>
                    <a:solidFill>
                      <a:srgbClr val="002060"/>
                    </a:solid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800" dirty="0">
                          <a:solidFill>
                            <a:srgbClr val="2ED412"/>
                          </a:solidFill>
                          <a:latin typeface="Lucida Console" panose="020B0609040504020204" pitchFamily="49" charset="0"/>
                          <a:ea typeface="+mn-ea"/>
                          <a:cs typeface="+mn-cs"/>
                        </a:rPr>
                        <a:t># Repeats Indefinitely</a:t>
                      </a:r>
                    </a:p>
                  </a:txBody>
                  <a:tcPr>
                    <a:solidFill>
                      <a:srgbClr val="002060"/>
                    </a:solidFill>
                  </a:tcPr>
                </a:tc>
                <a:extLst>
                  <a:ext uri="{0D108BD9-81ED-4DB2-BD59-A6C34878D82A}">
                    <a16:rowId xmlns:a16="http://schemas.microsoft.com/office/drawing/2014/main" val="1771906473"/>
                  </a:ext>
                </a:extLst>
              </a:tr>
              <a:tr h="370840">
                <a:tc>
                  <a:txBody>
                    <a:bodyPr/>
                    <a:lstStyle/>
                    <a:p>
                      <a:r>
                        <a:rPr lang="en-US" sz="1800" kern="0" dirty="0">
                          <a:solidFill>
                            <a:srgbClr val="FFE4B5"/>
                          </a:solidFill>
                          <a:latin typeface="Lucida Console" panose="020B0609040504020204" pitchFamily="49" charset="0"/>
                          <a:ea typeface="+mn-ea"/>
                          <a:cs typeface="+mn-cs"/>
                        </a:rPr>
                        <a:t>-</a:t>
                      </a:r>
                      <a:r>
                        <a:rPr lang="en-US" sz="1800" kern="0" dirty="0" err="1">
                          <a:solidFill>
                            <a:srgbClr val="FFE4B5"/>
                          </a:solidFill>
                          <a:latin typeface="Lucida Console" panose="020B0609040504020204" pitchFamily="49" charset="0"/>
                          <a:ea typeface="+mn-ea"/>
                          <a:cs typeface="+mn-cs"/>
                        </a:rPr>
                        <a:t>AtStartup</a:t>
                      </a:r>
                      <a:endParaRPr lang="en-US" sz="1800" kern="0" dirty="0">
                        <a:solidFill>
                          <a:srgbClr val="FFE4B5"/>
                        </a:solidFill>
                        <a:latin typeface="Lucida Console" panose="020B0609040504020204" pitchFamily="49" charset="0"/>
                        <a:ea typeface="+mn-ea"/>
                        <a:cs typeface="+mn-cs"/>
                      </a:endParaRPr>
                    </a:p>
                  </a:txBody>
                  <a:tcPr>
                    <a:solidFill>
                      <a:srgbClr val="002060"/>
                    </a:solid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800" dirty="0">
                          <a:solidFill>
                            <a:srgbClr val="2ED412"/>
                          </a:solidFill>
                          <a:latin typeface="Lucida Console" panose="020B0609040504020204" pitchFamily="49" charset="0"/>
                          <a:ea typeface="+mn-ea"/>
                          <a:cs typeface="+mn-cs"/>
                        </a:rPr>
                        <a:t># On Event</a:t>
                      </a:r>
                    </a:p>
                  </a:txBody>
                  <a:tcPr>
                    <a:solidFill>
                      <a:srgbClr val="002060"/>
                    </a:solidFill>
                  </a:tcPr>
                </a:tc>
                <a:tc>
                  <a:txBody>
                    <a:bodyPr/>
                    <a:lstStyle/>
                    <a:p>
                      <a:r>
                        <a:rPr lang="en-US" sz="1800" dirty="0">
                          <a:solidFill>
                            <a:srgbClr val="2ED412"/>
                          </a:solidFill>
                          <a:latin typeface="Lucida Console" panose="020B0609040504020204" pitchFamily="49" charset="0"/>
                          <a:ea typeface="+mn-ea"/>
                          <a:cs typeface="+mn-cs"/>
                        </a:rPr>
                        <a:t># At Event Occurrence</a:t>
                      </a:r>
                    </a:p>
                    <a:p>
                      <a:endParaRPr lang="en-US" sz="1800" dirty="0">
                        <a:solidFill>
                          <a:srgbClr val="2ED412"/>
                        </a:solidFill>
                        <a:latin typeface="Lucida Console" panose="020B0609040504020204" pitchFamily="49" charset="0"/>
                        <a:ea typeface="+mn-ea"/>
                        <a:cs typeface="+mn-cs"/>
                      </a:endParaRPr>
                    </a:p>
                  </a:txBody>
                  <a:tcPr>
                    <a:solidFill>
                      <a:srgbClr val="002060"/>
                    </a:solid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800" dirty="0">
                          <a:solidFill>
                            <a:srgbClr val="2ED412"/>
                          </a:solidFill>
                          <a:latin typeface="Lucida Console" panose="020B0609040504020204" pitchFamily="49" charset="0"/>
                          <a:ea typeface="+mn-ea"/>
                          <a:cs typeface="+mn-cs"/>
                        </a:rPr>
                        <a:t># Repeats Indefinitely</a:t>
                      </a:r>
                    </a:p>
                  </a:txBody>
                  <a:tcPr>
                    <a:solidFill>
                      <a:srgbClr val="002060"/>
                    </a:solidFill>
                  </a:tcPr>
                </a:tc>
                <a:extLst>
                  <a:ext uri="{0D108BD9-81ED-4DB2-BD59-A6C34878D82A}">
                    <a16:rowId xmlns:a16="http://schemas.microsoft.com/office/drawing/2014/main" val="2247271884"/>
                  </a:ext>
                </a:extLst>
              </a:tr>
              <a:tr h="370840">
                <a:tc>
                  <a:txBody>
                    <a:bodyPr/>
                    <a:lstStyle/>
                    <a:p>
                      <a:r>
                        <a:rPr lang="en-US" sz="1800" kern="0" dirty="0">
                          <a:solidFill>
                            <a:srgbClr val="FFE4B5"/>
                          </a:solidFill>
                          <a:latin typeface="Lucida Console" panose="020B0609040504020204" pitchFamily="49" charset="0"/>
                          <a:ea typeface="+mn-ea"/>
                          <a:cs typeface="+mn-cs"/>
                        </a:rPr>
                        <a:t>-</a:t>
                      </a:r>
                      <a:r>
                        <a:rPr lang="en-US" sz="1800" kern="0" dirty="0" err="1">
                          <a:solidFill>
                            <a:srgbClr val="FFE4B5"/>
                          </a:solidFill>
                          <a:latin typeface="Lucida Console" panose="020B0609040504020204" pitchFamily="49" charset="0"/>
                          <a:ea typeface="+mn-ea"/>
                          <a:cs typeface="+mn-cs"/>
                        </a:rPr>
                        <a:t>AtLogon</a:t>
                      </a:r>
                      <a:endParaRPr lang="en-US" sz="1800" kern="0" dirty="0">
                        <a:solidFill>
                          <a:srgbClr val="FFE4B5"/>
                        </a:solidFill>
                        <a:latin typeface="Lucida Console" panose="020B0609040504020204" pitchFamily="49" charset="0"/>
                        <a:ea typeface="+mn-ea"/>
                        <a:cs typeface="+mn-cs"/>
                      </a:endParaRPr>
                    </a:p>
                  </a:txBody>
                  <a:tcPr>
                    <a:solidFill>
                      <a:srgbClr val="002060"/>
                    </a:solid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800" dirty="0">
                          <a:solidFill>
                            <a:srgbClr val="2ED412"/>
                          </a:solidFill>
                          <a:latin typeface="Lucida Console" panose="020B0609040504020204" pitchFamily="49" charset="0"/>
                          <a:ea typeface="+mn-ea"/>
                          <a:cs typeface="+mn-cs"/>
                        </a:rPr>
                        <a:t># On Event</a:t>
                      </a:r>
                    </a:p>
                  </a:txBody>
                  <a:tcPr>
                    <a:solidFill>
                      <a:srgbClr val="002060"/>
                    </a:solidFill>
                  </a:tcPr>
                </a:tc>
                <a:tc>
                  <a:txBody>
                    <a:bodyPr/>
                    <a:lstStyle/>
                    <a:p>
                      <a:r>
                        <a:rPr lang="en-US" sz="1800" dirty="0">
                          <a:solidFill>
                            <a:srgbClr val="2ED412"/>
                          </a:solidFill>
                          <a:latin typeface="Lucida Console" panose="020B0609040504020204" pitchFamily="49" charset="0"/>
                          <a:ea typeface="+mn-ea"/>
                          <a:cs typeface="+mn-cs"/>
                        </a:rPr>
                        <a:t># At Event Occurrence</a:t>
                      </a:r>
                    </a:p>
                    <a:p>
                      <a:endParaRPr lang="en-US" sz="1800" dirty="0">
                        <a:solidFill>
                          <a:srgbClr val="2ED412"/>
                        </a:solidFill>
                        <a:latin typeface="Lucida Console" panose="020B0609040504020204" pitchFamily="49" charset="0"/>
                        <a:ea typeface="+mn-ea"/>
                        <a:cs typeface="+mn-cs"/>
                      </a:endParaRPr>
                    </a:p>
                  </a:txBody>
                  <a:tcPr>
                    <a:solidFill>
                      <a:srgbClr val="002060"/>
                    </a:solid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800" dirty="0">
                          <a:solidFill>
                            <a:srgbClr val="2ED412"/>
                          </a:solidFill>
                          <a:latin typeface="Lucida Console" panose="020B0609040504020204" pitchFamily="49" charset="0"/>
                          <a:ea typeface="+mn-ea"/>
                          <a:cs typeface="+mn-cs"/>
                        </a:rPr>
                        <a:t># Repeats Indefinitely</a:t>
                      </a:r>
                    </a:p>
                  </a:txBody>
                  <a:tcPr>
                    <a:solidFill>
                      <a:srgbClr val="002060"/>
                    </a:solidFill>
                  </a:tcPr>
                </a:tc>
                <a:extLst>
                  <a:ext uri="{0D108BD9-81ED-4DB2-BD59-A6C34878D82A}">
                    <a16:rowId xmlns:a16="http://schemas.microsoft.com/office/drawing/2014/main" val="3040323208"/>
                  </a:ext>
                </a:extLst>
              </a:tr>
            </a:tbl>
          </a:graphicData>
        </a:graphic>
      </p:graphicFrame>
      <p:sp>
        <p:nvSpPr>
          <p:cNvPr id="8" name="TextBox 7">
            <a:extLst>
              <a:ext uri="{FF2B5EF4-FFF2-40B4-BE49-F238E27FC236}">
                <a16:creationId xmlns:a16="http://schemas.microsoft.com/office/drawing/2014/main" id="{D46475D7-2574-487D-863B-D03B2832186C}"/>
              </a:ext>
            </a:extLst>
          </p:cNvPr>
          <p:cNvSpPr txBox="1"/>
          <p:nvPr/>
        </p:nvSpPr>
        <p:spPr>
          <a:xfrm>
            <a:off x="269240" y="1406058"/>
            <a:ext cx="11239238" cy="400110"/>
          </a:xfrm>
          <a:prstGeom prst="rect">
            <a:avLst/>
          </a:prstGeom>
          <a:solidFill>
            <a:srgbClr val="0A5BBA">
              <a:lumMod val="50000"/>
            </a:srgbClr>
          </a:solidFill>
        </p:spPr>
        <p:txBody>
          <a:bodyPr wrap="square" rtlCol="0">
            <a:sp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Lucida Console" panose="020B0609040504020204" pitchFamily="49" charset="0"/>
              </a:rPr>
              <a:t>PS C:\&gt; </a:t>
            </a:r>
            <a:r>
              <a:rPr kumimoji="0" lang="en-US" sz="2000" b="0" i="0" u="none" strike="noStrike" kern="0" cap="none" spc="0" normalizeH="0" baseline="0" noProof="0" dirty="0">
                <a:ln>
                  <a:noFill/>
                </a:ln>
                <a:solidFill>
                  <a:prstClr val="white"/>
                </a:solidFill>
                <a:effectLst/>
                <a:uLnTx/>
                <a:uFillTx/>
              </a:rPr>
              <a:t> </a:t>
            </a:r>
            <a:r>
              <a:rPr kumimoji="0" lang="en-US" sz="2000" b="0" i="0" u="none" strike="noStrike" kern="0" cap="none" spc="0" normalizeH="0" baseline="0" noProof="0" dirty="0">
                <a:ln>
                  <a:noFill/>
                </a:ln>
                <a:solidFill>
                  <a:srgbClr val="FF0000"/>
                </a:solidFill>
                <a:effectLst/>
                <a:uLnTx/>
                <a:uFillTx/>
                <a:latin typeface="Lucida Console" panose="020B0609040504020204" pitchFamily="49" charset="0"/>
              </a:rPr>
              <a:t>$trigger </a:t>
            </a:r>
            <a:r>
              <a:rPr kumimoji="0" lang="en-US" sz="2000" b="0" i="0" u="none" strike="noStrike" kern="0" cap="none" spc="0" normalizeH="0" baseline="0" noProof="0" dirty="0">
                <a:ln>
                  <a:noFill/>
                </a:ln>
                <a:solidFill>
                  <a:prstClr val="white"/>
                </a:solidFill>
                <a:effectLst/>
                <a:uLnTx/>
                <a:uFillTx/>
                <a:latin typeface="Lucida Console" panose="020B0609040504020204" pitchFamily="49" charset="0"/>
              </a:rPr>
              <a:t>= New-</a:t>
            </a:r>
            <a:r>
              <a:rPr kumimoji="0" lang="en-US" sz="2000" b="0" i="0" u="none" strike="noStrike" kern="0" cap="none" spc="0" normalizeH="0" baseline="0" noProof="0" dirty="0" err="1">
                <a:ln>
                  <a:noFill/>
                </a:ln>
                <a:solidFill>
                  <a:prstClr val="white"/>
                </a:solidFill>
                <a:effectLst/>
                <a:uLnTx/>
                <a:uFillTx/>
                <a:latin typeface="Lucida Console" panose="020B0609040504020204" pitchFamily="49" charset="0"/>
              </a:rPr>
              <a:t>ScheduledTaskTrigger</a:t>
            </a:r>
            <a:r>
              <a:rPr kumimoji="0" lang="en-US" sz="2000" b="0" i="0" u="none" strike="noStrike" kern="0" cap="none" spc="0" normalizeH="0" baseline="0" noProof="0" dirty="0">
                <a:ln>
                  <a:noFill/>
                </a:ln>
                <a:solidFill>
                  <a:prstClr val="white"/>
                </a:solidFill>
                <a:effectLst/>
                <a:uLnTx/>
                <a:uFillTx/>
                <a:latin typeface="Lucida Console" panose="020B0609040504020204" pitchFamily="49" charset="0"/>
              </a:rPr>
              <a:t> </a:t>
            </a:r>
            <a:r>
              <a:rPr kumimoji="0" lang="en-US" sz="2000" b="0" i="0" u="none" strike="noStrike" kern="0" cap="none" spc="0" normalizeH="0" baseline="0" noProof="0" dirty="0">
                <a:ln>
                  <a:noFill/>
                </a:ln>
                <a:solidFill>
                  <a:srgbClr val="FFE4B5"/>
                </a:solidFill>
                <a:effectLst/>
                <a:uLnTx/>
                <a:uFillTx/>
                <a:latin typeface="Lucida Console" panose="020B0609040504020204" pitchFamily="49" charset="0"/>
              </a:rPr>
              <a:t>–Daily –At </a:t>
            </a:r>
            <a:r>
              <a:rPr kumimoji="0" lang="en-US" sz="2000" b="0" i="0" u="none" strike="noStrike" kern="0" cap="none" spc="0" normalizeH="0" baseline="0" noProof="0" dirty="0">
                <a:ln>
                  <a:noFill/>
                </a:ln>
                <a:solidFill>
                  <a:srgbClr val="DB7093"/>
                </a:solidFill>
                <a:effectLst/>
                <a:uLnTx/>
                <a:uFillTx/>
                <a:latin typeface="Lucida Console" panose="020B0609040504020204" pitchFamily="49" charset="0"/>
              </a:rPr>
              <a:t>“04:45:00PM” </a:t>
            </a:r>
          </a:p>
        </p:txBody>
      </p:sp>
    </p:spTree>
    <p:extLst>
      <p:ext uri="{BB962C8B-B14F-4D97-AF65-F5344CB8AC3E}">
        <p14:creationId xmlns:p14="http://schemas.microsoft.com/office/powerpoint/2010/main" val="50241219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a16="http://schemas.microsoft.com/office/drawing/2014/main" xmlns="">
      <p:transition>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53BA0A4-F846-4F5A-AAEC-847D74F52BE5}"/>
              </a:ext>
            </a:extLst>
          </p:cNvPr>
          <p:cNvSpPr>
            <a:spLocks noGrp="1"/>
          </p:cNvSpPr>
          <p:nvPr>
            <p:ph type="body" sz="quarter" idx="10"/>
          </p:nvPr>
        </p:nvSpPr>
        <p:spPr>
          <a:xfrm>
            <a:off x="269240" y="1211610"/>
            <a:ext cx="11653523" cy="4752070"/>
          </a:xfrm>
        </p:spPr>
        <p:txBody>
          <a:bodyPr/>
          <a:lstStyle/>
          <a:p>
            <a:r>
              <a:rPr lang="en-US" dirty="0"/>
              <a:t>Setting Objects are created by </a:t>
            </a:r>
            <a:r>
              <a:rPr lang="en-US" b="1" dirty="0"/>
              <a:t>New-</a:t>
            </a:r>
            <a:r>
              <a:rPr lang="en-US" b="1" dirty="0" err="1"/>
              <a:t>ScheduledTaskSettingsSet</a:t>
            </a:r>
            <a:r>
              <a:rPr lang="en-US" b="1" dirty="0"/>
              <a:t> </a:t>
            </a:r>
          </a:p>
          <a:p>
            <a:endParaRPr lang="en-US" b="1" dirty="0"/>
          </a:p>
          <a:p>
            <a:endParaRPr lang="en-US" b="1" dirty="0"/>
          </a:p>
          <a:p>
            <a:endParaRPr lang="en-US" dirty="0"/>
          </a:p>
          <a:p>
            <a:endParaRPr lang="en-US" dirty="0"/>
          </a:p>
          <a:p>
            <a:r>
              <a:rPr lang="en-US" dirty="0"/>
              <a:t>The resultant objects are then passed to –Setting parameter of </a:t>
            </a:r>
            <a:r>
              <a:rPr lang="en-AU" b="1" dirty="0"/>
              <a:t>Register-</a:t>
            </a:r>
            <a:r>
              <a:rPr lang="en-AU" b="1" dirty="0" err="1"/>
              <a:t>ScheduledTask</a:t>
            </a:r>
            <a:endParaRPr lang="en-US" b="1" dirty="0"/>
          </a:p>
          <a:p>
            <a:endParaRPr lang="en-US" dirty="0"/>
          </a:p>
          <a:p>
            <a:endParaRPr lang="en-US" dirty="0"/>
          </a:p>
          <a:p>
            <a:endParaRPr lang="en-US" dirty="0"/>
          </a:p>
        </p:txBody>
      </p:sp>
      <p:sp>
        <p:nvSpPr>
          <p:cNvPr id="3" name="Title 2">
            <a:extLst>
              <a:ext uri="{FF2B5EF4-FFF2-40B4-BE49-F238E27FC236}">
                <a16:creationId xmlns:a16="http://schemas.microsoft.com/office/drawing/2014/main" id="{5312448D-9313-4AE0-A636-3484FD1BF844}"/>
              </a:ext>
            </a:extLst>
          </p:cNvPr>
          <p:cNvSpPr>
            <a:spLocks noGrp="1"/>
          </p:cNvSpPr>
          <p:nvPr>
            <p:ph type="title"/>
          </p:nvPr>
        </p:nvSpPr>
        <p:spPr/>
        <p:txBody>
          <a:bodyPr/>
          <a:lstStyle/>
          <a:p>
            <a:r>
              <a:rPr lang="en-US" dirty="0"/>
              <a:t>Scheduled Task Settings</a:t>
            </a:r>
          </a:p>
        </p:txBody>
      </p:sp>
      <p:sp>
        <p:nvSpPr>
          <p:cNvPr id="5" name="TextBox 4">
            <a:extLst>
              <a:ext uri="{FF2B5EF4-FFF2-40B4-BE49-F238E27FC236}">
                <a16:creationId xmlns:a16="http://schemas.microsoft.com/office/drawing/2014/main" id="{E53AE0B6-9A77-48CD-BBBF-8F2C06BF41C7}"/>
              </a:ext>
            </a:extLst>
          </p:cNvPr>
          <p:cNvSpPr txBox="1"/>
          <p:nvPr/>
        </p:nvSpPr>
        <p:spPr>
          <a:xfrm>
            <a:off x="476381" y="2129135"/>
            <a:ext cx="11239238" cy="461665"/>
          </a:xfrm>
          <a:prstGeom prst="rect">
            <a:avLst/>
          </a:prstGeom>
          <a:solidFill>
            <a:srgbClr val="0A5BBA">
              <a:lumMod val="50000"/>
            </a:srgbClr>
          </a:solidFill>
        </p:spPr>
        <p:txBody>
          <a:bodyPr wrap="square" rtlCol="0">
            <a:sp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white"/>
                </a:solidFill>
                <a:effectLst/>
                <a:uLnTx/>
                <a:uFillTx/>
                <a:latin typeface="Lucida Console" panose="020B0609040504020204" pitchFamily="49" charset="0"/>
              </a:rPr>
              <a:t>PS C:\&gt; </a:t>
            </a:r>
            <a:r>
              <a:rPr kumimoji="0" lang="en-US" sz="2400" b="0" i="0" u="none" strike="noStrike" kern="0" cap="none" spc="0" normalizeH="0" baseline="0" noProof="0" dirty="0">
                <a:ln>
                  <a:noFill/>
                </a:ln>
                <a:solidFill>
                  <a:prstClr val="white"/>
                </a:solidFill>
                <a:effectLst/>
                <a:uLnTx/>
                <a:uFillTx/>
              </a:rPr>
              <a:t> </a:t>
            </a:r>
            <a:r>
              <a:rPr kumimoji="0" lang="en-US" sz="2400" b="0" i="0" u="none" strike="noStrike" kern="0" cap="none" spc="0" normalizeH="0" baseline="0" noProof="0" dirty="0">
                <a:ln>
                  <a:noFill/>
                </a:ln>
                <a:solidFill>
                  <a:srgbClr val="FF0000"/>
                </a:solidFill>
                <a:effectLst/>
                <a:uLnTx/>
                <a:uFillTx/>
                <a:latin typeface="Lucida Console" panose="020B0609040504020204" pitchFamily="49" charset="0"/>
              </a:rPr>
              <a:t>$settings </a:t>
            </a:r>
            <a:r>
              <a:rPr kumimoji="0" lang="en-US" sz="2400" b="0" i="0" u="none" strike="noStrike" kern="0" cap="none" spc="0" normalizeH="0" baseline="0" noProof="0" dirty="0">
                <a:ln>
                  <a:noFill/>
                </a:ln>
                <a:solidFill>
                  <a:prstClr val="white"/>
                </a:solidFill>
                <a:effectLst/>
                <a:uLnTx/>
                <a:uFillTx/>
                <a:latin typeface="Lucida Console" panose="020B0609040504020204" pitchFamily="49" charset="0"/>
              </a:rPr>
              <a:t>= New-</a:t>
            </a:r>
            <a:r>
              <a:rPr kumimoji="0" lang="en-US" sz="2400" b="0" i="0" u="none" strike="noStrike" kern="0" cap="none" spc="0" normalizeH="0" baseline="0" noProof="0" dirty="0" err="1">
                <a:ln>
                  <a:noFill/>
                </a:ln>
                <a:solidFill>
                  <a:prstClr val="white"/>
                </a:solidFill>
                <a:effectLst/>
                <a:uLnTx/>
                <a:uFillTx/>
                <a:latin typeface="Lucida Console" panose="020B0609040504020204" pitchFamily="49" charset="0"/>
              </a:rPr>
              <a:t>ScheduledTaskSettingsSet</a:t>
            </a:r>
            <a:r>
              <a:rPr kumimoji="0" lang="en-US" sz="2400" b="0" i="0" u="none" strike="noStrike" kern="0" cap="none" spc="0" normalizeH="0" baseline="0" noProof="0" dirty="0">
                <a:ln>
                  <a:noFill/>
                </a:ln>
                <a:solidFill>
                  <a:prstClr val="white"/>
                </a:solidFill>
                <a:effectLst/>
                <a:uLnTx/>
                <a:uFillTx/>
                <a:latin typeface="Lucida Console" panose="020B0609040504020204" pitchFamily="49" charset="0"/>
              </a:rPr>
              <a:t> </a:t>
            </a:r>
            <a:r>
              <a:rPr kumimoji="0" lang="en-US" sz="2400" b="0" i="0" u="none" strike="noStrike" kern="0" cap="none" spc="0" normalizeH="0" baseline="0" noProof="0" dirty="0">
                <a:ln>
                  <a:noFill/>
                </a:ln>
                <a:solidFill>
                  <a:srgbClr val="FFE4B5"/>
                </a:solidFill>
                <a:effectLst/>
                <a:uLnTx/>
                <a:uFillTx/>
                <a:latin typeface="Lucida Console" panose="020B0609040504020204" pitchFamily="49" charset="0"/>
              </a:rPr>
              <a:t>–</a:t>
            </a:r>
            <a:r>
              <a:rPr kumimoji="0" lang="en-US" sz="2400" b="0" i="0" u="none" strike="noStrike" kern="0" cap="none" spc="0" normalizeH="0" baseline="0" noProof="0" dirty="0" err="1">
                <a:ln>
                  <a:noFill/>
                </a:ln>
                <a:solidFill>
                  <a:srgbClr val="FFE4B5"/>
                </a:solidFill>
                <a:effectLst/>
                <a:uLnTx/>
                <a:uFillTx/>
                <a:latin typeface="Lucida Console" panose="020B0609040504020204" pitchFamily="49" charset="0"/>
              </a:rPr>
              <a:t>WakeToRun</a:t>
            </a:r>
            <a:endParaRPr kumimoji="0" lang="en-US" sz="2400" b="0" i="0" u="none" strike="noStrike" kern="0" cap="none" spc="0" normalizeH="0" baseline="0" noProof="0" dirty="0">
              <a:ln>
                <a:noFill/>
              </a:ln>
              <a:solidFill>
                <a:srgbClr val="DB7093"/>
              </a:solidFill>
              <a:effectLst/>
              <a:uLnTx/>
              <a:uFillTx/>
              <a:latin typeface="Lucida Console" panose="020B0609040504020204" pitchFamily="49" charset="0"/>
            </a:endParaRPr>
          </a:p>
        </p:txBody>
      </p:sp>
      <p:sp>
        <p:nvSpPr>
          <p:cNvPr id="6" name="Rectangle 5">
            <a:extLst>
              <a:ext uri="{FF2B5EF4-FFF2-40B4-BE49-F238E27FC236}">
                <a16:creationId xmlns:a16="http://schemas.microsoft.com/office/drawing/2014/main" id="{B4733414-CFBB-4BAA-8E58-420A345DBA8A}"/>
              </a:ext>
            </a:extLst>
          </p:cNvPr>
          <p:cNvSpPr/>
          <p:nvPr/>
        </p:nvSpPr>
        <p:spPr>
          <a:xfrm>
            <a:off x="381000" y="4884003"/>
            <a:ext cx="11430000" cy="830997"/>
          </a:xfrm>
          <a:prstGeom prst="rect">
            <a:avLst/>
          </a:prstGeom>
          <a:solidFill>
            <a:schemeClr val="accent1"/>
          </a:solidFill>
        </p:spPr>
        <p:txBody>
          <a:bodyPr wrap="square">
            <a:spAutoFit/>
          </a:bodyPr>
          <a:lstStyle/>
          <a:p>
            <a:r>
              <a:rPr lang="en-US" sz="2400" dirty="0"/>
              <a:t> </a:t>
            </a:r>
            <a:r>
              <a:rPr lang="en-US" sz="2400" dirty="0">
                <a:solidFill>
                  <a:srgbClr val="E0FFFF"/>
                </a:solidFill>
                <a:latin typeface="Lucida Console" panose="020B0609040504020204" pitchFamily="49" charset="0"/>
              </a:rPr>
              <a:t>Register-</a:t>
            </a:r>
            <a:r>
              <a:rPr lang="en-US" sz="2400" dirty="0" err="1">
                <a:solidFill>
                  <a:srgbClr val="E0FFFF"/>
                </a:solidFill>
                <a:latin typeface="Lucida Console" panose="020B0609040504020204" pitchFamily="49" charset="0"/>
              </a:rPr>
              <a:t>ScheduledTask</a:t>
            </a:r>
            <a:r>
              <a:rPr lang="en-US" sz="2400" dirty="0">
                <a:solidFill>
                  <a:prstClr val="black"/>
                </a:solidFill>
                <a:latin typeface="Lucida Console" panose="020B0609040504020204" pitchFamily="49" charset="0"/>
              </a:rPr>
              <a:t> </a:t>
            </a:r>
            <a:r>
              <a:rPr lang="en-US" sz="2400" dirty="0">
                <a:solidFill>
                  <a:srgbClr val="FFE4B5"/>
                </a:solidFill>
                <a:latin typeface="Lucida Console" panose="020B0609040504020204" pitchFamily="49" charset="0"/>
              </a:rPr>
              <a:t>-</a:t>
            </a:r>
            <a:r>
              <a:rPr lang="en-US" sz="2400" dirty="0" err="1">
                <a:solidFill>
                  <a:srgbClr val="FFE4B5"/>
                </a:solidFill>
                <a:latin typeface="Lucida Console" panose="020B0609040504020204" pitchFamily="49" charset="0"/>
              </a:rPr>
              <a:t>TaskName</a:t>
            </a:r>
            <a:r>
              <a:rPr lang="en-US" sz="2400" dirty="0">
                <a:solidFill>
                  <a:prstClr val="black"/>
                </a:solidFill>
                <a:latin typeface="Lucida Console" panose="020B0609040504020204" pitchFamily="49" charset="0"/>
              </a:rPr>
              <a:t> </a:t>
            </a:r>
            <a:r>
              <a:rPr lang="en-US" sz="2400" dirty="0">
                <a:solidFill>
                  <a:srgbClr val="DB7093"/>
                </a:solidFill>
                <a:latin typeface="Lucida Console" panose="020B0609040504020204" pitchFamily="49" charset="0"/>
              </a:rPr>
              <a:t>"</a:t>
            </a:r>
            <a:r>
              <a:rPr lang="en-US" sz="2400" dirty="0" err="1">
                <a:solidFill>
                  <a:srgbClr val="DB7093"/>
                </a:solidFill>
                <a:latin typeface="Lucida Console" panose="020B0609040504020204" pitchFamily="49" charset="0"/>
              </a:rPr>
              <a:t>MyTask</a:t>
            </a:r>
            <a:r>
              <a:rPr lang="en-US" sz="2400" dirty="0">
                <a:solidFill>
                  <a:srgbClr val="DB7093"/>
                </a:solidFill>
                <a:latin typeface="Lucida Console" panose="020B0609040504020204" pitchFamily="49" charset="0"/>
              </a:rPr>
              <a:t>"</a:t>
            </a:r>
            <a:r>
              <a:rPr lang="en-US" sz="2400" dirty="0">
                <a:solidFill>
                  <a:prstClr val="black"/>
                </a:solidFill>
                <a:latin typeface="Lucida Console" panose="020B0609040504020204" pitchFamily="49" charset="0"/>
              </a:rPr>
              <a:t> </a:t>
            </a:r>
            <a:r>
              <a:rPr lang="en-US" sz="2400" dirty="0">
                <a:solidFill>
                  <a:srgbClr val="F5F5F5"/>
                </a:solidFill>
                <a:latin typeface="Lucida Console" panose="020B0609040504020204" pitchFamily="49" charset="0"/>
              </a:rPr>
              <a:t>`</a:t>
            </a:r>
          </a:p>
          <a:p>
            <a:r>
              <a:rPr lang="en-US" sz="2400" dirty="0">
                <a:solidFill>
                  <a:srgbClr val="FFE4B5"/>
                </a:solidFill>
                <a:latin typeface="Lucida Console" panose="020B0609040504020204" pitchFamily="49" charset="0"/>
              </a:rPr>
              <a:t>-Trigger</a:t>
            </a:r>
            <a:r>
              <a:rPr lang="en-US" sz="2400" dirty="0">
                <a:solidFill>
                  <a:prstClr val="black"/>
                </a:solidFill>
                <a:latin typeface="Lucida Console" panose="020B0609040504020204" pitchFamily="49" charset="0"/>
              </a:rPr>
              <a:t> </a:t>
            </a:r>
            <a:r>
              <a:rPr lang="en-US" sz="2400" dirty="0">
                <a:solidFill>
                  <a:srgbClr val="FF4500"/>
                </a:solidFill>
                <a:latin typeface="Lucida Console" panose="020B0609040504020204" pitchFamily="49" charset="0"/>
              </a:rPr>
              <a:t>$Time</a:t>
            </a:r>
            <a:r>
              <a:rPr lang="en-US" sz="2400" dirty="0">
                <a:solidFill>
                  <a:prstClr val="black"/>
                </a:solidFill>
                <a:latin typeface="Lucida Console" panose="020B0609040504020204" pitchFamily="49" charset="0"/>
              </a:rPr>
              <a:t> </a:t>
            </a:r>
            <a:r>
              <a:rPr lang="en-US" sz="2400" dirty="0">
                <a:solidFill>
                  <a:srgbClr val="FFE4B5"/>
                </a:solidFill>
                <a:latin typeface="Lucida Console" panose="020B0609040504020204" pitchFamily="49" charset="0"/>
              </a:rPr>
              <a:t>-Settings</a:t>
            </a:r>
            <a:r>
              <a:rPr lang="en-US" sz="2400" dirty="0">
                <a:solidFill>
                  <a:prstClr val="black"/>
                </a:solidFill>
                <a:latin typeface="Lucida Console" panose="020B0609040504020204" pitchFamily="49" charset="0"/>
              </a:rPr>
              <a:t> </a:t>
            </a:r>
            <a:r>
              <a:rPr lang="en-US" sz="2400" dirty="0">
                <a:solidFill>
                  <a:srgbClr val="FF4500"/>
                </a:solidFill>
                <a:latin typeface="Lucida Console" panose="020B0609040504020204" pitchFamily="49" charset="0"/>
              </a:rPr>
              <a:t>$settings</a:t>
            </a:r>
            <a:r>
              <a:rPr lang="en-US" sz="2400" dirty="0">
                <a:solidFill>
                  <a:prstClr val="black"/>
                </a:solidFill>
                <a:latin typeface="Lucida Console" panose="020B0609040504020204" pitchFamily="49" charset="0"/>
              </a:rPr>
              <a:t> </a:t>
            </a:r>
            <a:r>
              <a:rPr lang="en-US" sz="2400" dirty="0">
                <a:solidFill>
                  <a:srgbClr val="FFE4B5"/>
                </a:solidFill>
                <a:latin typeface="Lucida Console" panose="020B0609040504020204" pitchFamily="49" charset="0"/>
              </a:rPr>
              <a:t>-Action</a:t>
            </a:r>
            <a:r>
              <a:rPr lang="en-US" sz="2400" dirty="0">
                <a:solidFill>
                  <a:prstClr val="black"/>
                </a:solidFill>
                <a:latin typeface="Lucida Console" panose="020B0609040504020204" pitchFamily="49" charset="0"/>
              </a:rPr>
              <a:t> </a:t>
            </a:r>
            <a:r>
              <a:rPr lang="en-US" sz="2400" dirty="0">
                <a:solidFill>
                  <a:srgbClr val="FF4500"/>
                </a:solidFill>
                <a:latin typeface="Lucida Console" panose="020B0609040504020204" pitchFamily="49" charset="0"/>
              </a:rPr>
              <a:t>$</a:t>
            </a:r>
            <a:r>
              <a:rPr lang="en-US" sz="2400" dirty="0" err="1">
                <a:solidFill>
                  <a:srgbClr val="FF4500"/>
                </a:solidFill>
                <a:latin typeface="Lucida Console" panose="020B0609040504020204" pitchFamily="49" charset="0"/>
              </a:rPr>
              <a:t>RunThisAction</a:t>
            </a:r>
            <a:r>
              <a:rPr lang="en-US" sz="2400" dirty="0">
                <a:solidFill>
                  <a:srgbClr val="FF4500"/>
                </a:solidFill>
                <a:latin typeface="Lucida Console" panose="020B0609040504020204" pitchFamily="49" charset="0"/>
              </a:rPr>
              <a:t> </a:t>
            </a:r>
          </a:p>
        </p:txBody>
      </p:sp>
    </p:spTree>
    <p:extLst>
      <p:ext uri="{BB962C8B-B14F-4D97-AF65-F5344CB8AC3E}">
        <p14:creationId xmlns:p14="http://schemas.microsoft.com/office/powerpoint/2010/main" val="11048136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a16="http://schemas.microsoft.com/office/drawing/2014/main" xmlns="">
      <p:transition>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DC9040F-CFD5-48B6-A15F-E6AFC51DC76C}"/>
              </a:ext>
            </a:extLst>
          </p:cNvPr>
          <p:cNvSpPr>
            <a:spLocks noGrp="1"/>
          </p:cNvSpPr>
          <p:nvPr>
            <p:ph type="body" sz="quarter" idx="10"/>
          </p:nvPr>
        </p:nvSpPr>
        <p:spPr>
          <a:xfrm>
            <a:off x="380163" y="5102254"/>
            <a:ext cx="11653523" cy="715823"/>
          </a:xfrm>
        </p:spPr>
        <p:txBody>
          <a:bodyPr/>
          <a:lstStyle/>
          <a:p>
            <a:r>
              <a:rPr lang="en-US" dirty="0"/>
              <a:t>20+ settings, for a full list;</a:t>
            </a:r>
          </a:p>
          <a:p>
            <a:endParaRPr lang="en-US" dirty="0"/>
          </a:p>
        </p:txBody>
      </p:sp>
      <p:sp>
        <p:nvSpPr>
          <p:cNvPr id="3" name="Title 2">
            <a:extLst>
              <a:ext uri="{FF2B5EF4-FFF2-40B4-BE49-F238E27FC236}">
                <a16:creationId xmlns:a16="http://schemas.microsoft.com/office/drawing/2014/main" id="{FD8351CE-3B67-43C7-B124-0A07B6E54878}"/>
              </a:ext>
            </a:extLst>
          </p:cNvPr>
          <p:cNvSpPr>
            <a:spLocks noGrp="1"/>
          </p:cNvSpPr>
          <p:nvPr>
            <p:ph type="title"/>
          </p:nvPr>
        </p:nvSpPr>
        <p:spPr/>
        <p:txBody>
          <a:bodyPr/>
          <a:lstStyle/>
          <a:p>
            <a:r>
              <a:rPr lang="en-US" dirty="0"/>
              <a:t>Commonly used Settings</a:t>
            </a:r>
          </a:p>
        </p:txBody>
      </p:sp>
      <p:sp>
        <p:nvSpPr>
          <p:cNvPr id="4" name="Rectangle 3">
            <a:extLst>
              <a:ext uri="{FF2B5EF4-FFF2-40B4-BE49-F238E27FC236}">
                <a16:creationId xmlns:a16="http://schemas.microsoft.com/office/drawing/2014/main" id="{70166E3E-38B0-4419-861D-A7B3482CE6FE}"/>
              </a:ext>
            </a:extLst>
          </p:cNvPr>
          <p:cNvSpPr/>
          <p:nvPr/>
        </p:nvSpPr>
        <p:spPr>
          <a:xfrm>
            <a:off x="243422" y="5899401"/>
            <a:ext cx="11811000" cy="520271"/>
          </a:xfrm>
          <a:prstGeom prst="rect">
            <a:avLst/>
          </a:prstGeom>
          <a:solidFill>
            <a:schemeClr val="accent1"/>
          </a:solidFill>
        </p:spPr>
        <p:txBody>
          <a:bodyPr wrap="square">
            <a:spAutoFit/>
          </a:bodyPr>
          <a:lstStyle/>
          <a:p>
            <a:pPr>
              <a:lnSpc>
                <a:spcPts val="3000"/>
              </a:lnSpc>
            </a:pPr>
            <a:r>
              <a:rPr lang="en-US" sz="4800" dirty="0"/>
              <a:t> </a:t>
            </a:r>
            <a:r>
              <a:rPr lang="en-US" sz="2400" dirty="0">
                <a:solidFill>
                  <a:srgbClr val="E0FFFF"/>
                </a:solidFill>
                <a:latin typeface="Lucida Console" panose="020B0609040504020204" pitchFamily="49" charset="0"/>
              </a:rPr>
              <a:t>New-</a:t>
            </a:r>
            <a:r>
              <a:rPr lang="en-US" sz="2400" dirty="0" err="1">
                <a:solidFill>
                  <a:srgbClr val="E0FFFF"/>
                </a:solidFill>
                <a:latin typeface="Lucida Console" panose="020B0609040504020204" pitchFamily="49" charset="0"/>
              </a:rPr>
              <a:t>ScheduledTaskSettingsSet</a:t>
            </a:r>
            <a:r>
              <a:rPr lang="en-US" sz="2400" dirty="0">
                <a:solidFill>
                  <a:prstClr val="black"/>
                </a:solidFill>
                <a:latin typeface="Lucida Console" panose="020B0609040504020204" pitchFamily="49" charset="0"/>
              </a:rPr>
              <a:t> </a:t>
            </a:r>
            <a:r>
              <a:rPr lang="en-US" sz="2400" dirty="0">
                <a:solidFill>
                  <a:srgbClr val="D3D3D3"/>
                </a:solidFill>
                <a:latin typeface="Lucida Console" panose="020B0609040504020204" pitchFamily="49" charset="0"/>
              </a:rPr>
              <a:t>|</a:t>
            </a:r>
            <a:r>
              <a:rPr lang="en-US" sz="2400" dirty="0">
                <a:solidFill>
                  <a:prstClr val="black"/>
                </a:solidFill>
                <a:latin typeface="Lucida Console" panose="020B0609040504020204" pitchFamily="49" charset="0"/>
              </a:rPr>
              <a:t> </a:t>
            </a:r>
            <a:r>
              <a:rPr lang="en-US" sz="2400" dirty="0">
                <a:solidFill>
                  <a:srgbClr val="E0FFFF"/>
                </a:solidFill>
                <a:latin typeface="Lucida Console" panose="020B0609040504020204" pitchFamily="49" charset="0"/>
              </a:rPr>
              <a:t>Get-Member </a:t>
            </a:r>
            <a:r>
              <a:rPr lang="en-US" sz="2400" dirty="0">
                <a:solidFill>
                  <a:srgbClr val="FFE4B5"/>
                </a:solidFill>
                <a:latin typeface="Lucida Console" panose="020B0609040504020204" pitchFamily="49" charset="0"/>
              </a:rPr>
              <a:t>-</a:t>
            </a:r>
            <a:r>
              <a:rPr lang="en-US" sz="2400" dirty="0" err="1">
                <a:solidFill>
                  <a:srgbClr val="FFE4B5"/>
                </a:solidFill>
                <a:latin typeface="Lucida Console" panose="020B0609040504020204" pitchFamily="49" charset="0"/>
              </a:rPr>
              <a:t>MemberType</a:t>
            </a:r>
            <a:r>
              <a:rPr lang="en-US" sz="2400" dirty="0">
                <a:solidFill>
                  <a:prstClr val="black"/>
                </a:solidFill>
                <a:latin typeface="Lucida Console" panose="020B0609040504020204" pitchFamily="49" charset="0"/>
              </a:rPr>
              <a:t> </a:t>
            </a:r>
            <a:r>
              <a:rPr lang="en-US" sz="2400" dirty="0">
                <a:solidFill>
                  <a:srgbClr val="EE82EE"/>
                </a:solidFill>
                <a:latin typeface="Lucida Console" panose="020B0609040504020204" pitchFamily="49" charset="0"/>
              </a:rPr>
              <a:t>Property</a:t>
            </a:r>
          </a:p>
        </p:txBody>
      </p:sp>
      <p:graphicFrame>
        <p:nvGraphicFramePr>
          <p:cNvPr id="5" name="Table 4">
            <a:extLst>
              <a:ext uri="{FF2B5EF4-FFF2-40B4-BE49-F238E27FC236}">
                <a16:creationId xmlns:a16="http://schemas.microsoft.com/office/drawing/2014/main" id="{F588DDD4-7FCD-4DB3-AEE3-0F16874A0F16}"/>
              </a:ext>
            </a:extLst>
          </p:cNvPr>
          <p:cNvGraphicFramePr>
            <a:graphicFrameLocks noGrp="1"/>
          </p:cNvGraphicFramePr>
          <p:nvPr>
            <p:extLst>
              <p:ext uri="{D42A27DB-BD31-4B8C-83A1-F6EECF244321}">
                <p14:modId xmlns:p14="http://schemas.microsoft.com/office/powerpoint/2010/main" val="3190067369"/>
              </p:ext>
            </p:extLst>
          </p:nvPr>
        </p:nvGraphicFramePr>
        <p:xfrm>
          <a:off x="321002" y="1459211"/>
          <a:ext cx="11655840" cy="3362960"/>
        </p:xfrm>
        <a:graphic>
          <a:graphicData uri="http://schemas.openxmlformats.org/drawingml/2006/table">
            <a:tbl>
              <a:tblPr firstRow="1" bandRow="1">
                <a:tableStyleId>{073A0DAA-6AF3-43AB-8588-CEC1D06C72B9}</a:tableStyleId>
              </a:tblPr>
              <a:tblGrid>
                <a:gridCol w="5674360">
                  <a:extLst>
                    <a:ext uri="{9D8B030D-6E8A-4147-A177-3AD203B41FA5}">
                      <a16:colId xmlns:a16="http://schemas.microsoft.com/office/drawing/2014/main" val="3304583212"/>
                    </a:ext>
                  </a:extLst>
                </a:gridCol>
                <a:gridCol w="5981480">
                  <a:extLst>
                    <a:ext uri="{9D8B030D-6E8A-4147-A177-3AD203B41FA5}">
                      <a16:colId xmlns:a16="http://schemas.microsoft.com/office/drawing/2014/main" val="1371843703"/>
                    </a:ext>
                  </a:extLst>
                </a:gridCol>
              </a:tblGrid>
              <a:tr h="341981">
                <a:tc>
                  <a:txBody>
                    <a:bodyPr/>
                    <a:lstStyle/>
                    <a:p>
                      <a:r>
                        <a:rPr lang="en-US" sz="2000" dirty="0"/>
                        <a:t>Setting</a:t>
                      </a:r>
                    </a:p>
                  </a:txBody>
                  <a:tcPr/>
                </a:tc>
                <a:tc>
                  <a:txBody>
                    <a:bodyPr/>
                    <a:lstStyle/>
                    <a:p>
                      <a:r>
                        <a:rPr lang="en-US" sz="2000" dirty="0"/>
                        <a:t>Description</a:t>
                      </a:r>
                    </a:p>
                  </a:txBody>
                  <a:tcPr/>
                </a:tc>
                <a:extLst>
                  <a:ext uri="{0D108BD9-81ED-4DB2-BD59-A6C34878D82A}">
                    <a16:rowId xmlns:a16="http://schemas.microsoft.com/office/drawing/2014/main" val="2867804050"/>
                  </a:ext>
                </a:extLst>
              </a:tr>
              <a:tr h="370840">
                <a:tc>
                  <a:txBody>
                    <a:bodyPr/>
                    <a:lstStyle/>
                    <a:p>
                      <a:r>
                        <a:rPr lang="en-US" sz="1800" kern="0" dirty="0">
                          <a:solidFill>
                            <a:srgbClr val="FFE4B5"/>
                          </a:solidFill>
                          <a:latin typeface="Lucida Console" panose="020B0609040504020204" pitchFamily="49" charset="0"/>
                          <a:ea typeface="+mn-ea"/>
                          <a:cs typeface="+mn-cs"/>
                        </a:rPr>
                        <a:t>-</a:t>
                      </a:r>
                      <a:r>
                        <a:rPr lang="en-US" sz="1800" kern="0" dirty="0" err="1">
                          <a:solidFill>
                            <a:srgbClr val="FFE4B5"/>
                          </a:solidFill>
                          <a:latin typeface="Lucida Console" panose="020B0609040504020204" pitchFamily="49" charset="0"/>
                          <a:ea typeface="+mn-ea"/>
                          <a:cs typeface="+mn-cs"/>
                        </a:rPr>
                        <a:t>WakeToRun</a:t>
                      </a:r>
                      <a:endParaRPr lang="en-US" sz="1800" kern="0" dirty="0">
                        <a:solidFill>
                          <a:srgbClr val="FFE4B5"/>
                        </a:solidFill>
                        <a:latin typeface="Lucida Console" panose="020B0609040504020204" pitchFamily="49" charset="0"/>
                        <a:ea typeface="+mn-ea"/>
                        <a:cs typeface="+mn-cs"/>
                      </a:endParaRPr>
                    </a:p>
                  </a:txBody>
                  <a:tcPr>
                    <a:solidFill>
                      <a:srgbClr val="002060"/>
                    </a:solidFill>
                  </a:tcPr>
                </a:tc>
                <a:tc>
                  <a:txBody>
                    <a:bodyPr/>
                    <a:lstStyle/>
                    <a:p>
                      <a:r>
                        <a:rPr lang="en-US" sz="1800" kern="0" dirty="0">
                          <a:solidFill>
                            <a:schemeClr val="bg1"/>
                          </a:solidFill>
                          <a:latin typeface="+mn-lt"/>
                          <a:ea typeface="+mn-ea"/>
                          <a:cs typeface="+mn-cs"/>
                        </a:rPr>
                        <a:t>Wakes the computer to run the  task.</a:t>
                      </a:r>
                    </a:p>
                  </a:txBody>
                  <a:tcPr>
                    <a:solidFill>
                      <a:srgbClr val="002060"/>
                    </a:solidFill>
                  </a:tcPr>
                </a:tc>
                <a:extLst>
                  <a:ext uri="{0D108BD9-81ED-4DB2-BD59-A6C34878D82A}">
                    <a16:rowId xmlns:a16="http://schemas.microsoft.com/office/drawing/2014/main" val="1771906473"/>
                  </a:ext>
                </a:extLst>
              </a:tr>
              <a:tr h="385246">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800" kern="0" dirty="0">
                          <a:solidFill>
                            <a:srgbClr val="FFE4B5"/>
                          </a:solidFill>
                          <a:latin typeface="Lucida Console" panose="020B0609040504020204" pitchFamily="49" charset="0"/>
                          <a:ea typeface="+mn-ea"/>
                          <a:cs typeface="+mn-cs"/>
                        </a:rPr>
                        <a:t>-</a:t>
                      </a:r>
                      <a:r>
                        <a:rPr lang="en-US" sz="1800" kern="0" dirty="0" err="1">
                          <a:solidFill>
                            <a:srgbClr val="FFE4B5"/>
                          </a:solidFill>
                          <a:latin typeface="Lucida Console" panose="020B0609040504020204" pitchFamily="49" charset="0"/>
                          <a:ea typeface="+mn-ea"/>
                          <a:cs typeface="+mn-cs"/>
                        </a:rPr>
                        <a:t>AllowStartIfOnBatteries</a:t>
                      </a:r>
                      <a:r>
                        <a:rPr lang="en-US" sz="1800" kern="0" dirty="0">
                          <a:solidFill>
                            <a:srgbClr val="FFE4B5"/>
                          </a:solidFill>
                          <a:latin typeface="Lucida Console" panose="020B0609040504020204" pitchFamily="49" charset="0"/>
                          <a:ea typeface="+mn-ea"/>
                          <a:cs typeface="+mn-cs"/>
                        </a:rPr>
                        <a:t> </a:t>
                      </a:r>
                      <a:br>
                        <a:rPr lang="en-US" sz="1800" kern="0" dirty="0">
                          <a:solidFill>
                            <a:srgbClr val="FFE4B5"/>
                          </a:solidFill>
                          <a:latin typeface="Lucida Console" panose="020B0609040504020204" pitchFamily="49" charset="0"/>
                          <a:ea typeface="+mn-ea"/>
                          <a:cs typeface="+mn-cs"/>
                        </a:rPr>
                      </a:br>
                      <a:r>
                        <a:rPr lang="en-US" sz="1800" kern="0" dirty="0">
                          <a:solidFill>
                            <a:srgbClr val="FFE4B5"/>
                          </a:solidFill>
                          <a:latin typeface="Lucida Console" panose="020B0609040504020204" pitchFamily="49" charset="0"/>
                          <a:ea typeface="+mn-ea"/>
                          <a:cs typeface="+mn-cs"/>
                        </a:rPr>
                        <a:t>-</a:t>
                      </a:r>
                      <a:r>
                        <a:rPr lang="en-US" sz="1800" kern="0" dirty="0" err="1">
                          <a:solidFill>
                            <a:srgbClr val="FFE4B5"/>
                          </a:solidFill>
                          <a:latin typeface="Lucida Console" panose="020B0609040504020204" pitchFamily="49" charset="0"/>
                          <a:ea typeface="+mn-ea"/>
                          <a:cs typeface="+mn-cs"/>
                        </a:rPr>
                        <a:t>DontStopIfGoingOnBatteries</a:t>
                      </a:r>
                      <a:endParaRPr lang="en-US" sz="1800" kern="0" dirty="0">
                        <a:solidFill>
                          <a:srgbClr val="FFE4B5"/>
                        </a:solidFill>
                        <a:latin typeface="Lucida Console" panose="020B0609040504020204" pitchFamily="49" charset="0"/>
                        <a:ea typeface="+mn-ea"/>
                        <a:cs typeface="+mn-cs"/>
                      </a:endParaRPr>
                    </a:p>
                  </a:txBody>
                  <a:tcPr>
                    <a:solidFill>
                      <a:srgbClr val="002060"/>
                    </a:solidFill>
                  </a:tcPr>
                </a:tc>
                <a:tc>
                  <a:txBody>
                    <a:bodyPr/>
                    <a:lstStyle/>
                    <a:p>
                      <a:r>
                        <a:rPr lang="en-US" sz="1800" kern="0" dirty="0">
                          <a:solidFill>
                            <a:schemeClr val="bg1"/>
                          </a:solidFill>
                          <a:latin typeface="+mn-lt"/>
                          <a:ea typeface="+mn-ea"/>
                          <a:cs typeface="+mn-cs"/>
                        </a:rPr>
                        <a:t>Control Scheduled Job Execution on battery power.</a:t>
                      </a:r>
                    </a:p>
                  </a:txBody>
                  <a:tcPr>
                    <a:solidFill>
                      <a:srgbClr val="002060"/>
                    </a:solidFill>
                  </a:tcPr>
                </a:tc>
                <a:extLst>
                  <a:ext uri="{0D108BD9-81ED-4DB2-BD59-A6C34878D82A}">
                    <a16:rowId xmlns:a16="http://schemas.microsoft.com/office/drawing/2014/main" val="2247271884"/>
                  </a:ext>
                </a:extLst>
              </a:tr>
              <a:tr h="370840">
                <a:tc>
                  <a:txBody>
                    <a:bodyPr/>
                    <a:lstStyle/>
                    <a:p>
                      <a:r>
                        <a:rPr lang="en-US" sz="1800" kern="0" dirty="0">
                          <a:solidFill>
                            <a:srgbClr val="FFE4B5"/>
                          </a:solidFill>
                          <a:latin typeface="Lucida Console" panose="020B0609040504020204" pitchFamily="49" charset="0"/>
                          <a:ea typeface="+mn-ea"/>
                          <a:cs typeface="+mn-cs"/>
                        </a:rPr>
                        <a:t>-</a:t>
                      </a:r>
                      <a:r>
                        <a:rPr lang="en-US" sz="1800" kern="0" dirty="0" err="1">
                          <a:solidFill>
                            <a:srgbClr val="FFE4B5"/>
                          </a:solidFill>
                          <a:latin typeface="Lucida Console" panose="020B0609040504020204" pitchFamily="49" charset="0"/>
                          <a:ea typeface="+mn-ea"/>
                          <a:cs typeface="+mn-cs"/>
                        </a:rPr>
                        <a:t>IdleWaitTimeout</a:t>
                      </a:r>
                      <a:r>
                        <a:rPr lang="en-US" sz="1800" kern="0" dirty="0">
                          <a:solidFill>
                            <a:srgbClr val="FFE4B5"/>
                          </a:solidFill>
                          <a:latin typeface="Lucida Console" panose="020B0609040504020204" pitchFamily="49" charset="0"/>
                          <a:ea typeface="+mn-ea"/>
                          <a:cs typeface="+mn-cs"/>
                        </a:rPr>
                        <a:t> </a:t>
                      </a:r>
                      <a:r>
                        <a:rPr lang="en-US" sz="1800" kern="0" dirty="0">
                          <a:solidFill>
                            <a:schemeClr val="bg1"/>
                          </a:solidFill>
                          <a:latin typeface="Lucida Console" panose="020B0609040504020204" pitchFamily="49" charset="0"/>
                          <a:ea typeface="+mn-ea"/>
                          <a:cs typeface="+mn-cs"/>
                        </a:rPr>
                        <a:t>and </a:t>
                      </a:r>
                      <a:r>
                        <a:rPr lang="en-US" sz="1800" kern="0" dirty="0">
                          <a:solidFill>
                            <a:srgbClr val="FFE4B5"/>
                          </a:solidFill>
                          <a:latin typeface="Lucida Console" panose="020B0609040504020204" pitchFamily="49" charset="0"/>
                          <a:ea typeface="+mn-ea"/>
                          <a:cs typeface="+mn-cs"/>
                        </a:rPr>
                        <a:t>-</a:t>
                      </a:r>
                      <a:r>
                        <a:rPr lang="en-US" sz="1800" kern="0" dirty="0" err="1">
                          <a:solidFill>
                            <a:srgbClr val="FFE4B5"/>
                          </a:solidFill>
                          <a:latin typeface="Lucida Console" panose="020B0609040504020204" pitchFamily="49" charset="0"/>
                          <a:ea typeface="+mn-ea"/>
                          <a:cs typeface="+mn-cs"/>
                        </a:rPr>
                        <a:t>IdleDuration</a:t>
                      </a:r>
                      <a:endParaRPr lang="en-US" sz="1800" kern="0" dirty="0">
                        <a:solidFill>
                          <a:srgbClr val="FFE4B5"/>
                        </a:solidFill>
                        <a:latin typeface="Lucida Console" panose="020B0609040504020204" pitchFamily="49" charset="0"/>
                        <a:ea typeface="+mn-ea"/>
                        <a:cs typeface="+mn-cs"/>
                      </a:endParaRPr>
                    </a:p>
                    <a:p>
                      <a:r>
                        <a:rPr lang="en-US" sz="1800" kern="0" dirty="0">
                          <a:solidFill>
                            <a:srgbClr val="FFE4B5"/>
                          </a:solidFill>
                          <a:latin typeface="Lucida Console" panose="020B0609040504020204" pitchFamily="49" charset="0"/>
                          <a:ea typeface="+mn-ea"/>
                          <a:cs typeface="+mn-cs"/>
                        </a:rPr>
                        <a:t>-</a:t>
                      </a:r>
                      <a:r>
                        <a:rPr lang="en-US" sz="1800" kern="0" dirty="0" err="1">
                          <a:solidFill>
                            <a:srgbClr val="FFE4B5"/>
                          </a:solidFill>
                          <a:latin typeface="Lucida Console" panose="020B0609040504020204" pitchFamily="49" charset="0"/>
                          <a:ea typeface="+mn-ea"/>
                          <a:cs typeface="+mn-cs"/>
                        </a:rPr>
                        <a:t>RunOnlyIfIdle</a:t>
                      </a:r>
                      <a:r>
                        <a:rPr lang="en-US" sz="1800" kern="0" dirty="0">
                          <a:solidFill>
                            <a:srgbClr val="FFE4B5"/>
                          </a:solidFill>
                          <a:latin typeface="Lucida Console" panose="020B0609040504020204" pitchFamily="49" charset="0"/>
                          <a:ea typeface="+mn-ea"/>
                          <a:cs typeface="+mn-cs"/>
                        </a:rPr>
                        <a:t> </a:t>
                      </a:r>
                      <a:r>
                        <a:rPr lang="en-US" sz="1800" kern="0" dirty="0">
                          <a:solidFill>
                            <a:schemeClr val="bg1"/>
                          </a:solidFill>
                          <a:latin typeface="Lucida Console" panose="020B0609040504020204" pitchFamily="49" charset="0"/>
                          <a:ea typeface="+mn-ea"/>
                          <a:cs typeface="+mn-cs"/>
                        </a:rPr>
                        <a:t>and</a:t>
                      </a:r>
                      <a:r>
                        <a:rPr lang="en-US" sz="1800" kern="0" dirty="0">
                          <a:solidFill>
                            <a:schemeClr val="tx1"/>
                          </a:solidFill>
                          <a:latin typeface="Lucida Console" panose="020B0609040504020204" pitchFamily="49" charset="0"/>
                          <a:ea typeface="+mn-ea"/>
                          <a:cs typeface="+mn-cs"/>
                        </a:rPr>
                        <a:t> </a:t>
                      </a:r>
                      <a:r>
                        <a:rPr lang="en-US" sz="1800" kern="0" dirty="0">
                          <a:solidFill>
                            <a:srgbClr val="FFE4B5"/>
                          </a:solidFill>
                          <a:latin typeface="Lucida Console" panose="020B0609040504020204" pitchFamily="49" charset="0"/>
                          <a:ea typeface="+mn-ea"/>
                          <a:cs typeface="+mn-cs"/>
                        </a:rPr>
                        <a:t>–</a:t>
                      </a:r>
                      <a:r>
                        <a:rPr lang="en-US" sz="1800" kern="0" dirty="0" err="1">
                          <a:solidFill>
                            <a:srgbClr val="FFE4B5"/>
                          </a:solidFill>
                          <a:latin typeface="Lucida Console" panose="020B0609040504020204" pitchFamily="49" charset="0"/>
                          <a:ea typeface="+mn-ea"/>
                          <a:cs typeface="+mn-cs"/>
                        </a:rPr>
                        <a:t>DontStopOnIdleEnd</a:t>
                      </a:r>
                      <a:r>
                        <a:rPr lang="en-US" sz="1800" kern="0" dirty="0">
                          <a:solidFill>
                            <a:srgbClr val="FFE4B5"/>
                          </a:solidFill>
                          <a:latin typeface="Lucida Console" panose="020B0609040504020204" pitchFamily="49" charset="0"/>
                          <a:ea typeface="+mn-ea"/>
                          <a:cs typeface="+mn-cs"/>
                        </a:rPr>
                        <a:t> </a:t>
                      </a:r>
                      <a:r>
                        <a:rPr lang="en-US" sz="1800" kern="0" dirty="0">
                          <a:solidFill>
                            <a:schemeClr val="bg1"/>
                          </a:solidFill>
                          <a:latin typeface="Lucida Console" panose="020B0609040504020204" pitchFamily="49" charset="0"/>
                          <a:ea typeface="+mn-ea"/>
                          <a:cs typeface="+mn-cs"/>
                        </a:rPr>
                        <a:t>and</a:t>
                      </a:r>
                      <a:r>
                        <a:rPr lang="en-US" sz="1800" kern="0" dirty="0">
                          <a:solidFill>
                            <a:srgbClr val="FFE4B5"/>
                          </a:solidFill>
                          <a:latin typeface="Lucida Console" panose="020B0609040504020204" pitchFamily="49" charset="0"/>
                          <a:ea typeface="+mn-ea"/>
                          <a:cs typeface="+mn-cs"/>
                        </a:rPr>
                        <a:t> </a:t>
                      </a:r>
                    </a:p>
                    <a:p>
                      <a:r>
                        <a:rPr lang="en-US" sz="1800" kern="0" dirty="0">
                          <a:solidFill>
                            <a:srgbClr val="FFE4B5"/>
                          </a:solidFill>
                          <a:latin typeface="Lucida Console" panose="020B0609040504020204" pitchFamily="49" charset="0"/>
                          <a:ea typeface="+mn-ea"/>
                          <a:cs typeface="+mn-cs"/>
                        </a:rPr>
                        <a:t>–</a:t>
                      </a:r>
                      <a:r>
                        <a:rPr lang="en-US" sz="1800" kern="0" dirty="0" err="1">
                          <a:solidFill>
                            <a:srgbClr val="FFE4B5"/>
                          </a:solidFill>
                          <a:latin typeface="Lucida Console" panose="020B0609040504020204" pitchFamily="49" charset="0"/>
                          <a:ea typeface="+mn-ea"/>
                          <a:cs typeface="+mn-cs"/>
                        </a:rPr>
                        <a:t>RestartOnIdle</a:t>
                      </a:r>
                      <a:endParaRPr lang="en-US" sz="1800" kern="0" dirty="0">
                        <a:solidFill>
                          <a:srgbClr val="FFE4B5"/>
                        </a:solidFill>
                        <a:latin typeface="Lucida Console" panose="020B0609040504020204" pitchFamily="49" charset="0"/>
                        <a:ea typeface="+mn-ea"/>
                        <a:cs typeface="+mn-cs"/>
                      </a:endParaRPr>
                    </a:p>
                  </a:txBody>
                  <a:tcPr>
                    <a:solidFill>
                      <a:srgbClr val="002060"/>
                    </a:solidFill>
                  </a:tcPr>
                </a:tc>
                <a:tc>
                  <a:txBody>
                    <a:bodyPr/>
                    <a:lstStyle/>
                    <a:p>
                      <a:r>
                        <a:rPr lang="en-US" sz="1800" kern="0" dirty="0">
                          <a:solidFill>
                            <a:schemeClr val="bg1"/>
                          </a:solidFill>
                          <a:latin typeface="+mn-lt"/>
                          <a:ea typeface="+mn-ea"/>
                          <a:cs typeface="+mn-cs"/>
                        </a:rPr>
                        <a:t>Control Idle Settings and Timeouts.</a:t>
                      </a:r>
                    </a:p>
                  </a:txBody>
                  <a:tcPr>
                    <a:solidFill>
                      <a:srgbClr val="002060"/>
                    </a:solidFill>
                  </a:tcPr>
                </a:tc>
                <a:extLst>
                  <a:ext uri="{0D108BD9-81ED-4DB2-BD59-A6C34878D82A}">
                    <a16:rowId xmlns:a16="http://schemas.microsoft.com/office/drawing/2014/main" val="3040323208"/>
                  </a:ext>
                </a:extLst>
              </a:tr>
              <a:tr h="370840">
                <a:tc>
                  <a:txBody>
                    <a:bodyPr/>
                    <a:lstStyle/>
                    <a:p>
                      <a:r>
                        <a:rPr lang="en-US" sz="1800" kern="0" dirty="0">
                          <a:solidFill>
                            <a:srgbClr val="FFE4B5"/>
                          </a:solidFill>
                          <a:latin typeface="Lucida Console" panose="020B0609040504020204" pitchFamily="49" charset="0"/>
                          <a:ea typeface="+mn-ea"/>
                          <a:cs typeface="+mn-cs"/>
                        </a:rPr>
                        <a:t>-Hidden </a:t>
                      </a:r>
                      <a:r>
                        <a:rPr lang="en-US" sz="1800" kern="0" dirty="0">
                          <a:solidFill>
                            <a:schemeClr val="bg1"/>
                          </a:solidFill>
                          <a:latin typeface="Lucida Console" panose="020B0609040504020204" pitchFamily="49" charset="0"/>
                          <a:ea typeface="+mn-ea"/>
                          <a:cs typeface="+mn-cs"/>
                        </a:rPr>
                        <a:t>or</a:t>
                      </a:r>
                      <a:r>
                        <a:rPr lang="en-US" sz="1800" kern="0" dirty="0">
                          <a:solidFill>
                            <a:srgbClr val="FFE4B5"/>
                          </a:solidFill>
                          <a:latin typeface="Lucida Console" panose="020B0609040504020204" pitchFamily="49" charset="0"/>
                          <a:ea typeface="+mn-ea"/>
                          <a:cs typeface="+mn-cs"/>
                        </a:rPr>
                        <a:t> -Disabled</a:t>
                      </a:r>
                    </a:p>
                  </a:txBody>
                  <a:tcPr>
                    <a:solidFill>
                      <a:srgbClr val="002060"/>
                    </a:solid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800" kern="0" dirty="0">
                          <a:solidFill>
                            <a:schemeClr val="bg1"/>
                          </a:solidFill>
                          <a:latin typeface="+mn-lt"/>
                          <a:ea typeface="+mn-ea"/>
                          <a:cs typeface="+mn-cs"/>
                        </a:rPr>
                        <a:t>Disables or Hides the </a:t>
                      </a:r>
                      <a:r>
                        <a:rPr lang="en-US" sz="1800" kern="0" dirty="0" err="1">
                          <a:solidFill>
                            <a:schemeClr val="bg1"/>
                          </a:solidFill>
                          <a:latin typeface="+mn-lt"/>
                          <a:ea typeface="+mn-ea"/>
                          <a:cs typeface="+mn-cs"/>
                        </a:rPr>
                        <a:t>ScheduledTask</a:t>
                      </a:r>
                      <a:endParaRPr lang="en-US" sz="1800" kern="0" dirty="0">
                        <a:solidFill>
                          <a:schemeClr val="bg1"/>
                        </a:solidFill>
                        <a:latin typeface="+mn-lt"/>
                        <a:ea typeface="+mn-ea"/>
                        <a:cs typeface="+mn-cs"/>
                      </a:endParaRPr>
                    </a:p>
                  </a:txBody>
                  <a:tcPr>
                    <a:solidFill>
                      <a:srgbClr val="002060"/>
                    </a:solidFill>
                  </a:tcPr>
                </a:tc>
                <a:extLst>
                  <a:ext uri="{0D108BD9-81ED-4DB2-BD59-A6C34878D82A}">
                    <a16:rowId xmlns:a16="http://schemas.microsoft.com/office/drawing/2014/main" val="1860931305"/>
                  </a:ext>
                </a:extLst>
              </a:tr>
              <a:tr h="370840">
                <a:tc>
                  <a:txBody>
                    <a:bodyPr/>
                    <a:lstStyle/>
                    <a:p>
                      <a:r>
                        <a:rPr lang="en-US" sz="2000" kern="0" dirty="0">
                          <a:solidFill>
                            <a:srgbClr val="FFE4B5"/>
                          </a:solidFill>
                          <a:latin typeface="Lucida Console" panose="020B0609040504020204" pitchFamily="49" charset="0"/>
                          <a:ea typeface="+mn-ea"/>
                          <a:cs typeface="+mn-cs"/>
                        </a:rPr>
                        <a:t>-</a:t>
                      </a:r>
                      <a:r>
                        <a:rPr lang="en-US" sz="2000" kern="0" dirty="0" err="1">
                          <a:solidFill>
                            <a:srgbClr val="FFE4B5"/>
                          </a:solidFill>
                          <a:latin typeface="Lucida Console" panose="020B0609040504020204" pitchFamily="49" charset="0"/>
                          <a:ea typeface="+mn-ea"/>
                          <a:cs typeface="+mn-cs"/>
                        </a:rPr>
                        <a:t>RestartCount</a:t>
                      </a:r>
                      <a:r>
                        <a:rPr lang="en-US" sz="2000" kern="0" dirty="0">
                          <a:solidFill>
                            <a:srgbClr val="FFE4B5"/>
                          </a:solidFill>
                          <a:latin typeface="Lucida Console" panose="020B0609040504020204" pitchFamily="49" charset="0"/>
                          <a:ea typeface="+mn-ea"/>
                          <a:cs typeface="+mn-cs"/>
                        </a:rPr>
                        <a:t> -</a:t>
                      </a:r>
                      <a:r>
                        <a:rPr lang="en-US" sz="2000" kern="0" dirty="0" err="1">
                          <a:solidFill>
                            <a:srgbClr val="FFE4B5"/>
                          </a:solidFill>
                          <a:latin typeface="Lucida Console" panose="020B0609040504020204" pitchFamily="49" charset="0"/>
                          <a:ea typeface="+mn-ea"/>
                          <a:cs typeface="+mn-cs"/>
                        </a:rPr>
                        <a:t>RestartInterval</a:t>
                      </a:r>
                      <a:endParaRPr lang="en-US" sz="2000" kern="0" dirty="0">
                        <a:solidFill>
                          <a:srgbClr val="FFE4B5"/>
                        </a:solidFill>
                        <a:latin typeface="Lucida Console" panose="020B0609040504020204" pitchFamily="49" charset="0"/>
                        <a:ea typeface="+mn-ea"/>
                        <a:cs typeface="+mn-cs"/>
                      </a:endParaRPr>
                    </a:p>
                  </a:txBody>
                  <a:tcPr>
                    <a:solidFill>
                      <a:srgbClr val="002060"/>
                    </a:solidFill>
                  </a:tcPr>
                </a:tc>
                <a:tc>
                  <a:txBody>
                    <a:bodyPr/>
                    <a:lstStyle/>
                    <a:p>
                      <a:r>
                        <a:rPr lang="en-US" sz="2000" kern="0" dirty="0">
                          <a:solidFill>
                            <a:schemeClr val="bg1"/>
                          </a:solidFill>
                          <a:latin typeface="+mn-lt"/>
                          <a:ea typeface="+mn-ea"/>
                          <a:cs typeface="+mn-cs"/>
                        </a:rPr>
                        <a:t>Indicates whether the Task should retry on failure.</a:t>
                      </a:r>
                    </a:p>
                  </a:txBody>
                  <a:tcPr>
                    <a:solidFill>
                      <a:srgbClr val="002060"/>
                    </a:solidFill>
                  </a:tcPr>
                </a:tc>
                <a:extLst>
                  <a:ext uri="{0D108BD9-81ED-4DB2-BD59-A6C34878D82A}">
                    <a16:rowId xmlns:a16="http://schemas.microsoft.com/office/drawing/2014/main" val="1787087839"/>
                  </a:ext>
                </a:extLst>
              </a:tr>
            </a:tbl>
          </a:graphicData>
        </a:graphic>
      </p:graphicFrame>
    </p:spTree>
    <p:extLst>
      <p:ext uri="{BB962C8B-B14F-4D97-AF65-F5344CB8AC3E}">
        <p14:creationId xmlns:p14="http://schemas.microsoft.com/office/powerpoint/2010/main" val="70751634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a16="http://schemas.microsoft.com/office/drawing/2014/main"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115D2C7-7306-425E-879A-CC3E987F1E99}"/>
              </a:ext>
            </a:extLst>
          </p:cNvPr>
          <p:cNvSpPr>
            <a:spLocks noGrp="1"/>
          </p:cNvSpPr>
          <p:nvPr>
            <p:ph type="body" sz="quarter" idx="10"/>
          </p:nvPr>
        </p:nvSpPr>
        <p:spPr>
          <a:xfrm>
            <a:off x="269239" y="1189177"/>
            <a:ext cx="11653523" cy="5236498"/>
          </a:xfrm>
        </p:spPr>
        <p:txBody>
          <a:bodyPr/>
          <a:lstStyle/>
          <a:p>
            <a:r>
              <a:rPr lang="en-US" dirty="0"/>
              <a:t>Scheduling PowerShell scripts</a:t>
            </a:r>
          </a:p>
          <a:p>
            <a:endParaRPr lang="en-US" dirty="0"/>
          </a:p>
          <a:p>
            <a:r>
              <a:rPr lang="en-US" dirty="0"/>
              <a:t>Multitasking / Multithreading Scenarios</a:t>
            </a:r>
          </a:p>
          <a:p>
            <a:endParaRPr lang="en-US" dirty="0"/>
          </a:p>
          <a:p>
            <a:r>
              <a:rPr lang="en-US" dirty="0"/>
              <a:t>Long running background operations (backup, copy, create VM’s, etc.)</a:t>
            </a:r>
          </a:p>
          <a:p>
            <a:endParaRPr lang="en-US" dirty="0"/>
          </a:p>
          <a:p>
            <a:r>
              <a:rPr lang="en-US" dirty="0"/>
              <a:t>Log collection / Inventory / Operating multiple servers</a:t>
            </a:r>
          </a:p>
          <a:p>
            <a:pPr marL="0" indent="0">
              <a:buNone/>
            </a:pPr>
            <a:endParaRPr lang="en-US" dirty="0"/>
          </a:p>
          <a:p>
            <a:r>
              <a:rPr lang="en-US" dirty="0"/>
              <a:t>Divide a huge operation into smaller pieces (Ex: file script on a file server) </a:t>
            </a:r>
          </a:p>
          <a:p>
            <a:pPr lvl="1"/>
            <a:endParaRPr lang="en-US" dirty="0"/>
          </a:p>
          <a:p>
            <a:endParaRPr lang="en-US" dirty="0"/>
          </a:p>
        </p:txBody>
      </p:sp>
      <p:sp>
        <p:nvSpPr>
          <p:cNvPr id="3" name="Title 2">
            <a:extLst>
              <a:ext uri="{FF2B5EF4-FFF2-40B4-BE49-F238E27FC236}">
                <a16:creationId xmlns:a16="http://schemas.microsoft.com/office/drawing/2014/main" id="{C9CCED32-B9FA-4CED-BF1D-469400A5D5A4}"/>
              </a:ext>
            </a:extLst>
          </p:cNvPr>
          <p:cNvSpPr>
            <a:spLocks noGrp="1"/>
          </p:cNvSpPr>
          <p:nvPr>
            <p:ph type="title"/>
          </p:nvPr>
        </p:nvSpPr>
        <p:spPr/>
        <p:txBody>
          <a:bodyPr/>
          <a:lstStyle/>
          <a:p>
            <a:r>
              <a:rPr lang="en-US" dirty="0"/>
              <a:t>When to use Jobs</a:t>
            </a:r>
          </a:p>
        </p:txBody>
      </p:sp>
    </p:spTree>
    <p:extLst>
      <p:ext uri="{BB962C8B-B14F-4D97-AF65-F5344CB8AC3E}">
        <p14:creationId xmlns:p14="http://schemas.microsoft.com/office/powerpoint/2010/main" val="315647737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a16="http://schemas.microsoft.com/office/drawing/2014/main" xmlns="">
      <p:transition>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name="HIDDEN - Slide329">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a:xfrm>
            <a:off x="269241" y="1217196"/>
            <a:ext cx="5378548" cy="1080745"/>
          </a:xfrm>
        </p:spPr>
        <p:txBody>
          <a:bodyPr/>
          <a:lstStyle/>
          <a:p>
            <a:r>
              <a:rPr lang="en-US"/>
              <a:t>Demonstration</a:t>
            </a:r>
            <a:endParaRPr lang="en-US" dirty="0"/>
          </a:p>
        </p:txBody>
      </p:sp>
      <p:pic>
        <p:nvPicPr>
          <p:cNvPr id="5" name="Picture Placeholder 3">
            <a:extLst>
              <a:ext uri="{FF2B5EF4-FFF2-40B4-BE49-F238E27FC236}">
                <a16:creationId xmlns:a16="http://schemas.microsoft.com/office/drawing/2014/main" id="{3B5AF5C7-5910-4915-9235-64F6CFEDCBAC}"/>
              </a:ext>
            </a:extLst>
          </p:cNvPr>
          <p:cNvPicPr>
            <a:picLocks noGrp="1" noChangeAspect="1"/>
          </p:cNvPicPr>
          <p:nvPr>
            <p:ph type="pic" sz="quarter" idx="10"/>
          </p:nvPr>
        </p:nvPicPr>
        <p:blipFill>
          <a:blip r:embed="rId4" cstate="email">
            <a:extLst>
              <a:ext uri="{28A0092B-C50C-407E-A947-70E740481C1C}">
                <a14:useLocalDpi xmlns:a14="http://schemas.microsoft.com/office/drawing/2010/main"/>
              </a:ext>
            </a:extLst>
          </a:blip>
          <a:srcRect t="7" b="7"/>
          <a:stretch>
            <a:fillRect/>
          </a:stretch>
        </p:blipFill>
        <p:spPr/>
      </p:pic>
      <p:sp>
        <p:nvSpPr>
          <p:cNvPr id="6" name="Title 1">
            <a:extLst>
              <a:ext uri="{FF2B5EF4-FFF2-40B4-BE49-F238E27FC236}">
                <a16:creationId xmlns:a16="http://schemas.microsoft.com/office/drawing/2014/main" id="{BCFF309F-090A-45E2-921B-C715EEDB1210}"/>
              </a:ext>
            </a:extLst>
          </p:cNvPr>
          <p:cNvSpPr txBox="1">
            <a:spLocks/>
          </p:cNvSpPr>
          <p:nvPr>
            <p:custDataLst>
              <p:custData r:id="rId1"/>
            </p:custDataLst>
          </p:nvPr>
        </p:nvSpPr>
        <p:spPr>
          <a:xfrm>
            <a:off x="223660" y="3204894"/>
            <a:ext cx="5722936" cy="679633"/>
          </a:xfrm>
          <a:prstGeom prst="rect">
            <a:avLst/>
          </a:prstGeom>
        </p:spPr>
        <p:txBody>
          <a:bodyPr vert="horz" wrap="square" lIns="143428" tIns="89642" rIns="143428" bIns="89642"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a:solidFill>
                  <a:schemeClr val="tx1"/>
                </a:solidFill>
              </a:rPr>
              <a:t>Scheduled Tasks</a:t>
            </a:r>
            <a:endParaRPr lang="en-US" sz="3600" dirty="0">
              <a:solidFill>
                <a:schemeClr val="tx1"/>
              </a:solidFill>
            </a:endParaRPr>
          </a:p>
        </p:txBody>
      </p:sp>
    </p:spTree>
    <p:extLst>
      <p:ext uri="{BB962C8B-B14F-4D97-AF65-F5344CB8AC3E}">
        <p14:creationId xmlns:p14="http://schemas.microsoft.com/office/powerpoint/2010/main" val="392788673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a14="http://schemas.microsoft.com/office/drawing/2010/main" xmlns:a16="http://schemas.microsoft.com/office/drawing/2014/main" xmlns="">
      <p:transition>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name="HIDDEN - Slide330">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677401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B73110F-3F7F-446D-87F9-219F6D0DBF1D}"/>
              </a:ext>
            </a:extLst>
          </p:cNvPr>
          <p:cNvSpPr>
            <a:spLocks noGrp="1"/>
          </p:cNvSpPr>
          <p:nvPr>
            <p:ph type="title"/>
          </p:nvPr>
        </p:nvSpPr>
        <p:spPr/>
        <p:txBody>
          <a:bodyPr/>
          <a:lstStyle/>
          <a:p>
            <a:r>
              <a:rPr lang="en-US" dirty="0"/>
              <a:t>PowerShell Jobs</a:t>
            </a:r>
          </a:p>
        </p:txBody>
      </p:sp>
    </p:spTree>
    <p:extLst>
      <p:ext uri="{BB962C8B-B14F-4D97-AF65-F5344CB8AC3E}">
        <p14:creationId xmlns:p14="http://schemas.microsoft.com/office/powerpoint/2010/main" val="215370431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p188="http://schemas.microsoft.com/office/powerpoint/2018/8/main" xmlns:a16="http://schemas.microsoft.com/office/drawing/2014/main" xmlns="">
      <p:transition>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name="HIDDEN - Slide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B5B00-DC84-4AB5-82AF-5C975E540C0B}"/>
              </a:ext>
            </a:extLst>
          </p:cNvPr>
          <p:cNvSpPr>
            <a:spLocks noGrp="1"/>
          </p:cNvSpPr>
          <p:nvPr>
            <p:ph type="title" idx="4294967295"/>
          </p:nvPr>
        </p:nvSpPr>
        <p:spPr>
          <a:xfrm>
            <a:off x="536575" y="288925"/>
            <a:ext cx="11655425" cy="900113"/>
          </a:xfrm>
        </p:spPr>
        <p:txBody>
          <a:bodyPr/>
          <a:lstStyle/>
          <a:p>
            <a:r>
              <a:rPr lang="en-US" dirty="0">
                <a:noFill/>
              </a:rPr>
              <a:t>Microsoft</a:t>
            </a:r>
          </a:p>
        </p:txBody>
      </p:sp>
    </p:spTree>
    <p:extLst>
      <p:ext uri="{BB962C8B-B14F-4D97-AF65-F5344CB8AC3E}">
        <p14:creationId xmlns:p14="http://schemas.microsoft.com/office/powerpoint/2010/main" val="54597160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a16="http://schemas.microsoft.com/office/drawing/2014/main"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074DA-E697-4220-876B-7AD2A393C81B}"/>
              </a:ext>
            </a:extLst>
          </p:cNvPr>
          <p:cNvSpPr>
            <a:spLocks noGrp="1"/>
          </p:cNvSpPr>
          <p:nvPr>
            <p:ph type="title"/>
          </p:nvPr>
        </p:nvSpPr>
        <p:spPr/>
        <p:txBody>
          <a:bodyPr/>
          <a:lstStyle/>
          <a:p>
            <a:r>
              <a:rPr lang="en-US"/>
              <a:t>Job Types</a:t>
            </a:r>
            <a:endParaRPr lang="en-US" dirty="0"/>
          </a:p>
        </p:txBody>
      </p:sp>
      <p:sp>
        <p:nvSpPr>
          <p:cNvPr id="4" name="Rectangle 3">
            <a:extLst>
              <a:ext uri="{FF2B5EF4-FFF2-40B4-BE49-F238E27FC236}">
                <a16:creationId xmlns:a16="http://schemas.microsoft.com/office/drawing/2014/main" id="{F0D97B59-BA00-4C47-9839-D3C7395BB5A2}"/>
              </a:ext>
            </a:extLst>
          </p:cNvPr>
          <p:cNvSpPr/>
          <p:nvPr/>
        </p:nvSpPr>
        <p:spPr>
          <a:xfrm>
            <a:off x="1447800" y="4574866"/>
            <a:ext cx="9042401" cy="1993623"/>
          </a:xfrm>
          <a:prstGeom prst="rect">
            <a:avLst/>
          </a:prstGeom>
          <a:solidFill>
            <a:srgbClr val="012456"/>
          </a:solidFill>
        </p:spPr>
        <p:txBody>
          <a:bodyPr wrap="square">
            <a:spAutoFit/>
          </a:bodyPr>
          <a:lstStyle/>
          <a:p>
            <a:r>
              <a:rPr lang="en-US" dirty="0">
                <a:solidFill>
                  <a:schemeClr val="bg1"/>
                </a:solidFill>
              </a:rPr>
              <a:t>PS C:&gt; Get-Job</a:t>
            </a:r>
          </a:p>
          <a:p>
            <a:r>
              <a:rPr lang="en-US" dirty="0">
                <a:solidFill>
                  <a:schemeClr val="bg1"/>
                </a:solidFill>
              </a:rPr>
              <a:t>Id  Name              </a:t>
            </a:r>
            <a:r>
              <a:rPr lang="en-US" dirty="0" err="1">
                <a:solidFill>
                  <a:schemeClr val="bg1"/>
                </a:solidFill>
              </a:rPr>
              <a:t>PSJobTypeName</a:t>
            </a:r>
            <a:r>
              <a:rPr lang="en-US" dirty="0">
                <a:solidFill>
                  <a:schemeClr val="bg1"/>
                </a:solidFill>
              </a:rPr>
              <a:t>  State          </a:t>
            </a:r>
            <a:r>
              <a:rPr lang="en-US" dirty="0" err="1">
                <a:solidFill>
                  <a:schemeClr val="bg1"/>
                </a:solidFill>
              </a:rPr>
              <a:t>HasMoreData</a:t>
            </a:r>
            <a:r>
              <a:rPr lang="en-US" dirty="0">
                <a:solidFill>
                  <a:schemeClr val="bg1"/>
                </a:solidFill>
              </a:rPr>
              <a:t>  Location    Command</a:t>
            </a:r>
          </a:p>
          <a:p>
            <a:r>
              <a:rPr lang="en-US" dirty="0">
                <a:solidFill>
                  <a:schemeClr val="bg1"/>
                </a:solidFill>
              </a:rPr>
              <a:t>--  ----                  -------------          -----           -----------       --------       -------</a:t>
            </a:r>
          </a:p>
          <a:p>
            <a:r>
              <a:rPr lang="en-US" dirty="0">
                <a:solidFill>
                  <a:schemeClr val="bg1"/>
                </a:solidFill>
              </a:rPr>
              <a:t>2   </a:t>
            </a:r>
            <a:r>
              <a:rPr lang="en-US" dirty="0" err="1">
                <a:solidFill>
                  <a:schemeClr val="bg1"/>
                </a:solidFill>
              </a:rPr>
              <a:t>LocalData</a:t>
            </a:r>
            <a:r>
              <a:rPr lang="en-US" dirty="0">
                <a:solidFill>
                  <a:schemeClr val="bg1"/>
                </a:solidFill>
              </a:rPr>
              <a:t>        </a:t>
            </a:r>
            <a:r>
              <a:rPr lang="en-US" dirty="0" err="1">
                <a:solidFill>
                  <a:schemeClr val="bg1"/>
                </a:solidFill>
              </a:rPr>
              <a:t>BackgroundJob</a:t>
            </a:r>
            <a:r>
              <a:rPr lang="en-US" dirty="0">
                <a:solidFill>
                  <a:schemeClr val="bg1"/>
                </a:solidFill>
              </a:rPr>
              <a:t>    Completed  True               localhost    Get-Process</a:t>
            </a:r>
          </a:p>
          <a:p>
            <a:r>
              <a:rPr lang="en-US" dirty="0">
                <a:solidFill>
                  <a:schemeClr val="bg1"/>
                </a:solidFill>
              </a:rPr>
              <a:t>4   </a:t>
            </a:r>
            <a:r>
              <a:rPr lang="en-US" dirty="0" err="1">
                <a:solidFill>
                  <a:schemeClr val="bg1"/>
                </a:solidFill>
              </a:rPr>
              <a:t>RemoteData</a:t>
            </a:r>
            <a:r>
              <a:rPr lang="en-US" dirty="0">
                <a:solidFill>
                  <a:schemeClr val="bg1"/>
                </a:solidFill>
              </a:rPr>
              <a:t>    </a:t>
            </a:r>
            <a:r>
              <a:rPr lang="en-US" dirty="0" err="1">
                <a:solidFill>
                  <a:schemeClr val="bg1"/>
                </a:solidFill>
              </a:rPr>
              <a:t>RemoteJob</a:t>
            </a:r>
            <a:r>
              <a:rPr lang="en-US" dirty="0">
                <a:solidFill>
                  <a:schemeClr val="bg1"/>
                </a:solidFill>
              </a:rPr>
              <a:t>           Completed  True              Server01     Get-Process</a:t>
            </a:r>
          </a:p>
          <a:p>
            <a:r>
              <a:rPr lang="en-US" dirty="0">
                <a:solidFill>
                  <a:schemeClr val="bg1"/>
                </a:solidFill>
              </a:rPr>
              <a:t>6   </a:t>
            </a:r>
            <a:r>
              <a:rPr lang="en-US" dirty="0" err="1">
                <a:solidFill>
                  <a:schemeClr val="bg1"/>
                </a:solidFill>
              </a:rPr>
              <a:t>TestWFJob</a:t>
            </a:r>
            <a:r>
              <a:rPr lang="en-US" dirty="0">
                <a:solidFill>
                  <a:schemeClr val="bg1"/>
                </a:solidFill>
              </a:rPr>
              <a:t>       </a:t>
            </a:r>
            <a:r>
              <a:rPr lang="en-US" dirty="0" err="1">
                <a:solidFill>
                  <a:schemeClr val="bg1"/>
                </a:solidFill>
              </a:rPr>
              <a:t>PSWorkflowJob</a:t>
            </a:r>
            <a:r>
              <a:rPr lang="en-US" dirty="0">
                <a:solidFill>
                  <a:schemeClr val="bg1"/>
                </a:solidFill>
              </a:rPr>
              <a:t>    Completed  True               localhost    </a:t>
            </a:r>
            <a:r>
              <a:rPr lang="en-US" dirty="0" err="1">
                <a:solidFill>
                  <a:schemeClr val="bg1"/>
                </a:solidFill>
              </a:rPr>
              <a:t>WorkflowJob</a:t>
            </a:r>
            <a:endParaRPr lang="en-US" dirty="0">
              <a:solidFill>
                <a:schemeClr val="bg1"/>
              </a:solidFill>
            </a:endParaRPr>
          </a:p>
          <a:p>
            <a:r>
              <a:rPr lang="en-US" dirty="0">
                <a:solidFill>
                  <a:schemeClr val="bg1"/>
                </a:solidFill>
              </a:rPr>
              <a:t>8   </a:t>
            </a:r>
            <a:r>
              <a:rPr lang="en-US" dirty="0" err="1">
                <a:solidFill>
                  <a:schemeClr val="bg1"/>
                </a:solidFill>
              </a:rPr>
              <a:t>ScheduledJob</a:t>
            </a:r>
            <a:r>
              <a:rPr lang="en-US" dirty="0">
                <a:solidFill>
                  <a:schemeClr val="bg1"/>
                </a:solidFill>
              </a:rPr>
              <a:t>  </a:t>
            </a:r>
            <a:r>
              <a:rPr lang="en-US" dirty="0" err="1">
                <a:solidFill>
                  <a:schemeClr val="bg1"/>
                </a:solidFill>
              </a:rPr>
              <a:t>PSScheduledJob</a:t>
            </a:r>
            <a:r>
              <a:rPr lang="en-US" dirty="0">
                <a:solidFill>
                  <a:schemeClr val="bg1"/>
                </a:solidFill>
              </a:rPr>
              <a:t>  Completed  True               localhost     Get-Process</a:t>
            </a:r>
          </a:p>
        </p:txBody>
      </p:sp>
      <p:sp>
        <p:nvSpPr>
          <p:cNvPr id="6" name="TextBox 5">
            <a:extLst>
              <a:ext uri="{FF2B5EF4-FFF2-40B4-BE49-F238E27FC236}">
                <a16:creationId xmlns:a16="http://schemas.microsoft.com/office/drawing/2014/main" id="{DD752735-77DA-4594-8D89-F7E15DD70484}"/>
              </a:ext>
            </a:extLst>
          </p:cNvPr>
          <p:cNvSpPr txBox="1"/>
          <p:nvPr/>
        </p:nvSpPr>
        <p:spPr>
          <a:xfrm>
            <a:off x="571500" y="877532"/>
            <a:ext cx="11049000" cy="3653308"/>
          </a:xfrm>
          <a:prstGeom prst="rect">
            <a:avLst/>
          </a:prstGeom>
          <a:noFill/>
        </p:spPr>
        <p:txBody>
          <a:bodyPr wrap="square" lIns="182880" tIns="146304" rIns="182880" bIns="146304" rtlCol="0">
            <a:spAutoFit/>
          </a:bodyPr>
          <a:lstStyle/>
          <a:p>
            <a:pPr>
              <a:lnSpc>
                <a:spcPct val="90000"/>
              </a:lnSpc>
              <a:spcAft>
                <a:spcPts val="600"/>
              </a:spcAft>
            </a:pPr>
            <a:r>
              <a:rPr lang="en-US" sz="2200" b="1" dirty="0" err="1">
                <a:gradFill>
                  <a:gsLst>
                    <a:gs pos="2917">
                      <a:schemeClr val="tx1"/>
                    </a:gs>
                    <a:gs pos="30000">
                      <a:schemeClr val="tx1"/>
                    </a:gs>
                  </a:gsLst>
                  <a:lin ang="5400000" scaled="0"/>
                </a:gradFill>
                <a:latin typeface="+mj-lt"/>
              </a:rPr>
              <a:t>BackgroundJob</a:t>
            </a:r>
            <a:r>
              <a:rPr lang="en-US" sz="2200" b="1" dirty="0">
                <a:gradFill>
                  <a:gsLst>
                    <a:gs pos="2917">
                      <a:schemeClr val="tx1"/>
                    </a:gs>
                    <a:gs pos="30000">
                      <a:schemeClr val="tx1"/>
                    </a:gs>
                  </a:gsLst>
                  <a:lin ang="5400000" scaled="0"/>
                </a:gradFill>
                <a:latin typeface="+mj-lt"/>
              </a:rPr>
              <a:t> </a:t>
            </a:r>
            <a:r>
              <a:rPr lang="en-US" sz="2200" dirty="0">
                <a:gradFill>
                  <a:gsLst>
                    <a:gs pos="2917">
                      <a:schemeClr val="tx1"/>
                    </a:gs>
                    <a:gs pos="30000">
                      <a:schemeClr val="tx1"/>
                    </a:gs>
                  </a:gsLst>
                  <a:lin ang="5400000" scaled="0"/>
                </a:gradFill>
                <a:latin typeface="+mj-lt"/>
              </a:rPr>
              <a:t>– Basic Job that is not scheduled</a:t>
            </a:r>
          </a:p>
          <a:p>
            <a:pPr>
              <a:lnSpc>
                <a:spcPct val="90000"/>
              </a:lnSpc>
              <a:spcAft>
                <a:spcPts val="600"/>
              </a:spcAft>
            </a:pPr>
            <a:r>
              <a:rPr lang="en-US" sz="2200" b="1" dirty="0" err="1">
                <a:gradFill>
                  <a:gsLst>
                    <a:gs pos="2917">
                      <a:schemeClr val="tx1"/>
                    </a:gs>
                    <a:gs pos="30000">
                      <a:schemeClr val="tx1"/>
                    </a:gs>
                  </a:gsLst>
                  <a:lin ang="5400000" scaled="0"/>
                </a:gradFill>
                <a:latin typeface="+mj-lt"/>
              </a:rPr>
              <a:t>RemoteJob</a:t>
            </a:r>
            <a:r>
              <a:rPr lang="en-US" sz="2200" dirty="0">
                <a:gradFill>
                  <a:gsLst>
                    <a:gs pos="2917">
                      <a:schemeClr val="tx1"/>
                    </a:gs>
                    <a:gs pos="30000">
                      <a:schemeClr val="tx1"/>
                    </a:gs>
                  </a:gsLst>
                  <a:lin ang="5400000" scaled="0"/>
                </a:gradFill>
                <a:latin typeface="+mj-lt"/>
              </a:rPr>
              <a:t> – Job on remote computer</a:t>
            </a:r>
          </a:p>
          <a:p>
            <a:pPr>
              <a:lnSpc>
                <a:spcPct val="90000"/>
              </a:lnSpc>
              <a:spcAft>
                <a:spcPts val="600"/>
              </a:spcAft>
            </a:pPr>
            <a:r>
              <a:rPr lang="en-US" sz="2200" b="1" dirty="0" err="1">
                <a:latin typeface="+mj-lt"/>
              </a:rPr>
              <a:t>ScheduledTask</a:t>
            </a:r>
            <a:r>
              <a:rPr lang="en-US" sz="2200" dirty="0">
                <a:latin typeface="+mj-lt"/>
              </a:rPr>
              <a:t> – Windows Task Scheduler, </a:t>
            </a:r>
            <a:r>
              <a:rPr lang="en-US" sz="2200" dirty="0" err="1">
                <a:latin typeface="+mj-lt"/>
              </a:rPr>
              <a:t>ClusterAware</a:t>
            </a:r>
            <a:r>
              <a:rPr lang="en-US" sz="2200" dirty="0">
                <a:latin typeface="+mj-lt"/>
              </a:rPr>
              <a:t>, better for non-PowerShell tasks </a:t>
            </a:r>
            <a:endParaRPr lang="en-US" sz="2200" dirty="0">
              <a:gradFill>
                <a:gsLst>
                  <a:gs pos="2917">
                    <a:schemeClr val="tx1"/>
                  </a:gs>
                  <a:gs pos="30000">
                    <a:schemeClr val="tx1"/>
                  </a:gs>
                </a:gsLst>
                <a:lin ang="5400000" scaled="0"/>
              </a:gradFill>
              <a:latin typeface="+mj-lt"/>
            </a:endParaRPr>
          </a:p>
          <a:p>
            <a:pPr>
              <a:lnSpc>
                <a:spcPct val="90000"/>
              </a:lnSpc>
              <a:spcAft>
                <a:spcPts val="600"/>
              </a:spcAft>
            </a:pPr>
            <a:r>
              <a:rPr lang="en-US" sz="2200" b="1" dirty="0" err="1">
                <a:latin typeface="+mj-lt"/>
              </a:rPr>
              <a:t>PSScheduledJob</a:t>
            </a:r>
            <a:r>
              <a:rPr lang="en-US" sz="2200" dirty="0">
                <a:latin typeface="+mj-lt"/>
              </a:rPr>
              <a:t> – Hybrid of </a:t>
            </a:r>
            <a:r>
              <a:rPr lang="en-US" sz="2200" dirty="0" err="1">
                <a:latin typeface="+mj-lt"/>
              </a:rPr>
              <a:t>BackgroundJob</a:t>
            </a:r>
            <a:r>
              <a:rPr lang="en-US" sz="2200" dirty="0">
                <a:latin typeface="+mj-lt"/>
              </a:rPr>
              <a:t> and </a:t>
            </a:r>
            <a:r>
              <a:rPr lang="en-US" sz="2200" dirty="0" err="1">
                <a:latin typeface="+mj-lt"/>
              </a:rPr>
              <a:t>ScheduledTask</a:t>
            </a:r>
            <a:endParaRPr lang="en-US" sz="2200" dirty="0">
              <a:latin typeface="+mj-lt"/>
            </a:endParaRPr>
          </a:p>
          <a:p>
            <a:pPr>
              <a:lnSpc>
                <a:spcPct val="90000"/>
              </a:lnSpc>
              <a:spcAft>
                <a:spcPts val="600"/>
              </a:spcAft>
            </a:pPr>
            <a:r>
              <a:rPr lang="en-US" sz="2200" b="1" dirty="0" err="1">
                <a:latin typeface="+mj-lt"/>
              </a:rPr>
              <a:t>CIMJob</a:t>
            </a:r>
            <a:r>
              <a:rPr lang="en-US" sz="2200" b="1" dirty="0">
                <a:latin typeface="+mj-lt"/>
              </a:rPr>
              <a:t>/</a:t>
            </a:r>
            <a:r>
              <a:rPr lang="en-US" sz="2200" b="1" dirty="0" err="1">
                <a:latin typeface="+mj-lt"/>
              </a:rPr>
              <a:t>WMIJob</a:t>
            </a:r>
            <a:r>
              <a:rPr lang="en-US" sz="2200" b="1" dirty="0">
                <a:latin typeface="+mj-lt"/>
              </a:rPr>
              <a:t> </a:t>
            </a:r>
            <a:r>
              <a:rPr lang="en-US" sz="2200" dirty="0">
                <a:latin typeface="+mj-lt"/>
              </a:rPr>
              <a:t>– CIM/WMI </a:t>
            </a:r>
            <a:r>
              <a:rPr lang="en-US" sz="2200" dirty="0" err="1">
                <a:latin typeface="+mj-lt"/>
              </a:rPr>
              <a:t>CmdLets</a:t>
            </a:r>
            <a:r>
              <a:rPr lang="en-US" sz="2200" dirty="0">
                <a:latin typeface="+mj-lt"/>
              </a:rPr>
              <a:t> those run as a job using (-</a:t>
            </a:r>
            <a:r>
              <a:rPr lang="en-US" sz="2200" dirty="0" err="1">
                <a:latin typeface="+mj-lt"/>
              </a:rPr>
              <a:t>AsJob</a:t>
            </a:r>
            <a:r>
              <a:rPr lang="en-US" sz="2200" dirty="0">
                <a:latin typeface="+mj-lt"/>
              </a:rPr>
              <a:t>)</a:t>
            </a:r>
            <a:endParaRPr lang="en-US" sz="2200" b="1" dirty="0">
              <a:latin typeface="+mj-lt"/>
            </a:endParaRPr>
          </a:p>
          <a:p>
            <a:pPr>
              <a:lnSpc>
                <a:spcPct val="90000"/>
              </a:lnSpc>
              <a:spcAft>
                <a:spcPts val="600"/>
              </a:spcAft>
            </a:pPr>
            <a:r>
              <a:rPr lang="en-US" sz="2200" b="1" dirty="0" err="1">
                <a:latin typeface="+mj-lt"/>
              </a:rPr>
              <a:t>RunSpace</a:t>
            </a:r>
            <a:r>
              <a:rPr lang="en-US" sz="2200" dirty="0">
                <a:latin typeface="+mj-lt"/>
              </a:rPr>
              <a:t> – Supports Multi-Threading, better for scaling</a:t>
            </a:r>
          </a:p>
          <a:p>
            <a:pPr>
              <a:lnSpc>
                <a:spcPct val="90000"/>
              </a:lnSpc>
              <a:spcAft>
                <a:spcPts val="600"/>
              </a:spcAft>
            </a:pPr>
            <a:r>
              <a:rPr lang="en-US" sz="2200" b="1" dirty="0" err="1">
                <a:latin typeface="+mj-lt"/>
              </a:rPr>
              <a:t>PSWorkflowJob</a:t>
            </a:r>
            <a:r>
              <a:rPr lang="en-US" sz="2200" dirty="0">
                <a:latin typeface="+mj-lt"/>
              </a:rPr>
              <a:t> –Workflow that runs as a job (-</a:t>
            </a:r>
            <a:r>
              <a:rPr lang="en-US" sz="2200" dirty="0" err="1">
                <a:latin typeface="+mj-lt"/>
              </a:rPr>
              <a:t>AsJob</a:t>
            </a:r>
            <a:r>
              <a:rPr lang="en-US" sz="2200" dirty="0">
                <a:latin typeface="+mj-lt"/>
              </a:rPr>
              <a:t>)</a:t>
            </a:r>
          </a:p>
          <a:p>
            <a:pPr>
              <a:lnSpc>
                <a:spcPct val="90000"/>
              </a:lnSpc>
              <a:spcAft>
                <a:spcPts val="600"/>
              </a:spcAft>
            </a:pPr>
            <a:r>
              <a:rPr lang="en-US" sz="2200" b="1" dirty="0" err="1">
                <a:latin typeface="+mj-lt"/>
              </a:rPr>
              <a:t>CIMJob</a:t>
            </a:r>
            <a:r>
              <a:rPr lang="en-US" sz="2200" b="1" dirty="0">
                <a:latin typeface="+mj-lt"/>
              </a:rPr>
              <a:t>/</a:t>
            </a:r>
            <a:r>
              <a:rPr lang="en-US" sz="2200" b="1" dirty="0" err="1">
                <a:latin typeface="+mj-lt"/>
              </a:rPr>
              <a:t>WMIJob</a:t>
            </a:r>
            <a:r>
              <a:rPr lang="en-US" sz="2200" b="1" dirty="0">
                <a:latin typeface="+mj-lt"/>
              </a:rPr>
              <a:t> </a:t>
            </a:r>
            <a:r>
              <a:rPr lang="en-US" sz="2200" dirty="0">
                <a:latin typeface="+mj-lt"/>
              </a:rPr>
              <a:t>– CIM/WMI </a:t>
            </a:r>
            <a:r>
              <a:rPr lang="en-US" sz="2200" dirty="0" err="1">
                <a:latin typeface="+mj-lt"/>
              </a:rPr>
              <a:t>CmdLets</a:t>
            </a:r>
            <a:r>
              <a:rPr lang="en-US" sz="2200" dirty="0">
                <a:latin typeface="+mj-lt"/>
              </a:rPr>
              <a:t> those run as a job using (-</a:t>
            </a:r>
            <a:r>
              <a:rPr lang="en-US" sz="2200" dirty="0" err="1">
                <a:latin typeface="+mj-lt"/>
              </a:rPr>
              <a:t>AsJob</a:t>
            </a:r>
            <a:r>
              <a:rPr lang="en-US" sz="2200" dirty="0">
                <a:latin typeface="+mj-lt"/>
              </a:rPr>
              <a:t>)</a:t>
            </a:r>
          </a:p>
          <a:p>
            <a:pPr>
              <a:lnSpc>
                <a:spcPct val="90000"/>
              </a:lnSpc>
              <a:spcAft>
                <a:spcPts val="600"/>
              </a:spcAft>
            </a:pPr>
            <a:r>
              <a:rPr lang="en-US" sz="2200" b="1" dirty="0" err="1">
                <a:latin typeface="+mj-lt"/>
              </a:rPr>
              <a:t>PSEventJob</a:t>
            </a:r>
            <a:r>
              <a:rPr lang="en-US" sz="2200" b="1" dirty="0">
                <a:latin typeface="+mj-lt"/>
              </a:rPr>
              <a:t> </a:t>
            </a:r>
            <a:r>
              <a:rPr lang="en-US" sz="2200" dirty="0">
                <a:latin typeface="+mj-lt"/>
              </a:rPr>
              <a:t>– Created by Register-</a:t>
            </a:r>
            <a:r>
              <a:rPr lang="en-US" sz="2200" dirty="0" err="1">
                <a:latin typeface="+mj-lt"/>
              </a:rPr>
              <a:t>ObjectEvent</a:t>
            </a:r>
            <a:r>
              <a:rPr lang="en-US" sz="2200" dirty="0">
                <a:latin typeface="+mj-lt"/>
              </a:rPr>
              <a:t> to watch and act on Object change</a:t>
            </a:r>
          </a:p>
        </p:txBody>
      </p:sp>
    </p:spTree>
    <p:extLst>
      <p:ext uri="{BB962C8B-B14F-4D97-AF65-F5344CB8AC3E}">
        <p14:creationId xmlns:p14="http://schemas.microsoft.com/office/powerpoint/2010/main" val="123193018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p188="http://schemas.microsoft.com/office/powerpoint/2018/8/main" xmlns:a16="http://schemas.microsoft.com/office/drawing/2014/main"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name="HIDDEN - Slide290">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a:xfrm>
            <a:off x="269241" y="1217196"/>
            <a:ext cx="5378548" cy="1080745"/>
          </a:xfrm>
        </p:spPr>
        <p:txBody>
          <a:bodyPr/>
          <a:lstStyle/>
          <a:p>
            <a:r>
              <a:rPr lang="en-US"/>
              <a:t>Demonstration</a:t>
            </a:r>
            <a:endParaRPr lang="en-US" dirty="0"/>
          </a:p>
        </p:txBody>
      </p:sp>
      <p:pic>
        <p:nvPicPr>
          <p:cNvPr id="5" name="Picture Placeholder 3">
            <a:extLst>
              <a:ext uri="{FF2B5EF4-FFF2-40B4-BE49-F238E27FC236}">
                <a16:creationId xmlns:a16="http://schemas.microsoft.com/office/drawing/2014/main" id="{3B5AF5C7-5910-4915-9235-64F6CFEDCBAC}"/>
              </a:ext>
            </a:extLst>
          </p:cNvPr>
          <p:cNvPicPr>
            <a:picLocks noGrp="1" noChangeAspect="1"/>
          </p:cNvPicPr>
          <p:nvPr>
            <p:ph type="pic" sz="quarter" idx="10"/>
          </p:nvPr>
        </p:nvPicPr>
        <p:blipFill>
          <a:blip r:embed="rId4" cstate="email">
            <a:extLst>
              <a:ext uri="{28A0092B-C50C-407E-A947-70E740481C1C}">
                <a14:useLocalDpi xmlns:a14="http://schemas.microsoft.com/office/drawing/2010/main"/>
              </a:ext>
            </a:extLst>
          </a:blip>
          <a:srcRect t="7" b="7"/>
          <a:stretch>
            <a:fillRect/>
          </a:stretch>
        </p:blipFill>
        <p:spPr/>
      </p:pic>
      <p:sp>
        <p:nvSpPr>
          <p:cNvPr id="6" name="Title 1">
            <a:extLst>
              <a:ext uri="{FF2B5EF4-FFF2-40B4-BE49-F238E27FC236}">
                <a16:creationId xmlns:a16="http://schemas.microsoft.com/office/drawing/2014/main" id="{BCFF309F-090A-45E2-921B-C715EEDB1210}"/>
              </a:ext>
            </a:extLst>
          </p:cNvPr>
          <p:cNvSpPr txBox="1">
            <a:spLocks/>
          </p:cNvSpPr>
          <p:nvPr>
            <p:custDataLst>
              <p:custData r:id="rId1"/>
            </p:custDataLst>
          </p:nvPr>
        </p:nvSpPr>
        <p:spPr>
          <a:xfrm>
            <a:off x="223660" y="3204894"/>
            <a:ext cx="5722936" cy="679633"/>
          </a:xfrm>
          <a:prstGeom prst="rect">
            <a:avLst/>
          </a:prstGeom>
        </p:spPr>
        <p:txBody>
          <a:bodyPr vert="horz" wrap="square" lIns="143428" tIns="89642" rIns="143428" bIns="89642"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a:solidFill>
                  <a:schemeClr val="tx1"/>
                </a:solidFill>
              </a:rPr>
              <a:t>Background Jobs</a:t>
            </a:r>
            <a:endParaRPr lang="en-US" sz="3600" dirty="0">
              <a:solidFill>
                <a:schemeClr val="tx1"/>
              </a:solidFill>
            </a:endParaRPr>
          </a:p>
        </p:txBody>
      </p:sp>
    </p:spTree>
    <p:extLst>
      <p:ext uri="{BB962C8B-B14F-4D97-AF65-F5344CB8AC3E}">
        <p14:creationId xmlns:p14="http://schemas.microsoft.com/office/powerpoint/2010/main" val="220389510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a14="http://schemas.microsoft.com/office/drawing/2010/main" xmlns:a16="http://schemas.microsoft.com/office/drawing/2014/main"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name="HIDDEN - Slide291">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99172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theme/theme1.xml><?xml version="1.0" encoding="utf-8"?>
<a:theme xmlns:a="http://schemas.openxmlformats.org/drawingml/2006/main" name="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odule_Template.potx" id="{8F4C4A5B-3E0D-47B6-AE5A-61D974940C78}" vid="{F59F68C5-2DA3-49ED-AE19-662C608A80E6}"/>
    </a:ext>
  </a:extLst>
</a:theme>
</file>

<file path=ppt/theme/theme2.xml><?xml version="1.0" encoding="utf-8"?>
<a:theme xmlns:a="http://schemas.openxmlformats.org/drawingml/2006/main" name="COLOR TEMPLATE">
  <a:themeElements>
    <a:clrScheme name="MSVID Dark Blue">
      <a:dk1>
        <a:srgbClr val="505050"/>
      </a:dk1>
      <a:lt1>
        <a:srgbClr val="FFFFFF"/>
      </a:lt1>
      <a:dk2>
        <a:srgbClr val="002050"/>
      </a:dk2>
      <a:lt2>
        <a:srgbClr val="CDF4FF"/>
      </a:lt2>
      <a:accent1>
        <a:srgbClr val="107C10"/>
      </a:accent1>
      <a:accent2>
        <a:srgbClr val="B4009E"/>
      </a:accent2>
      <a:accent3>
        <a:srgbClr val="0078D7"/>
      </a:accent3>
      <a:accent4>
        <a:srgbClr val="5C2D91"/>
      </a:accent4>
      <a:accent5>
        <a:srgbClr val="008272"/>
      </a:accent5>
      <a:accent6>
        <a:srgbClr val="D83B01"/>
      </a:accent6>
      <a:hlink>
        <a:srgbClr val="CDF4FF"/>
      </a:hlink>
      <a:folHlink>
        <a:srgbClr val="CDF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odule_Template.potx" id="{8F4C4A5B-3E0D-47B6-AE5A-61D974940C78}" vid="{2EB2790D-0B85-4D11-AF71-C771CDBD6F4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10.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11.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12.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13.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14.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15.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16.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17.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18.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19.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cea7764e-6bf9-427d-be15-e74097e0a61c" xsi:nil="true"/>
    <Sign_x002d_off_x0020_status xmlns="cea7764e-6bf9-427d-be15-e74097e0a61c" xsi:nil="true"/>
    <Title_x0020_URL xmlns="cea7764e-6bf9-427d-be15-e74097e0a61c">
      <Url>https://sirona.visualstudio.com/_workitems/edit/41657</Url>
      <Description>https://sirona.visualstudio.com/_workitems/edit/41657</Description>
    </Title_x0020_URL>
    <Mail_x0020_Sent xmlns="cea7764e-6bf9-427d-be15-e74097e0a61c">false</Mail_x0020_Sent>
    <_Flow_SignoffStatus xmlns="cea7764e-6bf9-427d-be15-e74097e0a61c" xsi:nil="true"/>
    <Comments xmlns="cea7764e-6bf9-427d-be15-e74097e0a61c" xsi:nil="true"/>
    <Lead_x0020_Signoff xmlns="cea7764e-6bf9-427d-be15-e74097e0a61c">false</Lead_x0020_Signoff>
    <Title_x0020_ID xmlns="cea7764e-6bf9-427d-be15-e74097e0a61c">41657</Title_x0020_ID>
    <TaxCatchAll xmlns="230e9df3-be65-4c73-a93b-d1236ebd677e" xsi:nil="true"/>
    <lcf76f155ced4ddcb4097134ff3c332f xmlns="cea7764e-6bf9-427d-be15-e74097e0a61c">
      <Terms xmlns="http://schemas.microsoft.com/office/infopath/2007/PartnerControls"/>
    </lcf76f155ced4ddcb4097134ff3c332f>
  </documentManagement>
</p:properties>
</file>

<file path=customXml/item20.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21.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3.xml><?xml version="1.0" encoding="utf-8"?>
<ct:contentTypeSchema xmlns:ct="http://schemas.microsoft.com/office/2006/metadata/contentType" xmlns:ma="http://schemas.microsoft.com/office/2006/metadata/properties/metaAttributes" ct:_="" ma:_="" ma:contentTypeName="Document" ma:contentTypeID="0x01010039A62E282DDA434E979CD3E03185182E" ma:contentTypeVersion="28" ma:contentTypeDescription="Create a new document." ma:contentTypeScope="" ma:versionID="125dd2e0af79f9882b54e51550c4390c">
  <xsd:schema xmlns:xsd="http://www.w3.org/2001/XMLSchema" xmlns:xs="http://www.w3.org/2001/XMLSchema" xmlns:p="http://schemas.microsoft.com/office/2006/metadata/properties" xmlns:ns1="http://schemas.microsoft.com/sharepoint/v3" xmlns:ns2="cea7764e-6bf9-427d-be15-e74097e0a61c" xmlns:ns3="fb9ea31f-0ab8-44ff-80d1-5777f6d9d945" xmlns:ns4="230e9df3-be65-4c73-a93b-d1236ebd677e" targetNamespace="http://schemas.microsoft.com/office/2006/metadata/properties" ma:root="true" ma:fieldsID="b67f3a170897ea09de741857317df69d" ns1:_="" ns2:_="" ns3:_="" ns4:_="">
    <xsd:import namespace="http://schemas.microsoft.com/sharepoint/v3"/>
    <xsd:import namespace="cea7764e-6bf9-427d-be15-e74097e0a61c"/>
    <xsd:import namespace="fb9ea31f-0ab8-44ff-80d1-5777f6d9d945"/>
    <xsd:import namespace="230e9df3-be65-4c73-a93b-d1236ebd677e"/>
    <xsd:element name="properties">
      <xsd:complexType>
        <xsd:sequence>
          <xsd:element name="documentManagement">
            <xsd:complexType>
              <xsd:all>
                <xsd:element ref="ns2:Title_x0020_ID" minOccurs="0"/>
                <xsd:element ref="ns2:Title_x0020_URL" minOccurs="0"/>
                <xsd:element ref="ns2:Comments" minOccurs="0"/>
                <xsd:element ref="ns2:Sign_x002d_off_x0020_status" minOccurs="0"/>
                <xsd:element ref="ns2:Mail_x0020_Sent" minOccurs="0"/>
                <xsd:element ref="ns2:_Flow_SignoffStatus" minOccurs="0"/>
                <xsd:element ref="ns2:Lead_x0020_Signoff" minOccurs="0"/>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GenerationTime" minOccurs="0"/>
                <xsd:element ref="ns2:MediaServiceEventHashCode" minOccurs="0"/>
                <xsd:element ref="ns2:MediaServiceOCR" minOccurs="0"/>
                <xsd:element ref="ns1:_ip_UnifiedCompliancePolicyProperties" minOccurs="0"/>
                <xsd:element ref="ns1:_ip_UnifiedCompliancePolicyUIAction" minOccurs="0"/>
                <xsd:element ref="ns2:MediaServiceDateTaken" minOccurs="0"/>
                <xsd:element ref="ns2:MediaServiceLocation" minOccurs="0"/>
                <xsd:element ref="ns2:MediaLengthInSeconds"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2" nillable="true" ma:displayName="Unified Compliance Policy Properties" ma:hidden="true" ma:internalName="_ip_UnifiedCompliancePolicyProperties" ma:readOnly="false">
      <xsd:simpleType>
        <xsd:restriction base="dms:Note"/>
      </xsd:simpleType>
    </xsd:element>
    <xsd:element name="_ip_UnifiedCompliancePolicyUIAction" ma:index="23"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ea7764e-6bf9-427d-be15-e74097e0a61c" elementFormDefault="qualified">
    <xsd:import namespace="http://schemas.microsoft.com/office/2006/documentManagement/types"/>
    <xsd:import namespace="http://schemas.microsoft.com/office/infopath/2007/PartnerControls"/>
    <xsd:element name="Title_x0020_ID" ma:index="2" nillable="true" ma:displayName="Title ID" ma:internalName="Title_x0020_ID" ma:readOnly="false">
      <xsd:simpleType>
        <xsd:restriction base="dms:Number"/>
      </xsd:simpleType>
    </xsd:element>
    <xsd:element name="Title_x0020_URL" ma:index="3" nillable="true" ma:displayName="Title URL" ma:format="Hyperlink" ma:internalName="Title_x0020_URL"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Comments" ma:index="4" nillable="true" ma:displayName="Comments" ma:internalName="Comments" ma:readOnly="false">
      <xsd:simpleType>
        <xsd:restriction base="dms:Note">
          <xsd:maxLength value="255"/>
        </xsd:restriction>
      </xsd:simpleType>
    </xsd:element>
    <xsd:element name="Sign_x002d_off_x0020_status" ma:index="5" nillable="true" ma:displayName="Sign-off status" ma:format="Dropdown" ma:internalName="Sign_x002d_off_x0020_status" ma:readOnly="false">
      <xsd:simpleType>
        <xsd:restriction base="dms:Choice">
          <xsd:enumeration value="Approve"/>
          <xsd:enumeration value="Approved with Comments"/>
          <xsd:enumeration value="Rejected with Comments"/>
        </xsd:restriction>
      </xsd:simpleType>
    </xsd:element>
    <xsd:element name="Mail_x0020_Sent" ma:index="6" nillable="true" ma:displayName="Mail Sent" ma:default="0" ma:internalName="Mail_x0020_Sent" ma:readOnly="false">
      <xsd:simpleType>
        <xsd:restriction base="dms:Boolean"/>
      </xsd:simpleType>
    </xsd:element>
    <xsd:element name="_Flow_SignoffStatus" ma:index="7" nillable="true" ma:displayName="Sign-off status" ma:internalName="Sign_x002d_off_x0020_status0" ma:readOnly="false">
      <xsd:simpleType>
        <xsd:restriction base="dms:Text"/>
      </xsd:simpleType>
    </xsd:element>
    <xsd:element name="Lead_x0020_Signoff" ma:index="8" nillable="true" ma:displayName="Lead Signoff" ma:default="0" ma:internalName="Lead_x0020_Signoff" ma:readOnly="false">
      <xsd:simpleType>
        <xsd:restriction base="dms:Boolea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hidden="true" ma:internalName="MediaServiceKeyPoints" ma:readOnly="true">
      <xsd:simpleType>
        <xsd:restriction base="dms:Note"/>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OCR" ma:index="21" nillable="true" ma:displayName="Extracted Text" ma:hidden="true" ma:internalName="MediaServiceOCR" ma:readOnly="true">
      <xsd:simpleType>
        <xsd:restriction base="dms:Note"/>
      </xsd:simpleType>
    </xsd:element>
    <xsd:element name="MediaServiceDateTaken" ma:index="25" nillable="true" ma:displayName="MediaServiceDateTaken" ma:hidden="true" ma:internalName="MediaServiceDateTaken" ma:readOnly="true">
      <xsd:simpleType>
        <xsd:restriction base="dms:Text"/>
      </xsd:simpleType>
    </xsd:element>
    <xsd:element name="MediaServiceLocation" ma:index="27" nillable="true" ma:displayName="Location" ma:hidden="true" ma:internalName="MediaServiceLocation" ma:readOnly="true">
      <xsd:simpleType>
        <xsd:restriction base="dms:Text"/>
      </xsd:simpleType>
    </xsd:element>
    <xsd:element name="MediaLengthInSeconds" ma:index="28" nillable="true" ma:displayName="Length (seconds)" ma:hidden="true" ma:internalName="MediaLengthInSeconds" ma:readOnly="true">
      <xsd:simpleType>
        <xsd:restriction base="dms:Unknown"/>
      </xsd:simpleType>
    </xsd:element>
    <xsd:element name="lcf76f155ced4ddcb4097134ff3c332f" ma:index="30"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fb9ea31f-0ab8-44ff-80d1-5777f6d9d945" elementFormDefault="qualified">
    <xsd:import namespace="http://schemas.microsoft.com/office/2006/documentManagement/types"/>
    <xsd:import namespace="http://schemas.microsoft.com/office/infopath/2007/PartnerControls"/>
    <xsd:element name="SharedWithUsers" ma:index="17"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31" nillable="true" ma:displayName="Taxonomy Catch All Column" ma:hidden="true" ma:list="{ae63ffbd-de59-4149-9433-57c64ddd7584}" ma:internalName="TaxCatchAll" ma:showField="CatchAllData" ma:web="fb9ea31f-0ab8-44ff-80d1-5777f6d9d94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0"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d:PersonalizationDefinition xmlns:pd="Strauss.PersonalizationDefinition" name="">
  <pd:DataReferenceList>
    <pd:DataReference datasourceID="feebff45-792f-402d-b0b2-aef9b0ece030" dataFieldID="c025b050-8f9b-4a58-8690-6c2d0d1906cd" variableListUniqueId="d6c5d8a6-45b5-4a0e-b0e7-cf1e0e53bdd5"/>
  </pd:DataReferenceList>
  <pd:VariableReplacementDescriptor name="" desc="" uid="">
    <pd:DataReferenceList>
      <pd:DataReference datasourceID="feebff45-792f-402d-b0b2-aef9b0ece030" dataFieldID="c025b050-8f9b-4a58-8690-6c2d0d1906cd" variableListUniqueId="d6c5d8a6-45b5-4a0e-b0e7-cf1e0e53bdd5"/>
    </pd:DataReferenceList>
  </pd:VariableReplacementDescriptor>
</pd:PersonalizationDefinition>
</file>

<file path=customXml/item5.xml><?xml version="1.0" encoding="utf-8"?>
<pd:PersonalizationDefinition xmlns:pd="Strauss.PersonalizationDefinition" name="">
  <pd:DataReferenceList>
    <pd:DataReference datasourceID="feebff45-792f-402d-b0b2-aef9b0ece030" dataFieldID="28848184-58cd-4812-928e-93f2c559a8a3" variableListUniqueId="d6c5d8a6-45b5-4a0e-b0e7-cf1e0e53bdd5"/>
  </pd:DataReferenceList>
  <pd:VariableReplacementDescriptor name="" desc="" uid="">
    <pd:DataReferenceList>
      <pd:DataReference datasourceID="feebff45-792f-402d-b0b2-aef9b0ece030" dataFieldID="28848184-58cd-4812-928e-93f2c559a8a3" variableListUniqueId="d6c5d8a6-45b5-4a0e-b0e7-cf1e0e53bdd5"/>
    </pd:DataReferenceList>
  </pd:VariableReplacementDescriptor>
</pd:PersonalizationDefinition>
</file>

<file path=customXml/item6.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7.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8.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9.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Props1.xml><?xml version="1.0" encoding="utf-8"?>
<ds:datastoreItem xmlns:ds="http://schemas.openxmlformats.org/officeDocument/2006/customXml" ds:itemID="{F3171858-4EAC-4887-860C-E2B65403932D}">
  <ds:schemaRefs>
    <ds:schemaRef ds:uri="http://schemas.microsoft.com/sharepoint/v3/contenttype/forms"/>
  </ds:schemaRefs>
</ds:datastoreItem>
</file>

<file path=customXml/itemProps10.xml><?xml version="1.0" encoding="utf-8"?>
<ds:datastoreItem xmlns:ds="http://schemas.openxmlformats.org/officeDocument/2006/customXml" ds:itemID="{FE220E1E-3E33-4BA9-902A-B1C000655542}">
  <ds:schemaRefs>
    <ds:schemaRef ds:uri="Strauss.PersonalizationDefinition"/>
  </ds:schemaRefs>
</ds:datastoreItem>
</file>

<file path=customXml/itemProps11.xml><?xml version="1.0" encoding="utf-8"?>
<ds:datastoreItem xmlns:ds="http://schemas.openxmlformats.org/officeDocument/2006/customXml" ds:itemID="{44A4E26D-25D9-48E9-8E9D-1A811A317E6D}">
  <ds:schemaRefs>
    <ds:schemaRef ds:uri="Strauss.PersonalizationDefinition"/>
  </ds:schemaRefs>
</ds:datastoreItem>
</file>

<file path=customXml/itemProps12.xml><?xml version="1.0" encoding="utf-8"?>
<ds:datastoreItem xmlns:ds="http://schemas.openxmlformats.org/officeDocument/2006/customXml" ds:itemID="{8F81273B-AB7B-4EA5-A4CA-F44E7F063525}">
  <ds:schemaRefs>
    <ds:schemaRef ds:uri="Strauss.PersonalizationDefinition"/>
  </ds:schemaRefs>
</ds:datastoreItem>
</file>

<file path=customXml/itemProps13.xml><?xml version="1.0" encoding="utf-8"?>
<ds:datastoreItem xmlns:ds="http://schemas.openxmlformats.org/officeDocument/2006/customXml" ds:itemID="{2107D5A1-40DD-467D-821F-3C3E3FC44C3D}">
  <ds:schemaRefs>
    <ds:schemaRef ds:uri="Strauss.PersonalizationDefinition"/>
  </ds:schemaRefs>
</ds:datastoreItem>
</file>

<file path=customXml/itemProps14.xml><?xml version="1.0" encoding="utf-8"?>
<ds:datastoreItem xmlns:ds="http://schemas.openxmlformats.org/officeDocument/2006/customXml" ds:itemID="{195ABE00-6918-4CAC-AFC0-D833A3648611}">
  <ds:schemaRefs>
    <ds:schemaRef ds:uri="Strauss.PersonalizationDefinition"/>
  </ds:schemaRefs>
</ds:datastoreItem>
</file>

<file path=customXml/itemProps15.xml><?xml version="1.0" encoding="utf-8"?>
<ds:datastoreItem xmlns:ds="http://schemas.openxmlformats.org/officeDocument/2006/customXml" ds:itemID="{DCC73F84-E9DB-4830-B15B-75E4B5914EC5}">
  <ds:schemaRefs>
    <ds:schemaRef ds:uri="Strauss.PersonalizationDefinition"/>
  </ds:schemaRefs>
</ds:datastoreItem>
</file>

<file path=customXml/itemProps16.xml><?xml version="1.0" encoding="utf-8"?>
<ds:datastoreItem xmlns:ds="http://schemas.openxmlformats.org/officeDocument/2006/customXml" ds:itemID="{77394B21-10F4-41D3-8E28-A05E76EDFB1E}">
  <ds:schemaRefs>
    <ds:schemaRef ds:uri="Strauss.PersonalizationDefinition"/>
  </ds:schemaRefs>
</ds:datastoreItem>
</file>

<file path=customXml/itemProps17.xml><?xml version="1.0" encoding="utf-8"?>
<ds:datastoreItem xmlns:ds="http://schemas.openxmlformats.org/officeDocument/2006/customXml" ds:itemID="{4ADC102F-2F36-462E-BC3D-548F382FFF91}">
  <ds:schemaRefs>
    <ds:schemaRef ds:uri="Strauss.PersonalizationDefinition"/>
  </ds:schemaRefs>
</ds:datastoreItem>
</file>

<file path=customXml/itemProps18.xml><?xml version="1.0" encoding="utf-8"?>
<ds:datastoreItem xmlns:ds="http://schemas.openxmlformats.org/officeDocument/2006/customXml" ds:itemID="{CA561BD8-F824-4391-B33A-C9CC2492FF9F}">
  <ds:schemaRefs>
    <ds:schemaRef ds:uri="Strauss.PersonalizationDefinition"/>
  </ds:schemaRefs>
</ds:datastoreItem>
</file>

<file path=customXml/itemProps19.xml><?xml version="1.0" encoding="utf-8"?>
<ds:datastoreItem xmlns:ds="http://schemas.openxmlformats.org/officeDocument/2006/customXml" ds:itemID="{416F8011-219B-4004-AFDD-CBA141A579C8}">
  <ds:schemaRefs>
    <ds:schemaRef ds:uri="Strauss.PersonalizationDefinition"/>
  </ds:schemaRefs>
</ds:datastoreItem>
</file>

<file path=customXml/itemProps2.xml><?xml version="1.0" encoding="utf-8"?>
<ds:datastoreItem xmlns:ds="http://schemas.openxmlformats.org/officeDocument/2006/customXml" ds:itemID="{AE80384F-14D1-43A9-BEFA-60F36A89A754}">
  <ds:schemaRefs>
    <ds:schemaRef ds:uri="http://purl.org/dc/terms/"/>
    <ds:schemaRef ds:uri="http://schemas.microsoft.com/office/infopath/2007/PartnerControls"/>
    <ds:schemaRef ds:uri="cea7764e-6bf9-427d-be15-e74097e0a61c"/>
    <ds:schemaRef ds:uri="230e9df3-be65-4c73-a93b-d1236ebd677e"/>
    <ds:schemaRef ds:uri="http://www.w3.org/XML/1998/namespace"/>
    <ds:schemaRef ds:uri="http://purl.org/dc/dcmitype/"/>
    <ds:schemaRef ds:uri="fb9ea31f-0ab8-44ff-80d1-5777f6d9d945"/>
    <ds:schemaRef ds:uri="http://schemas.microsoft.com/office/2006/documentManagement/types"/>
    <ds:schemaRef ds:uri="http://purl.org/dc/elements/1.1/"/>
    <ds:schemaRef ds:uri="http://schemas.openxmlformats.org/package/2006/metadata/core-properties"/>
    <ds:schemaRef ds:uri="http://schemas.microsoft.com/sharepoint/v3"/>
    <ds:schemaRef ds:uri="http://schemas.microsoft.com/office/2006/metadata/properties"/>
  </ds:schemaRefs>
</ds:datastoreItem>
</file>

<file path=customXml/itemProps20.xml><?xml version="1.0" encoding="utf-8"?>
<ds:datastoreItem xmlns:ds="http://schemas.openxmlformats.org/officeDocument/2006/customXml" ds:itemID="{9695D1D0-82FE-4D25-9F80-E7C710EB393D}">
  <ds:schemaRefs>
    <ds:schemaRef ds:uri="Strauss.PersonalizationDefinition"/>
  </ds:schemaRefs>
</ds:datastoreItem>
</file>

<file path=customXml/itemProps21.xml><?xml version="1.0" encoding="utf-8"?>
<ds:datastoreItem xmlns:ds="http://schemas.openxmlformats.org/officeDocument/2006/customXml" ds:itemID="{70746E18-FE0E-446F-B9CD-5409FFC2DEA1}">
  <ds:schemaRefs>
    <ds:schemaRef ds:uri="Strauss.PersonalizationDefinition"/>
  </ds:schemaRefs>
</ds:datastoreItem>
</file>

<file path=customXml/itemProps3.xml><?xml version="1.0" encoding="utf-8"?>
<ds:datastoreItem xmlns:ds="http://schemas.openxmlformats.org/officeDocument/2006/customXml" ds:itemID="{C852C0C7-9406-4057-B219-CB7845827C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ea7764e-6bf9-427d-be15-e74097e0a61c"/>
    <ds:schemaRef ds:uri="fb9ea31f-0ab8-44ff-80d1-5777f6d9d945"/>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541D4602-AC17-4CBD-B95E-D5B3D757BC54}">
  <ds:schemaRefs>
    <ds:schemaRef ds:uri="Strauss.PersonalizationDefinition"/>
  </ds:schemaRefs>
</ds:datastoreItem>
</file>

<file path=customXml/itemProps5.xml><?xml version="1.0" encoding="utf-8"?>
<ds:datastoreItem xmlns:ds="http://schemas.openxmlformats.org/officeDocument/2006/customXml" ds:itemID="{0579503C-3EC6-4C3A-BDAD-DB23FDC98740}">
  <ds:schemaRefs>
    <ds:schemaRef ds:uri="Strauss.PersonalizationDefinition"/>
  </ds:schemaRefs>
</ds:datastoreItem>
</file>

<file path=customXml/itemProps6.xml><?xml version="1.0" encoding="utf-8"?>
<ds:datastoreItem xmlns:ds="http://schemas.openxmlformats.org/officeDocument/2006/customXml" ds:itemID="{EFFD95EA-64A8-4256-8533-90D7E0AE06B7}">
  <ds:schemaRefs>
    <ds:schemaRef ds:uri="Strauss.PersonalizationDefinition"/>
  </ds:schemaRefs>
</ds:datastoreItem>
</file>

<file path=customXml/itemProps7.xml><?xml version="1.0" encoding="utf-8"?>
<ds:datastoreItem xmlns:ds="http://schemas.openxmlformats.org/officeDocument/2006/customXml" ds:itemID="{591D53CD-E067-4B7D-88BB-DC93CADDCFD4}">
  <ds:schemaRefs>
    <ds:schemaRef ds:uri="Strauss.PersonalizationDefinition"/>
  </ds:schemaRefs>
</ds:datastoreItem>
</file>

<file path=customXml/itemProps8.xml><?xml version="1.0" encoding="utf-8"?>
<ds:datastoreItem xmlns:ds="http://schemas.openxmlformats.org/officeDocument/2006/customXml" ds:itemID="{229219C7-1E9A-40B6-845B-E926E5190D45}">
  <ds:schemaRefs>
    <ds:schemaRef ds:uri="Strauss.PersonalizationDefinition"/>
  </ds:schemaRefs>
</ds:datastoreItem>
</file>

<file path=customXml/itemProps9.xml><?xml version="1.0" encoding="utf-8"?>
<ds:datastoreItem xmlns:ds="http://schemas.openxmlformats.org/officeDocument/2006/customXml" ds:itemID="{4EFE80D7-35C9-4197-849D-7CCCB5162C0A}">
  <ds:schemaRefs>
    <ds:schemaRef ds:uri="Strauss.PersonalizationDefinition"/>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Module_Template</Template>
  <TotalTime>3834</TotalTime>
  <Words>4450</Words>
  <Application>Microsoft Office PowerPoint</Application>
  <PresentationFormat>Widescreen</PresentationFormat>
  <Paragraphs>878</Paragraphs>
  <Slides>63</Slides>
  <Notes>47</Notes>
  <HiddenSlides>4</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63</vt:i4>
      </vt:variant>
    </vt:vector>
  </HeadingPairs>
  <TitlesOfParts>
    <vt:vector size="74" baseType="lpstr">
      <vt:lpstr>Arial</vt:lpstr>
      <vt:lpstr>Calibri</vt:lpstr>
      <vt:lpstr>Calibri Light</vt:lpstr>
      <vt:lpstr>Consolas</vt:lpstr>
      <vt:lpstr>Lucida Console</vt:lpstr>
      <vt:lpstr>Segoe UI</vt:lpstr>
      <vt:lpstr>Segoe UI Light</vt:lpstr>
      <vt:lpstr>Segoe UI Semibold</vt:lpstr>
      <vt:lpstr>Wingdings</vt:lpstr>
      <vt:lpstr>WHITE TEMPLATE</vt:lpstr>
      <vt:lpstr>COLOR TEMPLATE</vt:lpstr>
      <vt:lpstr>PowerShell Jobs</vt:lpstr>
      <vt:lpstr>Working with PowerShell Jobs</vt:lpstr>
      <vt:lpstr>PowerPoint Presentation</vt:lpstr>
      <vt:lpstr>Overview</vt:lpstr>
      <vt:lpstr>What are Jobs</vt:lpstr>
      <vt:lpstr>When to use Jobs</vt:lpstr>
      <vt:lpstr>Job Types</vt:lpstr>
      <vt:lpstr>Demonstration</vt:lpstr>
      <vt:lpstr>PowerPoint Presentation</vt:lpstr>
      <vt:lpstr>Starting a Background Job</vt:lpstr>
      <vt:lpstr>Background Jobs</vt:lpstr>
      <vt:lpstr>Basic Job Flow</vt:lpstr>
      <vt:lpstr>Starting a Background Job</vt:lpstr>
      <vt:lpstr>Demonstration</vt:lpstr>
      <vt:lpstr>PowerPoint Presentation</vt:lpstr>
      <vt:lpstr>Working with Job Objects</vt:lpstr>
      <vt:lpstr>Access, Monitor, and Manage Jobs</vt:lpstr>
      <vt:lpstr>PSRemotingJob Object</vt:lpstr>
      <vt:lpstr>PSRemotingChildJob</vt:lpstr>
      <vt:lpstr>Child Jobs Collection</vt:lpstr>
      <vt:lpstr>Demonstration</vt:lpstr>
      <vt:lpstr>PowerPoint Presentation</vt:lpstr>
      <vt:lpstr>Managing Background Jobs</vt:lpstr>
      <vt:lpstr>Managing Jobs</vt:lpstr>
      <vt:lpstr>Job States</vt:lpstr>
      <vt:lpstr>Receiving Job Results</vt:lpstr>
      <vt:lpstr>Job Output</vt:lpstr>
      <vt:lpstr>Demonstration</vt:lpstr>
      <vt:lpstr>PowerPoint Presentation</vt:lpstr>
      <vt:lpstr>Remote Jobs</vt:lpstr>
      <vt:lpstr>Remote Jobs</vt:lpstr>
      <vt:lpstr>Starting Jobs using -AsJob</vt:lpstr>
      <vt:lpstr>Receiving Results using -AsJob</vt:lpstr>
      <vt:lpstr>Manage Jobs with Invoke-Command </vt:lpstr>
      <vt:lpstr>Start Jobs using Interactive Session</vt:lpstr>
      <vt:lpstr>Interactive Session Examples</vt:lpstr>
      <vt:lpstr>Managing Job on Remote Computer</vt:lpstr>
      <vt:lpstr>Demonstration</vt:lpstr>
      <vt:lpstr>PowerPoint Presentation</vt:lpstr>
      <vt:lpstr>Scheduled Jobs</vt:lpstr>
      <vt:lpstr>What are Scheduled Jobs?</vt:lpstr>
      <vt:lpstr>Preparing for Scheduled Jobs</vt:lpstr>
      <vt:lpstr>Job Triggers – When?</vt:lpstr>
      <vt:lpstr>Creating a Trigger</vt:lpstr>
      <vt:lpstr>Trigger Examples</vt:lpstr>
      <vt:lpstr>Setting Job Options – How?</vt:lpstr>
      <vt:lpstr> Working with ScheduledJobOptions Object</vt:lpstr>
      <vt:lpstr>Job Credentials – Who?</vt:lpstr>
      <vt:lpstr>Registering/Creating a Scheduled Job</vt:lpstr>
      <vt:lpstr>Modifying an Existing Scheduled Job</vt:lpstr>
      <vt:lpstr>Receiving Results</vt:lpstr>
      <vt:lpstr>Demonstration</vt:lpstr>
      <vt:lpstr>PowerPoint Presentation</vt:lpstr>
      <vt:lpstr>Scheduled Tasks</vt:lpstr>
      <vt:lpstr>Scheduled Tasks vs. Scheduled Jobs</vt:lpstr>
      <vt:lpstr>Registering a Scheduled Task</vt:lpstr>
      <vt:lpstr>Scheduled Task Triggers</vt:lpstr>
      <vt:lpstr>Scheduled Task Settings</vt:lpstr>
      <vt:lpstr>Commonly used Settings</vt:lpstr>
      <vt:lpstr>Demonstration</vt:lpstr>
      <vt:lpstr>PowerPoint Presentation</vt:lpstr>
      <vt:lpstr>PowerShell Jobs</vt:lpstr>
      <vt:lpstr>Microsoft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WorkshopPLUS - Windows PowerShell: IT Management</dc:title>
  <dc:creator>Devid Treuling</dc:creator>
  <cp:lastModifiedBy>gad lev-ari</cp:lastModifiedBy>
  <cp:revision>7</cp:revision>
  <dcterms:created xsi:type="dcterms:W3CDTF">2019-03-28T20:01:19Z</dcterms:created>
  <dcterms:modified xsi:type="dcterms:W3CDTF">2022-11-11T16:24:06Z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0x01010039A62E282DDA434E979CD3E03185182E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devidt@microsoft.com</vt:lpwstr>
  </property>
  <property fmtid="{D5CDD505-2E9C-101B-9397-08002B2CF9AE}" pid="6" name="MSIP_Label_f42aa342-8706-4288-bd11-ebb85995028c_SetDate">
    <vt:lpwstr>2019-07-30T12:15:20.7759080Z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ActionId">
    <vt:lpwstr>226c4bf6-6e7d-4e72-bb04-e05d6906b69e</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y fmtid="{D5CDD505-2E9C-101B-9397-08002B2CF9AE}" pid="12" name="MediaServiceImageTags">
    <vt:lpwstr/>
  </property>
</Properties>
</file>