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5" r:id="rId4"/>
    <p:sldId id="264" r:id="rId5"/>
    <p:sldId id="274" r:id="rId6"/>
    <p:sldId id="262" r:id="rId7"/>
    <p:sldId id="263" r:id="rId8"/>
    <p:sldId id="277" r:id="rId9"/>
    <p:sldId id="266" r:id="rId10"/>
    <p:sldId id="276" r:id="rId11"/>
    <p:sldId id="269" r:id="rId12"/>
    <p:sldId id="27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71864" autoAdjust="0"/>
  </p:normalViewPr>
  <p:slideViewPr>
    <p:cSldViewPr snapToGrid="0">
      <p:cViewPr varScale="1">
        <p:scale>
          <a:sx n="82" d="100"/>
          <a:sy n="82"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884E4-4779-4CB1-8B5A-2424D52D64FC}"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D0BE8267-B1E3-4700-8D59-0A6CFFB27C5F}">
      <dgm:prSet phldrT="[Text]"/>
      <dgm:spPr/>
      <dgm:t>
        <a:bodyPr/>
        <a:lstStyle/>
        <a:p>
          <a:r>
            <a:rPr lang="en-US" dirty="0"/>
            <a:t>Read and Write</a:t>
          </a:r>
        </a:p>
      </dgm:t>
    </dgm:pt>
    <dgm:pt modelId="{143A05C3-FC65-467A-B8C9-525E83683CF7}" type="parTrans" cxnId="{1E288475-176C-4C7A-903E-001D2B7CE849}">
      <dgm:prSet/>
      <dgm:spPr/>
      <dgm:t>
        <a:bodyPr/>
        <a:lstStyle/>
        <a:p>
          <a:endParaRPr lang="en-US"/>
        </a:p>
      </dgm:t>
    </dgm:pt>
    <dgm:pt modelId="{7D011908-DFEC-481C-8630-987DDACE95FB}" type="sibTrans" cxnId="{1E288475-176C-4C7A-903E-001D2B7CE849}">
      <dgm:prSet/>
      <dgm:spPr/>
      <dgm:t>
        <a:bodyPr/>
        <a:lstStyle/>
        <a:p>
          <a:endParaRPr lang="en-US"/>
        </a:p>
      </dgm:t>
    </dgm:pt>
    <dgm:pt modelId="{A4848667-C461-47C2-B7E9-62EF376D22AC}">
      <dgm:prSet phldrT="[Text]"/>
      <dgm:spPr/>
      <dgm:t>
        <a:bodyPr/>
        <a:lstStyle/>
        <a:p>
          <a:r>
            <a:rPr lang="en-US" dirty="0"/>
            <a:t>hieroglyph</a:t>
          </a:r>
        </a:p>
      </dgm:t>
    </dgm:pt>
    <dgm:pt modelId="{543F1E58-55CB-4C78-B944-DE07931C8D0B}" type="parTrans" cxnId="{93438CC5-AFB0-431D-895F-B2FEBC724CCA}">
      <dgm:prSet/>
      <dgm:spPr/>
      <dgm:t>
        <a:bodyPr/>
        <a:lstStyle/>
        <a:p>
          <a:endParaRPr lang="en-US"/>
        </a:p>
      </dgm:t>
    </dgm:pt>
    <dgm:pt modelId="{5F395187-41A2-4D98-A778-3FB5B748C9D2}" type="sibTrans" cxnId="{93438CC5-AFB0-431D-895F-B2FEBC724CCA}">
      <dgm:prSet/>
      <dgm:spPr/>
      <dgm:t>
        <a:bodyPr/>
        <a:lstStyle/>
        <a:p>
          <a:endParaRPr lang="en-US"/>
        </a:p>
      </dgm:t>
    </dgm:pt>
    <dgm:pt modelId="{88AE6612-6C1E-41F0-A88A-B85D1D5A1391}">
      <dgm:prSet phldrT="[Text]"/>
      <dgm:spPr/>
      <dgm:t>
        <a:bodyPr/>
        <a:lstStyle/>
        <a:p>
          <a:r>
            <a:rPr lang="en-US" dirty="0"/>
            <a:t>Caesar cipher </a:t>
          </a:r>
        </a:p>
      </dgm:t>
    </dgm:pt>
    <dgm:pt modelId="{1B967E54-C272-45F1-8C73-1B1C55E90C78}" type="parTrans" cxnId="{F865C55F-D0AA-49A7-B5D2-705B2B09F1F4}">
      <dgm:prSet/>
      <dgm:spPr/>
      <dgm:t>
        <a:bodyPr/>
        <a:lstStyle/>
        <a:p>
          <a:endParaRPr lang="en-US"/>
        </a:p>
      </dgm:t>
    </dgm:pt>
    <dgm:pt modelId="{DCC04AB7-44F0-4B14-8221-20B6A506FEC1}" type="sibTrans" cxnId="{F865C55F-D0AA-49A7-B5D2-705B2B09F1F4}">
      <dgm:prSet/>
      <dgm:spPr/>
      <dgm:t>
        <a:bodyPr/>
        <a:lstStyle/>
        <a:p>
          <a:endParaRPr lang="en-US"/>
        </a:p>
      </dgm:t>
    </dgm:pt>
    <dgm:pt modelId="{678B59E2-8DD1-4433-9E3F-3154C6E8D7B6}">
      <dgm:prSet phldrT="[Text]"/>
      <dgm:spPr/>
      <dgm:t>
        <a:bodyPr/>
        <a:lstStyle/>
        <a:p>
          <a:r>
            <a:rPr lang="en-US" dirty="0"/>
            <a:t>Enigma Rotor Machine</a:t>
          </a:r>
        </a:p>
      </dgm:t>
    </dgm:pt>
    <dgm:pt modelId="{0CEFEBBD-4D31-4006-9969-DAEEBD6E463D}" type="parTrans" cxnId="{72C116A7-1ACE-4AF5-B25D-7214B29FE11C}">
      <dgm:prSet/>
      <dgm:spPr/>
      <dgm:t>
        <a:bodyPr/>
        <a:lstStyle/>
        <a:p>
          <a:endParaRPr lang="en-US"/>
        </a:p>
      </dgm:t>
    </dgm:pt>
    <dgm:pt modelId="{BBAC0C96-4C9A-4535-98AD-667BA4467FE4}" type="sibTrans" cxnId="{72C116A7-1ACE-4AF5-B25D-7214B29FE11C}">
      <dgm:prSet/>
      <dgm:spPr/>
      <dgm:t>
        <a:bodyPr/>
        <a:lstStyle/>
        <a:p>
          <a:endParaRPr lang="en-US"/>
        </a:p>
      </dgm:t>
    </dgm:pt>
    <dgm:pt modelId="{3D719FF2-7736-4AE4-BFDE-3DE73B02535B}" type="pres">
      <dgm:prSet presAssocID="{7C8884E4-4779-4CB1-8B5A-2424D52D64FC}" presName="Name0" presStyleCnt="0">
        <dgm:presLayoutVars>
          <dgm:chMax val="7"/>
          <dgm:chPref val="5"/>
        </dgm:presLayoutVars>
      </dgm:prSet>
      <dgm:spPr/>
    </dgm:pt>
    <dgm:pt modelId="{9122D992-32BA-4968-BF24-554C893E72B3}" type="pres">
      <dgm:prSet presAssocID="{7C8884E4-4779-4CB1-8B5A-2424D52D64FC}" presName="arrowNode" presStyleLbl="node1" presStyleIdx="0" presStyleCnt="1"/>
      <dgm:spPr/>
    </dgm:pt>
    <dgm:pt modelId="{E66ADAC2-D7C3-4EAA-9C49-D40E80E122E9}" type="pres">
      <dgm:prSet presAssocID="{D0BE8267-B1E3-4700-8D59-0A6CFFB27C5F}" presName="txNode1" presStyleLbl="revTx" presStyleIdx="0" presStyleCnt="4">
        <dgm:presLayoutVars>
          <dgm:bulletEnabled val="1"/>
        </dgm:presLayoutVars>
      </dgm:prSet>
      <dgm:spPr/>
    </dgm:pt>
    <dgm:pt modelId="{83404E9A-63F6-448C-84BE-60CCBCACD4F3}" type="pres">
      <dgm:prSet presAssocID="{A4848667-C461-47C2-B7E9-62EF376D22AC}" presName="txNode2" presStyleLbl="revTx" presStyleIdx="1" presStyleCnt="4">
        <dgm:presLayoutVars>
          <dgm:bulletEnabled val="1"/>
        </dgm:presLayoutVars>
      </dgm:prSet>
      <dgm:spPr/>
    </dgm:pt>
    <dgm:pt modelId="{DDB680C1-4E68-44DE-83B3-3F35AE4D0BAF}" type="pres">
      <dgm:prSet presAssocID="{5F395187-41A2-4D98-A778-3FB5B748C9D2}" presName="dotNode2" presStyleCnt="0"/>
      <dgm:spPr/>
    </dgm:pt>
    <dgm:pt modelId="{F97974AC-F5E7-4A72-92FE-297E2EBB1C3F}" type="pres">
      <dgm:prSet presAssocID="{5F395187-41A2-4D98-A778-3FB5B748C9D2}" presName="dotRepeatNode" presStyleLbl="fgShp" presStyleIdx="0" presStyleCnt="2"/>
      <dgm:spPr/>
    </dgm:pt>
    <dgm:pt modelId="{16D00F2B-CF24-4ECD-BB97-D70B454C3C62}" type="pres">
      <dgm:prSet presAssocID="{88AE6612-6C1E-41F0-A88A-B85D1D5A1391}" presName="txNode3" presStyleLbl="revTx" presStyleIdx="2" presStyleCnt="4">
        <dgm:presLayoutVars>
          <dgm:bulletEnabled val="1"/>
        </dgm:presLayoutVars>
      </dgm:prSet>
      <dgm:spPr/>
    </dgm:pt>
    <dgm:pt modelId="{DB5D5022-8ED4-4088-BD7A-C00F3756EAC5}" type="pres">
      <dgm:prSet presAssocID="{DCC04AB7-44F0-4B14-8221-20B6A506FEC1}" presName="dotNode3" presStyleCnt="0"/>
      <dgm:spPr/>
    </dgm:pt>
    <dgm:pt modelId="{A67565D5-1946-45F7-A64E-55BBFA5D56BC}" type="pres">
      <dgm:prSet presAssocID="{DCC04AB7-44F0-4B14-8221-20B6A506FEC1}" presName="dotRepeatNode" presStyleLbl="fgShp" presStyleIdx="1" presStyleCnt="2"/>
      <dgm:spPr/>
    </dgm:pt>
    <dgm:pt modelId="{728F4B18-2080-4170-87B7-C2E27C8A9DFC}" type="pres">
      <dgm:prSet presAssocID="{678B59E2-8DD1-4433-9E3F-3154C6E8D7B6}" presName="txNode4" presStyleLbl="revTx" presStyleIdx="3" presStyleCnt="4">
        <dgm:presLayoutVars>
          <dgm:bulletEnabled val="1"/>
        </dgm:presLayoutVars>
      </dgm:prSet>
      <dgm:spPr/>
    </dgm:pt>
  </dgm:ptLst>
  <dgm:cxnLst>
    <dgm:cxn modelId="{521C7E21-CE88-497B-86AE-6499F284ABEB}" type="presOf" srcId="{7C8884E4-4779-4CB1-8B5A-2424D52D64FC}" destId="{3D719FF2-7736-4AE4-BFDE-3DE73B02535B}" srcOrd="0" destOrd="0" presId="urn:microsoft.com/office/officeart/2009/3/layout/DescendingProcess"/>
    <dgm:cxn modelId="{F95C2F2D-95B8-408B-82CA-5EEFCCC4853D}" type="presOf" srcId="{A4848667-C461-47C2-B7E9-62EF376D22AC}" destId="{83404E9A-63F6-448C-84BE-60CCBCACD4F3}" srcOrd="0" destOrd="0" presId="urn:microsoft.com/office/officeart/2009/3/layout/DescendingProcess"/>
    <dgm:cxn modelId="{BBD8EB3E-75CC-41F6-B8BB-EDBE49788211}" type="presOf" srcId="{678B59E2-8DD1-4433-9E3F-3154C6E8D7B6}" destId="{728F4B18-2080-4170-87B7-C2E27C8A9DFC}" srcOrd="0" destOrd="0" presId="urn:microsoft.com/office/officeart/2009/3/layout/DescendingProcess"/>
    <dgm:cxn modelId="{62F8565B-3360-4045-BDBA-1DE7E9E794DB}" type="presOf" srcId="{DCC04AB7-44F0-4B14-8221-20B6A506FEC1}" destId="{A67565D5-1946-45F7-A64E-55BBFA5D56BC}" srcOrd="0" destOrd="0" presId="urn:microsoft.com/office/officeart/2009/3/layout/DescendingProcess"/>
    <dgm:cxn modelId="{F865C55F-D0AA-49A7-B5D2-705B2B09F1F4}" srcId="{7C8884E4-4779-4CB1-8B5A-2424D52D64FC}" destId="{88AE6612-6C1E-41F0-A88A-B85D1D5A1391}" srcOrd="2" destOrd="0" parTransId="{1B967E54-C272-45F1-8C73-1B1C55E90C78}" sibTransId="{DCC04AB7-44F0-4B14-8221-20B6A506FEC1}"/>
    <dgm:cxn modelId="{1E288475-176C-4C7A-903E-001D2B7CE849}" srcId="{7C8884E4-4779-4CB1-8B5A-2424D52D64FC}" destId="{D0BE8267-B1E3-4700-8D59-0A6CFFB27C5F}" srcOrd="0" destOrd="0" parTransId="{143A05C3-FC65-467A-B8C9-525E83683CF7}" sibTransId="{7D011908-DFEC-481C-8630-987DDACE95FB}"/>
    <dgm:cxn modelId="{0BEFA658-F94A-4154-A036-841B9CE4031F}" type="presOf" srcId="{D0BE8267-B1E3-4700-8D59-0A6CFFB27C5F}" destId="{E66ADAC2-D7C3-4EAA-9C49-D40E80E122E9}" srcOrd="0" destOrd="0" presId="urn:microsoft.com/office/officeart/2009/3/layout/DescendingProcess"/>
    <dgm:cxn modelId="{36942A7D-73E2-48B0-BD20-3169A51CCE0C}" type="presOf" srcId="{88AE6612-6C1E-41F0-A88A-B85D1D5A1391}" destId="{16D00F2B-CF24-4ECD-BB97-D70B454C3C62}" srcOrd="0" destOrd="0" presId="urn:microsoft.com/office/officeart/2009/3/layout/DescendingProcess"/>
    <dgm:cxn modelId="{72C116A7-1ACE-4AF5-B25D-7214B29FE11C}" srcId="{7C8884E4-4779-4CB1-8B5A-2424D52D64FC}" destId="{678B59E2-8DD1-4433-9E3F-3154C6E8D7B6}" srcOrd="3" destOrd="0" parTransId="{0CEFEBBD-4D31-4006-9969-DAEEBD6E463D}" sibTransId="{BBAC0C96-4C9A-4535-98AD-667BA4467FE4}"/>
    <dgm:cxn modelId="{93438CC5-AFB0-431D-895F-B2FEBC724CCA}" srcId="{7C8884E4-4779-4CB1-8B5A-2424D52D64FC}" destId="{A4848667-C461-47C2-B7E9-62EF376D22AC}" srcOrd="1" destOrd="0" parTransId="{543F1E58-55CB-4C78-B944-DE07931C8D0B}" sibTransId="{5F395187-41A2-4D98-A778-3FB5B748C9D2}"/>
    <dgm:cxn modelId="{AEBBCAF3-BFDF-4720-904A-9A1A6BCD47AA}" type="presOf" srcId="{5F395187-41A2-4D98-A778-3FB5B748C9D2}" destId="{F97974AC-F5E7-4A72-92FE-297E2EBB1C3F}" srcOrd="0" destOrd="0" presId="urn:microsoft.com/office/officeart/2009/3/layout/DescendingProcess"/>
    <dgm:cxn modelId="{C5BBC32E-AE15-4FCA-8960-796E2E7981E3}" type="presParOf" srcId="{3D719FF2-7736-4AE4-BFDE-3DE73B02535B}" destId="{9122D992-32BA-4968-BF24-554C893E72B3}" srcOrd="0" destOrd="0" presId="urn:microsoft.com/office/officeart/2009/3/layout/DescendingProcess"/>
    <dgm:cxn modelId="{D2138306-86DC-4C43-8DF4-BEEF54B03F05}" type="presParOf" srcId="{3D719FF2-7736-4AE4-BFDE-3DE73B02535B}" destId="{E66ADAC2-D7C3-4EAA-9C49-D40E80E122E9}" srcOrd="1" destOrd="0" presId="urn:microsoft.com/office/officeart/2009/3/layout/DescendingProcess"/>
    <dgm:cxn modelId="{5E5B5139-B7FE-4A88-9FB8-8D726EABA28F}" type="presParOf" srcId="{3D719FF2-7736-4AE4-BFDE-3DE73B02535B}" destId="{83404E9A-63F6-448C-84BE-60CCBCACD4F3}" srcOrd="2" destOrd="0" presId="urn:microsoft.com/office/officeart/2009/3/layout/DescendingProcess"/>
    <dgm:cxn modelId="{743593FD-066E-44F9-88CE-B2B9BBEC7EA3}" type="presParOf" srcId="{3D719FF2-7736-4AE4-BFDE-3DE73B02535B}" destId="{DDB680C1-4E68-44DE-83B3-3F35AE4D0BAF}" srcOrd="3" destOrd="0" presId="urn:microsoft.com/office/officeart/2009/3/layout/DescendingProcess"/>
    <dgm:cxn modelId="{E3EDED96-3BBD-42C9-AE87-C02CFF184C71}" type="presParOf" srcId="{DDB680C1-4E68-44DE-83B3-3F35AE4D0BAF}" destId="{F97974AC-F5E7-4A72-92FE-297E2EBB1C3F}" srcOrd="0" destOrd="0" presId="urn:microsoft.com/office/officeart/2009/3/layout/DescendingProcess"/>
    <dgm:cxn modelId="{CE5A141F-989B-4BA7-8202-149D5434B1B9}" type="presParOf" srcId="{3D719FF2-7736-4AE4-BFDE-3DE73B02535B}" destId="{16D00F2B-CF24-4ECD-BB97-D70B454C3C62}" srcOrd="4" destOrd="0" presId="urn:microsoft.com/office/officeart/2009/3/layout/DescendingProcess"/>
    <dgm:cxn modelId="{F01E470A-AA01-4A09-8DC6-ECE89B14CB39}" type="presParOf" srcId="{3D719FF2-7736-4AE4-BFDE-3DE73B02535B}" destId="{DB5D5022-8ED4-4088-BD7A-C00F3756EAC5}" srcOrd="5" destOrd="0" presId="urn:microsoft.com/office/officeart/2009/3/layout/DescendingProcess"/>
    <dgm:cxn modelId="{E4F69B71-66A1-4B9D-A8E8-E802A42ED2AA}" type="presParOf" srcId="{DB5D5022-8ED4-4088-BD7A-C00F3756EAC5}" destId="{A67565D5-1946-45F7-A64E-55BBFA5D56BC}" srcOrd="0" destOrd="0" presId="urn:microsoft.com/office/officeart/2009/3/layout/DescendingProcess"/>
    <dgm:cxn modelId="{50FA7EB7-055F-43F0-BAFC-E7B36B0D549E}" type="presParOf" srcId="{3D719FF2-7736-4AE4-BFDE-3DE73B02535B}" destId="{728F4B18-2080-4170-87B7-C2E27C8A9DFC}"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2D992-32BA-4968-BF24-554C893E72B3}">
      <dsp:nvSpPr>
        <dsp:cNvPr id="0" name=""/>
        <dsp:cNvSpPr/>
      </dsp:nvSpPr>
      <dsp:spPr>
        <a:xfrm rot="4396374">
          <a:off x="1357795" y="976536"/>
          <a:ext cx="4236367" cy="2954337"/>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974AC-F5E7-4A72-92FE-297E2EBB1C3F}">
      <dsp:nvSpPr>
        <dsp:cNvPr id="0" name=""/>
        <dsp:cNvSpPr/>
      </dsp:nvSpPr>
      <dsp:spPr>
        <a:xfrm>
          <a:off x="3125589" y="1493815"/>
          <a:ext cx="106981" cy="10698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565D5-1946-45F7-A64E-55BBFA5D56BC}">
      <dsp:nvSpPr>
        <dsp:cNvPr id="0" name=""/>
        <dsp:cNvSpPr/>
      </dsp:nvSpPr>
      <dsp:spPr>
        <a:xfrm>
          <a:off x="4057310" y="2402177"/>
          <a:ext cx="106981" cy="10698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6ADAC2-D7C3-4EAA-9C49-D40E80E122E9}">
      <dsp:nvSpPr>
        <dsp:cNvPr id="0" name=""/>
        <dsp:cNvSpPr/>
      </dsp:nvSpPr>
      <dsp:spPr>
        <a:xfrm>
          <a:off x="1073801" y="0"/>
          <a:ext cx="199731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b" anchorCtr="0">
          <a:noAutofit/>
        </a:bodyPr>
        <a:lstStyle/>
        <a:p>
          <a:pPr marL="0" lvl="0" indent="0" algn="ctr" defTabSz="1111250">
            <a:lnSpc>
              <a:spcPct val="90000"/>
            </a:lnSpc>
            <a:spcBef>
              <a:spcPct val="0"/>
            </a:spcBef>
            <a:spcAft>
              <a:spcPct val="35000"/>
            </a:spcAft>
            <a:buNone/>
          </a:pPr>
          <a:r>
            <a:rPr lang="en-US" sz="2500" kern="1200" dirty="0"/>
            <a:t>Read and Write</a:t>
          </a:r>
        </a:p>
      </dsp:txBody>
      <dsp:txXfrm>
        <a:off x="1073801" y="0"/>
        <a:ext cx="1997315" cy="785185"/>
      </dsp:txXfrm>
    </dsp:sp>
    <dsp:sp modelId="{83404E9A-63F6-448C-84BE-60CCBCACD4F3}">
      <dsp:nvSpPr>
        <dsp:cNvPr id="0" name=""/>
        <dsp:cNvSpPr/>
      </dsp:nvSpPr>
      <dsp:spPr>
        <a:xfrm>
          <a:off x="3718895" y="1154713"/>
          <a:ext cx="2753057"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a:t>hieroglyph</a:t>
          </a:r>
        </a:p>
      </dsp:txBody>
      <dsp:txXfrm>
        <a:off x="3718895" y="1154713"/>
        <a:ext cx="2753057" cy="785185"/>
      </dsp:txXfrm>
    </dsp:sp>
    <dsp:sp modelId="{16D00F2B-CF24-4ECD-BB97-D70B454C3C62}">
      <dsp:nvSpPr>
        <dsp:cNvPr id="0" name=""/>
        <dsp:cNvSpPr/>
      </dsp:nvSpPr>
      <dsp:spPr>
        <a:xfrm>
          <a:off x="1073801" y="2063075"/>
          <a:ext cx="269907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r" defTabSz="1111250">
            <a:lnSpc>
              <a:spcPct val="90000"/>
            </a:lnSpc>
            <a:spcBef>
              <a:spcPct val="0"/>
            </a:spcBef>
            <a:spcAft>
              <a:spcPct val="35000"/>
            </a:spcAft>
            <a:buNone/>
          </a:pPr>
          <a:r>
            <a:rPr lang="en-US" sz="2500" kern="1200" dirty="0"/>
            <a:t>Caesar cipher </a:t>
          </a:r>
        </a:p>
      </dsp:txBody>
      <dsp:txXfrm>
        <a:off x="1073801" y="2063075"/>
        <a:ext cx="2699075" cy="785185"/>
      </dsp:txXfrm>
    </dsp:sp>
    <dsp:sp modelId="{728F4B18-2080-4170-87B7-C2E27C8A9DFC}">
      <dsp:nvSpPr>
        <dsp:cNvPr id="0" name=""/>
        <dsp:cNvSpPr/>
      </dsp:nvSpPr>
      <dsp:spPr>
        <a:xfrm>
          <a:off x="3772877" y="4122224"/>
          <a:ext cx="269907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ctr" defTabSz="1111250">
            <a:lnSpc>
              <a:spcPct val="90000"/>
            </a:lnSpc>
            <a:spcBef>
              <a:spcPct val="0"/>
            </a:spcBef>
            <a:spcAft>
              <a:spcPct val="35000"/>
            </a:spcAft>
            <a:buNone/>
          </a:pPr>
          <a:r>
            <a:rPr lang="en-US" sz="2500" kern="1200" dirty="0"/>
            <a:t>Enigma Rotor Machine</a:t>
          </a:r>
        </a:p>
      </dsp:txBody>
      <dsp:txXfrm>
        <a:off x="3772877" y="4122224"/>
        <a:ext cx="2699075" cy="785185"/>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F0A01-478E-49C8-877C-D5189583BDF1}"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FAE25-BE3E-44B6-A35D-86FFA78C69C8}" type="slidenum">
              <a:rPr lang="en-US" smtClean="0"/>
              <a:t>‹#›</a:t>
            </a:fld>
            <a:endParaRPr lang="en-US"/>
          </a:p>
        </p:txBody>
      </p:sp>
    </p:spTree>
    <p:extLst>
      <p:ext uri="{BB962C8B-B14F-4D97-AF65-F5344CB8AC3E}">
        <p14:creationId xmlns:p14="http://schemas.microsoft.com/office/powerpoint/2010/main" val="168933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הצגת הנושא</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a:t>
            </a:fld>
            <a:endParaRPr lang="en-US"/>
          </a:p>
        </p:txBody>
      </p:sp>
    </p:spTree>
    <p:extLst>
      <p:ext uri="{BB962C8B-B14F-4D97-AF65-F5344CB8AC3E}">
        <p14:creationId xmlns:p14="http://schemas.microsoft.com/office/powerpoint/2010/main" val="412048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r" rtl="1">
              <a:buFont typeface="+mj-lt"/>
              <a:buAutoNum type="arabicPeriod"/>
            </a:pPr>
            <a:r>
              <a:rPr lang="he-IL" dirty="0"/>
              <a:t>הקליינט שולח הודעת </a:t>
            </a:r>
            <a:r>
              <a:rPr lang="en-US" dirty="0"/>
              <a:t>Client Hello</a:t>
            </a:r>
            <a:r>
              <a:rPr lang="he-IL" dirty="0"/>
              <a:t>, תחת ההודעה הקליינט שולח מספר דברים בתוך ההודעה כגון גרסת הדפדפן , גרסת הטלפון ובנוסף פרטים על האלגוריתמים הנתמכים על ידי הקליינט.</a:t>
            </a:r>
          </a:p>
          <a:p>
            <a:pPr marL="228600" indent="-228600" algn="r" rtl="1">
              <a:buFont typeface="+mj-lt"/>
              <a:buAutoNum type="arabicPeriod"/>
            </a:pPr>
            <a:r>
              <a:rPr lang="he-IL" dirty="0"/>
              <a:t>השרת מחזיר הודעת </a:t>
            </a:r>
            <a:r>
              <a:rPr lang="en-US" dirty="0"/>
              <a:t>Server Hello</a:t>
            </a:r>
            <a:r>
              <a:rPr lang="he-IL" dirty="0"/>
              <a:t> שבה גם צד השרת שולח פרטים כגון האלגוריתמים הנתמכים בשרת ואת המפתח הציבורי של השרת</a:t>
            </a:r>
          </a:p>
          <a:p>
            <a:pPr marL="228600" indent="-228600" algn="r" rtl="1">
              <a:buFont typeface="+mj-lt"/>
              <a:buAutoNum type="arabicPeriod"/>
            </a:pPr>
            <a:r>
              <a:rPr lang="he-IL" dirty="0"/>
              <a:t>הקליינט שולח הודעת </a:t>
            </a:r>
            <a:r>
              <a:rPr lang="en-US" dirty="0"/>
              <a:t>Key Exchange</a:t>
            </a:r>
            <a:r>
              <a:rPr lang="he-IL" dirty="0"/>
              <a:t>, למעשה הקליינט מחולל מפתח פרטי ומצפין אותו עם המפתח הציבורי של השרת. בנוסף הקליינט שולח הודעה הנקראת </a:t>
            </a:r>
            <a:r>
              <a:rPr lang="en-US" dirty="0"/>
              <a:t>Client Finished</a:t>
            </a:r>
            <a:endParaRPr lang="he-IL" dirty="0"/>
          </a:p>
          <a:p>
            <a:pPr marL="228600" indent="-228600" algn="r" rtl="1">
              <a:buFont typeface="+mj-lt"/>
              <a:buAutoNum type="arabicPeriod"/>
            </a:pPr>
            <a:r>
              <a:rPr lang="he-IL" dirty="0"/>
              <a:t>השרת מחלץ את המפתח הסימטרי שנשלח על ידי הקליינט על ישי שימוש במפתח הפרטי שלו</a:t>
            </a:r>
            <a:r>
              <a:rPr lang="en-US" dirty="0"/>
              <a:t> </a:t>
            </a:r>
            <a:r>
              <a:rPr lang="he-IL" dirty="0"/>
              <a:t> ושולח הודעת </a:t>
            </a:r>
            <a:r>
              <a:rPr lang="en-US" dirty="0"/>
              <a:t>Server Finished</a:t>
            </a:r>
          </a:p>
          <a:p>
            <a:pPr marL="228600" indent="-228600" algn="r" rtl="1">
              <a:buFont typeface="+mj-lt"/>
              <a:buAutoNum type="arabicPeriod"/>
            </a:pPr>
            <a:r>
              <a:rPr lang="he-IL" dirty="0"/>
              <a:t>מרגע זה ואילך כל התקשורת מתבצעת בהצפנה על ידי המפתח הסימטרי</a:t>
            </a:r>
          </a:p>
          <a:p>
            <a:pPr marL="171450" indent="-171450" algn="r" rtl="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12</a:t>
            </a:fld>
            <a:endParaRPr lang="en-US"/>
          </a:p>
        </p:txBody>
      </p:sp>
    </p:spTree>
    <p:extLst>
      <p:ext uri="{BB962C8B-B14F-4D97-AF65-F5344CB8AC3E}">
        <p14:creationId xmlns:p14="http://schemas.microsoft.com/office/powerpoint/2010/main" val="264502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המילה קריפטוגרפיה מורכבת משתי מילים , הראשונה היא </a:t>
            </a:r>
            <a:r>
              <a:rPr lang="he-IL" dirty="0" err="1"/>
              <a:t>קריפט</a:t>
            </a:r>
            <a:r>
              <a:rPr lang="he-IL" dirty="0"/>
              <a:t> שמשמעותה היא חבוי או סוד והשנייה היא גרפי שמשמעותה היא כתיבה</a:t>
            </a:r>
          </a:p>
          <a:p>
            <a:pPr algn="r" rtl="1"/>
            <a:endParaRPr lang="he-IL" dirty="0"/>
          </a:p>
          <a:p>
            <a:pPr algn="r" rtl="1"/>
            <a:r>
              <a:rPr lang="he-IL" dirty="0"/>
              <a:t>מאז ומתמיד היו 2 צרכים בנושא תקשורת בין בני אדם, הצורך הראשון היה לתקשר ולהעביר אינפורמציה בין אנשים והצורך השני היה לתקשר באופן סלקטיבי</a:t>
            </a:r>
          </a:p>
          <a:p>
            <a:pPr algn="r" rtl="1"/>
            <a:r>
              <a:rPr lang="he-IL" dirty="0"/>
              <a:t>כלומר תמיד היה צורך להעברת מסרים באופן חבוי שרק שולח ההודעה והנמען יוכלו לקרוא.</a:t>
            </a:r>
          </a:p>
          <a:p>
            <a:pPr algn="r" rtl="1"/>
            <a:endParaRPr lang="he-IL" dirty="0"/>
          </a:p>
          <a:p>
            <a:pPr algn="r" rtl="1"/>
            <a:r>
              <a:rPr lang="he-IL" dirty="0"/>
              <a:t>משמעות קריפטוגרפיה היא השימוש בקודים ובצפנים כדי להגן על סודות.</a:t>
            </a:r>
          </a:p>
          <a:p>
            <a:pPr algn="r" rtl="1"/>
            <a:endParaRPr lang="he-IL" dirty="0"/>
          </a:p>
          <a:p>
            <a:pPr algn="r" rtl="1"/>
            <a:r>
              <a:rPr lang="he-IL" dirty="0"/>
              <a:t>כלומר אנו משתמשים בקריפטוגרפיה על מנת להעביר הודעות בטכניקות המאפשרות רק לשולח ולנמען המיועד לצפות בתוכן ההודעה</a:t>
            </a:r>
          </a:p>
          <a:p>
            <a:pPr algn="r" rtl="1"/>
            <a:endParaRPr lang="he-IL" dirty="0"/>
          </a:p>
          <a:p>
            <a:pPr algn="r" rtl="1"/>
            <a:r>
              <a:rPr lang="he-IL" dirty="0"/>
              <a:t>השיטה שקריפטוגרפיה מאפשרת נקראת הצפנה</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2</a:t>
            </a:fld>
            <a:endParaRPr lang="en-US"/>
          </a:p>
        </p:txBody>
      </p:sp>
    </p:spTree>
    <p:extLst>
      <p:ext uri="{BB962C8B-B14F-4D97-AF65-F5344CB8AC3E}">
        <p14:creationId xmlns:p14="http://schemas.microsoft.com/office/powerpoint/2010/main" val="169207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קצת על ההיסטוריה של קריפטוגרפיה לפני שאנו צוללים טכנית לנושא.</a:t>
            </a:r>
          </a:p>
          <a:p>
            <a:pPr algn="r" rtl="1"/>
            <a:endParaRPr lang="he-IL" dirty="0"/>
          </a:p>
          <a:p>
            <a:pPr algn="r" rtl="1"/>
            <a:r>
              <a:rPr lang="he-IL" dirty="0"/>
              <a:t>למעשה, ניתן לומר כי קריפטוגרפיה נולדה בזמן שבני האדם החלו לכתוב ולקרוא</a:t>
            </a:r>
          </a:p>
          <a:p>
            <a:pPr algn="r" rtl="1"/>
            <a:r>
              <a:rPr lang="he-IL" dirty="0"/>
              <a:t>בסביבות 3250 שנים לפני הספירה אנו מוצאים את העדות הראשונה של קריפטוגרפיה בשימוש של הירוגליפים </a:t>
            </a:r>
            <a:endParaRPr lang="en-US" dirty="0"/>
          </a:p>
          <a:p>
            <a:pPr algn="r" rtl="1"/>
            <a:endParaRPr lang="en-US" dirty="0"/>
          </a:p>
          <a:p>
            <a:pPr algn="r" rtl="1"/>
            <a:r>
              <a:rPr lang="he-IL" dirty="0"/>
              <a:t>מאוחר יותר אנו עדים לשיטה של החלפה פשוטה (</a:t>
            </a:r>
            <a:r>
              <a:rPr lang="en-US" dirty="0" err="1"/>
              <a:t>sumple</a:t>
            </a:r>
            <a:r>
              <a:rPr lang="en-US" dirty="0"/>
              <a:t> mono-alphabetic substitution</a:t>
            </a:r>
            <a:r>
              <a:rPr lang="he-IL" dirty="0"/>
              <a:t>), החלפת האותיות. </a:t>
            </a:r>
          </a:p>
          <a:p>
            <a:pPr algn="r" rtl="1"/>
            <a:r>
              <a:rPr lang="he-IL" dirty="0"/>
              <a:t>בשיטה זו אנו מבצעים דילוג של אותיות במסר המקורי. דוגמה לשיטה זו נקראת </a:t>
            </a:r>
            <a:r>
              <a:rPr lang="en-US" dirty="0"/>
              <a:t>ROT 13</a:t>
            </a:r>
            <a:r>
              <a:rPr lang="he-IL" dirty="0"/>
              <a:t> וידועה בתור </a:t>
            </a:r>
            <a:r>
              <a:rPr lang="en-US" dirty="0"/>
              <a:t>Caesar cipher</a:t>
            </a:r>
            <a:r>
              <a:rPr lang="he-IL" dirty="0"/>
              <a:t>, יוליוס קיסר השתמש בשיטה זו לתקשר עם הגנרלים שלו.</a:t>
            </a:r>
          </a:p>
          <a:p>
            <a:pPr algn="r" rtl="1"/>
            <a:r>
              <a:rPr lang="he-IL" dirty="0"/>
              <a:t>בדוגמה זו למעשה אנו מדלגים בכל אות 13 צעדים כך שהאות </a:t>
            </a:r>
            <a:r>
              <a:rPr lang="en-US" dirty="0"/>
              <a:t>A</a:t>
            </a:r>
            <a:r>
              <a:rPr lang="he-IL" dirty="0"/>
              <a:t> מצביעה על האות </a:t>
            </a:r>
            <a:r>
              <a:rPr lang="en-US" dirty="0"/>
              <a:t>N</a:t>
            </a:r>
            <a:r>
              <a:rPr lang="he-IL" dirty="0"/>
              <a:t> והאות </a:t>
            </a:r>
            <a:r>
              <a:rPr lang="en-US" dirty="0"/>
              <a:t>N</a:t>
            </a:r>
            <a:r>
              <a:rPr lang="he-IL" dirty="0"/>
              <a:t> מצביעה על האות </a:t>
            </a:r>
            <a:r>
              <a:rPr lang="en-US" dirty="0"/>
              <a:t>A</a:t>
            </a:r>
          </a:p>
          <a:p>
            <a:pPr algn="r" rtl="1"/>
            <a:endParaRPr lang="en-US" dirty="0"/>
          </a:p>
          <a:p>
            <a:pPr algn="r" rtl="1"/>
            <a:r>
              <a:rPr lang="he-IL" dirty="0"/>
              <a:t>השימוש במכונת האניגמה על ידי הגרמנים במלחמת העולם השנייה להעברת מסרים מוצפנים אפשרה לגרמנים לתקשר באופן מאובטח על גבי תווך לא מאובטח (גלי רדיו), כאשר המסר המועבר היה למעשה ג'יבריש למי שלא </a:t>
            </a:r>
            <a:r>
              <a:rPr lang="he-IL" dirty="0" err="1"/>
              <a:t>יכל</a:t>
            </a:r>
            <a:r>
              <a:rPr lang="he-IL" dirty="0"/>
              <a:t> לפענח את ההודעה. על מנת לפענח את המסר היה צריך להיות ברשותנו את המכונה וגם את התצורה שאליה אנחנו צריכים לכוון את המכונה.</a:t>
            </a:r>
          </a:p>
          <a:p>
            <a:pPr algn="r" rtl="1"/>
            <a:r>
              <a:rPr lang="he-IL" dirty="0"/>
              <a:t>מי שבסופו פרץ את השימוש במכונה היה אדם בשם אלאן </a:t>
            </a:r>
            <a:r>
              <a:rPr lang="he-IL" dirty="0" err="1"/>
              <a:t>טורינג</a:t>
            </a:r>
            <a:endParaRPr lang="en-US" dirty="0"/>
          </a:p>
          <a:p>
            <a:pPr algn="r" rtl="1"/>
            <a:endParaRPr lang="en-US"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3</a:t>
            </a:fld>
            <a:endParaRPr lang="en-US"/>
          </a:p>
        </p:txBody>
      </p:sp>
    </p:spTree>
    <p:extLst>
      <p:ext uri="{BB962C8B-B14F-4D97-AF65-F5344CB8AC3E}">
        <p14:creationId xmlns:p14="http://schemas.microsoft.com/office/powerpoint/2010/main" val="11400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כאשר אנו מדברים על </a:t>
            </a:r>
            <a:r>
              <a:rPr lang="en-US" dirty="0"/>
              <a:t>Symmetric Key Algorithm</a:t>
            </a:r>
            <a:r>
              <a:rPr lang="he-IL" dirty="0"/>
              <a:t> למעשה אנו מתייחסים לשיטה או לאלגוריתם שבו אנו משתמשים לביצוע </a:t>
            </a:r>
            <a:r>
              <a:rPr lang="he-IL" dirty="0" err="1"/>
              <a:t>ההפצנה</a:t>
            </a:r>
            <a:r>
              <a:rPr lang="he-IL" dirty="0"/>
              <a:t> או פיענוח המסר.</a:t>
            </a:r>
          </a:p>
          <a:p>
            <a:pPr marL="171450" indent="-171450" algn="r" rtl="1">
              <a:buFont typeface="Arial" panose="020B0604020202020204" pitchFamily="34" charset="0"/>
              <a:buChar char="•"/>
            </a:pPr>
            <a:r>
              <a:rPr lang="he-IL" dirty="0"/>
              <a:t>אלגוריתמים כמו </a:t>
            </a:r>
            <a:r>
              <a:rPr lang="en-US" dirty="0"/>
              <a:t>DES</a:t>
            </a:r>
            <a:r>
              <a:rPr lang="he-IL" dirty="0"/>
              <a:t> היום כבר לא בשימוש הומצא ב 1975 למעשה זה פרוטוקול ישן שהיום נחשב כלא בטוח ולא נרצה להשתמש בו.</a:t>
            </a:r>
            <a:endParaRPr lang="en-US" dirty="0"/>
          </a:p>
          <a:p>
            <a:pPr marL="171450" indent="-171450" algn="r" rtl="1">
              <a:buFont typeface="Arial" panose="020B0604020202020204" pitchFamily="34" charset="0"/>
              <a:buChar char="•"/>
            </a:pPr>
            <a:r>
              <a:rPr lang="en-US" dirty="0"/>
              <a:t>3des</a:t>
            </a:r>
            <a:r>
              <a:rPr lang="he-IL" dirty="0"/>
              <a:t> – על מנת לאבטח את האלגוריתם </a:t>
            </a:r>
            <a:r>
              <a:rPr lang="en-US" dirty="0"/>
              <a:t>des</a:t>
            </a:r>
            <a:r>
              <a:rPr lang="he-IL" dirty="0"/>
              <a:t> הומצא </a:t>
            </a:r>
            <a:r>
              <a:rPr lang="en-US" dirty="0"/>
              <a:t>3des</a:t>
            </a:r>
            <a:r>
              <a:rPr lang="he-IL" dirty="0"/>
              <a:t>. למעשה אלגוריתם זה מייצר מפתח של 112 ביט ונחשב בטוח יותר</a:t>
            </a:r>
            <a:br>
              <a:rPr lang="en-US" dirty="0"/>
            </a:br>
            <a:r>
              <a:rPr lang="he-IL" dirty="0"/>
              <a:t>בשנת 2016 נמצא </a:t>
            </a:r>
            <a:r>
              <a:rPr lang="en-US" dirty="0" err="1"/>
              <a:t>cve</a:t>
            </a:r>
            <a:r>
              <a:rPr lang="he-IL" dirty="0"/>
              <a:t> באלגוריתמים </a:t>
            </a:r>
            <a:r>
              <a:rPr lang="en-US" dirty="0"/>
              <a:t>des/3des</a:t>
            </a:r>
            <a:r>
              <a:rPr lang="he-IL" dirty="0"/>
              <a:t> וארגון </a:t>
            </a:r>
            <a:r>
              <a:rPr lang="en-US" dirty="0"/>
              <a:t>NIST</a:t>
            </a:r>
            <a:r>
              <a:rPr lang="he-IL" dirty="0"/>
              <a:t> (</a:t>
            </a:r>
            <a:r>
              <a:rPr lang="en-US" dirty="0"/>
              <a:t>National Institute of Standards and Technology</a:t>
            </a:r>
            <a:r>
              <a:rPr lang="he-IL" dirty="0"/>
              <a:t>) הכריז על הוצאת פרוטוקולים אלו משימוש עד שנת 2023, עם זאת אלגוריתם </a:t>
            </a:r>
            <a:r>
              <a:rPr lang="en-US" dirty="0"/>
              <a:t>3des</a:t>
            </a:r>
            <a:r>
              <a:rPr lang="he-IL" dirty="0"/>
              <a:t> נחשב עדיין לשמיש בחלק מהסביבות.</a:t>
            </a:r>
            <a:endParaRPr lang="en-US" dirty="0"/>
          </a:p>
          <a:p>
            <a:pPr marL="171450" indent="-171450" algn="r" rtl="1">
              <a:buFont typeface="Arial" panose="020B0604020202020204" pitchFamily="34" charset="0"/>
              <a:buChar char="•"/>
            </a:pPr>
            <a:r>
              <a:rPr lang="en-US" dirty="0"/>
              <a:t>RC2</a:t>
            </a:r>
            <a:r>
              <a:rPr lang="he-IL" dirty="0"/>
              <a:t> עד </a:t>
            </a:r>
            <a:r>
              <a:rPr lang="en-US" dirty="0"/>
              <a:t>RC6</a:t>
            </a:r>
            <a:r>
              <a:rPr lang="he-IL" dirty="0"/>
              <a:t> – אלגוריתם שנרשם על ידי בחור ישראלי בשם רון </a:t>
            </a:r>
            <a:r>
              <a:rPr lang="he-IL" dirty="0" err="1"/>
              <a:t>ריווסט</a:t>
            </a:r>
            <a:r>
              <a:rPr lang="he-IL" dirty="0"/>
              <a:t> בשנת 1987, הראשי תיבות הן עבור </a:t>
            </a:r>
            <a:r>
              <a:rPr lang="en-US" dirty="0"/>
              <a:t>Ron’s Code</a:t>
            </a:r>
            <a:r>
              <a:rPr lang="he-IL" dirty="0"/>
              <a:t> או </a:t>
            </a:r>
            <a:r>
              <a:rPr lang="en-US" dirty="0"/>
              <a:t>Ron’s Cipher</a:t>
            </a:r>
            <a:r>
              <a:rPr lang="he-IL" dirty="0"/>
              <a:t>. </a:t>
            </a:r>
          </a:p>
          <a:p>
            <a:pPr marL="171450" indent="-171450" algn="r" rtl="1">
              <a:buFont typeface="Arial" panose="020B0604020202020204" pitchFamily="34" charset="0"/>
              <a:buChar char="•"/>
            </a:pPr>
            <a:r>
              <a:rPr lang="en-US" dirty="0"/>
              <a:t>AES</a:t>
            </a:r>
            <a:r>
              <a:rPr lang="he-IL" dirty="0"/>
              <a:t> – הסטנדרט היום דה פקטו בעולם ההצפנה הסימטרית המקובל בשוק</a:t>
            </a:r>
            <a:endParaRPr lang="en-US" dirty="0"/>
          </a:p>
          <a:p>
            <a:pPr marL="171450" indent="-171450" algn="r" rtl="1">
              <a:buFont typeface="Arial" panose="020B0604020202020204" pitchFamily="34" charset="0"/>
              <a:buChar char="•"/>
            </a:pPr>
            <a:endParaRPr lang="en-US" dirty="0"/>
          </a:p>
          <a:p>
            <a:pPr marL="171450" indent="-171450" algn="r" rtl="1">
              <a:buFont typeface="Arial" panose="020B0604020202020204" pitchFamily="34" charset="0"/>
              <a:buChar char="•"/>
            </a:pPr>
            <a:r>
              <a:rPr lang="he-IL" dirty="0"/>
              <a:t>יש לנו למעשה 2 משפחות של אלגוריתמים, הראשונה נקראת </a:t>
            </a:r>
            <a:r>
              <a:rPr lang="en-US" dirty="0"/>
              <a:t>Stream ciphers</a:t>
            </a:r>
            <a:r>
              <a:rPr lang="he-IL" dirty="0"/>
              <a:t>, בשיטה זו אנו למעשה מחוללים מפתחות הצפנה לוקחים את המידע שאנו רוצים להצפין מפרקים אותו לביטים ולאחר מכן מצפינים אותו עם מפתח ההצפנה ביט אחרי ביט</a:t>
            </a:r>
            <a:br>
              <a:rPr lang="en-US" dirty="0"/>
            </a:br>
            <a:r>
              <a:rPr lang="he-IL" dirty="0"/>
              <a:t>המשפחה השנייה נקראת </a:t>
            </a:r>
            <a:r>
              <a:rPr lang="en-US" dirty="0"/>
              <a:t>Block ciphers</a:t>
            </a:r>
            <a:r>
              <a:rPr lang="he-IL" dirty="0"/>
              <a:t>, בשיטה זו אנו תמיד מצפינים כמות קבועה של מידע. גודל המידע המוצפן שנקרא </a:t>
            </a:r>
            <a:r>
              <a:rPr lang="en-US" dirty="0"/>
              <a:t>block size</a:t>
            </a:r>
            <a:r>
              <a:rPr lang="he-IL" dirty="0"/>
              <a:t> בכל פעם חייב להיות בגודל קבוע, במידה ויש לנו מידע להצפנה גדול יותר מגודל הבלוק אנו נפרק את המידע לבלוקים שיתאימו ל </a:t>
            </a:r>
            <a:r>
              <a:rPr lang="en-US" dirty="0"/>
              <a:t>Block size</a:t>
            </a:r>
            <a:r>
              <a:rPr lang="he-IL" dirty="0"/>
              <a:t> ובמידה והמידע קטן יותר אנו נבצע פעולה הנקראת </a:t>
            </a:r>
            <a:r>
              <a:rPr lang="en-US" dirty="0"/>
              <a:t>Padding</a:t>
            </a:r>
            <a:r>
              <a:rPr lang="he-IL" dirty="0"/>
              <a:t>, כלומר הוספת מידע לאותו הבלוק בכדי להגיע ל </a:t>
            </a:r>
            <a:r>
              <a:rPr lang="en-US" dirty="0"/>
              <a:t>Block size</a:t>
            </a:r>
            <a:r>
              <a:rPr lang="he-IL" dirty="0"/>
              <a:t>.</a:t>
            </a:r>
          </a:p>
          <a:p>
            <a:pPr marL="171450" indent="-171450" algn="r" rtl="1">
              <a:buFont typeface="Arial" panose="020B0604020202020204" pitchFamily="34" charset="0"/>
              <a:buChar char="•"/>
            </a:pPr>
            <a:endParaRPr lang="he-IL"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4</a:t>
            </a:fld>
            <a:endParaRPr lang="en-US"/>
          </a:p>
        </p:txBody>
      </p:sp>
    </p:spTree>
    <p:extLst>
      <p:ext uri="{BB962C8B-B14F-4D97-AF65-F5344CB8AC3E}">
        <p14:creationId xmlns:p14="http://schemas.microsoft.com/office/powerpoint/2010/main" val="303474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5</a:t>
            </a:fld>
            <a:endParaRPr lang="en-US"/>
          </a:p>
        </p:txBody>
      </p:sp>
    </p:spTree>
    <p:extLst>
      <p:ext uri="{BB962C8B-B14F-4D97-AF65-F5344CB8AC3E}">
        <p14:creationId xmlns:p14="http://schemas.microsoft.com/office/powerpoint/2010/main" val="282174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תחילה אנו צריכים להבין שיש2 תהליכים נפרדים שקורים , הראשון הוא הצפנת המידע (</a:t>
            </a:r>
            <a:r>
              <a:rPr lang="en-US" dirty="0" err="1"/>
              <a:t>Enctyption</a:t>
            </a:r>
            <a:r>
              <a:rPr lang="he-IL" dirty="0"/>
              <a:t>), כלומר אנו לוקחים את המסר המקורי ומצפינים אותו בעזרת מפתח כלשהוא. בסיום אנו מקבלים מסר מוצפן (</a:t>
            </a:r>
            <a:r>
              <a:rPr lang="en-US" dirty="0"/>
              <a:t>Ciphertext</a:t>
            </a:r>
            <a:r>
              <a:rPr lang="he-IL" dirty="0"/>
              <a:t>) שהוא למעשה מסר לא קריא.</a:t>
            </a:r>
          </a:p>
          <a:p>
            <a:pPr algn="r" rtl="1"/>
            <a:r>
              <a:rPr lang="he-IL" dirty="0"/>
              <a:t>בכדי שנוכל לקרוא את המסר המקורי אנו צריכים לבצע פיענוח </a:t>
            </a:r>
            <a:r>
              <a:rPr lang="en-US" dirty="0"/>
              <a:t>Decryption</a:t>
            </a:r>
            <a:r>
              <a:rPr lang="he-IL" dirty="0"/>
              <a:t>, אנו מבצעים זאת עם אותו המפתח שאיתו השתמשנו להצפין את המידע.</a:t>
            </a:r>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6</a:t>
            </a:fld>
            <a:endParaRPr lang="en-US"/>
          </a:p>
        </p:txBody>
      </p:sp>
    </p:spTree>
    <p:extLst>
      <p:ext uri="{BB962C8B-B14F-4D97-AF65-F5344CB8AC3E}">
        <p14:creationId xmlns:p14="http://schemas.microsoft.com/office/powerpoint/2010/main" val="114669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a:p>
            <a:pPr algn="r" rtl="1"/>
            <a:r>
              <a:rPr lang="he-IL" dirty="0"/>
              <a:t>יש לזכור כי כאשר אנחנו משתמשים בהצפנה על ידי </a:t>
            </a:r>
            <a:r>
              <a:rPr lang="en-US" dirty="0"/>
              <a:t>Symmetric Key</a:t>
            </a:r>
            <a:r>
              <a:rPr lang="he-IL" dirty="0"/>
              <a:t>, מפתח ההצפנה נוצר עבור כל שיחה, כלומר עבור כל </a:t>
            </a:r>
            <a:r>
              <a:rPr lang="en-US" dirty="0"/>
              <a:t>Session</a:t>
            </a:r>
            <a:r>
              <a:rPr lang="he-IL" dirty="0"/>
              <a:t> אני אייצר </a:t>
            </a:r>
            <a:r>
              <a:rPr lang="en-US" dirty="0"/>
              <a:t>Session Key</a:t>
            </a:r>
            <a:r>
              <a:rPr lang="he-IL" dirty="0"/>
              <a:t> חדש ובעזרתו אנחנו נבצע את ההצפנה.</a:t>
            </a:r>
          </a:p>
          <a:p>
            <a:pPr algn="r" rtl="1"/>
            <a:r>
              <a:rPr lang="he-IL" dirty="0"/>
              <a:t>כלומר במידה ואני ארצה ליזום שיחה בין </a:t>
            </a:r>
            <a:r>
              <a:rPr lang="en-US" dirty="0"/>
              <a:t>Alice</a:t>
            </a:r>
            <a:r>
              <a:rPr lang="he-IL" dirty="0"/>
              <a:t> לבין </a:t>
            </a:r>
            <a:r>
              <a:rPr lang="en-US" dirty="0"/>
              <a:t>John</a:t>
            </a:r>
            <a:r>
              <a:rPr lang="he-IL" dirty="0"/>
              <a:t>, המפתח אשר יצפין את השיחה יהיה שונה מהמפתח שיש לי בשיחה מול </a:t>
            </a:r>
            <a:r>
              <a:rPr lang="en-US" dirty="0"/>
              <a:t>Bob</a:t>
            </a:r>
            <a:r>
              <a:rPr lang="he-IL" dirty="0"/>
              <a:t>.</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7</a:t>
            </a:fld>
            <a:endParaRPr lang="en-US"/>
          </a:p>
        </p:txBody>
      </p:sp>
    </p:spTree>
    <p:extLst>
      <p:ext uri="{BB962C8B-B14F-4D97-AF65-F5344CB8AC3E}">
        <p14:creationId xmlns:p14="http://schemas.microsoft.com/office/powerpoint/2010/main" val="263011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כאשר אנו מדברים על הצפנה א-סינכרונית למעשה אנו מדברים על זוגות של מפתחות.</a:t>
            </a:r>
          </a:p>
          <a:p>
            <a:pPr algn="r" rtl="1"/>
            <a:r>
              <a:rPr lang="he-IL" dirty="0"/>
              <a:t>המפתחות ידועים בתור </a:t>
            </a:r>
            <a:r>
              <a:rPr lang="en-US" dirty="0"/>
              <a:t>Key Pair</a:t>
            </a:r>
            <a:r>
              <a:rPr lang="he-IL" dirty="0"/>
              <a:t> קשורים אחד לשני באופן מתמטי.</a:t>
            </a:r>
          </a:p>
          <a:p>
            <a:pPr algn="r" rtl="1"/>
            <a:r>
              <a:rPr lang="he-IL" dirty="0"/>
              <a:t>את המפתח הציבורי שלי אני אפרסם ואת המפתח הפרטי שלי אני אשמור ולא אשתף אותו.</a:t>
            </a:r>
          </a:p>
          <a:p>
            <a:pPr algn="r" rtl="1"/>
            <a:r>
              <a:rPr lang="he-IL" dirty="0"/>
              <a:t>הייחודיות של המפתחות הללו היא שכל אחד מהמפתחות משמש גם להצפנה וגם לפיענוח.</a:t>
            </a:r>
          </a:p>
          <a:p>
            <a:pPr algn="r" rtl="1"/>
            <a:r>
              <a:rPr lang="he-IL" dirty="0"/>
              <a:t>במידה ונשתמש במפתח הציבורי להצפנה רק המפתח הפרטי יוכל לפתוח</a:t>
            </a:r>
          </a:p>
          <a:p>
            <a:pPr algn="r" rtl="1"/>
            <a:r>
              <a:rPr lang="he-IL" dirty="0"/>
              <a:t>במידה ונשתמש במפתח הפרטי להצפנה רק המפתח הציבורי יוכל לפתוח.</a:t>
            </a:r>
          </a:p>
          <a:p>
            <a:pPr algn="r" rtl="1"/>
            <a:endParaRPr lang="he-IL" dirty="0"/>
          </a:p>
          <a:p>
            <a:pPr algn="r" rtl="1"/>
            <a:r>
              <a:rPr lang="he-IL" dirty="0"/>
              <a:t>אנו לא יכולים להחליף בין המפתחות, כלומר בעת היצירה אנו קושרים את המפתחות אחד לשני, אין לנו יכולת להחליף את אחד המפתחות במפתח אחר.</a:t>
            </a:r>
          </a:p>
          <a:p>
            <a:pPr algn="r" rtl="1"/>
            <a:endParaRPr lang="he-IL" dirty="0"/>
          </a:p>
          <a:p>
            <a:pPr algn="r" rtl="1"/>
            <a:r>
              <a:rPr lang="he-IL" dirty="0"/>
              <a:t>פעולה זו ידועה גם בתור </a:t>
            </a:r>
            <a:r>
              <a:rPr lang="en-US" dirty="0"/>
              <a:t>Public Key Encryption/</a:t>
            </a:r>
            <a:r>
              <a:rPr lang="en-US" dirty="0" err="1"/>
              <a:t>Decription</a:t>
            </a:r>
            <a:endParaRPr lang="en-US"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8</a:t>
            </a:fld>
            <a:endParaRPr lang="en-US"/>
          </a:p>
        </p:txBody>
      </p:sp>
    </p:spTree>
    <p:extLst>
      <p:ext uri="{BB962C8B-B14F-4D97-AF65-F5344CB8AC3E}">
        <p14:creationId xmlns:p14="http://schemas.microsoft.com/office/powerpoint/2010/main" val="3761100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הבדלים בין סוגי מפתחות ההצפנה ושימושים שלהם</a:t>
            </a:r>
          </a:p>
          <a:p>
            <a:pPr algn="r" rtl="1"/>
            <a:r>
              <a:rPr lang="he-IL" dirty="0"/>
              <a:t>העברת המפתחות – כאשר אנו משתמשים בהצפנה סימטרית, אין לנו תשתית להעברת המפתח הסימטרי ויש קושי של העברת מפתח ההצפנה, כאשר בשימוש במפתחות א-סימטריים יש לנו מנגנוני הפצה המוטמעים בתהליך.</a:t>
            </a:r>
          </a:p>
          <a:p>
            <a:pPr algn="r" rtl="1"/>
            <a:r>
              <a:rPr lang="he-IL" b="1" dirty="0"/>
              <a:t>בשימוש במפתח סימטרי יש לנו מפתח אחד המשמש לאותה השיחה בין 2 גורמים או יותר</a:t>
            </a:r>
            <a:r>
              <a:rPr lang="he-IL" dirty="0"/>
              <a:t>, ובשימוש של מפתחות א-סימטריים לגורם הראשון יש את המפתח הציבורי ולגורם השני יש את המפתח הפרטי</a:t>
            </a:r>
          </a:p>
          <a:p>
            <a:pPr algn="r" rtl="1"/>
            <a:r>
              <a:rPr lang="he-IL" dirty="0"/>
              <a:t>מצב זה תמיד ישמר,  במידה והמפתח הפרטי שלי דלף אז לא ניתן יותר לסמוך על ההצפנה עם אותו זוג מפתחות ויש צורך לייצר זוג מפתחות חדשים.</a:t>
            </a:r>
          </a:p>
          <a:p>
            <a:pPr algn="r" rtl="1"/>
            <a:r>
              <a:rPr lang="he-IL" dirty="0"/>
              <a:t>ההצפנה על ידי מפתח סימטרי מהירה משמעותית (פי אלפי פעמים) יותר מהצפנה ופיענוח על ידי מפתחות פרטי וציבורי.</a:t>
            </a:r>
          </a:p>
          <a:p>
            <a:pPr algn="r" rtl="1"/>
            <a:r>
              <a:rPr lang="he-IL" dirty="0"/>
              <a:t>כמות המפתחות בשימוש מפתח סימטרי גדלה ככמות השיחות שיש לנו, בעת שבשימוש של מפתחות א-</a:t>
            </a:r>
            <a:r>
              <a:rPr lang="he-IL" dirty="0" err="1"/>
              <a:t>סימטרים</a:t>
            </a:r>
            <a:r>
              <a:rPr lang="he-IL" dirty="0"/>
              <a:t> אנו לא נדרשים לבצע הנפקה של מפתחות חדשים לכל שיחה חדשה.</a:t>
            </a:r>
          </a:p>
          <a:p>
            <a:pPr algn="r" rtl="1"/>
            <a:r>
              <a:rPr lang="he-IL" dirty="0"/>
              <a:t>השימוש במפתחות סימטריים הוא עבור הצפנה של </a:t>
            </a:r>
            <a:r>
              <a:rPr lang="en-US" dirty="0"/>
              <a:t>Bulk Data</a:t>
            </a:r>
            <a:r>
              <a:rPr lang="he-IL" dirty="0"/>
              <a:t>, כלומר מידע רב השימוש במפתחות א-סימטריים למעשה משמש אותנו עבור תחילת השיח בין הצדדים. למעשה אנו משתמשים במפתחות א-סימטריים בכדי להעביר את המפתח הסימטרי שאיתו נבצע את ההצפנה של שאר השיחה, אנחנו נראה מייד דוגמה לנושא.</a:t>
            </a:r>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10</a:t>
            </a:fld>
            <a:endParaRPr lang="en-US"/>
          </a:p>
        </p:txBody>
      </p:sp>
    </p:spTree>
    <p:extLst>
      <p:ext uri="{BB962C8B-B14F-4D97-AF65-F5344CB8AC3E}">
        <p14:creationId xmlns:p14="http://schemas.microsoft.com/office/powerpoint/2010/main" val="70199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711-1A1E-4924-8960-2F9D81467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A98F1-47EE-4109-8E1D-3AB38FC42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F3596-4644-4EC0-A800-06A4FB7EB9D5}"/>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196E6C0E-737C-4531-B7F1-1FACB2E0C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56D1C-85CA-45CC-95D8-2D4AD951CD2B}"/>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12350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870-C766-4B0F-8DB1-2098EEEE9F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C425-5B9C-4262-B8AC-1C9D4B6D8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0A8CE-E5D3-4032-A57E-D11060F4E667}"/>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E7A62599-3A83-497E-AD50-9B297D498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71D8A-368A-4C44-BBC2-C7E7504D144D}"/>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386545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0A205-62AA-4824-A9C2-0A86338B45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B69DF1-A864-455E-95DA-17FD2A3EF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804C3-36AB-4F51-866C-FF317EAD5C05}"/>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CE5BE9D9-0950-4CC5-9D17-13592C43B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AD140-78BB-46E7-BA37-87A004D6497E}"/>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359302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07A-93E7-4CD3-A064-0CF3F12F4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D2C34-2153-46FB-82AD-99EAE1922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02961-E584-4DD9-B95E-5E54B6E658DA}"/>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11047DF5-5696-478B-B0A4-73410CA31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B4238-3B11-4E85-9FEA-EAB5E575BE1A}"/>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164319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016B-466F-44C4-B2AD-3A1F21A63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4BE310-E11C-40A4-9A3C-4A455D1A8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EDC47-73AF-4125-B7DD-CF881BE5A6C7}"/>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89CA49F7-1AA1-42C1-A950-1876F23C9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CCE7B-71E5-429F-9BC8-8B75D4ECFB29}"/>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521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77D0-B6B4-464D-BBF3-9C824367F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90AAB-63A8-486C-A261-2130CB49D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2A364-2667-44B2-A390-C4AFF9151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AF0DA-64C9-4E6B-971F-B8CDB8C69B0B}"/>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6" name="Footer Placeholder 5">
            <a:extLst>
              <a:ext uri="{FF2B5EF4-FFF2-40B4-BE49-F238E27FC236}">
                <a16:creationId xmlns:a16="http://schemas.microsoft.com/office/drawing/2014/main" id="{8B0D378B-EFB3-43DA-8E3B-00B16025D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C69C4-E510-4F72-853A-2FD96DB03AC8}"/>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54565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C82-06D9-4C60-98A8-7FA81A8F7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F8D42-B2B2-4D7D-84AF-5E5250115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9D0AD-B7FE-4A6B-ADE2-2F5E6284E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91B60-804D-4BD0-9882-8FC66D077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C1A26-6ADD-45EC-A962-C3CCE730A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B691C-7244-4AF8-B5F6-4937ACF93EB9}"/>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8" name="Footer Placeholder 7">
            <a:extLst>
              <a:ext uri="{FF2B5EF4-FFF2-40B4-BE49-F238E27FC236}">
                <a16:creationId xmlns:a16="http://schemas.microsoft.com/office/drawing/2014/main" id="{0E473FD6-7543-4B78-B000-04EEAE451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81220-4165-431A-A762-D63DB736339A}"/>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179575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453F-1A37-4187-8AE3-9B77718644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1444C9-0F7D-4910-A53B-1B312C49271B}"/>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4" name="Footer Placeholder 3">
            <a:extLst>
              <a:ext uri="{FF2B5EF4-FFF2-40B4-BE49-F238E27FC236}">
                <a16:creationId xmlns:a16="http://schemas.microsoft.com/office/drawing/2014/main" id="{954FAF19-958C-425E-B5F3-2454D1315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8069A-13D2-4DF9-87A7-5A59AD86B06B}"/>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7252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BD0FD-7FAE-435D-85C9-2CF2DD291AEB}"/>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3" name="Footer Placeholder 2">
            <a:extLst>
              <a:ext uri="{FF2B5EF4-FFF2-40B4-BE49-F238E27FC236}">
                <a16:creationId xmlns:a16="http://schemas.microsoft.com/office/drawing/2014/main" id="{0176A514-CCC4-4D3D-9AD5-74A410CC0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BBEB9-95AE-4E4B-9DF0-37C66A8B9D52}"/>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95440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19E1-FE46-4A7A-A0DF-94058FBB0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8703E-E1FB-4D90-86A5-468B4F0F5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71E14-4B98-43F0-A67C-E17C0E538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E5A95-77A0-45D4-8F6B-9BE29D1E13E9}"/>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6" name="Footer Placeholder 5">
            <a:extLst>
              <a:ext uri="{FF2B5EF4-FFF2-40B4-BE49-F238E27FC236}">
                <a16:creationId xmlns:a16="http://schemas.microsoft.com/office/drawing/2014/main" id="{3CBAD4A6-3156-457F-B347-AF96D5AF3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5F1B4-8650-466D-9C02-062550CF7BB8}"/>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408550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093D-DB82-4E5A-8DCA-7D19BA0F7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21D2-05D8-4842-8851-485FD9761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A6D0B-1999-4DDF-B821-02A178F55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C7846-1A63-4DE6-9F98-AC412924710A}"/>
              </a:ext>
            </a:extLst>
          </p:cNvPr>
          <p:cNvSpPr>
            <a:spLocks noGrp="1"/>
          </p:cNvSpPr>
          <p:nvPr>
            <p:ph type="dt" sz="half" idx="10"/>
          </p:nvPr>
        </p:nvSpPr>
        <p:spPr/>
        <p:txBody>
          <a:bodyPr/>
          <a:lstStyle/>
          <a:p>
            <a:fld id="{B1EBC1F9-9847-4BD5-A0D1-37F36F7412BB}" type="datetimeFigureOut">
              <a:rPr lang="en-US" smtClean="0"/>
              <a:t>11/4/2021</a:t>
            </a:fld>
            <a:endParaRPr lang="en-US"/>
          </a:p>
        </p:txBody>
      </p:sp>
      <p:sp>
        <p:nvSpPr>
          <p:cNvPr id="6" name="Footer Placeholder 5">
            <a:extLst>
              <a:ext uri="{FF2B5EF4-FFF2-40B4-BE49-F238E27FC236}">
                <a16:creationId xmlns:a16="http://schemas.microsoft.com/office/drawing/2014/main" id="{D2980CEC-5EC9-4FEA-A0A7-CDFD43AA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E2F0E-A692-4A61-9255-CA223C0EBD03}"/>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11230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9E6AD-99D4-48E2-B0D4-35F4E4E57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23A6F-1BD5-4E64-AFDF-25B894FEA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C7D59-CBB6-40B0-A06B-BB0662BF5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BC1F9-9847-4BD5-A0D1-37F36F7412BB}" type="datetimeFigureOut">
              <a:rPr lang="en-US" smtClean="0"/>
              <a:t>11/4/2021</a:t>
            </a:fld>
            <a:endParaRPr lang="en-US"/>
          </a:p>
        </p:txBody>
      </p:sp>
      <p:sp>
        <p:nvSpPr>
          <p:cNvPr id="5" name="Footer Placeholder 4">
            <a:extLst>
              <a:ext uri="{FF2B5EF4-FFF2-40B4-BE49-F238E27FC236}">
                <a16:creationId xmlns:a16="http://schemas.microsoft.com/office/drawing/2014/main" id="{5DF81B67-B2C0-495C-826E-9820968E7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DEC12-9605-48F8-AFB0-07B03B771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0E909-00B6-49CC-9A4E-A741F5034575}" type="slidenum">
              <a:rPr lang="en-US" smtClean="0"/>
              <a:t>‹#›</a:t>
            </a:fld>
            <a:endParaRPr lang="en-US"/>
          </a:p>
        </p:txBody>
      </p:sp>
    </p:spTree>
    <p:extLst>
      <p:ext uri="{BB962C8B-B14F-4D97-AF65-F5344CB8AC3E}">
        <p14:creationId xmlns:p14="http://schemas.microsoft.com/office/powerpoint/2010/main" val="15791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1.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jpeg"/><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6E45-6D0B-4E3F-B552-D60101E3849F}"/>
              </a:ext>
            </a:extLst>
          </p:cNvPr>
          <p:cNvSpPr>
            <a:spLocks noGrp="1"/>
          </p:cNvSpPr>
          <p:nvPr>
            <p:ph type="ctrTitle"/>
          </p:nvPr>
        </p:nvSpPr>
        <p:spPr/>
        <p:txBody>
          <a:bodyPr/>
          <a:lstStyle/>
          <a:p>
            <a:pPr rtl="1"/>
            <a:r>
              <a:rPr lang="en-US" dirty="0"/>
              <a:t>Instruction to Cryptography</a:t>
            </a:r>
          </a:p>
        </p:txBody>
      </p:sp>
    </p:spTree>
    <p:extLst>
      <p:ext uri="{BB962C8B-B14F-4D97-AF65-F5344CB8AC3E}">
        <p14:creationId xmlns:p14="http://schemas.microsoft.com/office/powerpoint/2010/main" val="344627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0B6A1CB-F7F8-481B-8D5B-C37FDDBF65FC}"/>
              </a:ext>
            </a:extLst>
          </p:cNvPr>
          <p:cNvGraphicFramePr>
            <a:graphicFrameLocks noGrp="1"/>
          </p:cNvGraphicFramePr>
          <p:nvPr>
            <p:ph idx="1"/>
            <p:extLst>
              <p:ext uri="{D42A27DB-BD31-4B8C-83A1-F6EECF244321}">
                <p14:modId xmlns:p14="http://schemas.microsoft.com/office/powerpoint/2010/main" val="2161491903"/>
              </p:ext>
            </p:extLst>
          </p:nvPr>
        </p:nvGraphicFramePr>
        <p:xfrm>
          <a:off x="838200" y="3071291"/>
          <a:ext cx="10515600" cy="3022600"/>
        </p:xfrm>
        <a:graphic>
          <a:graphicData uri="http://schemas.openxmlformats.org/drawingml/2006/table">
            <a:tbl>
              <a:tblPr firstRow="1">
                <a:tableStyleId>{5C22544A-7EE6-4342-B048-85BDC9FD1C3A}</a:tableStyleId>
              </a:tblPr>
              <a:tblGrid>
                <a:gridCol w="5257800">
                  <a:extLst>
                    <a:ext uri="{9D8B030D-6E8A-4147-A177-3AD203B41FA5}">
                      <a16:colId xmlns:a16="http://schemas.microsoft.com/office/drawing/2014/main" val="3381526957"/>
                    </a:ext>
                  </a:extLst>
                </a:gridCol>
                <a:gridCol w="5257800">
                  <a:extLst>
                    <a:ext uri="{9D8B030D-6E8A-4147-A177-3AD203B41FA5}">
                      <a16:colId xmlns:a16="http://schemas.microsoft.com/office/drawing/2014/main" val="418589890"/>
                    </a:ext>
                  </a:extLst>
                </a:gridCol>
              </a:tblGrid>
              <a:tr h="370840">
                <a:tc>
                  <a:txBody>
                    <a:bodyPr/>
                    <a:lstStyle/>
                    <a:p>
                      <a:r>
                        <a:rPr lang="en-US" dirty="0"/>
                        <a:t>Key Type</a:t>
                      </a:r>
                    </a:p>
                  </a:txBody>
                  <a:tcPr/>
                </a:tc>
                <a:tc>
                  <a:txBody>
                    <a:bodyPr/>
                    <a:lstStyle/>
                    <a:p>
                      <a:r>
                        <a:rPr lang="en-US" dirty="0"/>
                        <a:t>Description</a:t>
                      </a:r>
                    </a:p>
                  </a:txBody>
                  <a:tcPr/>
                </a:tc>
                <a:extLst>
                  <a:ext uri="{0D108BD9-81ED-4DB2-BD59-A6C34878D82A}">
                    <a16:rowId xmlns:a16="http://schemas.microsoft.com/office/drawing/2014/main" val="2757314547"/>
                  </a:ext>
                </a:extLst>
              </a:tr>
              <a:tr h="370840">
                <a:tc>
                  <a:txBody>
                    <a:bodyPr/>
                    <a:lstStyle/>
                    <a:p>
                      <a:r>
                        <a:rPr lang="en-US" dirty="0"/>
                        <a:t>Symmetric</a:t>
                      </a:r>
                    </a:p>
                    <a:p>
                      <a:endParaRPr lang="en-US" dirty="0"/>
                    </a:p>
                    <a:p>
                      <a:endParaRPr lang="en-US" dirty="0"/>
                    </a:p>
                    <a:p>
                      <a:endParaRPr lang="en-US" dirty="0"/>
                    </a:p>
                  </a:txBody>
                  <a:tcPr/>
                </a:tc>
                <a:tc>
                  <a:txBody>
                    <a:bodyPr/>
                    <a:lstStyle/>
                    <a:p>
                      <a:r>
                        <a:rPr lang="en-US" dirty="0"/>
                        <a:t>A shared key (secret) is being used in order to encrypt or decrypt data</a:t>
                      </a:r>
                    </a:p>
                  </a:txBody>
                  <a:tcPr/>
                </a:tc>
                <a:extLst>
                  <a:ext uri="{0D108BD9-81ED-4DB2-BD59-A6C34878D82A}">
                    <a16:rowId xmlns:a16="http://schemas.microsoft.com/office/drawing/2014/main" val="2896856043"/>
                  </a:ext>
                </a:extLst>
              </a:tr>
              <a:tr h="370840">
                <a:tc>
                  <a:txBody>
                    <a:bodyPr/>
                    <a:lstStyle/>
                    <a:p>
                      <a:r>
                        <a:rPr lang="en-US" dirty="0"/>
                        <a:t>Asymmetric</a:t>
                      </a:r>
                    </a:p>
                    <a:p>
                      <a:endParaRPr lang="en-US" dirty="0"/>
                    </a:p>
                  </a:txBody>
                  <a:tcPr/>
                </a:tc>
                <a:tc>
                  <a:txBody>
                    <a:bodyPr/>
                    <a:lstStyle/>
                    <a:p>
                      <a:r>
                        <a:rPr lang="en-US" dirty="0"/>
                        <a:t>A key pair that is constructed of private and public keys</a:t>
                      </a:r>
                    </a:p>
                    <a:p>
                      <a:endParaRPr lang="en-US" dirty="0"/>
                    </a:p>
                    <a:p>
                      <a:r>
                        <a:rPr lang="en-US" dirty="0"/>
                        <a:t>The public key is distributed and offed to everyone, while the private key is protected and never shared </a:t>
                      </a:r>
                    </a:p>
                  </a:txBody>
                  <a:tcPr/>
                </a:tc>
                <a:extLst>
                  <a:ext uri="{0D108BD9-81ED-4DB2-BD59-A6C34878D82A}">
                    <a16:rowId xmlns:a16="http://schemas.microsoft.com/office/drawing/2014/main" val="2930233864"/>
                  </a:ext>
                </a:extLst>
              </a:tr>
            </a:tbl>
          </a:graphicData>
        </a:graphic>
      </p:graphicFrame>
      <p:pic>
        <p:nvPicPr>
          <p:cNvPr id="6" name="Picture 5">
            <a:extLst>
              <a:ext uri="{FF2B5EF4-FFF2-40B4-BE49-F238E27FC236}">
                <a16:creationId xmlns:a16="http://schemas.microsoft.com/office/drawing/2014/main" id="{C00D1A02-2434-497B-803B-9E22A9485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518" y="4846505"/>
            <a:ext cx="856808" cy="1032064"/>
          </a:xfrm>
          <a:prstGeom prst="rect">
            <a:avLst/>
          </a:prstGeom>
        </p:spPr>
      </p:pic>
      <p:pic>
        <p:nvPicPr>
          <p:cNvPr id="10" name="Picture 9">
            <a:extLst>
              <a:ext uri="{FF2B5EF4-FFF2-40B4-BE49-F238E27FC236}">
                <a16:creationId xmlns:a16="http://schemas.microsoft.com/office/drawing/2014/main" id="{7B1139FF-E4AA-4976-8028-228A03985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77479" y="3625795"/>
            <a:ext cx="666886" cy="666206"/>
          </a:xfrm>
          <a:prstGeom prst="rect">
            <a:avLst/>
          </a:prstGeom>
        </p:spPr>
      </p:pic>
      <p:pic>
        <p:nvPicPr>
          <p:cNvPr id="3074" name="Picture 2" descr="Symmetric vs Asymmetric encryption: What&amp;#39;s the difference?">
            <a:extLst>
              <a:ext uri="{FF2B5EF4-FFF2-40B4-BE49-F238E27FC236}">
                <a16:creationId xmlns:a16="http://schemas.microsoft.com/office/drawing/2014/main" id="{3A508891-3CAA-490E-850A-A06652F3C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959" y="377072"/>
            <a:ext cx="4678082" cy="238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75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43831D-0427-4459-B03E-4F13B84C7D02}"/>
              </a:ext>
            </a:extLst>
          </p:cNvPr>
          <p:cNvSpPr/>
          <p:nvPr/>
        </p:nvSpPr>
        <p:spPr>
          <a:xfrm>
            <a:off x="4358358" y="2029654"/>
            <a:ext cx="1175657" cy="25060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8148A-7141-4F54-9317-BC15C71EA9DE}"/>
              </a:ext>
            </a:extLst>
          </p:cNvPr>
          <p:cNvSpPr>
            <a:spLocks noGrp="1"/>
          </p:cNvSpPr>
          <p:nvPr>
            <p:ph type="title"/>
          </p:nvPr>
        </p:nvSpPr>
        <p:spPr/>
        <p:txBody>
          <a:bodyPr/>
          <a:lstStyle/>
          <a:p>
            <a:r>
              <a:rPr lang="en-US" dirty="0"/>
              <a:t>Real world hybrid Encryption</a:t>
            </a:r>
          </a:p>
        </p:txBody>
      </p:sp>
      <p:pic>
        <p:nvPicPr>
          <p:cNvPr id="4" name="Picture 3">
            <a:extLst>
              <a:ext uri="{FF2B5EF4-FFF2-40B4-BE49-F238E27FC236}">
                <a16:creationId xmlns:a16="http://schemas.microsoft.com/office/drawing/2014/main" id="{CA59BD17-1EEB-4314-9C05-AB3440DD9AFC}"/>
              </a:ext>
            </a:extLst>
          </p:cNvPr>
          <p:cNvPicPr>
            <a:picLocks noChangeAspect="1"/>
          </p:cNvPicPr>
          <p:nvPr/>
        </p:nvPicPr>
        <p:blipFill>
          <a:blip r:embed="rId2"/>
          <a:stretch>
            <a:fillRect/>
          </a:stretch>
        </p:blipFill>
        <p:spPr>
          <a:xfrm>
            <a:off x="10267079" y="2494350"/>
            <a:ext cx="1438275" cy="1676400"/>
          </a:xfrm>
          <a:prstGeom prst="rect">
            <a:avLst/>
          </a:prstGeom>
        </p:spPr>
      </p:pic>
      <p:pic>
        <p:nvPicPr>
          <p:cNvPr id="6" name="Picture 5">
            <a:extLst>
              <a:ext uri="{FF2B5EF4-FFF2-40B4-BE49-F238E27FC236}">
                <a16:creationId xmlns:a16="http://schemas.microsoft.com/office/drawing/2014/main" id="{FA417168-1FE4-494D-99B3-5490B34BFC9B}"/>
              </a:ext>
            </a:extLst>
          </p:cNvPr>
          <p:cNvPicPr>
            <a:picLocks noChangeAspect="1"/>
          </p:cNvPicPr>
          <p:nvPr/>
        </p:nvPicPr>
        <p:blipFill>
          <a:blip r:embed="rId3"/>
          <a:stretch>
            <a:fillRect/>
          </a:stretch>
        </p:blipFill>
        <p:spPr>
          <a:xfrm>
            <a:off x="1882722" y="2268650"/>
            <a:ext cx="877252" cy="741127"/>
          </a:xfrm>
          <a:prstGeom prst="rect">
            <a:avLst/>
          </a:prstGeom>
        </p:spPr>
      </p:pic>
      <p:pic>
        <p:nvPicPr>
          <p:cNvPr id="22" name="Picture 21">
            <a:extLst>
              <a:ext uri="{FF2B5EF4-FFF2-40B4-BE49-F238E27FC236}">
                <a16:creationId xmlns:a16="http://schemas.microsoft.com/office/drawing/2014/main" id="{F8D7AA1F-3E80-4CB4-B771-2AF4A85D9CD0}"/>
              </a:ext>
            </a:extLst>
          </p:cNvPr>
          <p:cNvPicPr>
            <a:picLocks noChangeAspect="1"/>
          </p:cNvPicPr>
          <p:nvPr/>
        </p:nvPicPr>
        <p:blipFill>
          <a:blip r:embed="rId4"/>
          <a:stretch>
            <a:fillRect/>
          </a:stretch>
        </p:blipFill>
        <p:spPr>
          <a:xfrm>
            <a:off x="386915" y="6132152"/>
            <a:ext cx="466725" cy="581025"/>
          </a:xfrm>
          <a:prstGeom prst="rect">
            <a:avLst/>
          </a:prstGeom>
        </p:spPr>
      </p:pic>
      <p:sp>
        <p:nvSpPr>
          <p:cNvPr id="23" name="TextBox 22">
            <a:extLst>
              <a:ext uri="{FF2B5EF4-FFF2-40B4-BE49-F238E27FC236}">
                <a16:creationId xmlns:a16="http://schemas.microsoft.com/office/drawing/2014/main" id="{14423B4B-008F-49B1-9B70-AF965CD5517A}"/>
              </a:ext>
            </a:extLst>
          </p:cNvPr>
          <p:cNvSpPr txBox="1"/>
          <p:nvPr/>
        </p:nvSpPr>
        <p:spPr>
          <a:xfrm>
            <a:off x="1032450" y="5702084"/>
            <a:ext cx="1727524" cy="369332"/>
          </a:xfrm>
          <a:prstGeom prst="rect">
            <a:avLst/>
          </a:prstGeom>
          <a:noFill/>
        </p:spPr>
        <p:txBody>
          <a:bodyPr wrap="none" rtlCol="0">
            <a:spAutoFit/>
          </a:bodyPr>
          <a:lstStyle/>
          <a:p>
            <a:r>
              <a:rPr lang="en-US" dirty="0"/>
              <a:t>Alice Private Key</a:t>
            </a:r>
          </a:p>
        </p:txBody>
      </p:sp>
      <p:sp>
        <p:nvSpPr>
          <p:cNvPr id="26" name="TextBox 25">
            <a:extLst>
              <a:ext uri="{FF2B5EF4-FFF2-40B4-BE49-F238E27FC236}">
                <a16:creationId xmlns:a16="http://schemas.microsoft.com/office/drawing/2014/main" id="{B6C90E80-244B-4DF3-A31B-472CB61FB439}"/>
              </a:ext>
            </a:extLst>
          </p:cNvPr>
          <p:cNvSpPr txBox="1"/>
          <p:nvPr/>
        </p:nvSpPr>
        <p:spPr>
          <a:xfrm>
            <a:off x="1032450" y="6271899"/>
            <a:ext cx="1642566" cy="369332"/>
          </a:xfrm>
          <a:prstGeom prst="rect">
            <a:avLst/>
          </a:prstGeom>
          <a:noFill/>
        </p:spPr>
        <p:txBody>
          <a:bodyPr wrap="none" rtlCol="0">
            <a:spAutoFit/>
          </a:bodyPr>
          <a:lstStyle/>
          <a:p>
            <a:r>
              <a:rPr lang="en-US" dirty="0"/>
              <a:t>Alice Public Key</a:t>
            </a:r>
          </a:p>
        </p:txBody>
      </p:sp>
      <p:pic>
        <p:nvPicPr>
          <p:cNvPr id="5" name="Picture 4">
            <a:extLst>
              <a:ext uri="{FF2B5EF4-FFF2-40B4-BE49-F238E27FC236}">
                <a16:creationId xmlns:a16="http://schemas.microsoft.com/office/drawing/2014/main" id="{F3579B8C-54A1-4E48-B32F-AEA931A14FAB}"/>
              </a:ext>
            </a:extLst>
          </p:cNvPr>
          <p:cNvPicPr>
            <a:picLocks noChangeAspect="1"/>
          </p:cNvPicPr>
          <p:nvPr/>
        </p:nvPicPr>
        <p:blipFill>
          <a:blip r:embed="rId5"/>
          <a:stretch>
            <a:fillRect/>
          </a:stretch>
        </p:blipFill>
        <p:spPr>
          <a:xfrm>
            <a:off x="2960237" y="2377570"/>
            <a:ext cx="869224" cy="534907"/>
          </a:xfrm>
          <a:prstGeom prst="rect">
            <a:avLst/>
          </a:prstGeom>
        </p:spPr>
      </p:pic>
      <p:pic>
        <p:nvPicPr>
          <p:cNvPr id="24" name="Picture 23">
            <a:extLst>
              <a:ext uri="{FF2B5EF4-FFF2-40B4-BE49-F238E27FC236}">
                <a16:creationId xmlns:a16="http://schemas.microsoft.com/office/drawing/2014/main" id="{77931ED4-F4E1-4433-8D9D-72B154AFD598}"/>
              </a:ext>
            </a:extLst>
          </p:cNvPr>
          <p:cNvPicPr>
            <a:picLocks noChangeAspect="1"/>
          </p:cNvPicPr>
          <p:nvPr/>
        </p:nvPicPr>
        <p:blipFill>
          <a:blip r:embed="rId6"/>
          <a:stretch>
            <a:fillRect/>
          </a:stretch>
        </p:blipFill>
        <p:spPr>
          <a:xfrm>
            <a:off x="4509106" y="2323977"/>
            <a:ext cx="847725" cy="685800"/>
          </a:xfrm>
          <a:prstGeom prst="rect">
            <a:avLst/>
          </a:prstGeom>
        </p:spPr>
      </p:pic>
      <p:pic>
        <p:nvPicPr>
          <p:cNvPr id="25" name="Picture 24">
            <a:extLst>
              <a:ext uri="{FF2B5EF4-FFF2-40B4-BE49-F238E27FC236}">
                <a16:creationId xmlns:a16="http://schemas.microsoft.com/office/drawing/2014/main" id="{B5C23CE8-801A-4543-A042-F851EC5407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03143" y="5197642"/>
            <a:ext cx="434270" cy="433828"/>
          </a:xfrm>
          <a:prstGeom prst="rect">
            <a:avLst/>
          </a:prstGeom>
        </p:spPr>
      </p:pic>
      <p:sp>
        <p:nvSpPr>
          <p:cNvPr id="28" name="TextBox 27">
            <a:extLst>
              <a:ext uri="{FF2B5EF4-FFF2-40B4-BE49-F238E27FC236}">
                <a16:creationId xmlns:a16="http://schemas.microsoft.com/office/drawing/2014/main" id="{F87D1273-260B-4B76-8491-89DFDE17EA54}"/>
              </a:ext>
            </a:extLst>
          </p:cNvPr>
          <p:cNvSpPr txBox="1"/>
          <p:nvPr/>
        </p:nvSpPr>
        <p:spPr>
          <a:xfrm>
            <a:off x="914179" y="5191486"/>
            <a:ext cx="2193742" cy="369332"/>
          </a:xfrm>
          <a:prstGeom prst="rect">
            <a:avLst/>
          </a:prstGeom>
          <a:noFill/>
        </p:spPr>
        <p:txBody>
          <a:bodyPr wrap="none" rtlCol="0">
            <a:spAutoFit/>
          </a:bodyPr>
          <a:lstStyle/>
          <a:p>
            <a:r>
              <a:rPr lang="en-US" dirty="0"/>
              <a:t>Symmetric secret Key</a:t>
            </a:r>
          </a:p>
        </p:txBody>
      </p:sp>
      <p:pic>
        <p:nvPicPr>
          <p:cNvPr id="29" name="Picture 28">
            <a:extLst>
              <a:ext uri="{FF2B5EF4-FFF2-40B4-BE49-F238E27FC236}">
                <a16:creationId xmlns:a16="http://schemas.microsoft.com/office/drawing/2014/main" id="{147810B9-602A-4B87-81FD-973620EE7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107921" y="1960925"/>
            <a:ext cx="434270" cy="433828"/>
          </a:xfrm>
          <a:prstGeom prst="rect">
            <a:avLst/>
          </a:prstGeom>
        </p:spPr>
      </p:pic>
      <p:pic>
        <p:nvPicPr>
          <p:cNvPr id="30" name="Picture 29">
            <a:extLst>
              <a:ext uri="{FF2B5EF4-FFF2-40B4-BE49-F238E27FC236}">
                <a16:creationId xmlns:a16="http://schemas.microsoft.com/office/drawing/2014/main" id="{9CD6CCDC-6BB5-40CB-AA0D-E0A0F82EEB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2219891" y="3504334"/>
            <a:ext cx="434270" cy="433828"/>
          </a:xfrm>
          <a:prstGeom prst="rect">
            <a:avLst/>
          </a:prstGeom>
        </p:spPr>
      </p:pic>
      <p:pic>
        <p:nvPicPr>
          <p:cNvPr id="31" name="Picture 30">
            <a:extLst>
              <a:ext uri="{FF2B5EF4-FFF2-40B4-BE49-F238E27FC236}">
                <a16:creationId xmlns:a16="http://schemas.microsoft.com/office/drawing/2014/main" id="{F7FAD2B8-DB9B-46BD-8DAB-AE601DC553EE}"/>
              </a:ext>
            </a:extLst>
          </p:cNvPr>
          <p:cNvPicPr>
            <a:picLocks noChangeAspect="1"/>
          </p:cNvPicPr>
          <p:nvPr/>
        </p:nvPicPr>
        <p:blipFill>
          <a:blip r:embed="rId5"/>
          <a:stretch>
            <a:fillRect/>
          </a:stretch>
        </p:blipFill>
        <p:spPr>
          <a:xfrm>
            <a:off x="2949747" y="3429000"/>
            <a:ext cx="869224" cy="534907"/>
          </a:xfrm>
          <a:prstGeom prst="rect">
            <a:avLst/>
          </a:prstGeom>
        </p:spPr>
      </p:pic>
      <p:pic>
        <p:nvPicPr>
          <p:cNvPr id="32" name="Picture 31">
            <a:extLst>
              <a:ext uri="{FF2B5EF4-FFF2-40B4-BE49-F238E27FC236}">
                <a16:creationId xmlns:a16="http://schemas.microsoft.com/office/drawing/2014/main" id="{B982F174-304A-46B0-B52E-483718375794}"/>
              </a:ext>
            </a:extLst>
          </p:cNvPr>
          <p:cNvPicPr>
            <a:picLocks noChangeAspect="1"/>
          </p:cNvPicPr>
          <p:nvPr/>
        </p:nvPicPr>
        <p:blipFill>
          <a:blip r:embed="rId4"/>
          <a:stretch>
            <a:fillRect/>
          </a:stretch>
        </p:blipFill>
        <p:spPr>
          <a:xfrm>
            <a:off x="3107921" y="3885942"/>
            <a:ext cx="466725" cy="581025"/>
          </a:xfrm>
          <a:prstGeom prst="rect">
            <a:avLst/>
          </a:prstGeom>
        </p:spPr>
      </p:pic>
      <p:pic>
        <p:nvPicPr>
          <p:cNvPr id="14" name="Picture 13">
            <a:extLst>
              <a:ext uri="{FF2B5EF4-FFF2-40B4-BE49-F238E27FC236}">
                <a16:creationId xmlns:a16="http://schemas.microsoft.com/office/drawing/2014/main" id="{42C6B8B8-ED2E-4F1C-BB58-07A26AF8FA99}"/>
              </a:ext>
            </a:extLst>
          </p:cNvPr>
          <p:cNvPicPr>
            <a:picLocks noChangeAspect="1"/>
          </p:cNvPicPr>
          <p:nvPr/>
        </p:nvPicPr>
        <p:blipFill>
          <a:blip r:embed="rId8"/>
          <a:stretch>
            <a:fillRect/>
          </a:stretch>
        </p:blipFill>
        <p:spPr>
          <a:xfrm>
            <a:off x="4636742" y="3480333"/>
            <a:ext cx="609901" cy="595717"/>
          </a:xfrm>
          <a:prstGeom prst="rect">
            <a:avLst/>
          </a:prstGeom>
        </p:spPr>
      </p:pic>
      <p:sp>
        <p:nvSpPr>
          <p:cNvPr id="19" name="TextBox 18">
            <a:extLst>
              <a:ext uri="{FF2B5EF4-FFF2-40B4-BE49-F238E27FC236}">
                <a16:creationId xmlns:a16="http://schemas.microsoft.com/office/drawing/2014/main" id="{7EDA6C46-8C62-4AE3-B100-D45F56BF1F05}"/>
              </a:ext>
            </a:extLst>
          </p:cNvPr>
          <p:cNvSpPr txBox="1"/>
          <p:nvPr/>
        </p:nvSpPr>
        <p:spPr>
          <a:xfrm>
            <a:off x="3873889" y="1579617"/>
            <a:ext cx="2012602" cy="369332"/>
          </a:xfrm>
          <a:prstGeom prst="rect">
            <a:avLst/>
          </a:prstGeom>
          <a:noFill/>
        </p:spPr>
        <p:txBody>
          <a:bodyPr wrap="none" rtlCol="0">
            <a:spAutoFit/>
          </a:bodyPr>
          <a:lstStyle/>
          <a:p>
            <a:r>
              <a:rPr lang="en-US" dirty="0"/>
              <a:t>Encrypted Message</a:t>
            </a:r>
          </a:p>
        </p:txBody>
      </p:sp>
      <p:pic>
        <p:nvPicPr>
          <p:cNvPr id="20" name="Picture 19">
            <a:extLst>
              <a:ext uri="{FF2B5EF4-FFF2-40B4-BE49-F238E27FC236}">
                <a16:creationId xmlns:a16="http://schemas.microsoft.com/office/drawing/2014/main" id="{8F84D478-1BD4-4E84-9772-0C189C6DD2F7}"/>
              </a:ext>
            </a:extLst>
          </p:cNvPr>
          <p:cNvPicPr>
            <a:picLocks noChangeAspect="1"/>
          </p:cNvPicPr>
          <p:nvPr/>
        </p:nvPicPr>
        <p:blipFill>
          <a:blip r:embed="rId9"/>
          <a:stretch>
            <a:fillRect/>
          </a:stretch>
        </p:blipFill>
        <p:spPr>
          <a:xfrm>
            <a:off x="233660" y="2272049"/>
            <a:ext cx="1590675" cy="1676400"/>
          </a:xfrm>
          <a:prstGeom prst="rect">
            <a:avLst/>
          </a:prstGeom>
        </p:spPr>
      </p:pic>
      <p:pic>
        <p:nvPicPr>
          <p:cNvPr id="27" name="Picture 26">
            <a:extLst>
              <a:ext uri="{FF2B5EF4-FFF2-40B4-BE49-F238E27FC236}">
                <a16:creationId xmlns:a16="http://schemas.microsoft.com/office/drawing/2014/main" id="{52E90B5C-DD8C-4E64-A835-AF4533CCC76A}"/>
              </a:ext>
            </a:extLst>
          </p:cNvPr>
          <p:cNvPicPr>
            <a:picLocks noChangeAspect="1"/>
          </p:cNvPicPr>
          <p:nvPr/>
        </p:nvPicPr>
        <p:blipFill>
          <a:blip r:embed="rId10"/>
          <a:stretch>
            <a:fillRect/>
          </a:stretch>
        </p:blipFill>
        <p:spPr>
          <a:xfrm>
            <a:off x="7374597" y="3507909"/>
            <a:ext cx="559238" cy="581026"/>
          </a:xfrm>
          <a:prstGeom prst="rect">
            <a:avLst/>
          </a:prstGeom>
        </p:spPr>
      </p:pic>
      <p:pic>
        <p:nvPicPr>
          <p:cNvPr id="8" name="Picture 7">
            <a:extLst>
              <a:ext uri="{FF2B5EF4-FFF2-40B4-BE49-F238E27FC236}">
                <a16:creationId xmlns:a16="http://schemas.microsoft.com/office/drawing/2014/main" id="{E30A710C-9871-480F-8DE0-260B778A37DC}"/>
              </a:ext>
            </a:extLst>
          </p:cNvPr>
          <p:cNvPicPr>
            <a:picLocks noChangeAspect="1"/>
          </p:cNvPicPr>
          <p:nvPr/>
        </p:nvPicPr>
        <p:blipFill>
          <a:blip r:embed="rId11"/>
          <a:stretch>
            <a:fillRect/>
          </a:stretch>
        </p:blipFill>
        <p:spPr>
          <a:xfrm>
            <a:off x="6350699" y="3490161"/>
            <a:ext cx="975898" cy="581026"/>
          </a:xfrm>
          <a:prstGeom prst="rect">
            <a:avLst/>
          </a:prstGeom>
        </p:spPr>
      </p:pic>
      <p:pic>
        <p:nvPicPr>
          <p:cNvPr id="34" name="Picture 33">
            <a:extLst>
              <a:ext uri="{FF2B5EF4-FFF2-40B4-BE49-F238E27FC236}">
                <a16:creationId xmlns:a16="http://schemas.microsoft.com/office/drawing/2014/main" id="{D56B4ADC-CD5A-4F61-9057-2D474C4BA4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480462" y="3581508"/>
            <a:ext cx="434270" cy="433828"/>
          </a:xfrm>
          <a:prstGeom prst="rect">
            <a:avLst/>
          </a:prstGeom>
        </p:spPr>
      </p:pic>
      <p:pic>
        <p:nvPicPr>
          <p:cNvPr id="35" name="Picture 34">
            <a:extLst>
              <a:ext uri="{FF2B5EF4-FFF2-40B4-BE49-F238E27FC236}">
                <a16:creationId xmlns:a16="http://schemas.microsoft.com/office/drawing/2014/main" id="{5F1A62C8-ADFE-4E35-B347-0233FF487B8E}"/>
              </a:ext>
            </a:extLst>
          </p:cNvPr>
          <p:cNvPicPr>
            <a:picLocks noChangeAspect="1"/>
          </p:cNvPicPr>
          <p:nvPr/>
        </p:nvPicPr>
        <p:blipFill>
          <a:blip r:embed="rId6"/>
          <a:stretch>
            <a:fillRect/>
          </a:stretch>
        </p:blipFill>
        <p:spPr>
          <a:xfrm>
            <a:off x="6325127" y="2354461"/>
            <a:ext cx="847725" cy="685800"/>
          </a:xfrm>
          <a:prstGeom prst="rect">
            <a:avLst/>
          </a:prstGeom>
        </p:spPr>
      </p:pic>
      <p:pic>
        <p:nvPicPr>
          <p:cNvPr id="36" name="Picture 35">
            <a:extLst>
              <a:ext uri="{FF2B5EF4-FFF2-40B4-BE49-F238E27FC236}">
                <a16:creationId xmlns:a16="http://schemas.microsoft.com/office/drawing/2014/main" id="{52341DB6-4ABB-4661-A60B-1F3C51B0C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497799" y="2449963"/>
            <a:ext cx="434270" cy="433828"/>
          </a:xfrm>
          <a:prstGeom prst="rect">
            <a:avLst/>
          </a:prstGeom>
        </p:spPr>
      </p:pic>
      <p:pic>
        <p:nvPicPr>
          <p:cNvPr id="37" name="Picture 36">
            <a:extLst>
              <a:ext uri="{FF2B5EF4-FFF2-40B4-BE49-F238E27FC236}">
                <a16:creationId xmlns:a16="http://schemas.microsoft.com/office/drawing/2014/main" id="{24AF2412-A5BB-422F-9AC3-21C455358417}"/>
              </a:ext>
            </a:extLst>
          </p:cNvPr>
          <p:cNvPicPr>
            <a:picLocks noChangeAspect="1"/>
          </p:cNvPicPr>
          <p:nvPr/>
        </p:nvPicPr>
        <p:blipFill>
          <a:blip r:embed="rId3"/>
          <a:stretch>
            <a:fillRect/>
          </a:stretch>
        </p:blipFill>
        <p:spPr>
          <a:xfrm>
            <a:off x="8257016" y="2323977"/>
            <a:ext cx="877252" cy="741127"/>
          </a:xfrm>
          <a:prstGeom prst="rect">
            <a:avLst/>
          </a:prstGeom>
        </p:spPr>
      </p:pic>
      <p:sp>
        <p:nvSpPr>
          <p:cNvPr id="9" name="Rectangle: Rounded Corners 8">
            <a:extLst>
              <a:ext uri="{FF2B5EF4-FFF2-40B4-BE49-F238E27FC236}">
                <a16:creationId xmlns:a16="http://schemas.microsoft.com/office/drawing/2014/main" id="{D457F749-A8DD-4BB2-A2CE-3C2F462DA885}"/>
              </a:ext>
            </a:extLst>
          </p:cNvPr>
          <p:cNvSpPr/>
          <p:nvPr/>
        </p:nvSpPr>
        <p:spPr>
          <a:xfrm>
            <a:off x="189011" y="5036777"/>
            <a:ext cx="2961270" cy="1721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54AC993-B250-419B-8B77-99596EC63AB6}"/>
              </a:ext>
            </a:extLst>
          </p:cNvPr>
          <p:cNvPicPr>
            <a:picLocks noChangeAspect="1"/>
          </p:cNvPicPr>
          <p:nvPr/>
        </p:nvPicPr>
        <p:blipFill>
          <a:blip r:embed="rId10"/>
          <a:stretch>
            <a:fillRect/>
          </a:stretch>
        </p:blipFill>
        <p:spPr>
          <a:xfrm>
            <a:off x="303528" y="5631470"/>
            <a:ext cx="559238" cy="581026"/>
          </a:xfrm>
          <a:prstGeom prst="rect">
            <a:avLst/>
          </a:prstGeom>
        </p:spPr>
      </p:pic>
    </p:spTree>
    <p:extLst>
      <p:ext uri="{BB962C8B-B14F-4D97-AF65-F5344CB8AC3E}">
        <p14:creationId xmlns:p14="http://schemas.microsoft.com/office/powerpoint/2010/main" val="3812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A5D6-9BC4-47A2-A125-6D5EF422ADD6}"/>
              </a:ext>
            </a:extLst>
          </p:cNvPr>
          <p:cNvSpPr>
            <a:spLocks noGrp="1"/>
          </p:cNvSpPr>
          <p:nvPr>
            <p:ph type="title"/>
          </p:nvPr>
        </p:nvSpPr>
        <p:spPr/>
        <p:txBody>
          <a:bodyPr/>
          <a:lstStyle/>
          <a:p>
            <a:pPr algn="ctr"/>
            <a:r>
              <a:rPr lang="en-US" dirty="0"/>
              <a:t>Real world scenario – Asymmetric Encryption</a:t>
            </a:r>
            <a:br>
              <a:rPr lang="en-US" dirty="0"/>
            </a:br>
            <a:r>
              <a:rPr lang="en-US" dirty="0"/>
              <a:t>SSL Handshake</a:t>
            </a:r>
          </a:p>
        </p:txBody>
      </p:sp>
      <p:pic>
        <p:nvPicPr>
          <p:cNvPr id="1028" name="Picture 4" descr="בנק לאומי - אלוף האלופים בתחרות השנתית לאתרי אינטרנט ומובייל -">
            <a:extLst>
              <a:ext uri="{FF2B5EF4-FFF2-40B4-BE49-F238E27FC236}">
                <a16:creationId xmlns:a16="http://schemas.microsoft.com/office/drawing/2014/main" id="{C6714DDF-AB4D-46BE-B5F2-C36FB6822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97" y="2904758"/>
            <a:ext cx="3420103" cy="23940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rome, Edge, Firefox, Opera, or Safari: Which Browser Is Best? | PCMag">
            <a:extLst>
              <a:ext uri="{FF2B5EF4-FFF2-40B4-BE49-F238E27FC236}">
                <a16:creationId xmlns:a16="http://schemas.microsoft.com/office/drawing/2014/main" id="{33B9DCAB-14AB-40AB-B187-A9DCDA0FC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08" y="2848875"/>
            <a:ext cx="1776046" cy="999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F54191E-2FC9-4231-956A-4286EA5FBE73}"/>
              </a:ext>
            </a:extLst>
          </p:cNvPr>
          <p:cNvSpPr/>
          <p:nvPr/>
        </p:nvSpPr>
        <p:spPr>
          <a:xfrm>
            <a:off x="157508" y="1656001"/>
            <a:ext cx="25019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Browser</a:t>
            </a:r>
          </a:p>
        </p:txBody>
      </p:sp>
      <p:sp>
        <p:nvSpPr>
          <p:cNvPr id="10" name="Rectangle 9">
            <a:extLst>
              <a:ext uri="{FF2B5EF4-FFF2-40B4-BE49-F238E27FC236}">
                <a16:creationId xmlns:a16="http://schemas.microsoft.com/office/drawing/2014/main" id="{8E065867-DBBE-47D0-9C45-A30344B908F9}"/>
              </a:ext>
            </a:extLst>
          </p:cNvPr>
          <p:cNvSpPr/>
          <p:nvPr/>
        </p:nvSpPr>
        <p:spPr>
          <a:xfrm>
            <a:off x="7921997" y="1765605"/>
            <a:ext cx="34435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Web Server</a:t>
            </a:r>
          </a:p>
        </p:txBody>
      </p:sp>
      <p:cxnSp>
        <p:nvCxnSpPr>
          <p:cNvPr id="8" name="Straight Arrow Connector 7">
            <a:extLst>
              <a:ext uri="{FF2B5EF4-FFF2-40B4-BE49-F238E27FC236}">
                <a16:creationId xmlns:a16="http://schemas.microsoft.com/office/drawing/2014/main" id="{D3217D7D-E0C6-47F2-BB14-5F8174FDBC84}"/>
              </a:ext>
            </a:extLst>
          </p:cNvPr>
          <p:cNvCxnSpPr/>
          <p:nvPr/>
        </p:nvCxnSpPr>
        <p:spPr>
          <a:xfrm>
            <a:off x="3528646" y="2904758"/>
            <a:ext cx="3528646" cy="324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5ADBAEE-2B7C-4BF0-BD6C-7D7DF4026DC0}"/>
              </a:ext>
            </a:extLst>
          </p:cNvPr>
          <p:cNvCxnSpPr/>
          <p:nvPr/>
        </p:nvCxnSpPr>
        <p:spPr>
          <a:xfrm flipH="1">
            <a:off x="3622431" y="3610708"/>
            <a:ext cx="3434861" cy="5978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019A2F92-CFB9-49B4-A1AB-2B912534A15C}"/>
              </a:ext>
            </a:extLst>
          </p:cNvPr>
          <p:cNvCxnSpPr/>
          <p:nvPr/>
        </p:nvCxnSpPr>
        <p:spPr>
          <a:xfrm>
            <a:off x="3392391" y="4590135"/>
            <a:ext cx="3528646" cy="324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6E4161E8-0AB8-411C-A691-7337FD4597E4}"/>
              </a:ext>
            </a:extLst>
          </p:cNvPr>
          <p:cNvCxnSpPr/>
          <p:nvPr/>
        </p:nvCxnSpPr>
        <p:spPr>
          <a:xfrm flipH="1">
            <a:off x="3534507" y="5296085"/>
            <a:ext cx="3434861" cy="5978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AB890C69-26C9-4316-A5E8-5AB3B1E7D307}"/>
              </a:ext>
            </a:extLst>
          </p:cNvPr>
          <p:cNvCxnSpPr/>
          <p:nvPr/>
        </p:nvCxnSpPr>
        <p:spPr>
          <a:xfrm>
            <a:off x="3528646" y="6400800"/>
            <a:ext cx="3440722"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B2635A4-24ED-4ED0-A072-66A717DBDFA8}"/>
              </a:ext>
            </a:extLst>
          </p:cNvPr>
          <p:cNvSpPr txBox="1"/>
          <p:nvPr/>
        </p:nvSpPr>
        <p:spPr>
          <a:xfrm rot="309203">
            <a:off x="4418816" y="2635451"/>
            <a:ext cx="1266180" cy="369332"/>
          </a:xfrm>
          <a:prstGeom prst="rect">
            <a:avLst/>
          </a:prstGeom>
          <a:noFill/>
        </p:spPr>
        <p:txBody>
          <a:bodyPr wrap="none" rtlCol="0">
            <a:spAutoFit/>
          </a:bodyPr>
          <a:lstStyle/>
          <a:p>
            <a:r>
              <a:rPr lang="en-US" dirty="0"/>
              <a:t>Client Hello</a:t>
            </a:r>
          </a:p>
        </p:txBody>
      </p:sp>
      <p:sp>
        <p:nvSpPr>
          <p:cNvPr id="22" name="TextBox 21">
            <a:extLst>
              <a:ext uri="{FF2B5EF4-FFF2-40B4-BE49-F238E27FC236}">
                <a16:creationId xmlns:a16="http://schemas.microsoft.com/office/drawing/2014/main" id="{99E65934-593C-4447-B615-A9307E56F06E}"/>
              </a:ext>
            </a:extLst>
          </p:cNvPr>
          <p:cNvSpPr txBox="1"/>
          <p:nvPr/>
        </p:nvSpPr>
        <p:spPr>
          <a:xfrm rot="21003826">
            <a:off x="4361890" y="3473743"/>
            <a:ext cx="1325876" cy="369332"/>
          </a:xfrm>
          <a:prstGeom prst="rect">
            <a:avLst/>
          </a:prstGeom>
          <a:noFill/>
        </p:spPr>
        <p:txBody>
          <a:bodyPr wrap="none" rtlCol="0">
            <a:spAutoFit/>
          </a:bodyPr>
          <a:lstStyle/>
          <a:p>
            <a:r>
              <a:rPr lang="en-US" dirty="0"/>
              <a:t>Server Hello</a:t>
            </a:r>
          </a:p>
        </p:txBody>
      </p:sp>
      <p:pic>
        <p:nvPicPr>
          <p:cNvPr id="23" name="Picture 22">
            <a:extLst>
              <a:ext uri="{FF2B5EF4-FFF2-40B4-BE49-F238E27FC236}">
                <a16:creationId xmlns:a16="http://schemas.microsoft.com/office/drawing/2014/main" id="{3D51E094-8F8E-436C-B929-7B705CFFE152}"/>
              </a:ext>
            </a:extLst>
          </p:cNvPr>
          <p:cNvPicPr>
            <a:picLocks noChangeAspect="1"/>
          </p:cNvPicPr>
          <p:nvPr/>
        </p:nvPicPr>
        <p:blipFill>
          <a:blip r:embed="rId5"/>
          <a:stretch>
            <a:fillRect/>
          </a:stretch>
        </p:blipFill>
        <p:spPr>
          <a:xfrm>
            <a:off x="9927054" y="5570524"/>
            <a:ext cx="559238" cy="581026"/>
          </a:xfrm>
          <a:prstGeom prst="rect">
            <a:avLst/>
          </a:prstGeom>
        </p:spPr>
      </p:pic>
      <p:pic>
        <p:nvPicPr>
          <p:cNvPr id="25" name="Picture 24">
            <a:extLst>
              <a:ext uri="{FF2B5EF4-FFF2-40B4-BE49-F238E27FC236}">
                <a16:creationId xmlns:a16="http://schemas.microsoft.com/office/drawing/2014/main" id="{841769A5-C856-4228-AED2-6C8E22DE9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94422" y="4273239"/>
            <a:ext cx="284843" cy="284553"/>
          </a:xfrm>
          <a:prstGeom prst="rect">
            <a:avLst/>
          </a:prstGeom>
        </p:spPr>
      </p:pic>
      <p:sp>
        <p:nvSpPr>
          <p:cNvPr id="26" name="TextBox 25">
            <a:extLst>
              <a:ext uri="{FF2B5EF4-FFF2-40B4-BE49-F238E27FC236}">
                <a16:creationId xmlns:a16="http://schemas.microsoft.com/office/drawing/2014/main" id="{3344A1A1-AF88-4DC4-8E54-4DD26259C101}"/>
              </a:ext>
            </a:extLst>
          </p:cNvPr>
          <p:cNvSpPr txBox="1"/>
          <p:nvPr/>
        </p:nvSpPr>
        <p:spPr>
          <a:xfrm rot="318298">
            <a:off x="4053185" y="4396822"/>
            <a:ext cx="3056542" cy="369332"/>
          </a:xfrm>
          <a:prstGeom prst="rect">
            <a:avLst/>
          </a:prstGeom>
          <a:noFill/>
        </p:spPr>
        <p:txBody>
          <a:bodyPr wrap="none" rtlCol="0">
            <a:spAutoFit/>
          </a:bodyPr>
          <a:lstStyle/>
          <a:p>
            <a:r>
              <a:rPr lang="en-US" dirty="0"/>
              <a:t>Key exchange &amp; Client finished</a:t>
            </a:r>
          </a:p>
        </p:txBody>
      </p:sp>
      <p:pic>
        <p:nvPicPr>
          <p:cNvPr id="19" name="Picture 18">
            <a:extLst>
              <a:ext uri="{FF2B5EF4-FFF2-40B4-BE49-F238E27FC236}">
                <a16:creationId xmlns:a16="http://schemas.microsoft.com/office/drawing/2014/main" id="{DF441634-B0B7-4712-AB7A-785B15E45002}"/>
              </a:ext>
            </a:extLst>
          </p:cNvPr>
          <p:cNvPicPr>
            <a:picLocks noChangeAspect="1"/>
          </p:cNvPicPr>
          <p:nvPr/>
        </p:nvPicPr>
        <p:blipFill>
          <a:blip r:embed="rId7"/>
          <a:stretch>
            <a:fillRect/>
          </a:stretch>
        </p:blipFill>
        <p:spPr>
          <a:xfrm>
            <a:off x="5658149" y="3289648"/>
            <a:ext cx="587252" cy="455095"/>
          </a:xfrm>
          <a:prstGeom prst="rect">
            <a:avLst/>
          </a:prstGeom>
        </p:spPr>
      </p:pic>
      <p:sp>
        <p:nvSpPr>
          <p:cNvPr id="29" name="TextBox 28">
            <a:extLst>
              <a:ext uri="{FF2B5EF4-FFF2-40B4-BE49-F238E27FC236}">
                <a16:creationId xmlns:a16="http://schemas.microsoft.com/office/drawing/2014/main" id="{E5D2E17F-BAE8-4C1B-86DA-A0A49A6A9FF3}"/>
              </a:ext>
            </a:extLst>
          </p:cNvPr>
          <p:cNvSpPr txBox="1"/>
          <p:nvPr/>
        </p:nvSpPr>
        <p:spPr>
          <a:xfrm rot="21003826">
            <a:off x="4214414" y="5174740"/>
            <a:ext cx="1620828" cy="369332"/>
          </a:xfrm>
          <a:prstGeom prst="rect">
            <a:avLst/>
          </a:prstGeom>
          <a:noFill/>
        </p:spPr>
        <p:txBody>
          <a:bodyPr wrap="none" rtlCol="0">
            <a:spAutoFit/>
          </a:bodyPr>
          <a:lstStyle/>
          <a:p>
            <a:r>
              <a:rPr lang="en-US" dirty="0"/>
              <a:t>Server Finished</a:t>
            </a:r>
          </a:p>
        </p:txBody>
      </p:sp>
      <p:sp>
        <p:nvSpPr>
          <p:cNvPr id="30" name="TextBox 29">
            <a:extLst>
              <a:ext uri="{FF2B5EF4-FFF2-40B4-BE49-F238E27FC236}">
                <a16:creationId xmlns:a16="http://schemas.microsoft.com/office/drawing/2014/main" id="{638F501F-EE80-403C-B798-3DBC1142AA2B}"/>
              </a:ext>
            </a:extLst>
          </p:cNvPr>
          <p:cNvSpPr txBox="1"/>
          <p:nvPr/>
        </p:nvSpPr>
        <p:spPr>
          <a:xfrm>
            <a:off x="3522059" y="6023596"/>
            <a:ext cx="3148747" cy="369332"/>
          </a:xfrm>
          <a:prstGeom prst="rect">
            <a:avLst/>
          </a:prstGeom>
          <a:noFill/>
        </p:spPr>
        <p:txBody>
          <a:bodyPr wrap="none" rtlCol="0">
            <a:spAutoFit/>
          </a:bodyPr>
          <a:lstStyle/>
          <a:p>
            <a:r>
              <a:rPr lang="en-US" dirty="0"/>
              <a:t>Bulk data symmetric encrypted </a:t>
            </a:r>
          </a:p>
        </p:txBody>
      </p:sp>
      <p:sp>
        <p:nvSpPr>
          <p:cNvPr id="31" name="TextBox 30">
            <a:extLst>
              <a:ext uri="{FF2B5EF4-FFF2-40B4-BE49-F238E27FC236}">
                <a16:creationId xmlns:a16="http://schemas.microsoft.com/office/drawing/2014/main" id="{A4C192E7-D19F-4BEE-A6D4-27C9612C4301}"/>
              </a:ext>
            </a:extLst>
          </p:cNvPr>
          <p:cNvSpPr txBox="1"/>
          <p:nvPr/>
        </p:nvSpPr>
        <p:spPr>
          <a:xfrm>
            <a:off x="9643748" y="6177899"/>
            <a:ext cx="1203278" cy="369332"/>
          </a:xfrm>
          <a:prstGeom prst="rect">
            <a:avLst/>
          </a:prstGeom>
          <a:noFill/>
        </p:spPr>
        <p:txBody>
          <a:bodyPr wrap="none" rtlCol="0">
            <a:spAutoFit/>
          </a:bodyPr>
          <a:lstStyle/>
          <a:p>
            <a:r>
              <a:rPr lang="en-US" dirty="0"/>
              <a:t>Private key</a:t>
            </a:r>
          </a:p>
        </p:txBody>
      </p:sp>
      <p:pic>
        <p:nvPicPr>
          <p:cNvPr id="27" name="Picture 26">
            <a:extLst>
              <a:ext uri="{FF2B5EF4-FFF2-40B4-BE49-F238E27FC236}">
                <a16:creationId xmlns:a16="http://schemas.microsoft.com/office/drawing/2014/main" id="{C11E40A1-29B0-4719-8BD8-7DE9AD1EE9CC}"/>
              </a:ext>
            </a:extLst>
          </p:cNvPr>
          <p:cNvPicPr>
            <a:picLocks noChangeAspect="1"/>
          </p:cNvPicPr>
          <p:nvPr/>
        </p:nvPicPr>
        <p:blipFill>
          <a:blip r:embed="rId8"/>
          <a:stretch>
            <a:fillRect/>
          </a:stretch>
        </p:blipFill>
        <p:spPr>
          <a:xfrm>
            <a:off x="882478" y="4356608"/>
            <a:ext cx="1051962" cy="942142"/>
          </a:xfrm>
          <a:prstGeom prst="rect">
            <a:avLst/>
          </a:prstGeom>
        </p:spPr>
      </p:pic>
      <p:pic>
        <p:nvPicPr>
          <p:cNvPr id="34" name="Picture 33">
            <a:extLst>
              <a:ext uri="{FF2B5EF4-FFF2-40B4-BE49-F238E27FC236}">
                <a16:creationId xmlns:a16="http://schemas.microsoft.com/office/drawing/2014/main" id="{27EA4672-188E-46AB-A7B9-CE59FF2D7B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636194" y="6023596"/>
            <a:ext cx="284843" cy="284553"/>
          </a:xfrm>
          <a:prstGeom prst="rect">
            <a:avLst/>
          </a:prstGeom>
        </p:spPr>
      </p:pic>
    </p:spTree>
    <p:extLst>
      <p:ext uri="{BB962C8B-B14F-4D97-AF65-F5344CB8AC3E}">
        <p14:creationId xmlns:p14="http://schemas.microsoft.com/office/powerpoint/2010/main" val="17322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6"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4680-F862-4621-844E-941B9FDA0A9C}"/>
              </a:ext>
            </a:extLst>
          </p:cNvPr>
          <p:cNvSpPr>
            <a:spLocks noGrp="1"/>
          </p:cNvSpPr>
          <p:nvPr>
            <p:ph type="title"/>
          </p:nvPr>
        </p:nvSpPr>
        <p:spPr/>
        <p:txBody>
          <a:bodyPr/>
          <a:lstStyle/>
          <a:p>
            <a:pPr algn="ctr"/>
            <a:r>
              <a:rPr lang="en-US" dirty="0"/>
              <a:t>Questions?</a:t>
            </a:r>
          </a:p>
        </p:txBody>
      </p:sp>
      <p:pic>
        <p:nvPicPr>
          <p:cNvPr id="5" name="Picture 4">
            <a:extLst>
              <a:ext uri="{FF2B5EF4-FFF2-40B4-BE49-F238E27FC236}">
                <a16:creationId xmlns:a16="http://schemas.microsoft.com/office/drawing/2014/main" id="{8DC18627-CB54-4450-89F1-800CF54B5499}"/>
              </a:ext>
            </a:extLst>
          </p:cNvPr>
          <p:cNvPicPr>
            <a:picLocks noChangeAspect="1"/>
          </p:cNvPicPr>
          <p:nvPr/>
        </p:nvPicPr>
        <p:blipFill>
          <a:blip r:embed="rId2"/>
          <a:stretch>
            <a:fillRect/>
          </a:stretch>
        </p:blipFill>
        <p:spPr>
          <a:xfrm>
            <a:off x="4634645" y="1549277"/>
            <a:ext cx="2922710" cy="4328394"/>
          </a:xfrm>
          <a:prstGeom prst="rect">
            <a:avLst/>
          </a:prstGeom>
        </p:spPr>
      </p:pic>
    </p:spTree>
    <p:extLst>
      <p:ext uri="{BB962C8B-B14F-4D97-AF65-F5344CB8AC3E}">
        <p14:creationId xmlns:p14="http://schemas.microsoft.com/office/powerpoint/2010/main" val="19325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7D31-A69B-4B9F-8934-BB000150F77B}"/>
              </a:ext>
            </a:extLst>
          </p:cNvPr>
          <p:cNvSpPr>
            <a:spLocks noGrp="1"/>
          </p:cNvSpPr>
          <p:nvPr>
            <p:ph type="title"/>
          </p:nvPr>
        </p:nvSpPr>
        <p:spPr/>
        <p:txBody>
          <a:bodyPr/>
          <a:lstStyle/>
          <a:p>
            <a:r>
              <a:rPr lang="en-US" dirty="0"/>
              <a:t>What is Cryptography and why do we need it?</a:t>
            </a:r>
          </a:p>
        </p:txBody>
      </p:sp>
      <p:sp>
        <p:nvSpPr>
          <p:cNvPr id="3" name="Content Placeholder 2">
            <a:extLst>
              <a:ext uri="{FF2B5EF4-FFF2-40B4-BE49-F238E27FC236}">
                <a16:creationId xmlns:a16="http://schemas.microsoft.com/office/drawing/2014/main" id="{E42C54FE-96FB-4158-9BE8-97851F4E73A2}"/>
              </a:ext>
            </a:extLst>
          </p:cNvPr>
          <p:cNvSpPr>
            <a:spLocks noGrp="1"/>
          </p:cNvSpPr>
          <p:nvPr>
            <p:ph idx="1"/>
          </p:nvPr>
        </p:nvSpPr>
        <p:spPr/>
        <p:txBody>
          <a:bodyPr>
            <a:normAutofit/>
          </a:bodyPr>
          <a:lstStyle/>
          <a:p>
            <a:r>
              <a:rPr lang="en-US" dirty="0">
                <a:solidFill>
                  <a:srgbClr val="202122"/>
                </a:solidFill>
                <a:latin typeface="Arial" panose="020B0604020202020204" pitchFamily="34" charset="0"/>
              </a:rPr>
              <a:t>Cryptography comes from “Crypt” (means hidden) and “</a:t>
            </a:r>
            <a:r>
              <a:rPr lang="en-US" dirty="0" err="1">
                <a:solidFill>
                  <a:srgbClr val="202122"/>
                </a:solidFill>
                <a:latin typeface="Arial" panose="020B0604020202020204" pitchFamily="34" charset="0"/>
              </a:rPr>
              <a:t>Graphy</a:t>
            </a:r>
            <a:r>
              <a:rPr lang="en-US" dirty="0">
                <a:solidFill>
                  <a:srgbClr val="202122"/>
                </a:solidFill>
                <a:latin typeface="Arial" panose="020B0604020202020204" pitchFamily="34" charset="0"/>
              </a:rPr>
              <a:t>” (means writing)</a:t>
            </a:r>
            <a:endParaRPr lang="he-IL"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Human being from ages had two inherent needs − (a) to communicate and share information and (b) to communicate selectively</a:t>
            </a:r>
          </a:p>
          <a:p>
            <a:r>
              <a:rPr lang="en-US" b="0" i="0" dirty="0">
                <a:solidFill>
                  <a:srgbClr val="202122"/>
                </a:solidFill>
                <a:effectLst/>
                <a:latin typeface="Arial" panose="020B0604020202020204" pitchFamily="34" charset="0"/>
              </a:rPr>
              <a:t>Cryptography, the use of codes and ciphers to protect secrets</a:t>
            </a:r>
          </a:p>
          <a:p>
            <a:r>
              <a:rPr lang="en-US" b="0" i="0" dirty="0">
                <a:solidFill>
                  <a:srgbClr val="202122"/>
                </a:solidFill>
                <a:effectLst/>
                <a:latin typeface="Arial" panose="020B0604020202020204" pitchFamily="34" charset="0"/>
              </a:rPr>
              <a:t>Secure communications techniques that allow only the sender and intended recipient of a message to view its contents</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The method that cryptography provides is called </a:t>
            </a:r>
            <a:r>
              <a:rPr lang="en-US" b="0" i="1" dirty="0">
                <a:solidFill>
                  <a:srgbClr val="242424"/>
                </a:solidFill>
                <a:effectLst/>
                <a:latin typeface="Segoe UI" panose="020B0502040204020203" pitchFamily="34" charset="0"/>
              </a:rPr>
              <a:t>encryption</a:t>
            </a:r>
            <a:endParaRPr lang="en-US" b="0" i="0" dirty="0">
              <a:solidFill>
                <a:srgbClr val="202122"/>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52561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BB09-1BDE-4764-949C-BF1DC6816EA6}"/>
              </a:ext>
            </a:extLst>
          </p:cNvPr>
          <p:cNvSpPr>
            <a:spLocks noGrp="1"/>
          </p:cNvSpPr>
          <p:nvPr>
            <p:ph type="title"/>
          </p:nvPr>
        </p:nvSpPr>
        <p:spPr/>
        <p:txBody>
          <a:bodyPr/>
          <a:lstStyle/>
          <a:p>
            <a:r>
              <a:rPr lang="en-US" dirty="0"/>
              <a:t>Cryptography Timeline</a:t>
            </a:r>
          </a:p>
        </p:txBody>
      </p:sp>
      <p:graphicFrame>
        <p:nvGraphicFramePr>
          <p:cNvPr id="5" name="Diagram 4">
            <a:extLst>
              <a:ext uri="{FF2B5EF4-FFF2-40B4-BE49-F238E27FC236}">
                <a16:creationId xmlns:a16="http://schemas.microsoft.com/office/drawing/2014/main" id="{CBFFD002-E00E-4E77-A92B-E902681194A5}"/>
              </a:ext>
            </a:extLst>
          </p:cNvPr>
          <p:cNvGraphicFramePr/>
          <p:nvPr>
            <p:extLst>
              <p:ext uri="{D42A27DB-BD31-4B8C-83A1-F6EECF244321}">
                <p14:modId xmlns:p14="http://schemas.microsoft.com/office/powerpoint/2010/main" val="2922958812"/>
              </p:ext>
            </p:extLst>
          </p:nvPr>
        </p:nvGraphicFramePr>
        <p:xfrm>
          <a:off x="2172677" y="1585465"/>
          <a:ext cx="7545754" cy="4907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4: A four-rotor ENIGMA machine. | Download Scientific Diagram">
            <a:extLst>
              <a:ext uri="{FF2B5EF4-FFF2-40B4-BE49-F238E27FC236}">
                <a16:creationId xmlns:a16="http://schemas.microsoft.com/office/drawing/2014/main" id="{E6DBC905-7C19-40E9-A516-9ED99645FC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9131" y="5184896"/>
            <a:ext cx="1471008" cy="13255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816BB47-3667-4C4A-9D6F-377BC1196F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309" y="3429000"/>
            <a:ext cx="3426556" cy="21520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eroglyph. קבע, alphabet., מערכת, מערכת, לכתוב, ידוע, עתיק, אותיות, זה,  הכי ישן, hieroglyphs. | CanStock">
            <a:extLst>
              <a:ext uri="{FF2B5EF4-FFF2-40B4-BE49-F238E27FC236}">
                <a16:creationId xmlns:a16="http://schemas.microsoft.com/office/drawing/2014/main" id="{692EFC1C-0919-458D-BADC-D0943FABAD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8978" y="2635147"/>
            <a:ext cx="2395531" cy="1672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attractive piece of Writing">
            <a:extLst>
              <a:ext uri="{FF2B5EF4-FFF2-40B4-BE49-F238E27FC236}">
                <a16:creationId xmlns:a16="http://schemas.microsoft.com/office/drawing/2014/main" id="{CAF60318-CC21-4E45-BB88-9B7E044763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2348" y="1366799"/>
            <a:ext cx="226973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A4B7-E98E-4ACE-A0C1-C32E460A0FCF}"/>
              </a:ext>
            </a:extLst>
          </p:cNvPr>
          <p:cNvSpPr>
            <a:spLocks noGrp="1"/>
          </p:cNvSpPr>
          <p:nvPr>
            <p:ph type="title"/>
          </p:nvPr>
        </p:nvSpPr>
        <p:spPr/>
        <p:txBody>
          <a:bodyPr/>
          <a:lstStyle/>
          <a:p>
            <a:r>
              <a:rPr lang="en-US" dirty="0"/>
              <a:t>Symmetric-key Algorithms</a:t>
            </a:r>
          </a:p>
        </p:txBody>
      </p:sp>
      <p:sp>
        <p:nvSpPr>
          <p:cNvPr id="3" name="Content Placeholder 2">
            <a:extLst>
              <a:ext uri="{FF2B5EF4-FFF2-40B4-BE49-F238E27FC236}">
                <a16:creationId xmlns:a16="http://schemas.microsoft.com/office/drawing/2014/main" id="{ACEC2CD5-74C3-4AE9-92B0-ECA3FC953B70}"/>
              </a:ext>
            </a:extLst>
          </p:cNvPr>
          <p:cNvSpPr>
            <a:spLocks noGrp="1"/>
          </p:cNvSpPr>
          <p:nvPr>
            <p:ph idx="1"/>
          </p:nvPr>
        </p:nvSpPr>
        <p:spPr/>
        <p:txBody>
          <a:bodyPr/>
          <a:lstStyle/>
          <a:p>
            <a:r>
              <a:rPr lang="en-US" dirty="0"/>
              <a:t>DES – 56 Bit key</a:t>
            </a:r>
          </a:p>
          <a:p>
            <a:r>
              <a:rPr lang="en-US" dirty="0"/>
              <a:t>3DES – Triple des, creates 112 bit key</a:t>
            </a:r>
          </a:p>
          <a:p>
            <a:r>
              <a:rPr lang="en-US" dirty="0"/>
              <a:t>RC2, RC4, RC5, RC6</a:t>
            </a:r>
          </a:p>
          <a:p>
            <a:r>
              <a:rPr lang="en-US" dirty="0"/>
              <a:t>AES – 128,192 or 256 bit key</a:t>
            </a:r>
          </a:p>
        </p:txBody>
      </p:sp>
    </p:spTree>
    <p:extLst>
      <p:ext uri="{BB962C8B-B14F-4D97-AF65-F5344CB8AC3E}">
        <p14:creationId xmlns:p14="http://schemas.microsoft.com/office/powerpoint/2010/main" val="427498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F32-BAE9-49A0-BE47-4F07DEB2F868}"/>
              </a:ext>
            </a:extLst>
          </p:cNvPr>
          <p:cNvSpPr>
            <a:spLocks noGrp="1"/>
          </p:cNvSpPr>
          <p:nvPr>
            <p:ph type="title"/>
          </p:nvPr>
        </p:nvSpPr>
        <p:spPr>
          <a:xfrm>
            <a:off x="838201" y="1560879"/>
            <a:ext cx="1295400" cy="1325563"/>
          </a:xfrm>
        </p:spPr>
        <p:txBody>
          <a:bodyPr/>
          <a:lstStyle/>
          <a:p>
            <a:r>
              <a:rPr lang="en-US" dirty="0"/>
              <a:t>XOR</a:t>
            </a:r>
          </a:p>
        </p:txBody>
      </p:sp>
      <p:sp>
        <p:nvSpPr>
          <p:cNvPr id="3" name="Content Placeholder 2">
            <a:extLst>
              <a:ext uri="{FF2B5EF4-FFF2-40B4-BE49-F238E27FC236}">
                <a16:creationId xmlns:a16="http://schemas.microsoft.com/office/drawing/2014/main" id="{0EA273F6-5CE4-4862-985E-EC285E679F4C}"/>
              </a:ext>
            </a:extLst>
          </p:cNvPr>
          <p:cNvSpPr>
            <a:spLocks noGrp="1"/>
          </p:cNvSpPr>
          <p:nvPr>
            <p:ph idx="1"/>
          </p:nvPr>
        </p:nvSpPr>
        <p:spPr>
          <a:xfrm>
            <a:off x="838200" y="2682562"/>
            <a:ext cx="1565031" cy="518990"/>
          </a:xfrm>
        </p:spPr>
        <p:txBody>
          <a:bodyPr/>
          <a:lstStyle/>
          <a:p>
            <a:r>
              <a:rPr lang="en-US" dirty="0"/>
              <a:t>Encrypt</a:t>
            </a:r>
          </a:p>
        </p:txBody>
      </p:sp>
      <p:pic>
        <p:nvPicPr>
          <p:cNvPr id="5" name="Picture 4">
            <a:extLst>
              <a:ext uri="{FF2B5EF4-FFF2-40B4-BE49-F238E27FC236}">
                <a16:creationId xmlns:a16="http://schemas.microsoft.com/office/drawing/2014/main" id="{14614761-D6F6-44AC-9EDB-0DE3081E9388}"/>
              </a:ext>
            </a:extLst>
          </p:cNvPr>
          <p:cNvPicPr>
            <a:picLocks noChangeAspect="1"/>
          </p:cNvPicPr>
          <p:nvPr/>
        </p:nvPicPr>
        <p:blipFill>
          <a:blip r:embed="rId3"/>
          <a:stretch>
            <a:fillRect/>
          </a:stretch>
        </p:blipFill>
        <p:spPr>
          <a:xfrm>
            <a:off x="9458325" y="2194957"/>
            <a:ext cx="1895475" cy="2028825"/>
          </a:xfrm>
          <a:prstGeom prst="rect">
            <a:avLst/>
          </a:prstGeom>
        </p:spPr>
      </p:pic>
      <p:sp>
        <p:nvSpPr>
          <p:cNvPr id="6" name="TextBox 5">
            <a:extLst>
              <a:ext uri="{FF2B5EF4-FFF2-40B4-BE49-F238E27FC236}">
                <a16:creationId xmlns:a16="http://schemas.microsoft.com/office/drawing/2014/main" id="{71A389B1-AEA7-4167-85BE-16C8B3A4830C}"/>
              </a:ext>
            </a:extLst>
          </p:cNvPr>
          <p:cNvSpPr txBox="1"/>
          <p:nvPr/>
        </p:nvSpPr>
        <p:spPr>
          <a:xfrm>
            <a:off x="9568461" y="1825625"/>
            <a:ext cx="1675202" cy="369332"/>
          </a:xfrm>
          <a:prstGeom prst="rect">
            <a:avLst/>
          </a:prstGeom>
          <a:noFill/>
        </p:spPr>
        <p:txBody>
          <a:bodyPr wrap="none" rtlCol="0">
            <a:spAutoFit/>
          </a:bodyPr>
          <a:lstStyle/>
          <a:p>
            <a:r>
              <a:rPr lang="en-US" dirty="0"/>
              <a:t>XOR Truth Table</a:t>
            </a:r>
          </a:p>
        </p:txBody>
      </p:sp>
      <p:sp>
        <p:nvSpPr>
          <p:cNvPr id="7" name="TextBox 6">
            <a:extLst>
              <a:ext uri="{FF2B5EF4-FFF2-40B4-BE49-F238E27FC236}">
                <a16:creationId xmlns:a16="http://schemas.microsoft.com/office/drawing/2014/main" id="{E6A7369C-9B1C-4A6C-BBFD-75568259AB03}"/>
              </a:ext>
            </a:extLst>
          </p:cNvPr>
          <p:cNvSpPr txBox="1"/>
          <p:nvPr/>
        </p:nvSpPr>
        <p:spPr>
          <a:xfrm>
            <a:off x="1620715" y="3201552"/>
            <a:ext cx="1956626" cy="369332"/>
          </a:xfrm>
          <a:prstGeom prst="rect">
            <a:avLst/>
          </a:prstGeom>
          <a:noFill/>
        </p:spPr>
        <p:txBody>
          <a:bodyPr wrap="none" rtlCol="0">
            <a:spAutoFit/>
          </a:bodyPr>
          <a:lstStyle/>
          <a:p>
            <a:r>
              <a:rPr lang="en-US" dirty="0"/>
              <a:t>Plaintext:        0110</a:t>
            </a:r>
          </a:p>
        </p:txBody>
      </p:sp>
      <p:sp>
        <p:nvSpPr>
          <p:cNvPr id="8" name="TextBox 7">
            <a:extLst>
              <a:ext uri="{FF2B5EF4-FFF2-40B4-BE49-F238E27FC236}">
                <a16:creationId xmlns:a16="http://schemas.microsoft.com/office/drawing/2014/main" id="{C68F7505-46ED-4661-A97F-752C0DE62735}"/>
              </a:ext>
            </a:extLst>
          </p:cNvPr>
          <p:cNvSpPr txBox="1"/>
          <p:nvPr/>
        </p:nvSpPr>
        <p:spPr>
          <a:xfrm>
            <a:off x="1643575" y="3570884"/>
            <a:ext cx="1931298" cy="369332"/>
          </a:xfrm>
          <a:prstGeom prst="rect">
            <a:avLst/>
          </a:prstGeom>
          <a:noFill/>
        </p:spPr>
        <p:txBody>
          <a:bodyPr wrap="none" rtlCol="0">
            <a:spAutoFit/>
          </a:bodyPr>
          <a:lstStyle/>
          <a:p>
            <a:r>
              <a:rPr lang="en-US" dirty="0"/>
              <a:t>Key Stream:   1100</a:t>
            </a:r>
          </a:p>
        </p:txBody>
      </p:sp>
      <p:sp>
        <p:nvSpPr>
          <p:cNvPr id="9" name="TextBox 8">
            <a:extLst>
              <a:ext uri="{FF2B5EF4-FFF2-40B4-BE49-F238E27FC236}">
                <a16:creationId xmlns:a16="http://schemas.microsoft.com/office/drawing/2014/main" id="{89ED9864-E6D5-4A46-90CE-6E3D5A33D03A}"/>
              </a:ext>
            </a:extLst>
          </p:cNvPr>
          <p:cNvSpPr txBox="1"/>
          <p:nvPr/>
        </p:nvSpPr>
        <p:spPr>
          <a:xfrm>
            <a:off x="1666435" y="3905208"/>
            <a:ext cx="1905843" cy="369332"/>
          </a:xfrm>
          <a:prstGeom prst="rect">
            <a:avLst/>
          </a:prstGeom>
          <a:noFill/>
        </p:spPr>
        <p:txBody>
          <a:bodyPr wrap="none" rtlCol="0">
            <a:spAutoFit/>
          </a:bodyPr>
          <a:lstStyle/>
          <a:p>
            <a:r>
              <a:rPr lang="en-US" dirty="0"/>
              <a:t>Ciphertext:    1010</a:t>
            </a:r>
          </a:p>
        </p:txBody>
      </p:sp>
      <p:sp>
        <p:nvSpPr>
          <p:cNvPr id="10" name="Content Placeholder 2">
            <a:extLst>
              <a:ext uri="{FF2B5EF4-FFF2-40B4-BE49-F238E27FC236}">
                <a16:creationId xmlns:a16="http://schemas.microsoft.com/office/drawing/2014/main" id="{EB5BDB36-234C-49CD-AA9B-0B605F6D2433}"/>
              </a:ext>
            </a:extLst>
          </p:cNvPr>
          <p:cNvSpPr txBox="1">
            <a:spLocks/>
          </p:cNvSpPr>
          <p:nvPr/>
        </p:nvSpPr>
        <p:spPr>
          <a:xfrm>
            <a:off x="838200" y="4624754"/>
            <a:ext cx="1565031" cy="518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Decrypt</a:t>
            </a:r>
          </a:p>
        </p:txBody>
      </p:sp>
      <p:sp>
        <p:nvSpPr>
          <p:cNvPr id="11" name="TextBox 10">
            <a:extLst>
              <a:ext uri="{FF2B5EF4-FFF2-40B4-BE49-F238E27FC236}">
                <a16:creationId xmlns:a16="http://schemas.microsoft.com/office/drawing/2014/main" id="{DA3BF9E6-1A32-49AA-85AB-90EC6299D704}"/>
              </a:ext>
            </a:extLst>
          </p:cNvPr>
          <p:cNvSpPr txBox="1"/>
          <p:nvPr/>
        </p:nvSpPr>
        <p:spPr>
          <a:xfrm>
            <a:off x="1567817" y="5109824"/>
            <a:ext cx="1958741" cy="369332"/>
          </a:xfrm>
          <a:prstGeom prst="rect">
            <a:avLst/>
          </a:prstGeom>
          <a:noFill/>
        </p:spPr>
        <p:txBody>
          <a:bodyPr wrap="none" rtlCol="0">
            <a:spAutoFit/>
          </a:bodyPr>
          <a:lstStyle/>
          <a:p>
            <a:r>
              <a:rPr lang="en-US" dirty="0"/>
              <a:t>Ciphertext:     1010</a:t>
            </a:r>
          </a:p>
        </p:txBody>
      </p:sp>
      <p:sp>
        <p:nvSpPr>
          <p:cNvPr id="12" name="TextBox 11">
            <a:extLst>
              <a:ext uri="{FF2B5EF4-FFF2-40B4-BE49-F238E27FC236}">
                <a16:creationId xmlns:a16="http://schemas.microsoft.com/office/drawing/2014/main" id="{2E23DB1F-A88A-452A-873A-40C87786C356}"/>
              </a:ext>
            </a:extLst>
          </p:cNvPr>
          <p:cNvSpPr txBox="1"/>
          <p:nvPr/>
        </p:nvSpPr>
        <p:spPr>
          <a:xfrm>
            <a:off x="1588081" y="5428339"/>
            <a:ext cx="1931298" cy="369332"/>
          </a:xfrm>
          <a:prstGeom prst="rect">
            <a:avLst/>
          </a:prstGeom>
          <a:noFill/>
        </p:spPr>
        <p:txBody>
          <a:bodyPr wrap="none" rtlCol="0">
            <a:spAutoFit/>
          </a:bodyPr>
          <a:lstStyle/>
          <a:p>
            <a:r>
              <a:rPr lang="en-US" dirty="0"/>
              <a:t>Key Stream:   1100</a:t>
            </a:r>
          </a:p>
        </p:txBody>
      </p:sp>
      <p:sp>
        <p:nvSpPr>
          <p:cNvPr id="13" name="TextBox 12">
            <a:extLst>
              <a:ext uri="{FF2B5EF4-FFF2-40B4-BE49-F238E27FC236}">
                <a16:creationId xmlns:a16="http://schemas.microsoft.com/office/drawing/2014/main" id="{C7BD8665-8D07-48AD-8EF3-7358ECCE4307}"/>
              </a:ext>
            </a:extLst>
          </p:cNvPr>
          <p:cNvSpPr txBox="1"/>
          <p:nvPr/>
        </p:nvSpPr>
        <p:spPr>
          <a:xfrm>
            <a:off x="1569932" y="5744983"/>
            <a:ext cx="1956626" cy="369332"/>
          </a:xfrm>
          <a:prstGeom prst="rect">
            <a:avLst/>
          </a:prstGeom>
          <a:noFill/>
        </p:spPr>
        <p:txBody>
          <a:bodyPr wrap="none" rtlCol="0">
            <a:spAutoFit/>
          </a:bodyPr>
          <a:lstStyle/>
          <a:p>
            <a:r>
              <a:rPr lang="en-US" dirty="0"/>
              <a:t>Plaintext:        0110</a:t>
            </a:r>
          </a:p>
        </p:txBody>
      </p:sp>
      <p:pic>
        <p:nvPicPr>
          <p:cNvPr id="15" name="Picture 14">
            <a:extLst>
              <a:ext uri="{FF2B5EF4-FFF2-40B4-BE49-F238E27FC236}">
                <a16:creationId xmlns:a16="http://schemas.microsoft.com/office/drawing/2014/main" id="{73FCF582-0921-4039-BC11-2C9BF8BBEDF6}"/>
              </a:ext>
            </a:extLst>
          </p:cNvPr>
          <p:cNvPicPr>
            <a:picLocks noChangeAspect="1"/>
          </p:cNvPicPr>
          <p:nvPr/>
        </p:nvPicPr>
        <p:blipFill>
          <a:blip r:embed="rId4"/>
          <a:stretch>
            <a:fillRect/>
          </a:stretch>
        </p:blipFill>
        <p:spPr>
          <a:xfrm>
            <a:off x="2137634" y="2021555"/>
            <a:ext cx="419100" cy="381000"/>
          </a:xfrm>
          <a:prstGeom prst="rect">
            <a:avLst/>
          </a:prstGeom>
        </p:spPr>
      </p:pic>
      <p:sp>
        <p:nvSpPr>
          <p:cNvPr id="16" name="Title 1">
            <a:extLst>
              <a:ext uri="{FF2B5EF4-FFF2-40B4-BE49-F238E27FC236}">
                <a16:creationId xmlns:a16="http://schemas.microsoft.com/office/drawing/2014/main" id="{2573D369-96B7-4F57-A776-32FC6254BF2B}"/>
              </a:ext>
            </a:extLst>
          </p:cNvPr>
          <p:cNvSpPr txBox="1">
            <a:spLocks/>
          </p:cNvSpPr>
          <p:nvPr/>
        </p:nvSpPr>
        <p:spPr>
          <a:xfrm>
            <a:off x="834168" y="464128"/>
            <a:ext cx="7571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Using XOR with a Stream Cipher</a:t>
            </a:r>
          </a:p>
        </p:txBody>
      </p:sp>
      <p:sp>
        <p:nvSpPr>
          <p:cNvPr id="18" name="TextBox 17">
            <a:extLst>
              <a:ext uri="{FF2B5EF4-FFF2-40B4-BE49-F238E27FC236}">
                <a16:creationId xmlns:a16="http://schemas.microsoft.com/office/drawing/2014/main" id="{24982B95-18BD-4E15-9EB1-22F85A3E9658}"/>
              </a:ext>
            </a:extLst>
          </p:cNvPr>
          <p:cNvSpPr txBox="1"/>
          <p:nvPr/>
        </p:nvSpPr>
        <p:spPr>
          <a:xfrm>
            <a:off x="5784934" y="5005569"/>
            <a:ext cx="6172604" cy="1214872"/>
          </a:xfrm>
          <a:prstGeom prst="rect">
            <a:avLst/>
          </a:prstGeom>
          <a:noFill/>
        </p:spPr>
        <p:txBody>
          <a:bodyPr wrap="square">
            <a:spAutoFit/>
          </a:bodyPr>
          <a:lstStyle/>
          <a:p>
            <a:pPr rtl="1"/>
            <a:r>
              <a:rPr lang="en-US" dirty="0"/>
              <a:t>XOR is based on only 3 rules</a:t>
            </a:r>
          </a:p>
          <a:p>
            <a:pPr rtl="1"/>
            <a:r>
              <a:rPr lang="en-US" dirty="0"/>
              <a:t>if both bits are set to 1 then the result is 0 (1+1 = 0)</a:t>
            </a:r>
          </a:p>
          <a:p>
            <a:pPr rtl="1"/>
            <a:r>
              <a:rPr lang="en-US" dirty="0"/>
              <a:t>if both bits are set to 0 then the result is 0 (0+0 = 0)</a:t>
            </a:r>
          </a:p>
          <a:p>
            <a:r>
              <a:rPr lang="en-US" dirty="0"/>
              <a:t>if the bit are different then each other the result is 1 (1+0= 1)</a:t>
            </a:r>
          </a:p>
        </p:txBody>
      </p:sp>
    </p:spTree>
    <p:extLst>
      <p:ext uri="{BB962C8B-B14F-4D97-AF65-F5344CB8AC3E}">
        <p14:creationId xmlns:p14="http://schemas.microsoft.com/office/powerpoint/2010/main" val="36713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P spid="1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E75D-B38A-4B62-A1F1-BB43D56D94AE}"/>
              </a:ext>
            </a:extLst>
          </p:cNvPr>
          <p:cNvSpPr>
            <a:spLocks noGrp="1"/>
          </p:cNvSpPr>
          <p:nvPr>
            <p:ph type="title"/>
          </p:nvPr>
        </p:nvSpPr>
        <p:spPr/>
        <p:txBody>
          <a:bodyPr/>
          <a:lstStyle/>
          <a:p>
            <a:r>
              <a:rPr lang="en-US" dirty="0"/>
              <a:t>Symmetric Cryptography</a:t>
            </a:r>
          </a:p>
        </p:txBody>
      </p:sp>
      <p:pic>
        <p:nvPicPr>
          <p:cNvPr id="4" name="Picture 4" descr="Common Encryption Types, Protocols and Algorithms Explained">
            <a:extLst>
              <a:ext uri="{FF2B5EF4-FFF2-40B4-BE49-F238E27FC236}">
                <a16:creationId xmlns:a16="http://schemas.microsoft.com/office/drawing/2014/main" id="{25359F1F-0000-4BD8-8579-F59E0C0453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8560" y="1946366"/>
            <a:ext cx="9093018" cy="45465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What is a cryptographic key? | Keys and SSL encryption | Cloudflare">
            <a:extLst>
              <a:ext uri="{FF2B5EF4-FFF2-40B4-BE49-F238E27FC236}">
                <a16:creationId xmlns:a16="http://schemas.microsoft.com/office/drawing/2014/main" id="{8AC7F15A-64C9-4040-BA52-624A81675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947" y="574447"/>
            <a:ext cx="1709256" cy="9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6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8F7890-B95A-4E4E-811B-0136D7768851}"/>
              </a:ext>
            </a:extLst>
          </p:cNvPr>
          <p:cNvPicPr>
            <a:picLocks noChangeAspect="1"/>
          </p:cNvPicPr>
          <p:nvPr/>
        </p:nvPicPr>
        <p:blipFill>
          <a:blip r:embed="rId3"/>
          <a:stretch>
            <a:fillRect/>
          </a:stretch>
        </p:blipFill>
        <p:spPr>
          <a:xfrm>
            <a:off x="10444045" y="2686958"/>
            <a:ext cx="1438275" cy="1676400"/>
          </a:xfrm>
          <a:prstGeom prst="rect">
            <a:avLst/>
          </a:prstGeom>
        </p:spPr>
      </p:pic>
      <p:pic>
        <p:nvPicPr>
          <p:cNvPr id="21" name="Picture 20">
            <a:extLst>
              <a:ext uri="{FF2B5EF4-FFF2-40B4-BE49-F238E27FC236}">
                <a16:creationId xmlns:a16="http://schemas.microsoft.com/office/drawing/2014/main" id="{7D5113D0-F9A0-4FA4-A5A9-1A66A10669EA}"/>
              </a:ext>
            </a:extLst>
          </p:cNvPr>
          <p:cNvPicPr>
            <a:picLocks noChangeAspect="1"/>
          </p:cNvPicPr>
          <p:nvPr/>
        </p:nvPicPr>
        <p:blipFill>
          <a:blip r:embed="rId4"/>
          <a:stretch>
            <a:fillRect/>
          </a:stretch>
        </p:blipFill>
        <p:spPr>
          <a:xfrm>
            <a:off x="1866613" y="3154595"/>
            <a:ext cx="877252" cy="741127"/>
          </a:xfrm>
          <a:prstGeom prst="rect">
            <a:avLst/>
          </a:prstGeom>
        </p:spPr>
      </p:pic>
      <p:pic>
        <p:nvPicPr>
          <p:cNvPr id="23" name="Picture 22">
            <a:extLst>
              <a:ext uri="{FF2B5EF4-FFF2-40B4-BE49-F238E27FC236}">
                <a16:creationId xmlns:a16="http://schemas.microsoft.com/office/drawing/2014/main" id="{4AE5A8E6-891E-4D09-98A9-975E96E2F5C4}"/>
              </a:ext>
            </a:extLst>
          </p:cNvPr>
          <p:cNvPicPr>
            <a:picLocks noChangeAspect="1"/>
          </p:cNvPicPr>
          <p:nvPr/>
        </p:nvPicPr>
        <p:blipFill>
          <a:blip r:embed="rId5"/>
          <a:stretch>
            <a:fillRect/>
          </a:stretch>
        </p:blipFill>
        <p:spPr>
          <a:xfrm>
            <a:off x="2695489" y="3071845"/>
            <a:ext cx="2049442" cy="975565"/>
          </a:xfrm>
          <a:prstGeom prst="rect">
            <a:avLst/>
          </a:prstGeom>
        </p:spPr>
      </p:pic>
      <p:pic>
        <p:nvPicPr>
          <p:cNvPr id="25" name="Picture 24">
            <a:extLst>
              <a:ext uri="{FF2B5EF4-FFF2-40B4-BE49-F238E27FC236}">
                <a16:creationId xmlns:a16="http://schemas.microsoft.com/office/drawing/2014/main" id="{FD95D4CE-9F5D-4383-BCD4-FA514B73B8FC}"/>
              </a:ext>
            </a:extLst>
          </p:cNvPr>
          <p:cNvPicPr>
            <a:picLocks noChangeAspect="1"/>
          </p:cNvPicPr>
          <p:nvPr/>
        </p:nvPicPr>
        <p:blipFill>
          <a:blip r:embed="rId6"/>
          <a:stretch>
            <a:fillRect/>
          </a:stretch>
        </p:blipFill>
        <p:spPr>
          <a:xfrm>
            <a:off x="4700392" y="2597603"/>
            <a:ext cx="2612753" cy="1795463"/>
          </a:xfrm>
          <a:prstGeom prst="rect">
            <a:avLst/>
          </a:prstGeom>
        </p:spPr>
      </p:pic>
      <p:pic>
        <p:nvPicPr>
          <p:cNvPr id="27" name="Picture 26">
            <a:extLst>
              <a:ext uri="{FF2B5EF4-FFF2-40B4-BE49-F238E27FC236}">
                <a16:creationId xmlns:a16="http://schemas.microsoft.com/office/drawing/2014/main" id="{B0DC2017-C2CE-48F5-BE73-2EACA5A84308}"/>
              </a:ext>
            </a:extLst>
          </p:cNvPr>
          <p:cNvPicPr>
            <a:picLocks noChangeAspect="1"/>
          </p:cNvPicPr>
          <p:nvPr/>
        </p:nvPicPr>
        <p:blipFill>
          <a:blip r:embed="rId7"/>
          <a:stretch>
            <a:fillRect/>
          </a:stretch>
        </p:blipFill>
        <p:spPr>
          <a:xfrm>
            <a:off x="3064996" y="2488286"/>
            <a:ext cx="257175" cy="733425"/>
          </a:xfrm>
          <a:prstGeom prst="rect">
            <a:avLst/>
          </a:prstGeom>
        </p:spPr>
      </p:pic>
      <p:pic>
        <p:nvPicPr>
          <p:cNvPr id="31" name="Picture 30">
            <a:extLst>
              <a:ext uri="{FF2B5EF4-FFF2-40B4-BE49-F238E27FC236}">
                <a16:creationId xmlns:a16="http://schemas.microsoft.com/office/drawing/2014/main" id="{4944F61B-5955-4A25-A8A6-94630650A05B}"/>
              </a:ext>
            </a:extLst>
          </p:cNvPr>
          <p:cNvPicPr>
            <a:picLocks noChangeAspect="1"/>
          </p:cNvPicPr>
          <p:nvPr/>
        </p:nvPicPr>
        <p:blipFill>
          <a:blip r:embed="rId7"/>
          <a:stretch>
            <a:fillRect/>
          </a:stretch>
        </p:blipFill>
        <p:spPr>
          <a:xfrm>
            <a:off x="8326051" y="2447200"/>
            <a:ext cx="257175" cy="733425"/>
          </a:xfrm>
          <a:prstGeom prst="rect">
            <a:avLst/>
          </a:prstGeom>
        </p:spPr>
      </p:pic>
      <p:pic>
        <p:nvPicPr>
          <p:cNvPr id="6145" name="Picture 6144">
            <a:extLst>
              <a:ext uri="{FF2B5EF4-FFF2-40B4-BE49-F238E27FC236}">
                <a16:creationId xmlns:a16="http://schemas.microsoft.com/office/drawing/2014/main" id="{1715D9AD-E34A-41A8-A3C2-6E221FF9C9E2}"/>
              </a:ext>
            </a:extLst>
          </p:cNvPr>
          <p:cNvPicPr>
            <a:picLocks noChangeAspect="1"/>
          </p:cNvPicPr>
          <p:nvPr/>
        </p:nvPicPr>
        <p:blipFill>
          <a:blip r:embed="rId8"/>
          <a:stretch>
            <a:fillRect/>
          </a:stretch>
        </p:blipFill>
        <p:spPr>
          <a:xfrm>
            <a:off x="7023208" y="3221711"/>
            <a:ext cx="847725" cy="685800"/>
          </a:xfrm>
          <a:prstGeom prst="rect">
            <a:avLst/>
          </a:prstGeom>
        </p:spPr>
      </p:pic>
      <p:pic>
        <p:nvPicPr>
          <p:cNvPr id="6149" name="Picture 6148">
            <a:extLst>
              <a:ext uri="{FF2B5EF4-FFF2-40B4-BE49-F238E27FC236}">
                <a16:creationId xmlns:a16="http://schemas.microsoft.com/office/drawing/2014/main" id="{6B7B1FA4-DB6A-494E-A036-6792F07D2FA7}"/>
              </a:ext>
            </a:extLst>
          </p:cNvPr>
          <p:cNvPicPr>
            <a:picLocks noChangeAspect="1"/>
          </p:cNvPicPr>
          <p:nvPr/>
        </p:nvPicPr>
        <p:blipFill>
          <a:blip r:embed="rId9"/>
          <a:stretch>
            <a:fillRect/>
          </a:stretch>
        </p:blipFill>
        <p:spPr>
          <a:xfrm>
            <a:off x="7842151" y="3175643"/>
            <a:ext cx="1225930" cy="767968"/>
          </a:xfrm>
          <a:prstGeom prst="rect">
            <a:avLst/>
          </a:prstGeom>
        </p:spPr>
      </p:pic>
      <p:pic>
        <p:nvPicPr>
          <p:cNvPr id="38" name="Picture 37">
            <a:extLst>
              <a:ext uri="{FF2B5EF4-FFF2-40B4-BE49-F238E27FC236}">
                <a16:creationId xmlns:a16="http://schemas.microsoft.com/office/drawing/2014/main" id="{3EEA0818-8844-44EB-B079-703999838E1D}"/>
              </a:ext>
            </a:extLst>
          </p:cNvPr>
          <p:cNvPicPr>
            <a:picLocks noChangeAspect="1"/>
          </p:cNvPicPr>
          <p:nvPr/>
        </p:nvPicPr>
        <p:blipFill>
          <a:blip r:embed="rId4"/>
          <a:stretch>
            <a:fillRect/>
          </a:stretch>
        </p:blipFill>
        <p:spPr>
          <a:xfrm>
            <a:off x="9007089" y="3189063"/>
            <a:ext cx="877252" cy="741127"/>
          </a:xfrm>
          <a:prstGeom prst="rect">
            <a:avLst/>
          </a:prstGeom>
        </p:spPr>
      </p:pic>
      <p:pic>
        <p:nvPicPr>
          <p:cNvPr id="6151" name="Picture 6150">
            <a:extLst>
              <a:ext uri="{FF2B5EF4-FFF2-40B4-BE49-F238E27FC236}">
                <a16:creationId xmlns:a16="http://schemas.microsoft.com/office/drawing/2014/main" id="{6529EA5B-2B32-4F79-A5CC-FDCFADBD6CE3}"/>
              </a:ext>
            </a:extLst>
          </p:cNvPr>
          <p:cNvPicPr>
            <a:picLocks noChangeAspect="1"/>
          </p:cNvPicPr>
          <p:nvPr/>
        </p:nvPicPr>
        <p:blipFill>
          <a:blip r:embed="rId10"/>
          <a:stretch>
            <a:fillRect/>
          </a:stretch>
        </p:blipFill>
        <p:spPr>
          <a:xfrm>
            <a:off x="2550633" y="1736885"/>
            <a:ext cx="1543075" cy="731893"/>
          </a:xfrm>
          <a:prstGeom prst="rect">
            <a:avLst/>
          </a:prstGeom>
        </p:spPr>
      </p:pic>
      <p:pic>
        <p:nvPicPr>
          <p:cNvPr id="41" name="Picture 40">
            <a:extLst>
              <a:ext uri="{FF2B5EF4-FFF2-40B4-BE49-F238E27FC236}">
                <a16:creationId xmlns:a16="http://schemas.microsoft.com/office/drawing/2014/main" id="{931E509B-C918-4DC8-95D0-351E825836AE}"/>
              </a:ext>
            </a:extLst>
          </p:cNvPr>
          <p:cNvPicPr>
            <a:picLocks noChangeAspect="1"/>
          </p:cNvPicPr>
          <p:nvPr/>
        </p:nvPicPr>
        <p:blipFill>
          <a:blip r:embed="rId10"/>
          <a:stretch>
            <a:fillRect/>
          </a:stretch>
        </p:blipFill>
        <p:spPr>
          <a:xfrm>
            <a:off x="7811688" y="1713582"/>
            <a:ext cx="1543075" cy="731893"/>
          </a:xfrm>
          <a:prstGeom prst="rect">
            <a:avLst/>
          </a:prstGeom>
        </p:spPr>
      </p:pic>
      <p:pic>
        <p:nvPicPr>
          <p:cNvPr id="6155" name="Picture 6154">
            <a:extLst>
              <a:ext uri="{FF2B5EF4-FFF2-40B4-BE49-F238E27FC236}">
                <a16:creationId xmlns:a16="http://schemas.microsoft.com/office/drawing/2014/main" id="{916C07F8-A453-4CC6-ABE0-41703E1BE7F4}"/>
              </a:ext>
            </a:extLst>
          </p:cNvPr>
          <p:cNvPicPr>
            <a:picLocks noChangeAspect="1"/>
          </p:cNvPicPr>
          <p:nvPr/>
        </p:nvPicPr>
        <p:blipFill>
          <a:blip r:embed="rId11"/>
          <a:stretch>
            <a:fillRect/>
          </a:stretch>
        </p:blipFill>
        <p:spPr>
          <a:xfrm>
            <a:off x="5375383" y="4838836"/>
            <a:ext cx="1647825" cy="1647825"/>
          </a:xfrm>
          <a:prstGeom prst="rect">
            <a:avLst/>
          </a:prstGeom>
        </p:spPr>
      </p:pic>
      <p:pic>
        <p:nvPicPr>
          <p:cNvPr id="3" name="Picture 2">
            <a:extLst>
              <a:ext uri="{FF2B5EF4-FFF2-40B4-BE49-F238E27FC236}">
                <a16:creationId xmlns:a16="http://schemas.microsoft.com/office/drawing/2014/main" id="{979259B0-EE81-4EDC-A442-354CE7A2F87E}"/>
              </a:ext>
            </a:extLst>
          </p:cNvPr>
          <p:cNvPicPr>
            <a:picLocks noChangeAspect="1"/>
          </p:cNvPicPr>
          <p:nvPr/>
        </p:nvPicPr>
        <p:blipFill>
          <a:blip r:embed="rId12"/>
          <a:stretch>
            <a:fillRect/>
          </a:stretch>
        </p:blipFill>
        <p:spPr>
          <a:xfrm>
            <a:off x="131605" y="2597603"/>
            <a:ext cx="1590675" cy="1676400"/>
          </a:xfrm>
          <a:prstGeom prst="rect">
            <a:avLst/>
          </a:prstGeom>
        </p:spPr>
      </p:pic>
    </p:spTree>
    <p:extLst>
      <p:ext uri="{BB962C8B-B14F-4D97-AF65-F5344CB8AC3E}">
        <p14:creationId xmlns:p14="http://schemas.microsoft.com/office/powerpoint/2010/main" val="21092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376D-DBE6-4DB4-8FB7-6BC7E21ABEBA}"/>
              </a:ext>
            </a:extLst>
          </p:cNvPr>
          <p:cNvSpPr>
            <a:spLocks noGrp="1"/>
          </p:cNvSpPr>
          <p:nvPr>
            <p:ph type="title"/>
          </p:nvPr>
        </p:nvSpPr>
        <p:spPr/>
        <p:txBody>
          <a:bodyPr/>
          <a:lstStyle/>
          <a:p>
            <a:r>
              <a:rPr lang="en-US" dirty="0"/>
              <a:t>Asymmetric Cryptography</a:t>
            </a:r>
          </a:p>
        </p:txBody>
      </p:sp>
      <p:pic>
        <p:nvPicPr>
          <p:cNvPr id="1028" name="Picture 4" descr="Bitcoin Public Key vs. Private Key: All You Need to Know - Phemex Academy">
            <a:extLst>
              <a:ext uri="{FF2B5EF4-FFF2-40B4-BE49-F238E27FC236}">
                <a16:creationId xmlns:a16="http://schemas.microsoft.com/office/drawing/2014/main" id="{C728B838-07CE-4103-B32E-BB9BA9512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549" y="1690688"/>
            <a:ext cx="7672251" cy="4307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B1A1EC-FA0B-429C-B0D4-01DADFFE51E7}"/>
              </a:ext>
            </a:extLst>
          </p:cNvPr>
          <p:cNvSpPr txBox="1"/>
          <p:nvPr/>
        </p:nvSpPr>
        <p:spPr>
          <a:xfrm>
            <a:off x="609600" y="1690688"/>
            <a:ext cx="26904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Key Pair</a:t>
            </a:r>
          </a:p>
          <a:p>
            <a:pPr marL="285750" indent="-285750">
              <a:buFont typeface="Arial" panose="020B0604020202020204" pitchFamily="34" charset="0"/>
              <a:buChar char="•"/>
            </a:pPr>
            <a:r>
              <a:rPr lang="en-US" dirty="0"/>
              <a:t>Keys are connected mathematically</a:t>
            </a:r>
          </a:p>
          <a:p>
            <a:pPr marL="285750" indent="-285750">
              <a:buFont typeface="Arial" panose="020B0604020202020204" pitchFamily="34" charset="0"/>
              <a:buChar char="•"/>
            </a:pPr>
            <a:r>
              <a:rPr lang="en-US" dirty="0"/>
              <a:t>Public is available to all parties</a:t>
            </a:r>
          </a:p>
          <a:p>
            <a:pPr marL="285750" indent="-285750">
              <a:buFont typeface="Arial" panose="020B0604020202020204" pitchFamily="34" charset="0"/>
              <a:buChar char="•"/>
            </a:pPr>
            <a:r>
              <a:rPr lang="en-US" dirty="0"/>
              <a:t>Private is kept secret and never shared</a:t>
            </a:r>
          </a:p>
          <a:p>
            <a:pPr marL="285750" indent="-285750">
              <a:buFont typeface="Arial" panose="020B0604020202020204" pitchFamily="34" charset="0"/>
              <a:buChar char="•"/>
            </a:pPr>
            <a:r>
              <a:rPr lang="en-US" dirty="0"/>
              <a:t>Keys are complimenting one another</a:t>
            </a:r>
          </a:p>
        </p:txBody>
      </p:sp>
    </p:spTree>
    <p:extLst>
      <p:ext uri="{BB962C8B-B14F-4D97-AF65-F5344CB8AC3E}">
        <p14:creationId xmlns:p14="http://schemas.microsoft.com/office/powerpoint/2010/main" val="331226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148A-7141-4F54-9317-BC15C71EA9DE}"/>
              </a:ext>
            </a:extLst>
          </p:cNvPr>
          <p:cNvSpPr>
            <a:spLocks noGrp="1"/>
          </p:cNvSpPr>
          <p:nvPr>
            <p:ph type="title"/>
          </p:nvPr>
        </p:nvSpPr>
        <p:spPr/>
        <p:txBody>
          <a:bodyPr/>
          <a:lstStyle/>
          <a:p>
            <a:r>
              <a:rPr lang="en-US" dirty="0"/>
              <a:t>Public and Private Key Encryption</a:t>
            </a:r>
          </a:p>
        </p:txBody>
      </p:sp>
      <p:pic>
        <p:nvPicPr>
          <p:cNvPr id="4" name="Picture 3">
            <a:extLst>
              <a:ext uri="{FF2B5EF4-FFF2-40B4-BE49-F238E27FC236}">
                <a16:creationId xmlns:a16="http://schemas.microsoft.com/office/drawing/2014/main" id="{CA59BD17-1EEB-4314-9C05-AB3440DD9AFC}"/>
              </a:ext>
            </a:extLst>
          </p:cNvPr>
          <p:cNvPicPr>
            <a:picLocks noChangeAspect="1"/>
          </p:cNvPicPr>
          <p:nvPr/>
        </p:nvPicPr>
        <p:blipFill>
          <a:blip r:embed="rId2"/>
          <a:stretch>
            <a:fillRect/>
          </a:stretch>
        </p:blipFill>
        <p:spPr>
          <a:xfrm>
            <a:off x="10461291" y="2686958"/>
            <a:ext cx="1438275" cy="1676400"/>
          </a:xfrm>
          <a:prstGeom prst="rect">
            <a:avLst/>
          </a:prstGeom>
        </p:spPr>
      </p:pic>
      <p:pic>
        <p:nvPicPr>
          <p:cNvPr id="6" name="Picture 5">
            <a:extLst>
              <a:ext uri="{FF2B5EF4-FFF2-40B4-BE49-F238E27FC236}">
                <a16:creationId xmlns:a16="http://schemas.microsoft.com/office/drawing/2014/main" id="{FA417168-1FE4-494D-99B3-5490B34BFC9B}"/>
              </a:ext>
            </a:extLst>
          </p:cNvPr>
          <p:cNvPicPr>
            <a:picLocks noChangeAspect="1"/>
          </p:cNvPicPr>
          <p:nvPr/>
        </p:nvPicPr>
        <p:blipFill>
          <a:blip r:embed="rId3"/>
          <a:stretch>
            <a:fillRect/>
          </a:stretch>
        </p:blipFill>
        <p:spPr>
          <a:xfrm>
            <a:off x="1866613" y="3154595"/>
            <a:ext cx="877252" cy="741127"/>
          </a:xfrm>
          <a:prstGeom prst="rect">
            <a:avLst/>
          </a:prstGeom>
        </p:spPr>
      </p:pic>
      <p:pic>
        <p:nvPicPr>
          <p:cNvPr id="7" name="Picture 6">
            <a:extLst>
              <a:ext uri="{FF2B5EF4-FFF2-40B4-BE49-F238E27FC236}">
                <a16:creationId xmlns:a16="http://schemas.microsoft.com/office/drawing/2014/main" id="{B9DD4D00-A410-4D29-9D91-617998879C05}"/>
              </a:ext>
            </a:extLst>
          </p:cNvPr>
          <p:cNvPicPr>
            <a:picLocks noChangeAspect="1"/>
          </p:cNvPicPr>
          <p:nvPr/>
        </p:nvPicPr>
        <p:blipFill>
          <a:blip r:embed="rId4"/>
          <a:stretch>
            <a:fillRect/>
          </a:stretch>
        </p:blipFill>
        <p:spPr>
          <a:xfrm>
            <a:off x="2695489" y="3071845"/>
            <a:ext cx="2049442" cy="975565"/>
          </a:xfrm>
          <a:prstGeom prst="rect">
            <a:avLst/>
          </a:prstGeom>
        </p:spPr>
      </p:pic>
      <p:pic>
        <p:nvPicPr>
          <p:cNvPr id="8" name="Picture 7">
            <a:extLst>
              <a:ext uri="{FF2B5EF4-FFF2-40B4-BE49-F238E27FC236}">
                <a16:creationId xmlns:a16="http://schemas.microsoft.com/office/drawing/2014/main" id="{1F90CCB2-27AD-4824-8293-DF9D2AA49364}"/>
              </a:ext>
            </a:extLst>
          </p:cNvPr>
          <p:cNvPicPr>
            <a:picLocks noChangeAspect="1"/>
          </p:cNvPicPr>
          <p:nvPr/>
        </p:nvPicPr>
        <p:blipFill>
          <a:blip r:embed="rId5"/>
          <a:stretch>
            <a:fillRect/>
          </a:stretch>
        </p:blipFill>
        <p:spPr>
          <a:xfrm>
            <a:off x="4700392" y="2597603"/>
            <a:ext cx="2612753" cy="1795463"/>
          </a:xfrm>
          <a:prstGeom prst="rect">
            <a:avLst/>
          </a:prstGeom>
        </p:spPr>
      </p:pic>
      <p:pic>
        <p:nvPicPr>
          <p:cNvPr id="9" name="Picture 8">
            <a:extLst>
              <a:ext uri="{FF2B5EF4-FFF2-40B4-BE49-F238E27FC236}">
                <a16:creationId xmlns:a16="http://schemas.microsoft.com/office/drawing/2014/main" id="{D0536F09-7D59-44BE-875D-EB7BCC1D0443}"/>
              </a:ext>
            </a:extLst>
          </p:cNvPr>
          <p:cNvPicPr>
            <a:picLocks noChangeAspect="1"/>
          </p:cNvPicPr>
          <p:nvPr/>
        </p:nvPicPr>
        <p:blipFill>
          <a:blip r:embed="rId6"/>
          <a:stretch>
            <a:fillRect/>
          </a:stretch>
        </p:blipFill>
        <p:spPr>
          <a:xfrm>
            <a:off x="7023208" y="3221711"/>
            <a:ext cx="847725" cy="685800"/>
          </a:xfrm>
          <a:prstGeom prst="rect">
            <a:avLst/>
          </a:prstGeom>
        </p:spPr>
      </p:pic>
      <p:pic>
        <p:nvPicPr>
          <p:cNvPr id="10" name="Picture 9">
            <a:extLst>
              <a:ext uri="{FF2B5EF4-FFF2-40B4-BE49-F238E27FC236}">
                <a16:creationId xmlns:a16="http://schemas.microsoft.com/office/drawing/2014/main" id="{C52B8C8B-CD18-4D66-B366-18D00B746AE2}"/>
              </a:ext>
            </a:extLst>
          </p:cNvPr>
          <p:cNvPicPr>
            <a:picLocks noChangeAspect="1"/>
          </p:cNvPicPr>
          <p:nvPr/>
        </p:nvPicPr>
        <p:blipFill>
          <a:blip r:embed="rId7"/>
          <a:stretch>
            <a:fillRect/>
          </a:stretch>
        </p:blipFill>
        <p:spPr>
          <a:xfrm>
            <a:off x="7842151" y="3175643"/>
            <a:ext cx="1225930" cy="767968"/>
          </a:xfrm>
          <a:prstGeom prst="rect">
            <a:avLst/>
          </a:prstGeom>
        </p:spPr>
      </p:pic>
      <p:pic>
        <p:nvPicPr>
          <p:cNvPr id="11" name="Picture 10">
            <a:extLst>
              <a:ext uri="{FF2B5EF4-FFF2-40B4-BE49-F238E27FC236}">
                <a16:creationId xmlns:a16="http://schemas.microsoft.com/office/drawing/2014/main" id="{A491956C-BB1A-426C-87BB-A2E07382E2DF}"/>
              </a:ext>
            </a:extLst>
          </p:cNvPr>
          <p:cNvPicPr>
            <a:picLocks noChangeAspect="1"/>
          </p:cNvPicPr>
          <p:nvPr/>
        </p:nvPicPr>
        <p:blipFill>
          <a:blip r:embed="rId3"/>
          <a:stretch>
            <a:fillRect/>
          </a:stretch>
        </p:blipFill>
        <p:spPr>
          <a:xfrm>
            <a:off x="9007089" y="3189063"/>
            <a:ext cx="877252" cy="741127"/>
          </a:xfrm>
          <a:prstGeom prst="rect">
            <a:avLst/>
          </a:prstGeom>
        </p:spPr>
      </p:pic>
      <p:pic>
        <p:nvPicPr>
          <p:cNvPr id="13" name="Picture 12">
            <a:extLst>
              <a:ext uri="{FF2B5EF4-FFF2-40B4-BE49-F238E27FC236}">
                <a16:creationId xmlns:a16="http://schemas.microsoft.com/office/drawing/2014/main" id="{BA3E51AB-76B1-4478-9B90-201AA792411C}"/>
              </a:ext>
            </a:extLst>
          </p:cNvPr>
          <p:cNvPicPr>
            <a:picLocks noChangeAspect="1"/>
          </p:cNvPicPr>
          <p:nvPr/>
        </p:nvPicPr>
        <p:blipFill>
          <a:blip r:embed="rId8"/>
          <a:stretch>
            <a:fillRect/>
          </a:stretch>
        </p:blipFill>
        <p:spPr>
          <a:xfrm>
            <a:off x="9766149" y="4102553"/>
            <a:ext cx="559238" cy="581026"/>
          </a:xfrm>
          <a:prstGeom prst="rect">
            <a:avLst/>
          </a:prstGeom>
        </p:spPr>
      </p:pic>
      <p:pic>
        <p:nvPicPr>
          <p:cNvPr id="16" name="Picture 15">
            <a:extLst>
              <a:ext uri="{FF2B5EF4-FFF2-40B4-BE49-F238E27FC236}">
                <a16:creationId xmlns:a16="http://schemas.microsoft.com/office/drawing/2014/main" id="{1BBBD974-0959-4D00-AB7F-AE0786E81D92}"/>
              </a:ext>
            </a:extLst>
          </p:cNvPr>
          <p:cNvPicPr>
            <a:picLocks noChangeAspect="1"/>
          </p:cNvPicPr>
          <p:nvPr/>
        </p:nvPicPr>
        <p:blipFill>
          <a:blip r:embed="rId9"/>
          <a:stretch>
            <a:fillRect/>
          </a:stretch>
        </p:blipFill>
        <p:spPr>
          <a:xfrm>
            <a:off x="2997853" y="2253699"/>
            <a:ext cx="466725" cy="581025"/>
          </a:xfrm>
          <a:prstGeom prst="rect">
            <a:avLst/>
          </a:prstGeom>
        </p:spPr>
      </p:pic>
      <p:pic>
        <p:nvPicPr>
          <p:cNvPr id="17" name="Picture 16">
            <a:extLst>
              <a:ext uri="{FF2B5EF4-FFF2-40B4-BE49-F238E27FC236}">
                <a16:creationId xmlns:a16="http://schemas.microsoft.com/office/drawing/2014/main" id="{9E0728CD-417B-4E04-A1C2-BFACDE0B85D3}"/>
              </a:ext>
            </a:extLst>
          </p:cNvPr>
          <p:cNvPicPr>
            <a:picLocks noChangeAspect="1"/>
          </p:cNvPicPr>
          <p:nvPr/>
        </p:nvPicPr>
        <p:blipFill>
          <a:blip r:embed="rId10"/>
          <a:stretch>
            <a:fillRect/>
          </a:stretch>
        </p:blipFill>
        <p:spPr>
          <a:xfrm>
            <a:off x="180676" y="2657134"/>
            <a:ext cx="1590675" cy="1676400"/>
          </a:xfrm>
          <a:prstGeom prst="rect">
            <a:avLst/>
          </a:prstGeom>
        </p:spPr>
      </p:pic>
      <p:pic>
        <p:nvPicPr>
          <p:cNvPr id="20" name="Picture 19">
            <a:extLst>
              <a:ext uri="{FF2B5EF4-FFF2-40B4-BE49-F238E27FC236}">
                <a16:creationId xmlns:a16="http://schemas.microsoft.com/office/drawing/2014/main" id="{DA491BAB-2A57-421F-8426-2FB534B46263}"/>
              </a:ext>
            </a:extLst>
          </p:cNvPr>
          <p:cNvPicPr>
            <a:picLocks noChangeAspect="1"/>
          </p:cNvPicPr>
          <p:nvPr/>
        </p:nvPicPr>
        <p:blipFill>
          <a:blip r:embed="rId8"/>
          <a:stretch>
            <a:fillRect/>
          </a:stretch>
        </p:blipFill>
        <p:spPr>
          <a:xfrm>
            <a:off x="8182247" y="2247745"/>
            <a:ext cx="545178" cy="566419"/>
          </a:xfrm>
          <a:prstGeom prst="rect">
            <a:avLst/>
          </a:prstGeom>
        </p:spPr>
      </p:pic>
      <p:pic>
        <p:nvPicPr>
          <p:cNvPr id="21" name="Picture 20">
            <a:extLst>
              <a:ext uri="{FF2B5EF4-FFF2-40B4-BE49-F238E27FC236}">
                <a16:creationId xmlns:a16="http://schemas.microsoft.com/office/drawing/2014/main" id="{F54AC993-B250-419B-8B77-99596EC63AB6}"/>
              </a:ext>
            </a:extLst>
          </p:cNvPr>
          <p:cNvPicPr>
            <a:picLocks noChangeAspect="1"/>
          </p:cNvPicPr>
          <p:nvPr/>
        </p:nvPicPr>
        <p:blipFill>
          <a:blip r:embed="rId8"/>
          <a:stretch>
            <a:fillRect/>
          </a:stretch>
        </p:blipFill>
        <p:spPr>
          <a:xfrm>
            <a:off x="386851" y="5359629"/>
            <a:ext cx="559238" cy="581026"/>
          </a:xfrm>
          <a:prstGeom prst="rect">
            <a:avLst/>
          </a:prstGeom>
        </p:spPr>
      </p:pic>
      <p:pic>
        <p:nvPicPr>
          <p:cNvPr id="22" name="Picture 21">
            <a:extLst>
              <a:ext uri="{FF2B5EF4-FFF2-40B4-BE49-F238E27FC236}">
                <a16:creationId xmlns:a16="http://schemas.microsoft.com/office/drawing/2014/main" id="{F8D7AA1F-3E80-4CB4-B771-2AF4A85D9CD0}"/>
              </a:ext>
            </a:extLst>
          </p:cNvPr>
          <p:cNvPicPr>
            <a:picLocks noChangeAspect="1"/>
          </p:cNvPicPr>
          <p:nvPr/>
        </p:nvPicPr>
        <p:blipFill>
          <a:blip r:embed="rId9"/>
          <a:stretch>
            <a:fillRect/>
          </a:stretch>
        </p:blipFill>
        <p:spPr>
          <a:xfrm>
            <a:off x="464926" y="6067474"/>
            <a:ext cx="466725" cy="581025"/>
          </a:xfrm>
          <a:prstGeom prst="rect">
            <a:avLst/>
          </a:prstGeom>
        </p:spPr>
      </p:pic>
      <p:sp>
        <p:nvSpPr>
          <p:cNvPr id="23" name="TextBox 22">
            <a:extLst>
              <a:ext uri="{FF2B5EF4-FFF2-40B4-BE49-F238E27FC236}">
                <a16:creationId xmlns:a16="http://schemas.microsoft.com/office/drawing/2014/main" id="{14423B4B-008F-49B1-9B70-AF965CD5517A}"/>
              </a:ext>
            </a:extLst>
          </p:cNvPr>
          <p:cNvSpPr txBox="1"/>
          <p:nvPr/>
        </p:nvSpPr>
        <p:spPr>
          <a:xfrm>
            <a:off x="946089" y="5472281"/>
            <a:ext cx="1222579" cy="369332"/>
          </a:xfrm>
          <a:prstGeom prst="rect">
            <a:avLst/>
          </a:prstGeom>
          <a:noFill/>
        </p:spPr>
        <p:txBody>
          <a:bodyPr wrap="none" rtlCol="0">
            <a:spAutoFit/>
          </a:bodyPr>
          <a:lstStyle/>
          <a:p>
            <a:r>
              <a:rPr lang="en-US" dirty="0"/>
              <a:t>Private Key</a:t>
            </a:r>
          </a:p>
        </p:txBody>
      </p:sp>
      <p:sp>
        <p:nvSpPr>
          <p:cNvPr id="26" name="TextBox 25">
            <a:extLst>
              <a:ext uri="{FF2B5EF4-FFF2-40B4-BE49-F238E27FC236}">
                <a16:creationId xmlns:a16="http://schemas.microsoft.com/office/drawing/2014/main" id="{B6C90E80-244B-4DF3-A31B-472CB61FB439}"/>
              </a:ext>
            </a:extLst>
          </p:cNvPr>
          <p:cNvSpPr txBox="1"/>
          <p:nvPr/>
        </p:nvSpPr>
        <p:spPr>
          <a:xfrm>
            <a:off x="1031049" y="6173320"/>
            <a:ext cx="1137619" cy="369332"/>
          </a:xfrm>
          <a:prstGeom prst="rect">
            <a:avLst/>
          </a:prstGeom>
          <a:noFill/>
        </p:spPr>
        <p:txBody>
          <a:bodyPr wrap="none" rtlCol="0">
            <a:spAutoFit/>
          </a:bodyPr>
          <a:lstStyle/>
          <a:p>
            <a:r>
              <a:rPr lang="en-US" dirty="0"/>
              <a:t>Public Key</a:t>
            </a:r>
          </a:p>
        </p:txBody>
      </p:sp>
      <p:pic>
        <p:nvPicPr>
          <p:cNvPr id="27" name="Picture 26">
            <a:extLst>
              <a:ext uri="{FF2B5EF4-FFF2-40B4-BE49-F238E27FC236}">
                <a16:creationId xmlns:a16="http://schemas.microsoft.com/office/drawing/2014/main" id="{1E0A29AC-56DD-43B1-95FB-71563ADA54F5}"/>
              </a:ext>
            </a:extLst>
          </p:cNvPr>
          <p:cNvPicPr>
            <a:picLocks noChangeAspect="1"/>
          </p:cNvPicPr>
          <p:nvPr/>
        </p:nvPicPr>
        <p:blipFill>
          <a:blip r:embed="rId9"/>
          <a:stretch>
            <a:fillRect/>
          </a:stretch>
        </p:blipFill>
        <p:spPr>
          <a:xfrm>
            <a:off x="9812405" y="4719350"/>
            <a:ext cx="466725" cy="581025"/>
          </a:xfrm>
          <a:prstGeom prst="rect">
            <a:avLst/>
          </a:prstGeom>
        </p:spPr>
      </p:pic>
      <p:sp>
        <p:nvSpPr>
          <p:cNvPr id="3" name="Rectangle: Rounded Corners 2">
            <a:extLst>
              <a:ext uri="{FF2B5EF4-FFF2-40B4-BE49-F238E27FC236}">
                <a16:creationId xmlns:a16="http://schemas.microsoft.com/office/drawing/2014/main" id="{CB36CF3C-E675-454C-A0A1-45563AD35DE6}"/>
              </a:ext>
            </a:extLst>
          </p:cNvPr>
          <p:cNvSpPr/>
          <p:nvPr/>
        </p:nvSpPr>
        <p:spPr>
          <a:xfrm>
            <a:off x="386851" y="5359629"/>
            <a:ext cx="2051549" cy="1325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93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44444E-6 L -0.74037 0.0074 " pathEditMode="relative" rAng="0" ptsTypes="AA">
                                      <p:cBhvr>
                                        <p:cTn id="6" dur="2000" fill="hold"/>
                                        <p:tgtEl>
                                          <p:spTgt spid="27"/>
                                        </p:tgtEl>
                                        <p:attrNameLst>
                                          <p:attrName>ppt_x</p:attrName>
                                          <p:attrName>ppt_y</p:attrName>
                                        </p:attrNameLst>
                                      </p:cBhvr>
                                      <p:rCtr x="-37018" y="37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4621</TotalTime>
  <Words>1433</Words>
  <Application>Microsoft Office PowerPoint</Application>
  <PresentationFormat>Widescreen</PresentationFormat>
  <Paragraphs>133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Instruction to Cryptography</vt:lpstr>
      <vt:lpstr>What is Cryptography and why do we need it?</vt:lpstr>
      <vt:lpstr>Cryptography Timeline</vt:lpstr>
      <vt:lpstr>Symmetric-key Algorithms</vt:lpstr>
      <vt:lpstr>XOR</vt:lpstr>
      <vt:lpstr>Symmetric Cryptography</vt:lpstr>
      <vt:lpstr>PowerPoint Presentation</vt:lpstr>
      <vt:lpstr>Asymmetric Cryptography</vt:lpstr>
      <vt:lpstr>Public and Private Key Encryption</vt:lpstr>
      <vt:lpstr>PowerPoint Presentation</vt:lpstr>
      <vt:lpstr>Real world hybrid Encryption</vt:lpstr>
      <vt:lpstr>Real world scenario – Asymmetric Encryption SSL Handshake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PKI</dc:title>
  <dc:creator>gad lev-ari</dc:creator>
  <cp:lastModifiedBy>gad lev-ari</cp:lastModifiedBy>
  <cp:revision>26</cp:revision>
  <dcterms:created xsi:type="dcterms:W3CDTF">2021-11-02T18:32:21Z</dcterms:created>
  <dcterms:modified xsi:type="dcterms:W3CDTF">2021-11-07T13:56:32Z</dcterms:modified>
</cp:coreProperties>
</file>