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p:cViewPr varScale="1">
        <p:scale>
          <a:sx n="76" d="100"/>
          <a:sy n="76" d="100"/>
        </p:scale>
        <p:origin x="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63F0-05C9-7BD7-A16E-E5A378B458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F5599F-FF08-D025-97A1-2729BD267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4A324-0483-83B9-50EE-F13D8B63A6A3}"/>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5" name="Footer Placeholder 4">
            <a:extLst>
              <a:ext uri="{FF2B5EF4-FFF2-40B4-BE49-F238E27FC236}">
                <a16:creationId xmlns:a16="http://schemas.microsoft.com/office/drawing/2014/main" id="{54CD2918-E758-0E6D-53CB-C6EA39428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C3AFA-625F-8C8C-C94A-BF43FE857CF7}"/>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110423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2B2C-E465-CA90-1689-5AF064E5DF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D42803-38DE-057C-9438-3BDC0B970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06319-18EB-680F-9C87-C80BC3951404}"/>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5" name="Footer Placeholder 4">
            <a:extLst>
              <a:ext uri="{FF2B5EF4-FFF2-40B4-BE49-F238E27FC236}">
                <a16:creationId xmlns:a16="http://schemas.microsoft.com/office/drawing/2014/main" id="{CB61FD00-3F48-F333-1FBE-F77BBE802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744C0-378E-2A30-EA10-37ABD8849A43}"/>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299602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1064F-5D9F-3A18-DFA8-0143FA388A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2BD1C-A679-9B3D-B41A-CD3553FF67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284B7-08FA-DA18-BD3D-FF3ED62BB75E}"/>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5" name="Footer Placeholder 4">
            <a:extLst>
              <a:ext uri="{FF2B5EF4-FFF2-40B4-BE49-F238E27FC236}">
                <a16:creationId xmlns:a16="http://schemas.microsoft.com/office/drawing/2014/main" id="{6D5BA309-1A54-5643-E1E6-09FF30E4A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1B97-171F-BA87-1F8A-A7DEB97D3EAA}"/>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165791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814C-5DEB-94C2-EEBE-E88251CCB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F2D7C-523B-3349-140D-FEB745437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1BFD-6C15-765E-E0C5-3B57BC9070AA}"/>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5" name="Footer Placeholder 4">
            <a:extLst>
              <a:ext uri="{FF2B5EF4-FFF2-40B4-BE49-F238E27FC236}">
                <a16:creationId xmlns:a16="http://schemas.microsoft.com/office/drawing/2014/main" id="{7540C369-E731-2BC0-A410-21BCAA5B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6F9B-C9CC-92B0-26FE-6C7AC2535C50}"/>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305071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39C-57C0-9DDE-E732-DFD629ED9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6CF008-D474-6EF8-0D62-231364B3E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CEEA86-A8BA-2B00-A60A-932B669A887A}"/>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5" name="Footer Placeholder 4">
            <a:extLst>
              <a:ext uri="{FF2B5EF4-FFF2-40B4-BE49-F238E27FC236}">
                <a16:creationId xmlns:a16="http://schemas.microsoft.com/office/drawing/2014/main" id="{C81A7C31-3844-3A10-AB22-6B57EAB01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A3E35-E8B5-1093-39F9-82CA89A93B51}"/>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403658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52F-3586-6501-E3F2-EE89F6563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5E834-E3AE-196C-F90D-2E43F0F51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35925-7727-A586-9015-8E4258ACF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40CFF-9B57-9FA9-20C6-30E7D1E44FEE}"/>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6" name="Footer Placeholder 5">
            <a:extLst>
              <a:ext uri="{FF2B5EF4-FFF2-40B4-BE49-F238E27FC236}">
                <a16:creationId xmlns:a16="http://schemas.microsoft.com/office/drawing/2014/main" id="{5607A94A-3886-DEF8-2519-9A40870F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E672E-E349-045B-EC2F-C75BD03470C9}"/>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387983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6C78-9E90-3AA8-8348-66A06076B9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0CFE1-A78C-CBEA-742E-0AF0E13F26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7B09CF-C6EB-4888-942F-F8F041C78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0DA57A-4BFB-000A-0FC2-8475E663E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A4D49E-2406-4874-67DC-FF88218B17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FD61CD-86E1-1EB6-2362-BB9AB1DFD063}"/>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8" name="Footer Placeholder 7">
            <a:extLst>
              <a:ext uri="{FF2B5EF4-FFF2-40B4-BE49-F238E27FC236}">
                <a16:creationId xmlns:a16="http://schemas.microsoft.com/office/drawing/2014/main" id="{E308E557-4F5D-8D9B-C36C-07EFCBBB23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5A771B-42F8-7B6F-00D6-D2310A3D00C5}"/>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191029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80D1-9FFB-FBFD-677A-1C384BBF62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B6B576-9C62-5BAD-2F37-848A5F9FDDE0}"/>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4" name="Footer Placeholder 3">
            <a:extLst>
              <a:ext uri="{FF2B5EF4-FFF2-40B4-BE49-F238E27FC236}">
                <a16:creationId xmlns:a16="http://schemas.microsoft.com/office/drawing/2014/main" id="{D8434B46-1C48-8198-125F-8E3FE5E2E7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E7F9E-A6D3-EFF6-18EB-332681746655}"/>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394052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79013D-11A6-63B3-3C34-C6B2CB634A48}"/>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3" name="Footer Placeholder 2">
            <a:extLst>
              <a:ext uri="{FF2B5EF4-FFF2-40B4-BE49-F238E27FC236}">
                <a16:creationId xmlns:a16="http://schemas.microsoft.com/office/drawing/2014/main" id="{D54F8CE0-31F5-62F8-A67E-FB91F80BC0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3890F-4F0E-9547-58D3-A1AEDBF62874}"/>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342798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D79D-1972-F9B4-93BD-2F648B430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77E72E-8A89-5169-170D-69BBB8D2D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8A255-F1CB-1A18-688D-1F906CF8B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909DC-8DD4-15FB-85A5-634F7A1EB75E}"/>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6" name="Footer Placeholder 5">
            <a:extLst>
              <a:ext uri="{FF2B5EF4-FFF2-40B4-BE49-F238E27FC236}">
                <a16:creationId xmlns:a16="http://schemas.microsoft.com/office/drawing/2014/main" id="{8A5F9826-E05A-0EAB-8A24-98AD95583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7FF7A-5B1A-D4B1-E1A6-76EA628D9718}"/>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147714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A3F5-DDFE-6655-B2E6-44778731D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359F95-2113-56D9-AFFF-D02B5E31A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FDAC4F-96C3-3264-4911-6608563F6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AF359-065D-2786-4E99-9D3C0F9E0980}"/>
              </a:ext>
            </a:extLst>
          </p:cNvPr>
          <p:cNvSpPr>
            <a:spLocks noGrp="1"/>
          </p:cNvSpPr>
          <p:nvPr>
            <p:ph type="dt" sz="half" idx="10"/>
          </p:nvPr>
        </p:nvSpPr>
        <p:spPr/>
        <p:txBody>
          <a:bodyPr/>
          <a:lstStyle/>
          <a:p>
            <a:fld id="{0E33DEC7-53F7-2747-A506-09C1A3363245}" type="datetimeFigureOut">
              <a:rPr lang="en-US" smtClean="0"/>
              <a:t>2/11/23</a:t>
            </a:fld>
            <a:endParaRPr lang="en-US"/>
          </a:p>
        </p:txBody>
      </p:sp>
      <p:sp>
        <p:nvSpPr>
          <p:cNvPr id="6" name="Footer Placeholder 5">
            <a:extLst>
              <a:ext uri="{FF2B5EF4-FFF2-40B4-BE49-F238E27FC236}">
                <a16:creationId xmlns:a16="http://schemas.microsoft.com/office/drawing/2014/main" id="{8DD4FB3F-0D71-24AD-725E-6359ECC041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4A7D9-37A5-AAE4-3721-A2D698BE65A1}"/>
              </a:ext>
            </a:extLst>
          </p:cNvPr>
          <p:cNvSpPr>
            <a:spLocks noGrp="1"/>
          </p:cNvSpPr>
          <p:nvPr>
            <p:ph type="sldNum" sz="quarter" idx="12"/>
          </p:nvPr>
        </p:nvSpPr>
        <p:spPr/>
        <p:txBody>
          <a:bodyPr/>
          <a:lstStyle/>
          <a:p>
            <a:fld id="{97CB0CC1-8391-B744-87D8-48FC51F3BE06}" type="slidenum">
              <a:rPr lang="en-US" smtClean="0"/>
              <a:t>‹#›</a:t>
            </a:fld>
            <a:endParaRPr lang="en-US"/>
          </a:p>
        </p:txBody>
      </p:sp>
    </p:spTree>
    <p:extLst>
      <p:ext uri="{BB962C8B-B14F-4D97-AF65-F5344CB8AC3E}">
        <p14:creationId xmlns:p14="http://schemas.microsoft.com/office/powerpoint/2010/main" val="24669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5866D-FC28-0F8E-6024-A9A94F334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1C4DD6-C7EF-F0C4-5F64-83BD8E8A9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EB2B2-015F-7CA1-9528-6EFD25CD1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3DEC7-53F7-2747-A506-09C1A3363245}" type="datetimeFigureOut">
              <a:rPr lang="en-US" smtClean="0"/>
              <a:t>2/11/23</a:t>
            </a:fld>
            <a:endParaRPr lang="en-US"/>
          </a:p>
        </p:txBody>
      </p:sp>
      <p:sp>
        <p:nvSpPr>
          <p:cNvPr id="5" name="Footer Placeholder 4">
            <a:extLst>
              <a:ext uri="{FF2B5EF4-FFF2-40B4-BE49-F238E27FC236}">
                <a16:creationId xmlns:a16="http://schemas.microsoft.com/office/drawing/2014/main" id="{D953CF21-BF0D-DA50-1803-8C8687ACCC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DF4AE-8BDA-2FCF-1176-71288DDE0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B0CC1-8391-B744-87D8-48FC51F3BE06}" type="slidenum">
              <a:rPr lang="en-US" smtClean="0"/>
              <a:t>‹#›</a:t>
            </a:fld>
            <a:endParaRPr lang="en-US"/>
          </a:p>
        </p:txBody>
      </p:sp>
    </p:spTree>
    <p:extLst>
      <p:ext uri="{BB962C8B-B14F-4D97-AF65-F5344CB8AC3E}">
        <p14:creationId xmlns:p14="http://schemas.microsoft.com/office/powerpoint/2010/main" val="344386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127.0.0.1:5000/?" TargetMode="Externa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D04DB8-F9DD-181F-DE41-8F9C940BDB04}"/>
              </a:ext>
            </a:extLst>
          </p:cNvPr>
          <p:cNvSpPr/>
          <p:nvPr/>
        </p:nvSpPr>
        <p:spPr>
          <a:xfrm>
            <a:off x="2376680" y="955251"/>
            <a:ext cx="1385572"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Mayo Clinic</a:t>
            </a:r>
          </a:p>
        </p:txBody>
      </p:sp>
      <p:cxnSp>
        <p:nvCxnSpPr>
          <p:cNvPr id="7" name="Straight Arrow Connector 6">
            <a:extLst>
              <a:ext uri="{FF2B5EF4-FFF2-40B4-BE49-F238E27FC236}">
                <a16:creationId xmlns:a16="http://schemas.microsoft.com/office/drawing/2014/main" id="{E7C25D7F-9575-C4C3-88CC-08FA08705206}"/>
              </a:ext>
            </a:extLst>
          </p:cNvPr>
          <p:cNvCxnSpPr>
            <a:cxnSpLocks/>
          </p:cNvCxnSpPr>
          <p:nvPr/>
        </p:nvCxnSpPr>
        <p:spPr>
          <a:xfrm>
            <a:off x="3052886" y="1344098"/>
            <a:ext cx="0" cy="5016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9685D192-ADDF-4461-B47D-739E6B556A3E}"/>
              </a:ext>
            </a:extLst>
          </p:cNvPr>
          <p:cNvSpPr/>
          <p:nvPr/>
        </p:nvSpPr>
        <p:spPr>
          <a:xfrm>
            <a:off x="1599956" y="1939324"/>
            <a:ext cx="290586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English Diseases Database</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9E7DF86C-6595-1BCF-CDC3-63E4FCBC4B6F}"/>
              </a:ext>
            </a:extLst>
          </p:cNvPr>
          <p:cNvCxnSpPr>
            <a:cxnSpLocks/>
          </p:cNvCxnSpPr>
          <p:nvPr/>
        </p:nvCxnSpPr>
        <p:spPr>
          <a:xfrm>
            <a:off x="3052876" y="2519959"/>
            <a:ext cx="10" cy="52804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9BCEFFF-76C7-547A-498D-EE6C21E33A0C}"/>
              </a:ext>
            </a:extLst>
          </p:cNvPr>
          <p:cNvSpPr/>
          <p:nvPr/>
        </p:nvSpPr>
        <p:spPr>
          <a:xfrm>
            <a:off x="1797486" y="3102583"/>
            <a:ext cx="2686953" cy="400110"/>
          </a:xfrm>
          <a:prstGeom prst="rect">
            <a:avLst/>
          </a:prstGeom>
          <a:noFill/>
        </p:spPr>
        <p:txBody>
          <a:bodyPr wrap="none" lIns="91440" tIns="45720" rIns="91440" bIns="45720">
            <a:spAutoFit/>
          </a:bodyPr>
          <a:lstStyle/>
          <a:p>
            <a:pPr algn="ctr"/>
            <a:r>
              <a:rPr lang="ar-SA" sz="2000" dirty="0">
                <a:ln w="0"/>
                <a:effectLst>
                  <a:outerShdw blurRad="38100" dist="19050" dir="2700000" algn="tl" rotWithShape="0">
                    <a:schemeClr val="dk1">
                      <a:alpha val="40000"/>
                    </a:schemeClr>
                  </a:outerShdw>
                </a:effectLst>
              </a:rPr>
              <a:t>قاعدة بيانات الأمراض العربية</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C26DC93A-E03A-70EF-11FF-041A3D3C7AA0}"/>
              </a:ext>
            </a:extLst>
          </p:cNvPr>
          <p:cNvSpPr/>
          <p:nvPr/>
        </p:nvSpPr>
        <p:spPr>
          <a:xfrm>
            <a:off x="10157861" y="4811577"/>
            <a:ext cx="899606" cy="400110"/>
          </a:xfrm>
          <a:prstGeom prst="rect">
            <a:avLst/>
          </a:prstGeom>
          <a:noFill/>
        </p:spPr>
        <p:txBody>
          <a:bodyPr wrap="none" lIns="91440" tIns="45720" rIns="91440" bIns="45720">
            <a:spAutoFit/>
          </a:bodyPr>
          <a:lstStyle/>
          <a:p>
            <a:pPr algn="ctr"/>
            <a:r>
              <a:rPr lang="ar-SA" sz="2000" b="0" cap="none" spc="0" dirty="0">
                <a:ln w="0"/>
                <a:solidFill>
                  <a:schemeClr val="tx1"/>
                </a:solidFill>
                <a:effectLst>
                  <a:outerShdw blurRad="38100" dist="19050" dir="2700000" algn="tl" rotWithShape="0">
                    <a:schemeClr val="dk1">
                      <a:alpha val="40000"/>
                    </a:schemeClr>
                  </a:outerShdw>
                </a:effectLst>
              </a:rPr>
              <a:t>المستخدم</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6" name="Straight Arrow Connector 15">
            <a:extLst>
              <a:ext uri="{FF2B5EF4-FFF2-40B4-BE49-F238E27FC236}">
                <a16:creationId xmlns:a16="http://schemas.microsoft.com/office/drawing/2014/main" id="{63B2026D-F0AB-8983-0CC3-829CBDD21D8F}"/>
              </a:ext>
            </a:extLst>
          </p:cNvPr>
          <p:cNvCxnSpPr>
            <a:cxnSpLocks/>
          </p:cNvCxnSpPr>
          <p:nvPr/>
        </p:nvCxnSpPr>
        <p:spPr>
          <a:xfrm flipH="1">
            <a:off x="6286778" y="5034482"/>
            <a:ext cx="187508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0F8C13B-6D15-F8C7-EF06-F579BFF6B5B6}"/>
              </a:ext>
            </a:extLst>
          </p:cNvPr>
          <p:cNvCxnSpPr>
            <a:cxnSpLocks/>
          </p:cNvCxnSpPr>
          <p:nvPr/>
        </p:nvCxnSpPr>
        <p:spPr>
          <a:xfrm>
            <a:off x="3117034" y="3628753"/>
            <a:ext cx="0" cy="932899"/>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FFC53E31-EC3A-C488-9839-3795719FC2B3}"/>
              </a:ext>
            </a:extLst>
          </p:cNvPr>
          <p:cNvCxnSpPr>
            <a:cxnSpLocks/>
          </p:cNvCxnSpPr>
          <p:nvPr/>
        </p:nvCxnSpPr>
        <p:spPr>
          <a:xfrm>
            <a:off x="5342280" y="3628753"/>
            <a:ext cx="0" cy="91901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C326DCC9-1052-5D36-3A2D-F6F0299ED31B}"/>
              </a:ext>
            </a:extLst>
          </p:cNvPr>
          <p:cNvSpPr/>
          <p:nvPr/>
        </p:nvSpPr>
        <p:spPr>
          <a:xfrm>
            <a:off x="2879033" y="4663132"/>
            <a:ext cx="3060058" cy="999067"/>
          </a:xfrm>
          <a:prstGeom prst="rect">
            <a:avLst/>
          </a:prstGeom>
          <a:solidFill>
            <a:schemeClr val="accent1">
              <a:lumMod val="75000"/>
            </a:schemeClr>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ar-SA" dirty="0"/>
              <a:t>صفحة ويب للبحث عن الأمراض</a:t>
            </a:r>
            <a:endParaRPr lang="en-US" dirty="0"/>
          </a:p>
        </p:txBody>
      </p:sp>
      <p:cxnSp>
        <p:nvCxnSpPr>
          <p:cNvPr id="28" name="Straight Arrow Connector 27">
            <a:extLst>
              <a:ext uri="{FF2B5EF4-FFF2-40B4-BE49-F238E27FC236}">
                <a16:creationId xmlns:a16="http://schemas.microsoft.com/office/drawing/2014/main" id="{8518B032-D321-3FF3-17A4-9084BD4F3AF0}"/>
              </a:ext>
            </a:extLst>
          </p:cNvPr>
          <p:cNvCxnSpPr>
            <a:cxnSpLocks/>
          </p:cNvCxnSpPr>
          <p:nvPr/>
        </p:nvCxnSpPr>
        <p:spPr>
          <a:xfrm>
            <a:off x="6286778" y="5373149"/>
            <a:ext cx="187508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4" name="Picture 33" descr="Text&#10;&#10;Description automatically generated with low confidence">
            <a:extLst>
              <a:ext uri="{FF2B5EF4-FFF2-40B4-BE49-F238E27FC236}">
                <a16:creationId xmlns:a16="http://schemas.microsoft.com/office/drawing/2014/main" id="{FF18A534-4B30-43A0-92A4-76B929431BAF}"/>
              </a:ext>
            </a:extLst>
          </p:cNvPr>
          <p:cNvPicPr>
            <a:picLocks noChangeAspect="1"/>
          </p:cNvPicPr>
          <p:nvPr/>
        </p:nvPicPr>
        <p:blipFill>
          <a:blip r:embed="rId2"/>
          <a:stretch>
            <a:fillRect/>
          </a:stretch>
        </p:blipFill>
        <p:spPr>
          <a:xfrm>
            <a:off x="3146095" y="2266334"/>
            <a:ext cx="1758133" cy="755540"/>
          </a:xfrm>
          <a:prstGeom prst="rect">
            <a:avLst/>
          </a:prstGeom>
        </p:spPr>
      </p:pic>
      <p:pic>
        <p:nvPicPr>
          <p:cNvPr id="36" name="Graphic 35">
            <a:extLst>
              <a:ext uri="{FF2B5EF4-FFF2-40B4-BE49-F238E27FC236}">
                <a16:creationId xmlns:a16="http://schemas.microsoft.com/office/drawing/2014/main" id="{990AE5CD-B73F-6AA5-6144-7FA5E7449C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8868" y="129604"/>
            <a:ext cx="776332" cy="853967"/>
          </a:xfrm>
          <a:prstGeom prst="rect">
            <a:avLst/>
          </a:prstGeom>
        </p:spPr>
      </p:pic>
      <p:pic>
        <p:nvPicPr>
          <p:cNvPr id="38" name="Picture 37">
            <a:extLst>
              <a:ext uri="{FF2B5EF4-FFF2-40B4-BE49-F238E27FC236}">
                <a16:creationId xmlns:a16="http://schemas.microsoft.com/office/drawing/2014/main" id="{469A2120-346F-27CF-FBAD-001D56FE4A86}"/>
              </a:ext>
            </a:extLst>
          </p:cNvPr>
          <p:cNvPicPr>
            <a:picLocks noChangeAspect="1"/>
          </p:cNvPicPr>
          <p:nvPr/>
        </p:nvPicPr>
        <p:blipFill>
          <a:blip r:embed="rId5"/>
          <a:stretch>
            <a:fillRect/>
          </a:stretch>
        </p:blipFill>
        <p:spPr>
          <a:xfrm>
            <a:off x="4904228" y="2073414"/>
            <a:ext cx="1228131" cy="1410303"/>
          </a:xfrm>
          <a:prstGeom prst="rect">
            <a:avLst/>
          </a:prstGeom>
        </p:spPr>
      </p:pic>
      <p:sp>
        <p:nvSpPr>
          <p:cNvPr id="42" name="TextBox 41">
            <a:extLst>
              <a:ext uri="{FF2B5EF4-FFF2-40B4-BE49-F238E27FC236}">
                <a16:creationId xmlns:a16="http://schemas.microsoft.com/office/drawing/2014/main" id="{1B49534C-33CE-71C2-8285-C4C2F14A2650}"/>
              </a:ext>
            </a:extLst>
          </p:cNvPr>
          <p:cNvSpPr txBox="1"/>
          <p:nvPr/>
        </p:nvSpPr>
        <p:spPr>
          <a:xfrm>
            <a:off x="6403255" y="4503799"/>
            <a:ext cx="1908955" cy="369332"/>
          </a:xfrm>
          <a:prstGeom prst="rect">
            <a:avLst/>
          </a:prstGeom>
          <a:noFill/>
        </p:spPr>
        <p:txBody>
          <a:bodyPr wrap="square">
            <a:spAutoFit/>
          </a:bodyPr>
          <a:lstStyle/>
          <a:p>
            <a:r>
              <a:rPr lang="ar-SA" dirty="0">
                <a:hlinkClick r:id="rId6">
                  <a:extLst>
                    <a:ext uri="{A12FA001-AC4F-418D-AE19-62706E023703}">
                      <ahyp:hlinkClr xmlns:ahyp="http://schemas.microsoft.com/office/drawing/2018/hyperlinkcolor" val="tx"/>
                    </a:ext>
                  </a:extLst>
                </a:hlinkClick>
              </a:rPr>
              <a:t>حساسية الفول السوداني</a:t>
            </a:r>
            <a:endParaRPr lang="en-US" dirty="0"/>
          </a:p>
        </p:txBody>
      </p:sp>
      <p:sp>
        <p:nvSpPr>
          <p:cNvPr id="44" name="TextBox 43">
            <a:extLst>
              <a:ext uri="{FF2B5EF4-FFF2-40B4-BE49-F238E27FC236}">
                <a16:creationId xmlns:a16="http://schemas.microsoft.com/office/drawing/2014/main" id="{461CB6EA-E061-C6E2-CB28-C17FE4A13A9A}"/>
              </a:ext>
            </a:extLst>
          </p:cNvPr>
          <p:cNvSpPr txBox="1"/>
          <p:nvPr/>
        </p:nvSpPr>
        <p:spPr>
          <a:xfrm>
            <a:off x="6096000" y="5586049"/>
            <a:ext cx="4961467" cy="461665"/>
          </a:xfrm>
          <a:prstGeom prst="rect">
            <a:avLst/>
          </a:prstGeom>
          <a:noFill/>
        </p:spPr>
        <p:txBody>
          <a:bodyPr wrap="square">
            <a:spAutoFit/>
          </a:bodyPr>
          <a:lstStyle/>
          <a:p>
            <a:r>
              <a:rPr lang="en-US" sz="1200" dirty="0" err="1"/>
              <a:t>الأسباب</a:t>
            </a:r>
            <a:r>
              <a:rPr lang="en-US" sz="1200" dirty="0"/>
              <a:t> </a:t>
            </a:r>
            <a:r>
              <a:rPr lang="en-US" sz="1200" dirty="0" err="1"/>
              <a:t>هي:اتصال</a:t>
            </a:r>
            <a:r>
              <a:rPr lang="en-US" sz="1200" dirty="0"/>
              <a:t> </a:t>
            </a:r>
            <a:r>
              <a:rPr lang="en-US" sz="1200" dirty="0" err="1"/>
              <a:t>مباشر</a:t>
            </a:r>
            <a:r>
              <a:rPr lang="en-US" sz="1200" dirty="0"/>
              <a:t>, </a:t>
            </a:r>
            <a:r>
              <a:rPr lang="en-US" sz="1200" dirty="0" err="1"/>
              <a:t>عبر</a:t>
            </a:r>
            <a:r>
              <a:rPr lang="en-US" sz="1200" dirty="0"/>
              <a:t> </a:t>
            </a:r>
            <a:r>
              <a:rPr lang="en-US" sz="1200" dirty="0" err="1"/>
              <a:t>الاتصال</a:t>
            </a:r>
            <a:r>
              <a:rPr lang="en-US" sz="1200" dirty="0"/>
              <a:t>, </a:t>
            </a:r>
            <a:r>
              <a:rPr lang="en-US" sz="1200" dirty="0" err="1"/>
              <a:t>استنشاق</a:t>
            </a:r>
            <a:r>
              <a:rPr lang="en-US" sz="1200" dirty="0"/>
              <a:t>, </a:t>
            </a:r>
            <a:r>
              <a:rPr lang="en-US" sz="1200" dirty="0" err="1"/>
              <a:t>العوامل</a:t>
            </a:r>
            <a:r>
              <a:rPr lang="en-US" sz="1200" dirty="0"/>
              <a:t> </a:t>
            </a:r>
            <a:r>
              <a:rPr lang="en-US" sz="1200" dirty="0" err="1"/>
              <a:t>المخاطرة</a:t>
            </a:r>
            <a:r>
              <a:rPr lang="en-US" sz="1200" dirty="0"/>
              <a:t> </a:t>
            </a:r>
            <a:r>
              <a:rPr lang="en-US" sz="1200" dirty="0" err="1"/>
              <a:t>هي:عمر</a:t>
            </a:r>
            <a:r>
              <a:rPr lang="en-US" sz="1200" dirty="0"/>
              <a:t>, </a:t>
            </a:r>
            <a:r>
              <a:rPr lang="en-US" sz="1200" dirty="0" err="1"/>
              <a:t>حساسية</a:t>
            </a:r>
            <a:r>
              <a:rPr lang="en-US" sz="1200" dirty="0"/>
              <a:t> </a:t>
            </a:r>
            <a:r>
              <a:rPr lang="en-US" sz="1200" dirty="0" err="1"/>
              <a:t>من</a:t>
            </a:r>
            <a:r>
              <a:rPr lang="en-US" sz="1200" dirty="0"/>
              <a:t> </a:t>
            </a:r>
            <a:r>
              <a:rPr lang="en-US" sz="1200" dirty="0" err="1"/>
              <a:t>الفول</a:t>
            </a:r>
            <a:r>
              <a:rPr lang="en-US" sz="1200" dirty="0"/>
              <a:t> </a:t>
            </a:r>
            <a:r>
              <a:rPr lang="en-US" sz="1200" dirty="0" err="1"/>
              <a:t>السوداني</a:t>
            </a:r>
            <a:r>
              <a:rPr lang="en-US" sz="1200" dirty="0"/>
              <a:t> </a:t>
            </a:r>
            <a:r>
              <a:rPr lang="en-US" sz="1200" dirty="0" err="1"/>
              <a:t>في</a:t>
            </a:r>
            <a:r>
              <a:rPr lang="en-US" sz="1200" dirty="0"/>
              <a:t> </a:t>
            </a:r>
            <a:r>
              <a:rPr lang="en-US" sz="1200" dirty="0" err="1"/>
              <a:t>الماضي</a:t>
            </a:r>
            <a:r>
              <a:rPr lang="en-US" sz="1200" dirty="0"/>
              <a:t>, </a:t>
            </a:r>
            <a:r>
              <a:rPr lang="en-US" sz="1200" dirty="0" err="1"/>
              <a:t>الحساسية</a:t>
            </a:r>
            <a:r>
              <a:rPr lang="en-US" sz="1200" dirty="0"/>
              <a:t> </a:t>
            </a:r>
            <a:r>
              <a:rPr lang="en-US" sz="1200" dirty="0" err="1"/>
              <a:t>الأخرى</a:t>
            </a:r>
            <a:r>
              <a:rPr lang="en-US" sz="1200" dirty="0"/>
              <a:t>, </a:t>
            </a:r>
            <a:r>
              <a:rPr lang="en-US" sz="1200" dirty="0" err="1"/>
              <a:t>أفراد</a:t>
            </a:r>
            <a:r>
              <a:rPr lang="en-US" sz="1200" dirty="0"/>
              <a:t> </a:t>
            </a:r>
            <a:r>
              <a:rPr lang="en-US" sz="1200" dirty="0" err="1"/>
              <a:t>الأسرة</a:t>
            </a:r>
            <a:r>
              <a:rPr lang="en-US" sz="1200" dirty="0"/>
              <a:t> </a:t>
            </a:r>
            <a:r>
              <a:rPr lang="en-US" sz="1200" dirty="0" err="1"/>
              <a:t>المصابون</a:t>
            </a:r>
            <a:r>
              <a:rPr lang="en-US" sz="1200" dirty="0"/>
              <a:t> </a:t>
            </a:r>
            <a:r>
              <a:rPr lang="en-US" sz="1200" dirty="0" err="1"/>
              <a:t>بالحساسية</a:t>
            </a:r>
            <a:r>
              <a:rPr lang="en-US" sz="1200" dirty="0"/>
              <a:t>, </a:t>
            </a:r>
            <a:r>
              <a:rPr lang="en-US" sz="1200" dirty="0" err="1"/>
              <a:t>مرض</a:t>
            </a:r>
            <a:r>
              <a:rPr lang="en-US" sz="1200" dirty="0"/>
              <a:t> </a:t>
            </a:r>
            <a:r>
              <a:rPr lang="en-US" sz="1200" dirty="0" err="1"/>
              <a:t>في</a:t>
            </a:r>
            <a:r>
              <a:rPr lang="en-US" sz="1200" dirty="0"/>
              <a:t> </a:t>
            </a:r>
            <a:r>
              <a:rPr lang="en-US" sz="1200" dirty="0" err="1"/>
              <a:t>الجلد</a:t>
            </a:r>
            <a:r>
              <a:rPr lang="en-US" sz="1200" dirty="0"/>
              <a:t>, </a:t>
            </a:r>
          </a:p>
        </p:txBody>
      </p:sp>
      <p:pic>
        <p:nvPicPr>
          <p:cNvPr id="1028" name="Picture 4" descr="Image result for user icon">
            <a:extLst>
              <a:ext uri="{FF2B5EF4-FFF2-40B4-BE49-F238E27FC236}">
                <a16:creationId xmlns:a16="http://schemas.microsoft.com/office/drawing/2014/main" id="{0028EDB3-C6AE-5648-7EE3-F5AF9A4875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3504" y="4058700"/>
            <a:ext cx="1505753" cy="150575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A7363F9E-DBDD-70F3-92F9-74D1460262D5}"/>
              </a:ext>
            </a:extLst>
          </p:cNvPr>
          <p:cNvSpPr/>
          <p:nvPr/>
        </p:nvSpPr>
        <p:spPr>
          <a:xfrm>
            <a:off x="2154541" y="3911424"/>
            <a:ext cx="729687" cy="400110"/>
          </a:xfrm>
          <a:prstGeom prst="rect">
            <a:avLst/>
          </a:prstGeom>
          <a:noFill/>
        </p:spPr>
        <p:txBody>
          <a:bodyPr wrap="none" lIns="91440" tIns="45720" rIns="91440" bIns="45720">
            <a:spAutoFit/>
          </a:bodyPr>
          <a:lstStyle/>
          <a:p>
            <a:pPr algn="ctr"/>
            <a:r>
              <a:rPr lang="ar-SA" sz="2000" b="0" cap="none" spc="0" dirty="0">
                <a:ln w="0"/>
                <a:solidFill>
                  <a:srgbClr val="00B050"/>
                </a:solidFill>
                <a:effectLst>
                  <a:outerShdw blurRad="38100" dist="19050" dir="2700000" algn="tl" rotWithShape="0">
                    <a:schemeClr val="dk1">
                      <a:alpha val="40000"/>
                    </a:schemeClr>
                  </a:outerShdw>
                </a:effectLst>
              </a:rPr>
              <a:t>موجود</a:t>
            </a:r>
            <a:endParaRPr lang="en-US" sz="2000" b="0" cap="none" spc="0" dirty="0">
              <a:ln w="0"/>
              <a:solidFill>
                <a:srgbClr val="00B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6043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D04DB8-F9DD-181F-DE41-8F9C940BDB04}"/>
              </a:ext>
            </a:extLst>
          </p:cNvPr>
          <p:cNvSpPr/>
          <p:nvPr/>
        </p:nvSpPr>
        <p:spPr>
          <a:xfrm>
            <a:off x="2376680" y="955251"/>
            <a:ext cx="1385572"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Mayo Clinic</a:t>
            </a:r>
          </a:p>
        </p:txBody>
      </p:sp>
      <p:cxnSp>
        <p:nvCxnSpPr>
          <p:cNvPr id="7" name="Straight Arrow Connector 6">
            <a:extLst>
              <a:ext uri="{FF2B5EF4-FFF2-40B4-BE49-F238E27FC236}">
                <a16:creationId xmlns:a16="http://schemas.microsoft.com/office/drawing/2014/main" id="{E7C25D7F-9575-C4C3-88CC-08FA08705206}"/>
              </a:ext>
            </a:extLst>
          </p:cNvPr>
          <p:cNvCxnSpPr>
            <a:cxnSpLocks/>
          </p:cNvCxnSpPr>
          <p:nvPr/>
        </p:nvCxnSpPr>
        <p:spPr>
          <a:xfrm>
            <a:off x="3052886" y="1344098"/>
            <a:ext cx="0" cy="5016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9685D192-ADDF-4461-B47D-739E6B556A3E}"/>
              </a:ext>
            </a:extLst>
          </p:cNvPr>
          <p:cNvSpPr/>
          <p:nvPr/>
        </p:nvSpPr>
        <p:spPr>
          <a:xfrm>
            <a:off x="1599956" y="1939324"/>
            <a:ext cx="290586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English Diseases Database</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9E7DF86C-6595-1BCF-CDC3-63E4FCBC4B6F}"/>
              </a:ext>
            </a:extLst>
          </p:cNvPr>
          <p:cNvCxnSpPr>
            <a:cxnSpLocks/>
          </p:cNvCxnSpPr>
          <p:nvPr/>
        </p:nvCxnSpPr>
        <p:spPr>
          <a:xfrm>
            <a:off x="3052876" y="2519959"/>
            <a:ext cx="10" cy="52804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9BCEFFF-76C7-547A-498D-EE6C21E33A0C}"/>
              </a:ext>
            </a:extLst>
          </p:cNvPr>
          <p:cNvSpPr/>
          <p:nvPr/>
        </p:nvSpPr>
        <p:spPr>
          <a:xfrm>
            <a:off x="1797486" y="3102583"/>
            <a:ext cx="2686953" cy="400110"/>
          </a:xfrm>
          <a:prstGeom prst="rect">
            <a:avLst/>
          </a:prstGeom>
          <a:noFill/>
        </p:spPr>
        <p:txBody>
          <a:bodyPr wrap="none" lIns="91440" tIns="45720" rIns="91440" bIns="45720">
            <a:spAutoFit/>
          </a:bodyPr>
          <a:lstStyle/>
          <a:p>
            <a:pPr algn="ctr"/>
            <a:r>
              <a:rPr lang="ar-SA" sz="2000" dirty="0">
                <a:ln w="0"/>
                <a:effectLst>
                  <a:outerShdw blurRad="38100" dist="19050" dir="2700000" algn="tl" rotWithShape="0">
                    <a:schemeClr val="dk1">
                      <a:alpha val="40000"/>
                    </a:schemeClr>
                  </a:outerShdw>
                </a:effectLst>
              </a:rPr>
              <a:t>قاعدة بيانات الأمراض العربية</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C26DC93A-E03A-70EF-11FF-041A3D3C7AA0}"/>
              </a:ext>
            </a:extLst>
          </p:cNvPr>
          <p:cNvSpPr/>
          <p:nvPr/>
        </p:nvSpPr>
        <p:spPr>
          <a:xfrm>
            <a:off x="10157861" y="4811577"/>
            <a:ext cx="899606" cy="400110"/>
          </a:xfrm>
          <a:prstGeom prst="rect">
            <a:avLst/>
          </a:prstGeom>
          <a:noFill/>
        </p:spPr>
        <p:txBody>
          <a:bodyPr wrap="none" lIns="91440" tIns="45720" rIns="91440" bIns="45720">
            <a:spAutoFit/>
          </a:bodyPr>
          <a:lstStyle/>
          <a:p>
            <a:pPr algn="ctr"/>
            <a:r>
              <a:rPr lang="ar-SA" sz="2000" b="0" cap="none" spc="0" dirty="0">
                <a:ln w="0"/>
                <a:solidFill>
                  <a:schemeClr val="tx1"/>
                </a:solidFill>
                <a:effectLst>
                  <a:outerShdw blurRad="38100" dist="19050" dir="2700000" algn="tl" rotWithShape="0">
                    <a:schemeClr val="dk1">
                      <a:alpha val="40000"/>
                    </a:schemeClr>
                  </a:outerShdw>
                </a:effectLst>
              </a:rPr>
              <a:t>المستخدم</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6" name="Straight Arrow Connector 15">
            <a:extLst>
              <a:ext uri="{FF2B5EF4-FFF2-40B4-BE49-F238E27FC236}">
                <a16:creationId xmlns:a16="http://schemas.microsoft.com/office/drawing/2014/main" id="{63B2026D-F0AB-8983-0CC3-829CBDD21D8F}"/>
              </a:ext>
            </a:extLst>
          </p:cNvPr>
          <p:cNvCxnSpPr>
            <a:cxnSpLocks/>
          </p:cNvCxnSpPr>
          <p:nvPr/>
        </p:nvCxnSpPr>
        <p:spPr>
          <a:xfrm flipH="1">
            <a:off x="6286778" y="5034482"/>
            <a:ext cx="187508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0F8C13B-6D15-F8C7-EF06-F579BFF6B5B6}"/>
              </a:ext>
            </a:extLst>
          </p:cNvPr>
          <p:cNvCxnSpPr>
            <a:cxnSpLocks/>
          </p:cNvCxnSpPr>
          <p:nvPr/>
        </p:nvCxnSpPr>
        <p:spPr>
          <a:xfrm>
            <a:off x="3117034" y="3628753"/>
            <a:ext cx="0" cy="932899"/>
          </a:xfrm>
          <a:prstGeom prst="straightConnector1">
            <a:avLst/>
          </a:prstGeom>
          <a:ln w="5715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C326DCC9-1052-5D36-3A2D-F6F0299ED31B}"/>
              </a:ext>
            </a:extLst>
          </p:cNvPr>
          <p:cNvSpPr/>
          <p:nvPr/>
        </p:nvSpPr>
        <p:spPr>
          <a:xfrm>
            <a:off x="2879033" y="4663132"/>
            <a:ext cx="3060058" cy="999067"/>
          </a:xfrm>
          <a:prstGeom prst="rect">
            <a:avLst/>
          </a:prstGeom>
          <a:solidFill>
            <a:schemeClr val="accent1">
              <a:lumMod val="75000"/>
            </a:schemeClr>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ar-SA" dirty="0"/>
              <a:t>صفحة ويب للبحث عن الأمراض</a:t>
            </a:r>
            <a:endParaRPr lang="en-US" dirty="0"/>
          </a:p>
        </p:txBody>
      </p:sp>
      <p:cxnSp>
        <p:nvCxnSpPr>
          <p:cNvPr id="28" name="Straight Arrow Connector 27">
            <a:extLst>
              <a:ext uri="{FF2B5EF4-FFF2-40B4-BE49-F238E27FC236}">
                <a16:creationId xmlns:a16="http://schemas.microsoft.com/office/drawing/2014/main" id="{8518B032-D321-3FF3-17A4-9084BD4F3AF0}"/>
              </a:ext>
            </a:extLst>
          </p:cNvPr>
          <p:cNvCxnSpPr>
            <a:cxnSpLocks/>
          </p:cNvCxnSpPr>
          <p:nvPr/>
        </p:nvCxnSpPr>
        <p:spPr>
          <a:xfrm>
            <a:off x="6286778" y="5373149"/>
            <a:ext cx="187508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4" name="Picture 33" descr="Text&#10;&#10;Description automatically generated with low confidence">
            <a:extLst>
              <a:ext uri="{FF2B5EF4-FFF2-40B4-BE49-F238E27FC236}">
                <a16:creationId xmlns:a16="http://schemas.microsoft.com/office/drawing/2014/main" id="{FF18A534-4B30-43A0-92A4-76B929431BAF}"/>
              </a:ext>
            </a:extLst>
          </p:cNvPr>
          <p:cNvPicPr>
            <a:picLocks noChangeAspect="1"/>
          </p:cNvPicPr>
          <p:nvPr/>
        </p:nvPicPr>
        <p:blipFill>
          <a:blip r:embed="rId2"/>
          <a:stretch>
            <a:fillRect/>
          </a:stretch>
        </p:blipFill>
        <p:spPr>
          <a:xfrm>
            <a:off x="3146095" y="2266334"/>
            <a:ext cx="1758133" cy="755540"/>
          </a:xfrm>
          <a:prstGeom prst="rect">
            <a:avLst/>
          </a:prstGeom>
        </p:spPr>
      </p:pic>
      <p:pic>
        <p:nvPicPr>
          <p:cNvPr id="36" name="Graphic 35">
            <a:extLst>
              <a:ext uri="{FF2B5EF4-FFF2-40B4-BE49-F238E27FC236}">
                <a16:creationId xmlns:a16="http://schemas.microsoft.com/office/drawing/2014/main" id="{990AE5CD-B73F-6AA5-6144-7FA5E7449C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8868" y="129604"/>
            <a:ext cx="776332" cy="853967"/>
          </a:xfrm>
          <a:prstGeom prst="rect">
            <a:avLst/>
          </a:prstGeom>
        </p:spPr>
      </p:pic>
      <p:pic>
        <p:nvPicPr>
          <p:cNvPr id="38" name="Picture 37">
            <a:extLst>
              <a:ext uri="{FF2B5EF4-FFF2-40B4-BE49-F238E27FC236}">
                <a16:creationId xmlns:a16="http://schemas.microsoft.com/office/drawing/2014/main" id="{469A2120-346F-27CF-FBAD-001D56FE4A86}"/>
              </a:ext>
            </a:extLst>
          </p:cNvPr>
          <p:cNvPicPr>
            <a:picLocks noChangeAspect="1"/>
          </p:cNvPicPr>
          <p:nvPr/>
        </p:nvPicPr>
        <p:blipFill>
          <a:blip r:embed="rId5"/>
          <a:stretch>
            <a:fillRect/>
          </a:stretch>
        </p:blipFill>
        <p:spPr>
          <a:xfrm>
            <a:off x="4904228" y="2073414"/>
            <a:ext cx="1228131" cy="1410303"/>
          </a:xfrm>
          <a:prstGeom prst="rect">
            <a:avLst/>
          </a:prstGeom>
        </p:spPr>
      </p:pic>
      <p:sp>
        <p:nvSpPr>
          <p:cNvPr id="42" name="TextBox 41">
            <a:extLst>
              <a:ext uri="{FF2B5EF4-FFF2-40B4-BE49-F238E27FC236}">
                <a16:creationId xmlns:a16="http://schemas.microsoft.com/office/drawing/2014/main" id="{1B49534C-33CE-71C2-8285-C4C2F14A2650}"/>
              </a:ext>
            </a:extLst>
          </p:cNvPr>
          <p:cNvSpPr txBox="1"/>
          <p:nvPr/>
        </p:nvSpPr>
        <p:spPr>
          <a:xfrm>
            <a:off x="6811711" y="4446607"/>
            <a:ext cx="1908955" cy="369332"/>
          </a:xfrm>
          <a:prstGeom prst="rect">
            <a:avLst/>
          </a:prstGeom>
          <a:noFill/>
        </p:spPr>
        <p:txBody>
          <a:bodyPr wrap="square">
            <a:spAutoFit/>
          </a:bodyPr>
          <a:lstStyle/>
          <a:p>
            <a:r>
              <a:rPr lang="ar-SA" u="sng" dirty="0"/>
              <a:t>صداع</a:t>
            </a:r>
            <a:endParaRPr lang="en-US" u="sng" dirty="0"/>
          </a:p>
        </p:txBody>
      </p:sp>
      <p:sp>
        <p:nvSpPr>
          <p:cNvPr id="44" name="TextBox 43">
            <a:extLst>
              <a:ext uri="{FF2B5EF4-FFF2-40B4-BE49-F238E27FC236}">
                <a16:creationId xmlns:a16="http://schemas.microsoft.com/office/drawing/2014/main" id="{461CB6EA-E061-C6E2-CB28-C17FE4A13A9A}"/>
              </a:ext>
            </a:extLst>
          </p:cNvPr>
          <p:cNvSpPr txBox="1"/>
          <p:nvPr/>
        </p:nvSpPr>
        <p:spPr>
          <a:xfrm>
            <a:off x="6096000" y="5586049"/>
            <a:ext cx="4961467" cy="646331"/>
          </a:xfrm>
          <a:prstGeom prst="rect">
            <a:avLst/>
          </a:prstGeom>
          <a:noFill/>
        </p:spPr>
        <p:txBody>
          <a:bodyPr wrap="square">
            <a:spAutoFit/>
          </a:bodyPr>
          <a:lstStyle/>
          <a:p>
            <a:r>
              <a:rPr lang="ar-SA" sz="1200" dirty="0"/>
              <a:t>الصداع هو ألم في الرأس أو الفروة أو الرقبة، والسبب الرئيسي لكافة أنواع الصداع غير معلوم وقد يتحسن معظم الأشخاص لو غيروا أسلوب حياتهم وتدربوا على كيفية الاسترخاء أو بتناولهم أدوية </a:t>
            </a:r>
            <a:r>
              <a:rPr lang="ar-SA" sz="1200" dirty="0" err="1"/>
              <a:t>له.وهناك</a:t>
            </a:r>
            <a:r>
              <a:rPr lang="ar-SA" sz="1200" dirty="0"/>
              <a:t> الصداع </a:t>
            </a:r>
            <a:r>
              <a:rPr lang="ar-SA" sz="1200" dirty="0" err="1"/>
              <a:t>التوتري</a:t>
            </a:r>
            <a:r>
              <a:rPr lang="ar-SA" sz="1200" dirty="0"/>
              <a:t> الذي سببه تصلب العضلات بالكتفين أو الرقبة أو بفروة الرأس أو الفك.</a:t>
            </a:r>
            <a:endParaRPr lang="en-US" sz="1200" dirty="0"/>
          </a:p>
        </p:txBody>
      </p:sp>
      <p:pic>
        <p:nvPicPr>
          <p:cNvPr id="1028" name="Picture 4" descr="Image result for user icon">
            <a:extLst>
              <a:ext uri="{FF2B5EF4-FFF2-40B4-BE49-F238E27FC236}">
                <a16:creationId xmlns:a16="http://schemas.microsoft.com/office/drawing/2014/main" id="{0028EDB3-C6AE-5648-7EE3-F5AF9A4875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3504" y="4058700"/>
            <a:ext cx="1505753" cy="150575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A7363F9E-DBDD-70F3-92F9-74D1460262D5}"/>
              </a:ext>
            </a:extLst>
          </p:cNvPr>
          <p:cNvSpPr/>
          <p:nvPr/>
        </p:nvSpPr>
        <p:spPr>
          <a:xfrm>
            <a:off x="1958173" y="3911424"/>
            <a:ext cx="1122423" cy="400110"/>
          </a:xfrm>
          <a:prstGeom prst="rect">
            <a:avLst/>
          </a:prstGeom>
          <a:noFill/>
        </p:spPr>
        <p:txBody>
          <a:bodyPr wrap="none" lIns="91440" tIns="45720" rIns="91440" bIns="45720">
            <a:spAutoFit/>
          </a:bodyPr>
          <a:lstStyle/>
          <a:p>
            <a:pPr algn="ctr"/>
            <a:r>
              <a:rPr lang="ar-SA" sz="2000" b="0" cap="none" spc="0" dirty="0">
                <a:ln w="0"/>
                <a:solidFill>
                  <a:srgbClr val="FF0000"/>
                </a:solidFill>
                <a:effectLst>
                  <a:outerShdw blurRad="38100" dist="19050" dir="2700000" algn="tl" rotWithShape="0">
                    <a:schemeClr val="dk1">
                      <a:alpha val="40000"/>
                    </a:schemeClr>
                  </a:outerShdw>
                </a:effectLst>
              </a:rPr>
              <a:t>غير موجود</a:t>
            </a:r>
            <a:endParaRPr lang="en-US" sz="2000" b="0" cap="none" spc="0" dirty="0">
              <a:ln w="0"/>
              <a:solidFill>
                <a:srgbClr val="FF0000"/>
              </a:solidFill>
              <a:effectLst>
                <a:outerShdw blurRad="38100" dist="19050" dir="2700000" algn="tl" rotWithShape="0">
                  <a:schemeClr val="dk1">
                    <a:alpha val="40000"/>
                  </a:schemeClr>
                </a:outerShdw>
              </a:effectLst>
            </a:endParaRPr>
          </a:p>
        </p:txBody>
      </p:sp>
      <p:cxnSp>
        <p:nvCxnSpPr>
          <p:cNvPr id="2" name="Straight Arrow Connector 1">
            <a:extLst>
              <a:ext uri="{FF2B5EF4-FFF2-40B4-BE49-F238E27FC236}">
                <a16:creationId xmlns:a16="http://schemas.microsoft.com/office/drawing/2014/main" id="{3E60F0F4-85AA-F2DD-69B2-3A89E5420BF8}"/>
              </a:ext>
            </a:extLst>
          </p:cNvPr>
          <p:cNvCxnSpPr>
            <a:cxnSpLocks/>
          </p:cNvCxnSpPr>
          <p:nvPr/>
        </p:nvCxnSpPr>
        <p:spPr>
          <a:xfrm>
            <a:off x="5657034" y="3645510"/>
            <a:ext cx="0" cy="932899"/>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3" name="Rectangle 2">
            <a:extLst>
              <a:ext uri="{FF2B5EF4-FFF2-40B4-BE49-F238E27FC236}">
                <a16:creationId xmlns:a16="http://schemas.microsoft.com/office/drawing/2014/main" id="{25AB8A6F-0064-EFD6-121D-F3146D3AC58D}"/>
              </a:ext>
            </a:extLst>
          </p:cNvPr>
          <p:cNvSpPr/>
          <p:nvPr/>
        </p:nvSpPr>
        <p:spPr>
          <a:xfrm>
            <a:off x="4825074" y="3873369"/>
            <a:ext cx="729687" cy="400110"/>
          </a:xfrm>
          <a:prstGeom prst="rect">
            <a:avLst/>
          </a:prstGeom>
          <a:noFill/>
        </p:spPr>
        <p:txBody>
          <a:bodyPr wrap="none" lIns="91440" tIns="45720" rIns="91440" bIns="45720">
            <a:spAutoFit/>
          </a:bodyPr>
          <a:lstStyle/>
          <a:p>
            <a:pPr algn="ctr"/>
            <a:r>
              <a:rPr lang="ar-SA" sz="2000" b="0" cap="none" spc="0" dirty="0">
                <a:ln w="0"/>
                <a:solidFill>
                  <a:srgbClr val="00B050"/>
                </a:solidFill>
                <a:effectLst>
                  <a:outerShdw blurRad="38100" dist="19050" dir="2700000" algn="tl" rotWithShape="0">
                    <a:schemeClr val="dk1">
                      <a:alpha val="40000"/>
                    </a:schemeClr>
                  </a:outerShdw>
                </a:effectLst>
              </a:rPr>
              <a:t>موجود</a:t>
            </a:r>
            <a:endParaRPr lang="en-US" sz="2000" b="0" cap="none" spc="0" dirty="0">
              <a:ln w="0"/>
              <a:solidFill>
                <a:srgbClr val="00B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023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D04DB8-F9DD-181F-DE41-8F9C940BDB04}"/>
              </a:ext>
            </a:extLst>
          </p:cNvPr>
          <p:cNvSpPr/>
          <p:nvPr/>
        </p:nvSpPr>
        <p:spPr>
          <a:xfrm>
            <a:off x="2376680" y="955251"/>
            <a:ext cx="1385572"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Mayo Clinic</a:t>
            </a:r>
          </a:p>
        </p:txBody>
      </p:sp>
      <p:cxnSp>
        <p:nvCxnSpPr>
          <p:cNvPr id="7" name="Straight Arrow Connector 6">
            <a:extLst>
              <a:ext uri="{FF2B5EF4-FFF2-40B4-BE49-F238E27FC236}">
                <a16:creationId xmlns:a16="http://schemas.microsoft.com/office/drawing/2014/main" id="{E7C25D7F-9575-C4C3-88CC-08FA08705206}"/>
              </a:ext>
            </a:extLst>
          </p:cNvPr>
          <p:cNvCxnSpPr>
            <a:cxnSpLocks/>
          </p:cNvCxnSpPr>
          <p:nvPr/>
        </p:nvCxnSpPr>
        <p:spPr>
          <a:xfrm>
            <a:off x="3052886" y="1344098"/>
            <a:ext cx="0" cy="5016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9685D192-ADDF-4461-B47D-739E6B556A3E}"/>
              </a:ext>
            </a:extLst>
          </p:cNvPr>
          <p:cNvSpPr/>
          <p:nvPr/>
        </p:nvSpPr>
        <p:spPr>
          <a:xfrm>
            <a:off x="1599956" y="1939324"/>
            <a:ext cx="290586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English Diseases Database</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9E7DF86C-6595-1BCF-CDC3-63E4FCBC4B6F}"/>
              </a:ext>
            </a:extLst>
          </p:cNvPr>
          <p:cNvCxnSpPr>
            <a:cxnSpLocks/>
          </p:cNvCxnSpPr>
          <p:nvPr/>
        </p:nvCxnSpPr>
        <p:spPr>
          <a:xfrm>
            <a:off x="3052876" y="2519959"/>
            <a:ext cx="10" cy="52804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9BCEFFF-76C7-547A-498D-EE6C21E33A0C}"/>
              </a:ext>
            </a:extLst>
          </p:cNvPr>
          <p:cNvSpPr/>
          <p:nvPr/>
        </p:nvSpPr>
        <p:spPr>
          <a:xfrm>
            <a:off x="1797486" y="3102583"/>
            <a:ext cx="2686953" cy="400110"/>
          </a:xfrm>
          <a:prstGeom prst="rect">
            <a:avLst/>
          </a:prstGeom>
          <a:noFill/>
        </p:spPr>
        <p:txBody>
          <a:bodyPr wrap="none" lIns="91440" tIns="45720" rIns="91440" bIns="45720">
            <a:spAutoFit/>
          </a:bodyPr>
          <a:lstStyle/>
          <a:p>
            <a:pPr algn="ctr"/>
            <a:r>
              <a:rPr lang="ar-SA" sz="2000" dirty="0">
                <a:ln w="0"/>
                <a:effectLst>
                  <a:outerShdw blurRad="38100" dist="19050" dir="2700000" algn="tl" rotWithShape="0">
                    <a:schemeClr val="dk1">
                      <a:alpha val="40000"/>
                    </a:schemeClr>
                  </a:outerShdw>
                </a:effectLst>
              </a:rPr>
              <a:t>قاعدة بيانات الأمراض العربية</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C26DC93A-E03A-70EF-11FF-041A3D3C7AA0}"/>
              </a:ext>
            </a:extLst>
          </p:cNvPr>
          <p:cNvSpPr/>
          <p:nvPr/>
        </p:nvSpPr>
        <p:spPr>
          <a:xfrm>
            <a:off x="10157861" y="4811577"/>
            <a:ext cx="899606" cy="400110"/>
          </a:xfrm>
          <a:prstGeom prst="rect">
            <a:avLst/>
          </a:prstGeom>
          <a:noFill/>
        </p:spPr>
        <p:txBody>
          <a:bodyPr wrap="none" lIns="91440" tIns="45720" rIns="91440" bIns="45720">
            <a:spAutoFit/>
          </a:bodyPr>
          <a:lstStyle/>
          <a:p>
            <a:pPr algn="ctr"/>
            <a:r>
              <a:rPr lang="ar-SA" sz="2000" b="0" cap="none" spc="0" dirty="0">
                <a:ln w="0"/>
                <a:solidFill>
                  <a:schemeClr val="tx1"/>
                </a:solidFill>
                <a:effectLst>
                  <a:outerShdw blurRad="38100" dist="19050" dir="2700000" algn="tl" rotWithShape="0">
                    <a:schemeClr val="dk1">
                      <a:alpha val="40000"/>
                    </a:schemeClr>
                  </a:outerShdw>
                </a:effectLst>
              </a:rPr>
              <a:t>المستخدم</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6" name="Straight Arrow Connector 15">
            <a:extLst>
              <a:ext uri="{FF2B5EF4-FFF2-40B4-BE49-F238E27FC236}">
                <a16:creationId xmlns:a16="http://schemas.microsoft.com/office/drawing/2014/main" id="{63B2026D-F0AB-8983-0CC3-829CBDD21D8F}"/>
              </a:ext>
            </a:extLst>
          </p:cNvPr>
          <p:cNvCxnSpPr>
            <a:cxnSpLocks/>
          </p:cNvCxnSpPr>
          <p:nvPr/>
        </p:nvCxnSpPr>
        <p:spPr>
          <a:xfrm flipH="1">
            <a:off x="6286778" y="5034482"/>
            <a:ext cx="187508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0F8C13B-6D15-F8C7-EF06-F579BFF6B5B6}"/>
              </a:ext>
            </a:extLst>
          </p:cNvPr>
          <p:cNvCxnSpPr>
            <a:cxnSpLocks/>
          </p:cNvCxnSpPr>
          <p:nvPr/>
        </p:nvCxnSpPr>
        <p:spPr>
          <a:xfrm>
            <a:off x="3117034" y="3628753"/>
            <a:ext cx="0" cy="932899"/>
          </a:xfrm>
          <a:prstGeom prst="straightConnector1">
            <a:avLst/>
          </a:prstGeom>
          <a:ln w="5715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C326DCC9-1052-5D36-3A2D-F6F0299ED31B}"/>
              </a:ext>
            </a:extLst>
          </p:cNvPr>
          <p:cNvSpPr/>
          <p:nvPr/>
        </p:nvSpPr>
        <p:spPr>
          <a:xfrm>
            <a:off x="2879033" y="4663132"/>
            <a:ext cx="3060058" cy="999067"/>
          </a:xfrm>
          <a:prstGeom prst="rect">
            <a:avLst/>
          </a:prstGeom>
          <a:solidFill>
            <a:schemeClr val="accent1">
              <a:lumMod val="75000"/>
            </a:schemeClr>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ar-SA" dirty="0"/>
              <a:t>صفحة ويب للبحث عن الأمراض</a:t>
            </a:r>
            <a:endParaRPr lang="en-US" dirty="0"/>
          </a:p>
        </p:txBody>
      </p:sp>
      <p:cxnSp>
        <p:nvCxnSpPr>
          <p:cNvPr id="28" name="Straight Arrow Connector 27">
            <a:extLst>
              <a:ext uri="{FF2B5EF4-FFF2-40B4-BE49-F238E27FC236}">
                <a16:creationId xmlns:a16="http://schemas.microsoft.com/office/drawing/2014/main" id="{8518B032-D321-3FF3-17A4-9084BD4F3AF0}"/>
              </a:ext>
            </a:extLst>
          </p:cNvPr>
          <p:cNvCxnSpPr>
            <a:cxnSpLocks/>
          </p:cNvCxnSpPr>
          <p:nvPr/>
        </p:nvCxnSpPr>
        <p:spPr>
          <a:xfrm>
            <a:off x="6286778" y="5373149"/>
            <a:ext cx="187508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4" name="Picture 33" descr="Text&#10;&#10;Description automatically generated with low confidence">
            <a:extLst>
              <a:ext uri="{FF2B5EF4-FFF2-40B4-BE49-F238E27FC236}">
                <a16:creationId xmlns:a16="http://schemas.microsoft.com/office/drawing/2014/main" id="{FF18A534-4B30-43A0-92A4-76B929431BAF}"/>
              </a:ext>
            </a:extLst>
          </p:cNvPr>
          <p:cNvPicPr>
            <a:picLocks noChangeAspect="1"/>
          </p:cNvPicPr>
          <p:nvPr/>
        </p:nvPicPr>
        <p:blipFill>
          <a:blip r:embed="rId2"/>
          <a:stretch>
            <a:fillRect/>
          </a:stretch>
        </p:blipFill>
        <p:spPr>
          <a:xfrm>
            <a:off x="3146095" y="2266334"/>
            <a:ext cx="1758133" cy="755540"/>
          </a:xfrm>
          <a:prstGeom prst="rect">
            <a:avLst/>
          </a:prstGeom>
        </p:spPr>
      </p:pic>
      <p:pic>
        <p:nvPicPr>
          <p:cNvPr id="36" name="Graphic 35">
            <a:extLst>
              <a:ext uri="{FF2B5EF4-FFF2-40B4-BE49-F238E27FC236}">
                <a16:creationId xmlns:a16="http://schemas.microsoft.com/office/drawing/2014/main" id="{990AE5CD-B73F-6AA5-6144-7FA5E7449C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8868" y="129604"/>
            <a:ext cx="776332" cy="853967"/>
          </a:xfrm>
          <a:prstGeom prst="rect">
            <a:avLst/>
          </a:prstGeom>
        </p:spPr>
      </p:pic>
      <p:pic>
        <p:nvPicPr>
          <p:cNvPr id="38" name="Picture 37">
            <a:extLst>
              <a:ext uri="{FF2B5EF4-FFF2-40B4-BE49-F238E27FC236}">
                <a16:creationId xmlns:a16="http://schemas.microsoft.com/office/drawing/2014/main" id="{469A2120-346F-27CF-FBAD-001D56FE4A86}"/>
              </a:ext>
            </a:extLst>
          </p:cNvPr>
          <p:cNvPicPr>
            <a:picLocks noChangeAspect="1"/>
          </p:cNvPicPr>
          <p:nvPr/>
        </p:nvPicPr>
        <p:blipFill>
          <a:blip r:embed="rId5"/>
          <a:stretch>
            <a:fillRect/>
          </a:stretch>
        </p:blipFill>
        <p:spPr>
          <a:xfrm>
            <a:off x="4904228" y="2073414"/>
            <a:ext cx="1228131" cy="1410303"/>
          </a:xfrm>
          <a:prstGeom prst="rect">
            <a:avLst/>
          </a:prstGeom>
        </p:spPr>
      </p:pic>
      <p:sp>
        <p:nvSpPr>
          <p:cNvPr id="42" name="TextBox 41">
            <a:extLst>
              <a:ext uri="{FF2B5EF4-FFF2-40B4-BE49-F238E27FC236}">
                <a16:creationId xmlns:a16="http://schemas.microsoft.com/office/drawing/2014/main" id="{1B49534C-33CE-71C2-8285-C4C2F14A2650}"/>
              </a:ext>
            </a:extLst>
          </p:cNvPr>
          <p:cNvSpPr txBox="1"/>
          <p:nvPr/>
        </p:nvSpPr>
        <p:spPr>
          <a:xfrm>
            <a:off x="6811711" y="4446607"/>
            <a:ext cx="1908955" cy="369332"/>
          </a:xfrm>
          <a:prstGeom prst="rect">
            <a:avLst/>
          </a:prstGeom>
          <a:noFill/>
        </p:spPr>
        <p:txBody>
          <a:bodyPr wrap="square">
            <a:spAutoFit/>
          </a:bodyPr>
          <a:lstStyle/>
          <a:p>
            <a:r>
              <a:rPr lang="ar-SA" u="sng" dirty="0" err="1"/>
              <a:t>صخاع</a:t>
            </a:r>
            <a:endParaRPr lang="en-US" u="sng" dirty="0"/>
          </a:p>
        </p:txBody>
      </p:sp>
      <p:sp>
        <p:nvSpPr>
          <p:cNvPr id="44" name="TextBox 43">
            <a:extLst>
              <a:ext uri="{FF2B5EF4-FFF2-40B4-BE49-F238E27FC236}">
                <a16:creationId xmlns:a16="http://schemas.microsoft.com/office/drawing/2014/main" id="{461CB6EA-E061-C6E2-CB28-C17FE4A13A9A}"/>
              </a:ext>
            </a:extLst>
          </p:cNvPr>
          <p:cNvSpPr txBox="1"/>
          <p:nvPr/>
        </p:nvSpPr>
        <p:spPr>
          <a:xfrm>
            <a:off x="6096000" y="5586049"/>
            <a:ext cx="4961467" cy="276999"/>
          </a:xfrm>
          <a:prstGeom prst="rect">
            <a:avLst/>
          </a:prstGeom>
          <a:noFill/>
        </p:spPr>
        <p:txBody>
          <a:bodyPr wrap="square">
            <a:spAutoFit/>
          </a:bodyPr>
          <a:lstStyle/>
          <a:p>
            <a:r>
              <a:rPr lang="ar-SA" sz="1200" dirty="0"/>
              <a:t>لم يتم العثور على معلومات</a:t>
            </a:r>
            <a:endParaRPr lang="en-US" sz="1200" dirty="0"/>
          </a:p>
        </p:txBody>
      </p:sp>
      <p:pic>
        <p:nvPicPr>
          <p:cNvPr id="1028" name="Picture 4" descr="Image result for user icon">
            <a:extLst>
              <a:ext uri="{FF2B5EF4-FFF2-40B4-BE49-F238E27FC236}">
                <a16:creationId xmlns:a16="http://schemas.microsoft.com/office/drawing/2014/main" id="{0028EDB3-C6AE-5648-7EE3-F5AF9A4875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3504" y="4058700"/>
            <a:ext cx="1505753" cy="150575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A7363F9E-DBDD-70F3-92F9-74D1460262D5}"/>
              </a:ext>
            </a:extLst>
          </p:cNvPr>
          <p:cNvSpPr/>
          <p:nvPr/>
        </p:nvSpPr>
        <p:spPr>
          <a:xfrm>
            <a:off x="1958173" y="3911424"/>
            <a:ext cx="1122423" cy="400110"/>
          </a:xfrm>
          <a:prstGeom prst="rect">
            <a:avLst/>
          </a:prstGeom>
          <a:noFill/>
        </p:spPr>
        <p:txBody>
          <a:bodyPr wrap="none" lIns="91440" tIns="45720" rIns="91440" bIns="45720">
            <a:spAutoFit/>
          </a:bodyPr>
          <a:lstStyle/>
          <a:p>
            <a:pPr algn="ctr"/>
            <a:r>
              <a:rPr lang="ar-SA" sz="2000" b="0" cap="none" spc="0" dirty="0">
                <a:ln w="0"/>
                <a:solidFill>
                  <a:srgbClr val="FF0000"/>
                </a:solidFill>
                <a:effectLst>
                  <a:outerShdw blurRad="38100" dist="19050" dir="2700000" algn="tl" rotWithShape="0">
                    <a:schemeClr val="dk1">
                      <a:alpha val="40000"/>
                    </a:schemeClr>
                  </a:outerShdw>
                </a:effectLst>
              </a:rPr>
              <a:t>غير موجود</a:t>
            </a:r>
            <a:endParaRPr lang="en-US" sz="2000" b="0" cap="none" spc="0" dirty="0">
              <a:ln w="0"/>
              <a:solidFill>
                <a:srgbClr val="FF0000"/>
              </a:solidFill>
              <a:effectLst>
                <a:outerShdw blurRad="38100" dist="19050" dir="2700000" algn="tl" rotWithShape="0">
                  <a:schemeClr val="dk1">
                    <a:alpha val="40000"/>
                  </a:schemeClr>
                </a:outerShdw>
              </a:effectLst>
            </a:endParaRPr>
          </a:p>
        </p:txBody>
      </p:sp>
      <p:cxnSp>
        <p:nvCxnSpPr>
          <p:cNvPr id="5" name="Straight Arrow Connector 4">
            <a:extLst>
              <a:ext uri="{FF2B5EF4-FFF2-40B4-BE49-F238E27FC236}">
                <a16:creationId xmlns:a16="http://schemas.microsoft.com/office/drawing/2014/main" id="{C272F821-A3EE-815C-6961-EBCE9AE8F10E}"/>
              </a:ext>
            </a:extLst>
          </p:cNvPr>
          <p:cNvCxnSpPr>
            <a:cxnSpLocks/>
          </p:cNvCxnSpPr>
          <p:nvPr/>
        </p:nvCxnSpPr>
        <p:spPr>
          <a:xfrm>
            <a:off x="5562022" y="3652047"/>
            <a:ext cx="0" cy="932899"/>
          </a:xfrm>
          <a:prstGeom prst="straightConnector1">
            <a:avLst/>
          </a:prstGeom>
          <a:ln w="5715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6" name="Rectangle 5">
            <a:extLst>
              <a:ext uri="{FF2B5EF4-FFF2-40B4-BE49-F238E27FC236}">
                <a16:creationId xmlns:a16="http://schemas.microsoft.com/office/drawing/2014/main" id="{AC2559B3-683C-9BE4-6DA5-E22C5E91CC40}"/>
              </a:ext>
            </a:extLst>
          </p:cNvPr>
          <p:cNvSpPr/>
          <p:nvPr/>
        </p:nvSpPr>
        <p:spPr>
          <a:xfrm>
            <a:off x="4403161" y="3934718"/>
            <a:ext cx="1122423" cy="400110"/>
          </a:xfrm>
          <a:prstGeom prst="rect">
            <a:avLst/>
          </a:prstGeom>
          <a:noFill/>
        </p:spPr>
        <p:txBody>
          <a:bodyPr wrap="none" lIns="91440" tIns="45720" rIns="91440" bIns="45720">
            <a:spAutoFit/>
          </a:bodyPr>
          <a:lstStyle/>
          <a:p>
            <a:pPr algn="ctr"/>
            <a:r>
              <a:rPr lang="ar-SA" sz="2000" b="0" cap="none" spc="0" dirty="0">
                <a:ln w="0"/>
                <a:solidFill>
                  <a:srgbClr val="FF0000"/>
                </a:solidFill>
                <a:effectLst>
                  <a:outerShdw blurRad="38100" dist="19050" dir="2700000" algn="tl" rotWithShape="0">
                    <a:schemeClr val="dk1">
                      <a:alpha val="40000"/>
                    </a:schemeClr>
                  </a:outerShdw>
                </a:effectLst>
              </a:rPr>
              <a:t>غير موجود</a:t>
            </a:r>
            <a:endParaRPr lang="en-US" sz="20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03367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149</Words>
  <Application>Microsoft Macintosh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 Mohammed Gad</dc:creator>
  <cp:lastModifiedBy>Gad Mohammed Gad</cp:lastModifiedBy>
  <cp:revision>1</cp:revision>
  <dcterms:created xsi:type="dcterms:W3CDTF">2023-02-11T16:44:34Z</dcterms:created>
  <dcterms:modified xsi:type="dcterms:W3CDTF">2023-02-11T17:04:41Z</dcterms:modified>
</cp:coreProperties>
</file>