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4" r:id="rId6"/>
    <p:sldId id="275" r:id="rId7"/>
    <p:sldId id="299" r:id="rId8"/>
    <p:sldId id="286" r:id="rId9"/>
    <p:sldId id="291" r:id="rId10"/>
    <p:sldId id="292" r:id="rId11"/>
    <p:sldId id="293" r:id="rId12"/>
    <p:sldId id="294" r:id="rId13"/>
    <p:sldId id="298" r:id="rId14"/>
    <p:sldId id="295" r:id="rId15"/>
    <p:sldId id="296" r:id="rId16"/>
    <p:sldId id="297" r:id="rId17"/>
    <p:sldId id="290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18/01/2024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C74-0E0B-F1FF-F780-4C9EDAA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3731-5492-EE84-8ABC-310F5B44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bg2"/>
                </a:solidFill>
                <a:latin typeface="Montserrat" pitchFamily="2" charset="0"/>
              </a:rPr>
              <a:t>Worked on the research question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With sub-questions</a:t>
            </a:r>
          </a:p>
          <a:p>
            <a:r>
              <a:rPr lang="en-GB" dirty="0">
                <a:latin typeface="Montserrat" pitchFamily="2" charset="0"/>
              </a:rPr>
              <a:t>Data analysis</a:t>
            </a:r>
          </a:p>
          <a:p>
            <a:pPr lvl="1"/>
            <a:r>
              <a:rPr lang="en-GB" dirty="0">
                <a:latin typeface="Montserrat" pitchFamily="2" charset="0"/>
              </a:rPr>
              <a:t>Length distribution</a:t>
            </a:r>
          </a:p>
          <a:p>
            <a:pPr lvl="1"/>
            <a:r>
              <a:rPr lang="en-GB" dirty="0">
                <a:latin typeface="Montserrat" pitchFamily="2" charset="0"/>
              </a:rPr>
              <a:t>Amino acid distribution</a:t>
            </a:r>
          </a:p>
          <a:p>
            <a:endParaRPr lang="en-GB" dirty="0">
              <a:latin typeface="Montserrat" pitchFamily="2" charset="0"/>
            </a:endParaRPr>
          </a:p>
          <a:p>
            <a:pPr lvl="1"/>
            <a:endParaRPr lang="en-GB" dirty="0">
              <a:latin typeface="Montserrat" pitchFamily="2" charset="0"/>
            </a:endParaRPr>
          </a:p>
          <a:p>
            <a:pPr lvl="1"/>
            <a:endParaRPr lang="en-GB" dirty="0"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  <a:p>
            <a:pPr lvl="1"/>
            <a:endParaRPr lang="en-GB" sz="20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E93E-D151-AEA9-C63F-E4182E2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2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6B6EED-E947-288E-D4BD-E1CDA05A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amino acid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1B752D-13D4-BB42-7E1F-08345F953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4" y="2469620"/>
            <a:ext cx="5828261" cy="3730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6F470F-C252-9A0F-E9B1-2E899B51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469620"/>
            <a:ext cx="5828261" cy="37300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D9E6F-FB25-8403-0C78-BBE3A7A1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FA591C-985B-4013-A3A4-EEE533F44A2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6B6EED-E947-288E-D4BD-E1CDA05A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268069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Amino acid distribution per sequence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D9E6F-FB25-8403-0C78-BBE3A7A1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FA591C-985B-4013-A3A4-EEE533F44A2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FB4CEC9-5D0C-B281-0596-1DF9E2DE3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20057"/>
            <a:ext cx="6122594" cy="391702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EF772-1A36-5C95-E28D-CC73CE74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357" y="2220057"/>
            <a:ext cx="6122594" cy="39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A078-38DC-740C-9C38-AA753C87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data analysis?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AEF1-A5F0-4F4B-9A32-1C2B8A05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Look at the distribution of protein families?</a:t>
            </a:r>
          </a:p>
          <a:p>
            <a:r>
              <a:rPr lang="en-GB" dirty="0"/>
              <a:t>Look at the distribution of protein function?</a:t>
            </a:r>
          </a:p>
          <a:p>
            <a:r>
              <a:rPr lang="en-GB" dirty="0"/>
              <a:t>How diverse are the sequence to each other?</a:t>
            </a:r>
          </a:p>
          <a:p>
            <a:pPr lvl="1"/>
            <a:r>
              <a:rPr lang="en-GB" dirty="0"/>
              <a:t>How to best do this?</a:t>
            </a:r>
          </a:p>
          <a:p>
            <a:endParaRPr lang="en-GB" dirty="0"/>
          </a:p>
          <a:p>
            <a:r>
              <a:rPr lang="en-GB" i="1" dirty="0"/>
              <a:t>&gt;sp|Q6GZX2|003R_FRG3G Uncharacterized protein 3R OS=Frog virus 3 (isolate </a:t>
            </a:r>
            <a:r>
              <a:rPr lang="en-GB" i="1" dirty="0" err="1"/>
              <a:t>Goorha</a:t>
            </a:r>
            <a:r>
              <a:rPr lang="en-GB" i="1" dirty="0"/>
              <a:t>) OX=654924 GN=FV3-003R PE=3 SV=1</a:t>
            </a:r>
          </a:p>
          <a:p>
            <a:pPr lvl="1"/>
            <a:r>
              <a:rPr lang="en-GB" dirty="0"/>
              <a:t>VSSAVELNYHAG……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5F3CE-6A78-7FD9-5FC6-984D4239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66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22DE-4904-96DA-B531-AB02F80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807E-E1B6-6BA7-7966-E3FD7328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experimenting</a:t>
            </a:r>
          </a:p>
          <a:p>
            <a:r>
              <a:rPr lang="en-GB" dirty="0"/>
              <a:t>Start writing a bit</a:t>
            </a:r>
          </a:p>
          <a:p>
            <a:r>
              <a:rPr lang="en-GB" dirty="0"/>
              <a:t>Integrate feedback of current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70781-B14A-AFD4-6B1A-ED7B84FD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0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FF3AD-71E6-BC55-4C8A-44354F6C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Montserrat" pitchFamily="2" charset="0"/>
              </a:rPr>
              <a:t>Started exploring topics: atom-by-atom generation, non-standard amino acids (nsAA), (chemical) language models, data augmentation and 3Di</a:t>
            </a:r>
          </a:p>
          <a:p>
            <a:r>
              <a:rPr lang="en-GB" sz="2400" dirty="0">
                <a:latin typeface="Montserrat" pitchFamily="2" charset="0"/>
              </a:rPr>
              <a:t>Started creating protein SMILES dataset with </a:t>
            </a:r>
            <a:r>
              <a:rPr lang="en-GB" sz="2400" dirty="0" err="1">
                <a:latin typeface="Montserrat" pitchFamily="2" charset="0"/>
              </a:rPr>
              <a:t>RDKit</a:t>
            </a:r>
            <a:endParaRPr lang="en-GB" sz="2400" dirty="0">
              <a:latin typeface="Montserrat" pitchFamily="2" charset="0"/>
            </a:endParaRPr>
          </a:p>
          <a:p>
            <a:r>
              <a:rPr lang="en-GB" sz="2400" dirty="0">
                <a:latin typeface="Montserrat" pitchFamily="2" charset="0"/>
              </a:rPr>
              <a:t>Created a mind map</a:t>
            </a:r>
          </a:p>
          <a:p>
            <a:r>
              <a:rPr lang="en-GB" sz="2400" dirty="0">
                <a:latin typeface="Montserrat" pitchFamily="2" charset="0"/>
              </a:rPr>
              <a:t>Brainstormed and w</a:t>
            </a:r>
            <a:r>
              <a:rPr lang="en-GB" dirty="0">
                <a:latin typeface="Montserrat" pitchFamily="2" charset="0"/>
              </a:rPr>
              <a:t>ritten out scenario#2 All-atom in a diffusion setting</a:t>
            </a:r>
            <a:endParaRPr lang="en-GB" sz="2400" dirty="0">
              <a:latin typeface="Montserrat" pitchFamily="2" charset="0"/>
            </a:endParaRPr>
          </a:p>
          <a:p>
            <a:pPr marL="0" indent="0">
              <a:buNone/>
            </a:pPr>
            <a:endParaRPr lang="en-GB" sz="24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878B-ACF6-9004-B824-F2528FE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C74-0E0B-F1FF-F780-4C9EDAA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3731-5492-EE84-8ABC-310F5B44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Montserrat" pitchFamily="2" charset="0"/>
              </a:rPr>
              <a:t>Worked on the research question</a:t>
            </a:r>
          </a:p>
          <a:p>
            <a:pPr lvl="1"/>
            <a:r>
              <a:rPr lang="en-GB" dirty="0">
                <a:latin typeface="Montserrat" pitchFamily="2" charset="0"/>
              </a:rPr>
              <a:t>With sub-questions</a:t>
            </a:r>
          </a:p>
          <a:p>
            <a:r>
              <a:rPr lang="en-GB" dirty="0">
                <a:latin typeface="Montserrat" pitchFamily="2" charset="0"/>
              </a:rPr>
              <a:t>Data analysis</a:t>
            </a:r>
          </a:p>
          <a:p>
            <a:pPr lvl="1"/>
            <a:r>
              <a:rPr lang="en-GB" dirty="0">
                <a:latin typeface="Montserrat" pitchFamily="2" charset="0"/>
              </a:rPr>
              <a:t>Length distribution</a:t>
            </a:r>
          </a:p>
          <a:p>
            <a:pPr lvl="1"/>
            <a:r>
              <a:rPr lang="en-GB" dirty="0">
                <a:latin typeface="Montserrat" pitchFamily="2" charset="0"/>
              </a:rPr>
              <a:t>Amino acid distribution</a:t>
            </a:r>
          </a:p>
          <a:p>
            <a:endParaRPr lang="en-GB" dirty="0">
              <a:latin typeface="Montserrat" pitchFamily="2" charset="0"/>
            </a:endParaRPr>
          </a:p>
          <a:p>
            <a:pPr lvl="1"/>
            <a:endParaRPr lang="en-GB" dirty="0">
              <a:latin typeface="Montserrat" pitchFamily="2" charset="0"/>
            </a:endParaRPr>
          </a:p>
          <a:p>
            <a:pPr lvl="1"/>
            <a:endParaRPr lang="en-GB" dirty="0"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  <a:p>
            <a:pPr lvl="1"/>
            <a:endParaRPr lang="en-GB" sz="20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E93E-D151-AEA9-C63F-E4182E2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6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C74-0E0B-F1FF-F780-4C9EDAA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3731-5492-EE84-8ABC-310F5B44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Montserrat" pitchFamily="2" charset="0"/>
              </a:rPr>
              <a:t>Worked on the research question</a:t>
            </a:r>
          </a:p>
          <a:p>
            <a:pPr lvl="1"/>
            <a:r>
              <a:rPr lang="en-GB" dirty="0">
                <a:latin typeface="Montserrat" pitchFamily="2" charset="0"/>
              </a:rPr>
              <a:t>With sub-questions</a:t>
            </a:r>
          </a:p>
          <a:p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Data analysis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Length distribution</a:t>
            </a:r>
          </a:p>
          <a:p>
            <a:pPr lvl="1"/>
            <a:r>
              <a:rPr lang="en-GB" dirty="0">
                <a:solidFill>
                  <a:schemeClr val="bg2"/>
                </a:solidFill>
                <a:latin typeface="Montserrat" pitchFamily="2" charset="0"/>
              </a:rPr>
              <a:t>Amino acid distribution</a:t>
            </a:r>
          </a:p>
          <a:p>
            <a:endParaRPr lang="en-GB" dirty="0">
              <a:latin typeface="Montserrat" pitchFamily="2" charset="0"/>
            </a:endParaRPr>
          </a:p>
          <a:p>
            <a:pPr lvl="1"/>
            <a:endParaRPr lang="en-GB" dirty="0">
              <a:latin typeface="Montserrat" pitchFamily="2" charset="0"/>
            </a:endParaRPr>
          </a:p>
          <a:p>
            <a:pPr lvl="1"/>
            <a:endParaRPr lang="en-GB" dirty="0">
              <a:latin typeface="Montserrat" pitchFamily="2" charset="0"/>
            </a:endParaRPr>
          </a:p>
          <a:p>
            <a:endParaRPr lang="en-GB" sz="2000" dirty="0">
              <a:latin typeface="Montserrat" pitchFamily="2" charset="0"/>
            </a:endParaRPr>
          </a:p>
          <a:p>
            <a:pPr lvl="1"/>
            <a:endParaRPr lang="en-GB" sz="20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E93E-D151-AEA9-C63F-E4182E2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77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7BA1-D86D-9C79-B2A9-42583DD8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3EFF-53B7-15CC-C5C8-6D982474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What is the </a:t>
            </a:r>
            <a:r>
              <a:rPr lang="en-GB" i="1" dirty="0"/>
              <a:t>[EVALUATION]</a:t>
            </a:r>
            <a:r>
              <a:rPr lang="en-GB" b="1" dirty="0"/>
              <a:t> performance of training on an all-atom sequence representation using SMILES and how does it compare to other representations such as amino acids sequence  when using a </a:t>
            </a:r>
            <a:r>
              <a:rPr lang="en-GB" i="1" dirty="0"/>
              <a:t>[DIFFUSION TYPE] &amp; [ARCHITECTURE] </a:t>
            </a:r>
            <a:r>
              <a:rPr lang="en-GB" b="1" dirty="0"/>
              <a:t>diffusion model for </a:t>
            </a:r>
            <a:r>
              <a:rPr lang="en-GB" b="1" i="1" dirty="0"/>
              <a:t>de novo </a:t>
            </a:r>
            <a:r>
              <a:rPr lang="en-GB" b="1" dirty="0"/>
              <a:t>generative protein design with </a:t>
            </a:r>
            <a:r>
              <a:rPr lang="en-GB" i="1" dirty="0"/>
              <a:t>[OBJECTIVE]</a:t>
            </a:r>
            <a:r>
              <a:rPr lang="en-GB" b="1" dirty="0"/>
              <a:t>?</a:t>
            </a:r>
          </a:p>
          <a:p>
            <a:pPr lvl="1"/>
            <a:r>
              <a:rPr lang="en-GB" dirty="0"/>
              <a:t>Still need to fill in evaluation, diffusion type &amp; architecture and objective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A3D7A-06D3-87C4-48D3-7532BDEF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6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A1D6-4186-23EF-E121-B77A84B0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sub-questions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AE16-C3E5-5D47-6133-89F4D3CD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 Does the performance of the model increase significantly when using the data augmentation method as specified by J. Arus-Pous, et al. (2019)</a:t>
            </a:r>
            <a:r>
              <a:rPr lang="en-GB" i="1" baseline="30000" dirty="0"/>
              <a:t>1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the performance of the model trained on the all-atom representation increase significantly when additional structural information in the form of a 3Di sequence</a:t>
            </a:r>
            <a:r>
              <a:rPr lang="en-GB" i="1" baseline="30000" dirty="0"/>
              <a:t>2</a:t>
            </a:r>
            <a:r>
              <a:rPr lang="en-GB" dirty="0"/>
              <a:t> is combined with the protein sequence and diffused? Or when the 3Di sequence is only provided to the model through attention heads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the model trained on the all-atom representation have the same performance when tested on different subsets of proteins lengths.</a:t>
            </a:r>
          </a:p>
          <a:p>
            <a:endParaRPr lang="en-GB" dirty="0"/>
          </a:p>
          <a:p>
            <a:r>
              <a:rPr lang="en-GB" dirty="0"/>
              <a:t> Is the model trained on the all-atom representation when fine-tuned on protein sequences with unnatural amino acids able to correctly learn the training distribution.</a:t>
            </a:r>
          </a:p>
          <a:p>
            <a:endParaRPr lang="en-GB" dirty="0"/>
          </a:p>
          <a:p>
            <a:r>
              <a:rPr lang="en-GB" dirty="0"/>
              <a:t>What is the performance of the model trained on the all-atom representation when performing inpainting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1786-B15C-C327-5236-0151A3E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9A9A-654D-788B-A3EC-D4A5358C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382921"/>
            <a:ext cx="7315200" cy="365125"/>
          </a:xfrm>
        </p:spPr>
        <p:txBody>
          <a:bodyPr/>
          <a:lstStyle/>
          <a:p>
            <a:r>
              <a:rPr lang="en-GB" dirty="0"/>
              <a:t>1: J. Arus-Pous, et al (2019) - Randomized SMILES strings improve the quality of molecular generative models</a:t>
            </a:r>
          </a:p>
          <a:p>
            <a:r>
              <a:rPr lang="en-GB" dirty="0"/>
              <a:t>2: M. van </a:t>
            </a:r>
            <a:r>
              <a:rPr lang="en-GB" dirty="0" err="1"/>
              <a:t>Kempen</a:t>
            </a:r>
            <a:r>
              <a:rPr lang="en-GB" dirty="0"/>
              <a:t> et al. (2022) - Fast and accurate protein structure search with </a:t>
            </a:r>
            <a:r>
              <a:rPr lang="en-GB" dirty="0" err="1"/>
              <a:t>Foldseek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98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D53C9-7971-635C-4C32-73DAB5BF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Length Distribution</a:t>
            </a:r>
          </a:p>
        </p:txBody>
      </p:sp>
      <p:pic>
        <p:nvPicPr>
          <p:cNvPr id="6" name="Content Placeholder 5" descr="A graph of a protein distribution&#10;&#10;Description automatically generated">
            <a:extLst>
              <a:ext uri="{FF2B5EF4-FFF2-40B4-BE49-F238E27FC236}">
                <a16:creationId xmlns:a16="http://schemas.microsoft.com/office/drawing/2014/main" id="{9CC44086-263A-0A8C-8615-83BF5B95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4" y="2484190"/>
            <a:ext cx="5828261" cy="3700946"/>
          </a:xfrm>
          <a:prstGeom prst="rect">
            <a:avLst/>
          </a:prstGeom>
        </p:spPr>
      </p:pic>
      <p:pic>
        <p:nvPicPr>
          <p:cNvPr id="8" name="Picture 7" descr="A graph of a distribution of protein&#10;&#10;Description automatically generated">
            <a:extLst>
              <a:ext uri="{FF2B5EF4-FFF2-40B4-BE49-F238E27FC236}">
                <a16:creationId xmlns:a16="http://schemas.microsoft.com/office/drawing/2014/main" id="{D716EEA2-55A4-22B8-2B3D-6C00F1FD6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484190"/>
            <a:ext cx="5828261" cy="37009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0311E-A1E8-E1A4-FA00-B5C284BD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FA591C-985B-4013-A3A4-EEE533F44A2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5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53C9-7971-635C-4C32-73DAB5BF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Length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C44086-263A-0A8C-8615-83BF5B95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234" y="2484190"/>
            <a:ext cx="5828261" cy="3700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16EEA2-55A4-22B8-2B3D-6C00F1FD6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2505" y="2498362"/>
            <a:ext cx="5828261" cy="36726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0311E-A1E8-E1A4-FA00-B5C284BD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FA591C-985B-4013-A3A4-EEE533F44A2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41E6-00EC-1A57-9B39-CD8A6821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49" y="2930461"/>
            <a:ext cx="2534348" cy="987552"/>
          </a:xfrm>
        </p:spPr>
        <p:txBody>
          <a:bodyPr/>
          <a:lstStyle/>
          <a:p>
            <a:r>
              <a:rPr lang="en-GB" dirty="0"/>
              <a:t>Length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C60F7E-6DDA-B151-9FE9-372ED7C64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000" y="530352"/>
            <a:ext cx="2079305" cy="59180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AE9DE-608A-1D7B-E29E-87D41F6F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6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22969</TotalTime>
  <Words>473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Montserrat</vt:lpstr>
      <vt:lpstr>Montserrat Light</vt:lpstr>
      <vt:lpstr>Office Theme</vt:lpstr>
      <vt:lpstr>Weekly Update #8</vt:lpstr>
      <vt:lpstr>Recap from previous weeks</vt:lpstr>
      <vt:lpstr>What I have done</vt:lpstr>
      <vt:lpstr>What I have done</vt:lpstr>
      <vt:lpstr>Research question</vt:lpstr>
      <vt:lpstr>Research sub-questions</vt:lpstr>
      <vt:lpstr>Length Distribution</vt:lpstr>
      <vt:lpstr>Length Distribution</vt:lpstr>
      <vt:lpstr>Length distribution</vt:lpstr>
      <vt:lpstr>What I have done</vt:lpstr>
      <vt:lpstr>Total amino acid distribution</vt:lpstr>
      <vt:lpstr>Amino acid distribution per sequence</vt:lpstr>
      <vt:lpstr>More data analysis?  </vt:lpstr>
      <vt:lpstr>Next week?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16</cp:revision>
  <dcterms:created xsi:type="dcterms:W3CDTF">2023-09-07T14:29:33Z</dcterms:created>
  <dcterms:modified xsi:type="dcterms:W3CDTF">2024-01-18T13:59:12Z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