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4"/>
  </p:notesMasterIdLst>
  <p:sldIdLst>
    <p:sldId id="256" r:id="rId6"/>
    <p:sldId id="329" r:id="rId7"/>
    <p:sldId id="336" r:id="rId8"/>
    <p:sldId id="337" r:id="rId9"/>
    <p:sldId id="338" r:id="rId10"/>
    <p:sldId id="339" r:id="rId11"/>
    <p:sldId id="307" r:id="rId12"/>
    <p:sldId id="326" r:id="rId13"/>
    <p:sldId id="328" r:id="rId14"/>
    <p:sldId id="317" r:id="rId15"/>
    <p:sldId id="295" r:id="rId16"/>
    <p:sldId id="301" r:id="rId17"/>
    <p:sldId id="335" r:id="rId18"/>
    <p:sldId id="303" r:id="rId19"/>
    <p:sldId id="316" r:id="rId20"/>
    <p:sldId id="320" r:id="rId21"/>
    <p:sldId id="321" r:id="rId22"/>
    <p:sldId id="331" r:id="rId23"/>
    <p:sldId id="322" r:id="rId24"/>
    <p:sldId id="324" r:id="rId25"/>
    <p:sldId id="325" r:id="rId26"/>
    <p:sldId id="314" r:id="rId27"/>
    <p:sldId id="315" r:id="rId28"/>
    <p:sldId id="332" r:id="rId29"/>
    <p:sldId id="311" r:id="rId30"/>
    <p:sldId id="333" r:id="rId31"/>
    <p:sldId id="334" r:id="rId32"/>
    <p:sldId id="304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6" autoAdjust="0"/>
  </p:normalViewPr>
  <p:slideViewPr>
    <p:cSldViewPr snapToGrid="0">
      <p:cViewPr varScale="1">
        <p:scale>
          <a:sx n="69" d="100"/>
          <a:sy n="69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BE8F4-C16B-4F52-A1C5-782CFFDC4A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0AEAC-D58B-4DF9-B238-D0400956E7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Proteins are a ubiquitous tool for life</a:t>
          </a:r>
          <a:endParaRPr lang="en-US" dirty="0"/>
        </a:p>
      </dgm:t>
    </dgm:pt>
    <dgm:pt modelId="{E8D6BF46-9651-475C-9CB0-C65DF5A4699E}" type="parTrans" cxnId="{3CFB7C3E-366D-480A-9B26-4117B47234DA}">
      <dgm:prSet/>
      <dgm:spPr/>
      <dgm:t>
        <a:bodyPr/>
        <a:lstStyle/>
        <a:p>
          <a:endParaRPr lang="en-US"/>
        </a:p>
      </dgm:t>
    </dgm:pt>
    <dgm:pt modelId="{0CA9ABE7-53FE-446C-A3E4-DD0775113D51}" type="sibTrans" cxnId="{3CFB7C3E-366D-480A-9B26-4117B47234DA}">
      <dgm:prSet/>
      <dgm:spPr/>
      <dgm:t>
        <a:bodyPr/>
        <a:lstStyle/>
        <a:p>
          <a:endParaRPr lang="en-US"/>
        </a:p>
      </dgm:t>
    </dgm:pt>
    <dgm:pt modelId="{5B968A58-8E5D-4374-95B5-BEC6208C21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Search space is vast</a:t>
          </a:r>
          <a:endParaRPr lang="en-US"/>
        </a:p>
      </dgm:t>
    </dgm:pt>
    <dgm:pt modelId="{DB4DFD40-5188-4BD6-9E60-8F64D792445D}" type="parTrans" cxnId="{119903C3-F74C-4463-896A-461329E9C027}">
      <dgm:prSet/>
      <dgm:spPr/>
      <dgm:t>
        <a:bodyPr/>
        <a:lstStyle/>
        <a:p>
          <a:endParaRPr lang="en-US"/>
        </a:p>
      </dgm:t>
    </dgm:pt>
    <dgm:pt modelId="{1ADEA2B0-F6B0-4759-949E-601D6FB24E87}" type="sibTrans" cxnId="{119903C3-F74C-4463-896A-461329E9C027}">
      <dgm:prSet/>
      <dgm:spPr/>
      <dgm:t>
        <a:bodyPr/>
        <a:lstStyle/>
        <a:p>
          <a:endParaRPr lang="en-US"/>
        </a:p>
      </dgm:t>
    </dgm:pt>
    <dgm:pt modelId="{DED0956F-5311-45A4-A34A-FA6C64489E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Computational method accelerate</a:t>
          </a:r>
          <a:endParaRPr lang="en-US"/>
        </a:p>
      </dgm:t>
    </dgm:pt>
    <dgm:pt modelId="{4B547130-8E55-421F-AC81-094821C336B2}" type="parTrans" cxnId="{97D1A278-2CD7-48D7-8667-F0B77853C27D}">
      <dgm:prSet/>
      <dgm:spPr/>
      <dgm:t>
        <a:bodyPr/>
        <a:lstStyle/>
        <a:p>
          <a:endParaRPr lang="en-US"/>
        </a:p>
      </dgm:t>
    </dgm:pt>
    <dgm:pt modelId="{2B71C598-16F7-440A-8555-D36B5EDF9635}" type="sibTrans" cxnId="{97D1A278-2CD7-48D7-8667-F0B77853C27D}">
      <dgm:prSet/>
      <dgm:spPr/>
      <dgm:t>
        <a:bodyPr/>
        <a:lstStyle/>
        <a:p>
          <a:endParaRPr lang="en-US"/>
        </a:p>
      </dgm:t>
    </dgm:pt>
    <dgm:pt modelId="{4AB5E8B5-9FCF-4BA6-B7DC-8578E3B835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Generative models help with design</a:t>
          </a:r>
          <a:endParaRPr lang="en-US"/>
        </a:p>
      </dgm:t>
    </dgm:pt>
    <dgm:pt modelId="{2D51364B-A3F0-48B2-BEAF-293EC078804C}" type="parTrans" cxnId="{6A10EDA3-7FC3-49A4-999A-4D074D612BC4}">
      <dgm:prSet/>
      <dgm:spPr/>
      <dgm:t>
        <a:bodyPr/>
        <a:lstStyle/>
        <a:p>
          <a:endParaRPr lang="en-US"/>
        </a:p>
      </dgm:t>
    </dgm:pt>
    <dgm:pt modelId="{D6EC7063-5E4B-48A2-86E4-E38E5F631B8E}" type="sibTrans" cxnId="{6A10EDA3-7FC3-49A4-999A-4D074D612BC4}">
      <dgm:prSet/>
      <dgm:spPr/>
      <dgm:t>
        <a:bodyPr/>
        <a:lstStyle/>
        <a:p>
          <a:endParaRPr lang="en-US"/>
        </a:p>
      </dgm:t>
    </dgm:pt>
    <dgm:pt modelId="{7F017F31-EF1B-4771-A4F3-1463D619C238}" type="pres">
      <dgm:prSet presAssocID="{206BE8F4-C16B-4F52-A1C5-782CFFDC4AE4}" presName="root" presStyleCnt="0">
        <dgm:presLayoutVars>
          <dgm:dir/>
          <dgm:resizeHandles val="exact"/>
        </dgm:presLayoutVars>
      </dgm:prSet>
      <dgm:spPr/>
    </dgm:pt>
    <dgm:pt modelId="{CB98C4E9-5703-48CC-88F2-E00439262BDD}" type="pres">
      <dgm:prSet presAssocID="{AAA0AEAC-D58B-4DF9-B238-D0400956E729}" presName="compNode" presStyleCnt="0"/>
      <dgm:spPr/>
    </dgm:pt>
    <dgm:pt modelId="{B88F3745-85E4-4E9D-A4C6-19F20B22D56C}" type="pres">
      <dgm:prSet presAssocID="{AAA0AEAC-D58B-4DF9-B238-D0400956E729}" presName="bgRect" presStyleLbl="bgShp" presStyleIdx="0" presStyleCnt="4"/>
      <dgm:spPr/>
    </dgm:pt>
    <dgm:pt modelId="{60BFCCB6-A2C4-4E53-B025-0B9CD86945FC}" type="pres">
      <dgm:prSet presAssocID="{AAA0AEAC-D58B-4DF9-B238-D0400956E7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91C5097-03E6-47CD-842B-F790BDF83F93}" type="pres">
      <dgm:prSet presAssocID="{AAA0AEAC-D58B-4DF9-B238-D0400956E729}" presName="spaceRect" presStyleCnt="0"/>
      <dgm:spPr/>
    </dgm:pt>
    <dgm:pt modelId="{E1FF329A-3505-4E97-A050-A23658960CE9}" type="pres">
      <dgm:prSet presAssocID="{AAA0AEAC-D58B-4DF9-B238-D0400956E729}" presName="parTx" presStyleLbl="revTx" presStyleIdx="0" presStyleCnt="4">
        <dgm:presLayoutVars>
          <dgm:chMax val="0"/>
          <dgm:chPref val="0"/>
        </dgm:presLayoutVars>
      </dgm:prSet>
      <dgm:spPr/>
    </dgm:pt>
    <dgm:pt modelId="{8849630F-E4C7-475A-9D56-4AA054F5DDC1}" type="pres">
      <dgm:prSet presAssocID="{0CA9ABE7-53FE-446C-A3E4-DD0775113D51}" presName="sibTrans" presStyleCnt="0"/>
      <dgm:spPr/>
    </dgm:pt>
    <dgm:pt modelId="{CC59A9B9-7476-425C-8BC1-3426DD2EA64D}" type="pres">
      <dgm:prSet presAssocID="{5B968A58-8E5D-4374-95B5-BEC6208C21FA}" presName="compNode" presStyleCnt="0"/>
      <dgm:spPr/>
    </dgm:pt>
    <dgm:pt modelId="{69156973-F61C-4C5A-AE0D-09C3CA02D151}" type="pres">
      <dgm:prSet presAssocID="{5B968A58-8E5D-4374-95B5-BEC6208C21FA}" presName="bgRect" presStyleLbl="bgShp" presStyleIdx="1" presStyleCnt="4"/>
      <dgm:spPr/>
    </dgm:pt>
    <dgm:pt modelId="{85952100-D259-40EC-82C3-369D9475F6F9}" type="pres">
      <dgm:prSet presAssocID="{5B968A58-8E5D-4374-95B5-BEC6208C2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197911-F4C5-4561-9632-420DD41A8820}" type="pres">
      <dgm:prSet presAssocID="{5B968A58-8E5D-4374-95B5-BEC6208C21FA}" presName="spaceRect" presStyleCnt="0"/>
      <dgm:spPr/>
    </dgm:pt>
    <dgm:pt modelId="{CFDCB088-0408-434A-8601-1946145A1112}" type="pres">
      <dgm:prSet presAssocID="{5B968A58-8E5D-4374-95B5-BEC6208C21FA}" presName="parTx" presStyleLbl="revTx" presStyleIdx="1" presStyleCnt="4">
        <dgm:presLayoutVars>
          <dgm:chMax val="0"/>
          <dgm:chPref val="0"/>
        </dgm:presLayoutVars>
      </dgm:prSet>
      <dgm:spPr/>
    </dgm:pt>
    <dgm:pt modelId="{CB9C76BE-7224-42A8-95BD-07D0A37A8396}" type="pres">
      <dgm:prSet presAssocID="{1ADEA2B0-F6B0-4759-949E-601D6FB24E87}" presName="sibTrans" presStyleCnt="0"/>
      <dgm:spPr/>
    </dgm:pt>
    <dgm:pt modelId="{457B9091-3731-4A36-A25B-4D5D166214D1}" type="pres">
      <dgm:prSet presAssocID="{DED0956F-5311-45A4-A34A-FA6C64489EBC}" presName="compNode" presStyleCnt="0"/>
      <dgm:spPr/>
    </dgm:pt>
    <dgm:pt modelId="{66A83F90-5DD8-4DB6-8AEA-5A9BD33B2201}" type="pres">
      <dgm:prSet presAssocID="{DED0956F-5311-45A4-A34A-FA6C64489EBC}" presName="bgRect" presStyleLbl="bgShp" presStyleIdx="2" presStyleCnt="4"/>
      <dgm:spPr/>
    </dgm:pt>
    <dgm:pt modelId="{ADE38FD9-D85C-436A-AEB5-CA39C54D97B1}" type="pres">
      <dgm:prSet presAssocID="{DED0956F-5311-45A4-A34A-FA6C64489E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154718-EBC1-4018-9D99-1FBFF193F5DA}" type="pres">
      <dgm:prSet presAssocID="{DED0956F-5311-45A4-A34A-FA6C64489EBC}" presName="spaceRect" presStyleCnt="0"/>
      <dgm:spPr/>
    </dgm:pt>
    <dgm:pt modelId="{B4F79ED9-C6AD-4ACA-9E37-7750D5FD600A}" type="pres">
      <dgm:prSet presAssocID="{DED0956F-5311-45A4-A34A-FA6C64489EBC}" presName="parTx" presStyleLbl="revTx" presStyleIdx="2" presStyleCnt="4">
        <dgm:presLayoutVars>
          <dgm:chMax val="0"/>
          <dgm:chPref val="0"/>
        </dgm:presLayoutVars>
      </dgm:prSet>
      <dgm:spPr/>
    </dgm:pt>
    <dgm:pt modelId="{BBEA9E7A-659A-4B68-9676-B875ABCB759A}" type="pres">
      <dgm:prSet presAssocID="{2B71C598-16F7-440A-8555-D36B5EDF9635}" presName="sibTrans" presStyleCnt="0"/>
      <dgm:spPr/>
    </dgm:pt>
    <dgm:pt modelId="{CAFBC4BC-54A3-4794-B9A8-8B53204DDA2D}" type="pres">
      <dgm:prSet presAssocID="{4AB5E8B5-9FCF-4BA6-B7DC-8578E3B835FF}" presName="compNode" presStyleCnt="0"/>
      <dgm:spPr/>
    </dgm:pt>
    <dgm:pt modelId="{6408568B-3FFB-4890-952B-108B4A3D61F1}" type="pres">
      <dgm:prSet presAssocID="{4AB5E8B5-9FCF-4BA6-B7DC-8578E3B835FF}" presName="bgRect" presStyleLbl="bgShp" presStyleIdx="3" presStyleCnt="4"/>
      <dgm:spPr/>
    </dgm:pt>
    <dgm:pt modelId="{E129E2BD-79F8-4DB1-B3FF-184AB488F872}" type="pres">
      <dgm:prSet presAssocID="{4AB5E8B5-9FCF-4BA6-B7DC-8578E3B835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ABF2E1-7309-45BA-9138-9012628D0D24}" type="pres">
      <dgm:prSet presAssocID="{4AB5E8B5-9FCF-4BA6-B7DC-8578E3B835FF}" presName="spaceRect" presStyleCnt="0"/>
      <dgm:spPr/>
    </dgm:pt>
    <dgm:pt modelId="{A18E4F9C-AC78-498C-A965-9D554AE292BA}" type="pres">
      <dgm:prSet presAssocID="{4AB5E8B5-9FCF-4BA6-B7DC-8578E3B835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069124-B1DF-4124-A157-D3A305FDEE50}" type="presOf" srcId="{AAA0AEAC-D58B-4DF9-B238-D0400956E729}" destId="{E1FF329A-3505-4E97-A050-A23658960CE9}" srcOrd="0" destOrd="0" presId="urn:microsoft.com/office/officeart/2018/2/layout/IconVerticalSolidList"/>
    <dgm:cxn modelId="{3C536E28-A794-4D18-9574-D56D6DD8488B}" type="presOf" srcId="{DED0956F-5311-45A4-A34A-FA6C64489EBC}" destId="{B4F79ED9-C6AD-4ACA-9E37-7750D5FD600A}" srcOrd="0" destOrd="0" presId="urn:microsoft.com/office/officeart/2018/2/layout/IconVerticalSolidList"/>
    <dgm:cxn modelId="{3CFB7C3E-366D-480A-9B26-4117B47234DA}" srcId="{206BE8F4-C16B-4F52-A1C5-782CFFDC4AE4}" destId="{AAA0AEAC-D58B-4DF9-B238-D0400956E729}" srcOrd="0" destOrd="0" parTransId="{E8D6BF46-9651-475C-9CB0-C65DF5A4699E}" sibTransId="{0CA9ABE7-53FE-446C-A3E4-DD0775113D51}"/>
    <dgm:cxn modelId="{1069B940-714B-420C-B29A-28406544D51D}" type="presOf" srcId="{5B968A58-8E5D-4374-95B5-BEC6208C21FA}" destId="{CFDCB088-0408-434A-8601-1946145A1112}" srcOrd="0" destOrd="0" presId="urn:microsoft.com/office/officeart/2018/2/layout/IconVerticalSolidList"/>
    <dgm:cxn modelId="{0DBFAD50-F80D-43CE-900E-B752B1240468}" type="presOf" srcId="{206BE8F4-C16B-4F52-A1C5-782CFFDC4AE4}" destId="{7F017F31-EF1B-4771-A4F3-1463D619C238}" srcOrd="0" destOrd="0" presId="urn:microsoft.com/office/officeart/2018/2/layout/IconVerticalSolidList"/>
    <dgm:cxn modelId="{97D1A278-2CD7-48D7-8667-F0B77853C27D}" srcId="{206BE8F4-C16B-4F52-A1C5-782CFFDC4AE4}" destId="{DED0956F-5311-45A4-A34A-FA6C64489EBC}" srcOrd="2" destOrd="0" parTransId="{4B547130-8E55-421F-AC81-094821C336B2}" sibTransId="{2B71C598-16F7-440A-8555-D36B5EDF9635}"/>
    <dgm:cxn modelId="{6A10EDA3-7FC3-49A4-999A-4D074D612BC4}" srcId="{206BE8F4-C16B-4F52-A1C5-782CFFDC4AE4}" destId="{4AB5E8B5-9FCF-4BA6-B7DC-8578E3B835FF}" srcOrd="3" destOrd="0" parTransId="{2D51364B-A3F0-48B2-BEAF-293EC078804C}" sibTransId="{D6EC7063-5E4B-48A2-86E4-E38E5F631B8E}"/>
    <dgm:cxn modelId="{119903C3-F74C-4463-896A-461329E9C027}" srcId="{206BE8F4-C16B-4F52-A1C5-782CFFDC4AE4}" destId="{5B968A58-8E5D-4374-95B5-BEC6208C21FA}" srcOrd="1" destOrd="0" parTransId="{DB4DFD40-5188-4BD6-9E60-8F64D792445D}" sibTransId="{1ADEA2B0-F6B0-4759-949E-601D6FB24E87}"/>
    <dgm:cxn modelId="{DF4261E7-6289-4ECE-B3FE-8385AEFCCA94}" type="presOf" srcId="{4AB5E8B5-9FCF-4BA6-B7DC-8578E3B835FF}" destId="{A18E4F9C-AC78-498C-A965-9D554AE292BA}" srcOrd="0" destOrd="0" presId="urn:microsoft.com/office/officeart/2018/2/layout/IconVerticalSolidList"/>
    <dgm:cxn modelId="{CA3CC050-956C-46C5-82C7-B5FD0C0317D5}" type="presParOf" srcId="{7F017F31-EF1B-4771-A4F3-1463D619C238}" destId="{CB98C4E9-5703-48CC-88F2-E00439262BDD}" srcOrd="0" destOrd="0" presId="urn:microsoft.com/office/officeart/2018/2/layout/IconVerticalSolidList"/>
    <dgm:cxn modelId="{7D5299D4-23CF-4808-BDE2-F937CF98565B}" type="presParOf" srcId="{CB98C4E9-5703-48CC-88F2-E00439262BDD}" destId="{B88F3745-85E4-4E9D-A4C6-19F20B22D56C}" srcOrd="0" destOrd="0" presId="urn:microsoft.com/office/officeart/2018/2/layout/IconVerticalSolidList"/>
    <dgm:cxn modelId="{3C9F421A-3FF2-4797-8C38-42800B5E38D4}" type="presParOf" srcId="{CB98C4E9-5703-48CC-88F2-E00439262BDD}" destId="{60BFCCB6-A2C4-4E53-B025-0B9CD86945FC}" srcOrd="1" destOrd="0" presId="urn:microsoft.com/office/officeart/2018/2/layout/IconVerticalSolidList"/>
    <dgm:cxn modelId="{B8A9F446-579E-4B15-A8EA-2B44A61185EC}" type="presParOf" srcId="{CB98C4E9-5703-48CC-88F2-E00439262BDD}" destId="{291C5097-03E6-47CD-842B-F790BDF83F93}" srcOrd="2" destOrd="0" presId="urn:microsoft.com/office/officeart/2018/2/layout/IconVerticalSolidList"/>
    <dgm:cxn modelId="{8907F480-30E7-4831-ACA2-D9A08D359B6F}" type="presParOf" srcId="{CB98C4E9-5703-48CC-88F2-E00439262BDD}" destId="{E1FF329A-3505-4E97-A050-A23658960CE9}" srcOrd="3" destOrd="0" presId="urn:microsoft.com/office/officeart/2018/2/layout/IconVerticalSolidList"/>
    <dgm:cxn modelId="{849468B6-BE22-4F30-A427-7C635FB1A2F3}" type="presParOf" srcId="{7F017F31-EF1B-4771-A4F3-1463D619C238}" destId="{8849630F-E4C7-475A-9D56-4AA054F5DDC1}" srcOrd="1" destOrd="0" presId="urn:microsoft.com/office/officeart/2018/2/layout/IconVerticalSolidList"/>
    <dgm:cxn modelId="{656EE7E2-BDD4-4602-AB35-F14D72244B2F}" type="presParOf" srcId="{7F017F31-EF1B-4771-A4F3-1463D619C238}" destId="{CC59A9B9-7476-425C-8BC1-3426DD2EA64D}" srcOrd="2" destOrd="0" presId="urn:microsoft.com/office/officeart/2018/2/layout/IconVerticalSolidList"/>
    <dgm:cxn modelId="{CDEA8AC6-A622-49B7-A407-19411A8F665A}" type="presParOf" srcId="{CC59A9B9-7476-425C-8BC1-3426DD2EA64D}" destId="{69156973-F61C-4C5A-AE0D-09C3CA02D151}" srcOrd="0" destOrd="0" presId="urn:microsoft.com/office/officeart/2018/2/layout/IconVerticalSolidList"/>
    <dgm:cxn modelId="{128165E1-298B-40BD-B18D-DE584CC5D460}" type="presParOf" srcId="{CC59A9B9-7476-425C-8BC1-3426DD2EA64D}" destId="{85952100-D259-40EC-82C3-369D9475F6F9}" srcOrd="1" destOrd="0" presId="urn:microsoft.com/office/officeart/2018/2/layout/IconVerticalSolidList"/>
    <dgm:cxn modelId="{A3B1C788-EE8F-479C-864D-61BC171F37FE}" type="presParOf" srcId="{CC59A9B9-7476-425C-8BC1-3426DD2EA64D}" destId="{F7197911-F4C5-4561-9632-420DD41A8820}" srcOrd="2" destOrd="0" presId="urn:microsoft.com/office/officeart/2018/2/layout/IconVerticalSolidList"/>
    <dgm:cxn modelId="{907C63AA-8945-458C-9130-2644E729373A}" type="presParOf" srcId="{CC59A9B9-7476-425C-8BC1-3426DD2EA64D}" destId="{CFDCB088-0408-434A-8601-1946145A1112}" srcOrd="3" destOrd="0" presId="urn:microsoft.com/office/officeart/2018/2/layout/IconVerticalSolidList"/>
    <dgm:cxn modelId="{C8812512-7D42-4E2B-8801-98DCC022212B}" type="presParOf" srcId="{7F017F31-EF1B-4771-A4F3-1463D619C238}" destId="{CB9C76BE-7224-42A8-95BD-07D0A37A8396}" srcOrd="3" destOrd="0" presId="urn:microsoft.com/office/officeart/2018/2/layout/IconVerticalSolidList"/>
    <dgm:cxn modelId="{D5D0B4C3-4F21-46F3-9272-DF0D3DCF9160}" type="presParOf" srcId="{7F017F31-EF1B-4771-A4F3-1463D619C238}" destId="{457B9091-3731-4A36-A25B-4D5D166214D1}" srcOrd="4" destOrd="0" presId="urn:microsoft.com/office/officeart/2018/2/layout/IconVerticalSolidList"/>
    <dgm:cxn modelId="{E1AF6D20-8FF0-4CE1-B6B3-DE87461C2526}" type="presParOf" srcId="{457B9091-3731-4A36-A25B-4D5D166214D1}" destId="{66A83F90-5DD8-4DB6-8AEA-5A9BD33B2201}" srcOrd="0" destOrd="0" presId="urn:microsoft.com/office/officeart/2018/2/layout/IconVerticalSolidList"/>
    <dgm:cxn modelId="{DB976806-BA06-4657-A176-3CBB46903182}" type="presParOf" srcId="{457B9091-3731-4A36-A25B-4D5D166214D1}" destId="{ADE38FD9-D85C-436A-AEB5-CA39C54D97B1}" srcOrd="1" destOrd="0" presId="urn:microsoft.com/office/officeart/2018/2/layout/IconVerticalSolidList"/>
    <dgm:cxn modelId="{1CC82EE5-C0C8-40D1-8627-1C002DA09A67}" type="presParOf" srcId="{457B9091-3731-4A36-A25B-4D5D166214D1}" destId="{60154718-EBC1-4018-9D99-1FBFF193F5DA}" srcOrd="2" destOrd="0" presId="urn:microsoft.com/office/officeart/2018/2/layout/IconVerticalSolidList"/>
    <dgm:cxn modelId="{49A72624-AF7B-4633-8926-25CD6B9B172F}" type="presParOf" srcId="{457B9091-3731-4A36-A25B-4D5D166214D1}" destId="{B4F79ED9-C6AD-4ACA-9E37-7750D5FD600A}" srcOrd="3" destOrd="0" presId="urn:microsoft.com/office/officeart/2018/2/layout/IconVerticalSolidList"/>
    <dgm:cxn modelId="{B8D67388-1A9B-47E7-8C09-04B817957B71}" type="presParOf" srcId="{7F017F31-EF1B-4771-A4F3-1463D619C238}" destId="{BBEA9E7A-659A-4B68-9676-B875ABCB759A}" srcOrd="5" destOrd="0" presId="urn:microsoft.com/office/officeart/2018/2/layout/IconVerticalSolidList"/>
    <dgm:cxn modelId="{1FFF752D-9DD8-472F-A0C7-C5F12A7A800E}" type="presParOf" srcId="{7F017F31-EF1B-4771-A4F3-1463D619C238}" destId="{CAFBC4BC-54A3-4794-B9A8-8B53204DDA2D}" srcOrd="6" destOrd="0" presId="urn:microsoft.com/office/officeart/2018/2/layout/IconVerticalSolidList"/>
    <dgm:cxn modelId="{3E5DD740-55B9-40BF-9572-D2D9ACCDF5B2}" type="presParOf" srcId="{CAFBC4BC-54A3-4794-B9A8-8B53204DDA2D}" destId="{6408568B-3FFB-4890-952B-108B4A3D61F1}" srcOrd="0" destOrd="0" presId="urn:microsoft.com/office/officeart/2018/2/layout/IconVerticalSolidList"/>
    <dgm:cxn modelId="{F75F424A-7B26-4332-A30E-06D085EB77DB}" type="presParOf" srcId="{CAFBC4BC-54A3-4794-B9A8-8B53204DDA2D}" destId="{E129E2BD-79F8-4DB1-B3FF-184AB488F872}" srcOrd="1" destOrd="0" presId="urn:microsoft.com/office/officeart/2018/2/layout/IconVerticalSolidList"/>
    <dgm:cxn modelId="{61F47529-583C-417A-A2E1-70C90FADB2B6}" type="presParOf" srcId="{CAFBC4BC-54A3-4794-B9A8-8B53204DDA2D}" destId="{C2ABF2E1-7309-45BA-9138-9012628D0D24}" srcOrd="2" destOrd="0" presId="urn:microsoft.com/office/officeart/2018/2/layout/IconVerticalSolidList"/>
    <dgm:cxn modelId="{9E65AA89-FFAA-4701-84C4-63249C5ABAF5}" type="presParOf" srcId="{CAFBC4BC-54A3-4794-B9A8-8B53204DDA2D}" destId="{A18E4F9C-AC78-498C-A965-9D554AE29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3745-85E4-4E9D-A4C6-19F20B22D56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FCCB6-A2C4-4E53-B025-0B9CD86945F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F329A-3505-4E97-A050-A23658960CE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Proteins are a ubiquitous tool for life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69156973-F61C-4C5A-AE0D-09C3CA02D15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52100-D259-40EC-82C3-369D9475F6F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CB088-0408-434A-8601-1946145A111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Search space is vast</a:t>
          </a:r>
          <a:endParaRPr lang="en-US" sz="2200" kern="1200"/>
        </a:p>
      </dsp:txBody>
      <dsp:txXfrm>
        <a:off x="1057183" y="1145944"/>
        <a:ext cx="9458416" cy="915310"/>
      </dsp:txXfrm>
    </dsp:sp>
    <dsp:sp modelId="{66A83F90-5DD8-4DB6-8AEA-5A9BD33B220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38FD9-D85C-436A-AEB5-CA39C54D97B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79ED9-C6AD-4ACA-9E37-7750D5FD600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Computational method accelerate</a:t>
          </a:r>
          <a:endParaRPr lang="en-US" sz="2200" kern="1200"/>
        </a:p>
      </dsp:txBody>
      <dsp:txXfrm>
        <a:off x="1057183" y="2290082"/>
        <a:ext cx="9458416" cy="915310"/>
      </dsp:txXfrm>
    </dsp:sp>
    <dsp:sp modelId="{6408568B-3FFB-4890-952B-108B4A3D61F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9E2BD-79F8-4DB1-B3FF-184AB488F87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4F9C-AC78-498C-A965-9D554AE292B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Generative models help with design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let’s start with the data analysis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19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we define a transition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2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the D3PM training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8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some specifics for D3PM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2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can also show you a bit on this T5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80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0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T5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adaption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famous</a:t>
            </a:r>
            <a:r>
              <a:rPr lang="nl-NL" dirty="0"/>
              <a:t> standard </a:t>
            </a:r>
            <a:r>
              <a:rPr lang="nl-NL" dirty="0" err="1"/>
              <a:t>sequence-to-sequence</a:t>
            </a:r>
            <a:r>
              <a:rPr lang="nl-NL" dirty="0"/>
              <a:t> model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transformer</a:t>
            </a:r>
            <a:endParaRPr lang="nl-NL" dirty="0"/>
          </a:p>
          <a:p>
            <a:r>
              <a:rPr lang="nl-NL" dirty="0"/>
              <a:t>How do we train on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57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Encoder is used for conditioning, and we are not going to use it</a:t>
            </a:r>
          </a:p>
          <a:p>
            <a:r>
              <a:rPr lang="en-GB" dirty="0"/>
              <a:t>Now some small details on the timestep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8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these FiLM blocks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64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baseline with </a:t>
            </a:r>
            <a:r>
              <a:rPr lang="en-GB" dirty="0" err="1"/>
              <a:t>TimestepEmbedBlock</a:t>
            </a:r>
            <a:endParaRPr lang="en-GB" dirty="0"/>
          </a:p>
          <a:p>
            <a:r>
              <a:rPr lang="en-GB" dirty="0"/>
              <a:t>We keep introducing timestep in each layer</a:t>
            </a:r>
          </a:p>
          <a:p>
            <a:r>
              <a:rPr lang="en-GB" dirty="0"/>
              <a:t>How does generation or sampling work in our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55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some early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0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okay that is nice but why do we need to generate or design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58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the code does out of the box on images</a:t>
            </a:r>
          </a:p>
          <a:p>
            <a:r>
              <a:rPr lang="en-GB" dirty="0"/>
              <a:t>How does the code work out of the box on sequences?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3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that much happening but we are using a different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33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some early </a:t>
            </a:r>
            <a:r>
              <a:rPr lang="en-GB" dirty="0" err="1"/>
              <a:t>early</a:t>
            </a:r>
            <a:r>
              <a:rPr lang="en-GB" dirty="0"/>
              <a:t> results where I tested the model's performance using batch size 1</a:t>
            </a:r>
          </a:p>
          <a:p>
            <a:r>
              <a:rPr lang="en-GB" dirty="0"/>
              <a:t>More test need to be done to fully debug model and do hyperparameter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7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Proteins come in many shapes and forms and can be expressed as structure or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8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have established why we wanted to do this, </a:t>
            </a:r>
            <a:r>
              <a:rPr lang="en-GB" b="1" dirty="0"/>
              <a:t>why do we want discrete diffusion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my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2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can see most proteins lengths are distributed around length 70. </a:t>
            </a:r>
          </a:p>
          <a:p>
            <a:r>
              <a:rPr lang="en-GB" dirty="0"/>
              <a:t>How does the distribution of amino acids look for different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6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nice addition could also be to look at the range of different lengths for going from amino acids to SELFIES for example</a:t>
            </a:r>
          </a:p>
          <a:p>
            <a:r>
              <a:rPr lang="en-GB" dirty="0"/>
              <a:t>Talking about SELFIES let’s go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4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Overloading results in that a token (or a function during programming) behaves different depending on context</a:t>
            </a:r>
          </a:p>
          <a:p>
            <a:r>
              <a:rPr lang="en-GB" dirty="0"/>
              <a:t>- SELFIES generates canonical molecule strings and can thus not support data augmentation</a:t>
            </a:r>
          </a:p>
          <a:p>
            <a:r>
              <a:rPr lang="en-GB" dirty="0"/>
              <a:t>- Let’s move onto to functional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6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might switch this to finding motifs/reoccurring patterns in the SELFIES representation</a:t>
            </a:r>
          </a:p>
          <a:p>
            <a:r>
              <a:rPr lang="en-GB" dirty="0"/>
              <a:t>Now onto discrete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EC08-3FA1-4AFD-BCF5-808F173EFE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0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4B6A-F32C-4AF7-8BB5-7D0D9FEBACFE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FA59-0C6D-48DF-9A03-6D41C047E46C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8211-908D-451D-AA4A-D951007EE544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5001-E8DC-BEB3-3FE8-83407B4D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D38-9E01-EED0-354A-C11F5033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1895-1476-0B38-4BC3-B07F5C5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B41-5E9F-4C0F-BA2A-37429250636D}" type="datetime1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FF4-87C7-6FC2-824E-57E1BBE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532F-B1A6-EAA6-428A-E96E534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6813-C49A-4937-9B9D-31B5BBAEE929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5A7-53A8-4B89-B680-9D415CEB9427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FCA-BB04-4295-A329-09D4E59D4A17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A518-2CCD-4257-87FF-3296DCB6550D}" type="datetime1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C644-44FE-476E-BCFC-E9FB18D6941A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31F2-C5EB-41D7-968E-F149A320614A}" type="datetime1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034C-0FC2-4CCA-9AD0-0A75316E027A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E1E5-EEC3-4892-89FA-074F0C891CCB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6D87-B06B-431E-94A2-12AEFAECE579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749A-A127-96BF-F4D5-0A341E16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EB53-DA17-DE9A-3FA6-B9314DA2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B662-D163-FDD3-48D1-D367632F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B6FB-A508-46A1-A7E4-686C06B50510}" type="datetime1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9583-CEB7-EC91-C1BA-A09B4534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EDE6-314D-0D85-7652-0D3B621A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onrwolfe.substack.com/p/t5-text-to-text-transformers-p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Montserrat Light" pitchFamily="2" charset="0"/>
              </a:rPr>
              <a:t>Protein design through discrete 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A9C-795F-D807-F547-02B7061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6AB5-B52E-FDD6-7F4C-2AFE551C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Group Algorithm</a:t>
            </a:r>
            <a:r>
              <a:rPr lang="en-GB" baseline="30000" dirty="0"/>
              <a:t>1 </a:t>
            </a:r>
            <a:r>
              <a:rPr lang="en-GB" dirty="0"/>
              <a:t>– How are the groups found?</a:t>
            </a:r>
          </a:p>
          <a:p>
            <a:pPr lvl="1"/>
            <a:r>
              <a:rPr lang="en-GB" dirty="0"/>
              <a:t>Mark all hetero atoms in a SMILES string (not a carbon or hydrogen atom)</a:t>
            </a:r>
          </a:p>
          <a:p>
            <a:pPr lvl="1"/>
            <a:r>
              <a:rPr lang="en-GB" dirty="0"/>
              <a:t>Mark “interesting” carbon atoms</a:t>
            </a:r>
          </a:p>
          <a:p>
            <a:pPr lvl="2"/>
            <a:r>
              <a:rPr lang="en-GB" dirty="0"/>
              <a:t>Dependent on their bonds, connected atoms or part of specific rings</a:t>
            </a:r>
          </a:p>
          <a:p>
            <a:pPr lvl="1"/>
            <a:r>
              <a:rPr lang="en-GB" dirty="0"/>
              <a:t>Merge all connected marked atoms to a single FG</a:t>
            </a:r>
          </a:p>
          <a:p>
            <a:pPr lvl="1"/>
            <a:r>
              <a:rPr lang="en-GB" dirty="0"/>
              <a:t>Extract FG</a:t>
            </a:r>
          </a:p>
          <a:p>
            <a:r>
              <a:rPr lang="en-GB" b="1" dirty="0"/>
              <a:t>Vocabulary</a:t>
            </a:r>
            <a:r>
              <a:rPr lang="en-GB" dirty="0"/>
              <a:t>:</a:t>
            </a:r>
          </a:p>
          <a:p>
            <a:pPr lvl="1"/>
            <a:r>
              <a:rPr lang="pt-BR" sz="1800" dirty="0"/>
              <a:t>[CNC(C)=O], [CC(=O)N(C)C], [CNC], [CN], [CC(=O)O], [cnc], [CN(C)C(C)=O], [CO], [cO], [CS], [CC(N)=O], [CNC(=N)N], [CC(=O)NC], [CSC], [c[nH]c]</a:t>
            </a:r>
            <a:endParaRPr lang="en-GB" sz="1800" dirty="0"/>
          </a:p>
          <a:p>
            <a:r>
              <a:rPr lang="en-GB" dirty="0"/>
              <a:t>Logically what are the functional groups of amino acids?</a:t>
            </a:r>
          </a:p>
          <a:p>
            <a:pPr lvl="1"/>
            <a:r>
              <a:rPr lang="en-GB" dirty="0"/>
              <a:t>Looks a lot like each side chain is its own functional group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A60BB-105A-F0E2-8437-BAB75FF8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B071-0DF6-0C2B-B6FB-8786CA9C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Peter Ertl (2017) An algorithm to identify functional groups in organic molecules</a:t>
            </a:r>
          </a:p>
        </p:txBody>
      </p:sp>
    </p:spTree>
    <p:extLst>
      <p:ext uri="{BB962C8B-B14F-4D97-AF65-F5344CB8AC3E}">
        <p14:creationId xmlns:p14="http://schemas.microsoft.com/office/powerpoint/2010/main" val="386855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Diffusion processes make use of the 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have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for the forward/corruption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</a:t>
                </a:r>
                <a:r>
                  <a:rPr lang="en-GB" b="1" dirty="0"/>
                  <a:t>efficiently sample </a:t>
                </a:r>
                <a:r>
                  <a:rPr lang="en-GB" dirty="0"/>
                  <a:t>from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obtain a</a:t>
                </a:r>
                <a:r>
                  <a:rPr lang="en-GB" b="1" dirty="0"/>
                  <a:t> tractable forward process posterior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73273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188273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200" y="5305347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b="1" dirty="0"/>
                  <a:t>Uniform transition</a:t>
                </a:r>
                <a:r>
                  <a:rPr lang="en-GB" sz="2000" dirty="0"/>
                  <a:t>, go to any state with equal probability	</a:t>
                </a:r>
              </a:p>
              <a:p>
                <a:pPr lvl="1"/>
                <a:r>
                  <a:rPr lang="en-GB" sz="1800" dirty="0"/>
                  <a:t> </a:t>
                </a:r>
              </a:p>
              <a:p>
                <a:r>
                  <a:rPr lang="en-GB" sz="2000" b="1" dirty="0"/>
                  <a:t>Absorbing transition</a:t>
                </a:r>
                <a:r>
                  <a:rPr lang="en-GB" sz="2000" dirty="0"/>
                  <a:t>, go to a [MASK] state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set to 1</a:t>
                </a:r>
              </a:p>
              <a:p>
                <a:r>
                  <a:rPr lang="en-GB" sz="2000" b="1" dirty="0"/>
                  <a:t>Discretized Gaussian</a:t>
                </a:r>
                <a:r>
                  <a:rPr lang="en-GB" sz="2000" dirty="0"/>
                  <a:t>, useful for ordinal data</a:t>
                </a:r>
              </a:p>
              <a:p>
                <a:r>
                  <a:rPr lang="en-GB" sz="2000" b="1" dirty="0"/>
                  <a:t>Token embedding distance</a:t>
                </a:r>
                <a:r>
                  <a:rPr lang="en-GB" sz="2000" dirty="0"/>
                  <a:t>, transition to a semantically close token (useful for natural language)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26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156340"/>
            <a:ext cx="3394636" cy="30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481" y="2845230"/>
            <a:ext cx="2413125" cy="42465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706" y="4647268"/>
            <a:ext cx="3836016" cy="1450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626" y="4659309"/>
            <a:ext cx="3486481" cy="1450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558626" y="4302820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300706" y="4277936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8BFC9-7CDF-6923-E189-BE07139FCCE7}"/>
              </a:ext>
            </a:extLst>
          </p:cNvPr>
          <p:cNvSpPr txBox="1"/>
          <p:nvPr/>
        </p:nvSpPr>
        <p:spPr>
          <a:xfrm>
            <a:off x="1072106" y="4570037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A499A-34E3-10E1-AC0A-803F94A35668}"/>
              </a:ext>
            </a:extLst>
          </p:cNvPr>
          <p:cNvSpPr txBox="1"/>
          <p:nvPr/>
        </p:nvSpPr>
        <p:spPr>
          <a:xfrm>
            <a:off x="7330026" y="4558640"/>
            <a:ext cx="457200" cy="155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4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90281-954E-1384-00AB-2C6111C57E2C}"/>
              </a:ext>
            </a:extLst>
          </p:cNvPr>
          <p:cNvSpPr txBox="1"/>
          <p:nvPr/>
        </p:nvSpPr>
        <p:spPr>
          <a:xfrm>
            <a:off x="1348953" y="6098019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AAE68-3820-5A93-63D2-5C6D17961CA4}"/>
              </a:ext>
            </a:extLst>
          </p:cNvPr>
          <p:cNvSpPr txBox="1"/>
          <p:nvPr/>
        </p:nvSpPr>
        <p:spPr>
          <a:xfrm>
            <a:off x="7558625" y="6074570"/>
            <a:ext cx="34864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      1	  2	3               4           M</a:t>
            </a:r>
          </a:p>
        </p:txBody>
      </p:sp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5" grpId="0"/>
      <p:bldP spid="10" grpId="0"/>
      <p:bldP spid="1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33BC-2F9B-CFCE-330F-E560328F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process during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0A96-AD11-F66E-253D-303EDF06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EEB087-775F-BBE6-AF61-345DBA9BA782}"/>
                  </a:ext>
                </a:extLst>
              </p:cNvPr>
              <p:cNvSpPr/>
              <p:nvPr/>
            </p:nvSpPr>
            <p:spPr>
              <a:xfrm>
                <a:off x="3170574" y="2977824"/>
                <a:ext cx="657922" cy="2341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EEB087-775F-BBE6-AF61-345DBA9B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74" y="2977824"/>
                <a:ext cx="657922" cy="2341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8373461-2060-AF60-162F-29271D2CD689}"/>
              </a:ext>
            </a:extLst>
          </p:cNvPr>
          <p:cNvSpPr/>
          <p:nvPr/>
        </p:nvSpPr>
        <p:spPr>
          <a:xfrm>
            <a:off x="4101571" y="3114426"/>
            <a:ext cx="2231146" cy="20685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D3PM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1A9D34-A163-FC3A-1C67-15C7D0BB8EE6}"/>
                  </a:ext>
                </a:extLst>
              </p:cNvPr>
              <p:cNvSpPr/>
              <p:nvPr/>
            </p:nvSpPr>
            <p:spPr>
              <a:xfrm>
                <a:off x="6605792" y="2977824"/>
                <a:ext cx="657922" cy="2341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1A9D34-A163-FC3A-1C67-15C7D0BB8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92" y="2977824"/>
                <a:ext cx="657922" cy="2341756"/>
              </a:xfrm>
              <a:prstGeom prst="rect">
                <a:avLst/>
              </a:prstGeom>
              <a:blipFill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52A617-EA63-E42D-B3A9-82BEE8E700F7}"/>
                  </a:ext>
                </a:extLst>
              </p:cNvPr>
              <p:cNvSpPr/>
              <p:nvPr/>
            </p:nvSpPr>
            <p:spPr>
              <a:xfrm>
                <a:off x="838200" y="2977824"/>
                <a:ext cx="657922" cy="2341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52A617-EA63-E42D-B3A9-82BEE8E70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7824"/>
                <a:ext cx="657922" cy="23417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069D62-63AB-9172-5C7E-B0C299281C9D}"/>
                  </a:ext>
                </a:extLst>
              </p:cNvPr>
              <p:cNvSpPr/>
              <p:nvPr/>
            </p:nvSpPr>
            <p:spPr>
              <a:xfrm>
                <a:off x="1764548" y="3579990"/>
                <a:ext cx="1137600" cy="1137425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069D62-63AB-9172-5C7E-B0C299281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48" y="3579990"/>
                <a:ext cx="1137600" cy="1137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7A6EDA-E28B-DF09-EB5C-936F77D04A03}"/>
                  </a:ext>
                </a:extLst>
              </p:cNvPr>
              <p:cNvSpPr/>
              <p:nvPr/>
            </p:nvSpPr>
            <p:spPr>
              <a:xfrm>
                <a:off x="7658324" y="1690688"/>
                <a:ext cx="1802068" cy="1511766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Posterior</a:t>
                </a:r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342900" indent="-342900" algn="ctr">
                  <a:buFont typeface="+mj-lt"/>
                  <a:buAutoNum type="arabicPeriod"/>
                </a:pPr>
                <a:endParaRPr lang="en-GB" sz="16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7A6EDA-E28B-DF09-EB5C-936F77D0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24" y="1690688"/>
                <a:ext cx="1802068" cy="1511766"/>
              </a:xfrm>
              <a:prstGeom prst="rect">
                <a:avLst/>
              </a:prstGeom>
              <a:blipFill>
                <a:blip r:embed="rId7"/>
                <a:stretch>
                  <a:fillRect r="-1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DEF2129-EB89-6D8C-3896-248E1328304C}"/>
              </a:ext>
            </a:extLst>
          </p:cNvPr>
          <p:cNvSpPr/>
          <p:nvPr/>
        </p:nvSpPr>
        <p:spPr>
          <a:xfrm>
            <a:off x="9930958" y="1919676"/>
            <a:ext cx="1204332" cy="10537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Variational Lower Bound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A661F-1E18-1C81-71E1-4FE2BD4DBF22}"/>
              </a:ext>
            </a:extLst>
          </p:cNvPr>
          <p:cNvSpPr/>
          <p:nvPr/>
        </p:nvSpPr>
        <p:spPr>
          <a:xfrm>
            <a:off x="7905681" y="5182978"/>
            <a:ext cx="1204332" cy="10537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Cross-entropy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F19F98-CE35-63D3-23A4-85EBD1A4D26E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7030912" y="2350413"/>
            <a:ext cx="531253" cy="723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5464D13-3C39-DE3D-EDFC-EA2C60DC410B}"/>
              </a:ext>
            </a:extLst>
          </p:cNvPr>
          <p:cNvCxnSpPr>
            <a:stCxn id="5" idx="0"/>
            <a:endCxn id="10" idx="1"/>
          </p:cNvCxnSpPr>
          <p:nvPr/>
        </p:nvCxnSpPr>
        <p:spPr>
          <a:xfrm rot="5400000" flipH="1" flipV="1">
            <a:off x="5313303" y="632804"/>
            <a:ext cx="531253" cy="41587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95C433-9E6B-9563-3612-C55F0F43056A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4147116" y="-533383"/>
            <a:ext cx="531253" cy="6491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60F59B-8E8C-AD19-91FC-EFD8C05FB86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460392" y="2446571"/>
            <a:ext cx="470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B2F0C8B-4B87-0C70-39CB-7481DF50A23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341275" y="2145466"/>
            <a:ext cx="390293" cy="67385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D0F560-B634-BC46-9E00-F57E9587F484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7225071" y="5029262"/>
            <a:ext cx="390293" cy="9709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4835C-B0C3-CE5F-43BE-1BE0800C98F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496122" y="4148702"/>
            <a:ext cx="26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5A86AA-B5DD-6D53-8786-DA058BBD1B62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902148" y="4148702"/>
            <a:ext cx="26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94D018-A06C-FD05-35B0-6EC9EE87CE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28496" y="4148702"/>
            <a:ext cx="2730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87A499-4563-398A-974C-0BA1EF4DFC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2717" y="4148702"/>
            <a:ext cx="2730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A800C46-7F2D-2AD1-4660-C8E173248F90}"/>
              </a:ext>
            </a:extLst>
          </p:cNvPr>
          <p:cNvSpPr/>
          <p:nvPr/>
        </p:nvSpPr>
        <p:spPr>
          <a:xfrm>
            <a:off x="10065941" y="4216058"/>
            <a:ext cx="934365" cy="817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E67CC0-8918-688F-8CC7-1F307C104FE1}"/>
              </a:ext>
            </a:extLst>
          </p:cNvPr>
          <p:cNvCxnSpPr>
            <a:stCxn id="11" idx="2"/>
            <a:endCxn id="57" idx="0"/>
          </p:cNvCxnSpPr>
          <p:nvPr/>
        </p:nvCxnSpPr>
        <p:spPr>
          <a:xfrm>
            <a:off x="10533124" y="2973466"/>
            <a:ext cx="0" cy="1242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9263535-C113-61D7-234B-EDE819525410}"/>
              </a:ext>
            </a:extLst>
          </p:cNvPr>
          <p:cNvCxnSpPr>
            <a:stCxn id="12" idx="3"/>
            <a:endCxn id="57" idx="2"/>
          </p:cNvCxnSpPr>
          <p:nvPr/>
        </p:nvCxnSpPr>
        <p:spPr>
          <a:xfrm flipV="1">
            <a:off x="9110013" y="5033627"/>
            <a:ext cx="1423111" cy="6762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1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</m:oMath>
                </a14:m>
                <a:r>
                  <a:rPr lang="en-GB" dirty="0"/>
                  <a:t>calculates the difference in posteriors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i="1" dirty="0"/>
                  <a:t> </a:t>
                </a:r>
                <a:r>
                  <a:rPr lang="en-GB" b="0" dirty="0"/>
                  <a:t>and</a:t>
                </a:r>
                <a:r>
                  <a:rPr lang="nl-N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r>
                  <a:rPr lang="en-GB" dirty="0"/>
                  <a:t>During training 3 metrics are observed</a:t>
                </a:r>
              </a:p>
              <a:p>
                <a:pPr lvl="1">
                  <a:buFont typeface="Cambria Math" panose="02040503050406030204" pitchFamily="18" charset="0"/>
                  <a:buChar char="↓"/>
                </a:pPr>
                <a:r>
                  <a:rPr lang="en-GB" b="1" dirty="0"/>
                  <a:t>Train loss</a:t>
                </a:r>
                <a:r>
                  <a:rPr lang="en-GB" dirty="0"/>
                  <a:t>, measures how well the model performs </a:t>
                </a:r>
              </a:p>
              <a:p>
                <a:pPr lvl="2"/>
                <a:r>
                  <a:rPr lang="en-GB" dirty="0"/>
                  <a:t>VB loss and CE loss are also separately measured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grad norm</a:t>
                </a:r>
                <a:r>
                  <a:rPr lang="en-GB" dirty="0"/>
                  <a:t>, shows how big the updates are to model parameters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param norm</a:t>
                </a:r>
                <a:r>
                  <a:rPr lang="en-GB" dirty="0"/>
                  <a:t>, shows the magnitude of model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21B-CA8B-ACE5-CD02-F8A0BFFB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Architecture? – 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7D7F-9A97-8D35-98CA-8FD1C7F0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What do we want our architecture to do?</a:t>
            </a:r>
          </a:p>
          <a:p>
            <a:pPr lvl="1"/>
            <a:r>
              <a:rPr lang="en-GB" dirty="0"/>
              <a:t>Given a corrupted sequence and a timestep give a slightly less corrupted sequence</a:t>
            </a:r>
          </a:p>
          <a:p>
            <a:r>
              <a:rPr lang="en-GB" dirty="0"/>
              <a:t>BERT </a:t>
            </a:r>
          </a:p>
          <a:p>
            <a:pPr lvl="1"/>
            <a:r>
              <a:rPr lang="en-GB" b="1" dirty="0"/>
              <a:t>Output:</a:t>
            </a:r>
            <a:r>
              <a:rPr lang="en-GB" dirty="0"/>
              <a:t> Probabilities of vocabulary of masked tokens and sequence context</a:t>
            </a:r>
          </a:p>
          <a:p>
            <a:pPr lvl="1"/>
            <a:r>
              <a:rPr lang="en-GB" b="1" dirty="0"/>
              <a:t>Complexity: </a:t>
            </a:r>
            <a:r>
              <a:rPr lang="en-GB" dirty="0"/>
              <a:t>Less complex (only the encoder of a transformer)</a:t>
            </a:r>
          </a:p>
          <a:p>
            <a:pPr lvl="1"/>
            <a:r>
              <a:rPr lang="en-GB" b="1" dirty="0"/>
              <a:t>Strength: </a:t>
            </a:r>
            <a:r>
              <a:rPr lang="en-GB" dirty="0"/>
              <a:t>Sequence understanding</a:t>
            </a:r>
          </a:p>
          <a:p>
            <a:r>
              <a:rPr lang="en-GB" dirty="0"/>
              <a:t>GPT</a:t>
            </a:r>
          </a:p>
          <a:p>
            <a:pPr lvl="1"/>
            <a:r>
              <a:rPr lang="en-GB" b="1" dirty="0"/>
              <a:t>Output: </a:t>
            </a:r>
            <a:r>
              <a:rPr lang="en-GB" dirty="0"/>
              <a:t>A sequence (tokens predicted one-by-one)</a:t>
            </a:r>
          </a:p>
          <a:p>
            <a:pPr lvl="1"/>
            <a:r>
              <a:rPr lang="en-GB" b="1" dirty="0"/>
              <a:t>Complexity: </a:t>
            </a:r>
            <a:r>
              <a:rPr lang="en-GB" dirty="0"/>
              <a:t>Less complex (only the decoder of a transformer)</a:t>
            </a:r>
          </a:p>
          <a:p>
            <a:pPr lvl="1"/>
            <a:r>
              <a:rPr lang="en-GB" b="1" dirty="0"/>
              <a:t>Strength: </a:t>
            </a:r>
            <a:r>
              <a:rPr lang="en-GB" dirty="0"/>
              <a:t>Sequence completion</a:t>
            </a:r>
          </a:p>
          <a:p>
            <a:r>
              <a:rPr lang="en-GB" dirty="0"/>
              <a:t>Transformer (T5)</a:t>
            </a:r>
          </a:p>
          <a:p>
            <a:pPr lvl="1"/>
            <a:r>
              <a:rPr lang="en-GB" b="1" dirty="0"/>
              <a:t>Output:</a:t>
            </a:r>
            <a:r>
              <a:rPr lang="en-GB" dirty="0"/>
              <a:t> Sequence to Sequence</a:t>
            </a:r>
          </a:p>
          <a:p>
            <a:pPr lvl="1"/>
            <a:r>
              <a:rPr lang="en-GB" b="1" dirty="0"/>
              <a:t>Complexity: </a:t>
            </a:r>
            <a:r>
              <a:rPr lang="en-GB" dirty="0"/>
              <a:t>More complex</a:t>
            </a:r>
          </a:p>
          <a:p>
            <a:pPr lvl="1"/>
            <a:r>
              <a:rPr lang="en-GB" b="1" dirty="0"/>
              <a:t>Strength: </a:t>
            </a:r>
            <a:r>
              <a:rPr lang="en-GB" dirty="0"/>
              <a:t>works well in our generative sequence setup (Does both sequence understanding and generation)</a:t>
            </a:r>
          </a:p>
          <a:p>
            <a:r>
              <a:rPr lang="en-GB" dirty="0"/>
              <a:t>Transformer architecture used in other sequence diffusion models</a:t>
            </a:r>
          </a:p>
          <a:p>
            <a:pPr lvl="1"/>
            <a:r>
              <a:rPr lang="en-GB" dirty="0"/>
              <a:t>D3PM, Diffusion Protein Language Model (DPLM)</a:t>
            </a:r>
          </a:p>
          <a:p>
            <a:r>
              <a:rPr lang="en-GB" dirty="0"/>
              <a:t>BERT also used in sequence diffusion models</a:t>
            </a:r>
          </a:p>
          <a:p>
            <a:pPr lvl="1"/>
            <a:r>
              <a:rPr lang="en-GB" dirty="0" err="1"/>
              <a:t>DiscDiff</a:t>
            </a:r>
            <a:r>
              <a:rPr lang="en-GB" dirty="0"/>
              <a:t>, Protein Design with Guided Discrete Diffusion, </a:t>
            </a:r>
            <a:r>
              <a:rPr lang="nl-NL" dirty="0" err="1"/>
              <a:t>Dnabert</a:t>
            </a:r>
            <a:r>
              <a:rPr lang="nl-NL" dirty="0"/>
              <a:t>, </a:t>
            </a:r>
            <a:r>
              <a:rPr lang="nl-NL" dirty="0" err="1"/>
              <a:t>DiffBert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F660-7D2B-8F31-B10B-F986BD12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451D-8E31-B6DF-9495-FB9158DE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– How is it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EF26-7264-0783-3246-A38D841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861" cy="435133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1800" dirty="0"/>
              <a:t>Layer normalization is simplified for better training efficiency and stability</a:t>
            </a:r>
          </a:p>
          <a:p>
            <a:pPr marL="457200" indent="-457200">
              <a:buAutoNum type="arabicPeriod"/>
            </a:pPr>
            <a:r>
              <a:rPr lang="en-GB" sz="1800" dirty="0"/>
              <a:t>Relative positional encoding aids with longer sequences</a:t>
            </a:r>
          </a:p>
          <a:p>
            <a:pPr marL="457200" indent="-457200">
              <a:buAutoNum type="arabicPeriod"/>
            </a:pPr>
            <a:r>
              <a:rPr lang="en-GB" sz="1800" dirty="0"/>
              <a:t>Dropout regularization used throughout the network</a:t>
            </a:r>
          </a:p>
          <a:p>
            <a:pPr marL="457200" indent="-457200">
              <a:buAutoNum type="arabicPeriod"/>
            </a:pPr>
            <a:endParaRPr lang="en-GB" sz="1800" dirty="0"/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0C36431C-2477-C76F-11F2-ABD1B0F0A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37" y="1735024"/>
            <a:ext cx="6978508" cy="447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9D4B0-4B10-8FAB-283C-54B044882202}"/>
              </a:ext>
            </a:extLst>
          </p:cNvPr>
          <p:cNvSpPr txBox="1"/>
          <p:nvPr/>
        </p:nvSpPr>
        <p:spPr>
          <a:xfrm>
            <a:off x="5648632" y="6178286"/>
            <a:ext cx="6083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/>
              <a:t>Image taken from: </a:t>
            </a:r>
            <a:r>
              <a:rPr lang="en-GB" sz="1000" i="1" dirty="0">
                <a:hlinkClick r:id="rId4"/>
              </a:rPr>
              <a:t>https://cameronrwolfe.substack.com/p/t5-text-to-text-transformers-part</a:t>
            </a:r>
            <a:endParaRPr lang="en-GB" sz="1000" i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B8FB-F4CC-6912-354B-D87DC09D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E92724D-30D6-F4AF-ED3F-3D34F659E3F8}"/>
              </a:ext>
            </a:extLst>
          </p:cNvPr>
          <p:cNvSpPr txBox="1"/>
          <p:nvPr/>
        </p:nvSpPr>
        <p:spPr>
          <a:xfrm>
            <a:off x="888273" y="2142409"/>
            <a:ext cx="487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One-hot encode sequence to obtain shape (b, K,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Encoder input is optional as its used for conditioning information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68717E-D51A-68E6-B74A-3DDE19E0C12C}"/>
              </a:ext>
            </a:extLst>
          </p:cNvPr>
          <p:cNvGrpSpPr/>
          <p:nvPr/>
        </p:nvGrpSpPr>
        <p:grpSpPr>
          <a:xfrm>
            <a:off x="3806414" y="2289562"/>
            <a:ext cx="8100273" cy="4333425"/>
            <a:chOff x="3401033" y="1093440"/>
            <a:chExt cx="8100273" cy="433342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F08A6F9-63CC-773F-88AB-1996310C7644}"/>
                </a:ext>
              </a:extLst>
            </p:cNvPr>
            <p:cNvSpPr/>
            <p:nvPr/>
          </p:nvSpPr>
          <p:spPr>
            <a:xfrm rot="5400000">
              <a:off x="4306565" y="2678759"/>
              <a:ext cx="2239654" cy="1990804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72000" bIns="57600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GB" sz="1600" dirty="0"/>
                <a:t>Encoder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F1FC2D3-2A71-9EB2-DE44-635AE1C315D6}"/>
                </a:ext>
              </a:extLst>
            </p:cNvPr>
            <p:cNvSpPr/>
            <p:nvPr/>
          </p:nvSpPr>
          <p:spPr>
            <a:xfrm rot="16200000">
              <a:off x="8198674" y="2678761"/>
              <a:ext cx="2239651" cy="1990802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72000" bIns="576000"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GB" sz="1600" dirty="0"/>
                <a:t>Decoder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7C749A-EAF1-643C-BF98-65C3900938DF}"/>
                </a:ext>
              </a:extLst>
            </p:cNvPr>
            <p:cNvSpPr/>
            <p:nvPr/>
          </p:nvSpPr>
          <p:spPr>
            <a:xfrm>
              <a:off x="3401033" y="2801460"/>
              <a:ext cx="643116" cy="1753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Input</a:t>
              </a:r>
              <a:endParaRPr lang="en-GB" sz="105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D4CAF-B36B-F307-56C6-401B66C09F3D}"/>
                </a:ext>
              </a:extLst>
            </p:cNvPr>
            <p:cNvSpPr/>
            <p:nvPr/>
          </p:nvSpPr>
          <p:spPr>
            <a:xfrm>
              <a:off x="6978322" y="2594429"/>
              <a:ext cx="427348" cy="4273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t</a:t>
              </a:r>
              <a:endParaRPr lang="en-GB" i="1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E277F08-622E-0602-C8E5-D3E0BD802EB1}"/>
                </a:ext>
              </a:extLst>
            </p:cNvPr>
            <p:cNvCxnSpPr>
              <a:cxnSpLocks/>
              <a:stCxn id="26" idx="3"/>
              <a:endCxn id="6" idx="3"/>
            </p:cNvCxnSpPr>
            <p:nvPr/>
          </p:nvCxnSpPr>
          <p:spPr>
            <a:xfrm flipV="1">
              <a:off x="4044149" y="3674161"/>
              <a:ext cx="386841" cy="39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3BD217-D795-EEA5-6084-9663C372E8F2}"/>
                </a:ext>
              </a:extLst>
            </p:cNvPr>
            <p:cNvSpPr/>
            <p:nvPr/>
          </p:nvSpPr>
          <p:spPr>
            <a:xfrm>
              <a:off x="6875006" y="3210791"/>
              <a:ext cx="646799" cy="9267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enc</a:t>
              </a:r>
            </a:p>
            <a:p>
              <a:pPr algn="ctr"/>
              <a:r>
                <a:rPr lang="en-GB" sz="900" dirty="0"/>
                <a:t>inputs</a:t>
              </a:r>
              <a:endParaRPr lang="en-GB" sz="1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4B1540-6062-6F80-DF35-A2FF4C9FD95B}"/>
                </a:ext>
              </a:extLst>
            </p:cNvPr>
            <p:cNvCxnSpPr>
              <a:stCxn id="6" idx="0"/>
              <a:endCxn id="4" idx="1"/>
            </p:cNvCxnSpPr>
            <p:nvPr/>
          </p:nvCxnSpPr>
          <p:spPr>
            <a:xfrm>
              <a:off x="6421794" y="3674161"/>
              <a:ext cx="4532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A7CAAF1-5B64-2520-4489-205C30159C76}"/>
                    </a:ext>
                  </a:extLst>
                </p:cNvPr>
                <p:cNvSpPr/>
                <p:nvPr/>
              </p:nvSpPr>
              <p:spPr>
                <a:xfrm>
                  <a:off x="7826314" y="1093440"/>
                  <a:ext cx="643115" cy="1753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A7CAAF1-5B64-2520-4489-205C30159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314" y="1093440"/>
                  <a:ext cx="643115" cy="1753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658700-D8C2-ACFE-19F9-A644B0222B2A}"/>
                </a:ext>
              </a:extLst>
            </p:cNvPr>
            <p:cNvCxnSpPr>
              <a:stCxn id="4" idx="3"/>
              <a:endCxn id="7" idx="0"/>
            </p:cNvCxnSpPr>
            <p:nvPr/>
          </p:nvCxnSpPr>
          <p:spPr>
            <a:xfrm>
              <a:off x="7521805" y="3674161"/>
              <a:ext cx="80129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7E785AE5-CF80-6107-265B-21902764FD6B}"/>
                </a:ext>
              </a:extLst>
            </p:cNvPr>
            <p:cNvSpPr/>
            <p:nvPr/>
          </p:nvSpPr>
          <p:spPr>
            <a:xfrm rot="16200000">
              <a:off x="4651355" y="3360598"/>
              <a:ext cx="520117" cy="3020761"/>
            </a:xfrm>
            <a:prstGeom prst="leftBrace">
              <a:avLst>
                <a:gd name="adj1" fmla="val 66397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9A29C0-8791-0327-9FAA-5954681B2C50}"/>
                </a:ext>
              </a:extLst>
            </p:cNvPr>
            <p:cNvSpPr txBox="1"/>
            <p:nvPr/>
          </p:nvSpPr>
          <p:spPr>
            <a:xfrm>
              <a:off x="4336767" y="5119088"/>
              <a:ext cx="1149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24F334E-5A5D-194E-0F09-77D5A026EB47}"/>
                    </a:ext>
                  </a:extLst>
                </p:cNvPr>
                <p:cNvSpPr/>
                <p:nvPr/>
              </p:nvSpPr>
              <p:spPr>
                <a:xfrm>
                  <a:off x="10858190" y="2801460"/>
                  <a:ext cx="643116" cy="1753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logits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050" b="0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24F334E-5A5D-194E-0F09-77D5A026E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190" y="2801460"/>
                  <a:ext cx="643116" cy="1753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2100B8-36D1-0E81-CC62-6E23F71170A4}"/>
                </a:ext>
              </a:extLst>
            </p:cNvPr>
            <p:cNvCxnSpPr>
              <a:stCxn id="7" idx="3"/>
              <a:endCxn id="44" idx="1"/>
            </p:cNvCxnSpPr>
            <p:nvPr/>
          </p:nvCxnSpPr>
          <p:spPr>
            <a:xfrm>
              <a:off x="10313901" y="3674161"/>
              <a:ext cx="544289" cy="39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485CA6-D6D5-6182-A5EF-55948B43A673}"/>
                </a:ext>
              </a:extLst>
            </p:cNvPr>
            <p:cNvSpPr/>
            <p:nvPr/>
          </p:nvSpPr>
          <p:spPr>
            <a:xfrm>
              <a:off x="6871322" y="4515558"/>
              <a:ext cx="646799" cy="65251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Predict length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4B320C-AA16-F85C-91D7-0BAF36C3D43F}"/>
                </a:ext>
              </a:extLst>
            </p:cNvPr>
            <p:cNvSpPr/>
            <p:nvPr/>
          </p:nvSpPr>
          <p:spPr>
            <a:xfrm>
              <a:off x="8062410" y="4241330"/>
              <a:ext cx="646799" cy="926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length</a:t>
              </a:r>
            </a:p>
            <a:p>
              <a:pPr algn="ctr"/>
              <a:r>
                <a:rPr lang="en-GB" sz="900" dirty="0"/>
                <a:t>logits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8758B22-444A-D49D-3CE4-B18E22BE2A30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7518121" y="4704699"/>
              <a:ext cx="544289" cy="13711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73CFBA-A4A1-C13F-0C56-E3AF5C096DF0}"/>
                </a:ext>
              </a:extLst>
            </p:cNvPr>
            <p:cNvCxnSpPr>
              <a:cxnSpLocks/>
              <a:stCxn id="4" idx="2"/>
              <a:endCxn id="56" idx="0"/>
            </p:cNvCxnSpPr>
            <p:nvPr/>
          </p:nvCxnSpPr>
          <p:spPr>
            <a:xfrm flipH="1">
              <a:off x="7194722" y="4137530"/>
              <a:ext cx="3684" cy="378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AF5AFC2-1EDF-11AA-707E-E7CA0AA90260}"/>
                    </a:ext>
                  </a:extLst>
                </p:cNvPr>
                <p:cNvSpPr/>
                <p:nvPr/>
              </p:nvSpPr>
              <p:spPr>
                <a:xfrm>
                  <a:off x="5922815" y="1093440"/>
                  <a:ext cx="643115" cy="1753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Target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AF5AFC2-1EDF-11AA-707E-E7CA0AA902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15" y="1093440"/>
                  <a:ext cx="643115" cy="1753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84A1657-CEA0-94C4-448E-C6F0C176E6CE}"/>
                </a:ext>
              </a:extLst>
            </p:cNvPr>
            <p:cNvSpPr/>
            <p:nvPr/>
          </p:nvSpPr>
          <p:spPr>
            <a:xfrm>
              <a:off x="6871321" y="1641664"/>
              <a:ext cx="646799" cy="65251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Corrupt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AE644F2-3EE3-4BC2-89C7-0281EA1B48EB}"/>
                </a:ext>
              </a:extLst>
            </p:cNvPr>
            <p:cNvCxnSpPr>
              <a:cxnSpLocks/>
              <a:stCxn id="73" idx="3"/>
              <a:endCxn id="82" idx="1"/>
            </p:cNvCxnSpPr>
            <p:nvPr/>
          </p:nvCxnSpPr>
          <p:spPr>
            <a:xfrm flipV="1">
              <a:off x="6565930" y="1967919"/>
              <a:ext cx="305391" cy="21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088475-BD35-667D-B0F1-C81759F87BD0}"/>
                </a:ext>
              </a:extLst>
            </p:cNvPr>
            <p:cNvCxnSpPr>
              <a:cxnSpLocks/>
              <a:stCxn id="82" idx="3"/>
              <a:endCxn id="28" idx="1"/>
            </p:cNvCxnSpPr>
            <p:nvPr/>
          </p:nvCxnSpPr>
          <p:spPr>
            <a:xfrm>
              <a:off x="7518120" y="1967919"/>
              <a:ext cx="308194" cy="21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D32B451-820A-95E8-B03C-46AC5099EAA7}"/>
                </a:ext>
              </a:extLst>
            </p:cNvPr>
            <p:cNvCxnSpPr>
              <a:cxnSpLocks/>
              <a:stCxn id="27" idx="0"/>
              <a:endCxn id="82" idx="2"/>
            </p:cNvCxnSpPr>
            <p:nvPr/>
          </p:nvCxnSpPr>
          <p:spPr>
            <a:xfrm flipV="1">
              <a:off x="7191996" y="2294174"/>
              <a:ext cx="2725" cy="3002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1B023E1D-70A0-98F3-9F38-A8A5EFCE5BBC}"/>
                </a:ext>
              </a:extLst>
            </p:cNvPr>
            <p:cNvCxnSpPr>
              <a:stCxn id="28" idx="2"/>
              <a:endCxn id="7" idx="0"/>
            </p:cNvCxnSpPr>
            <p:nvPr/>
          </p:nvCxnSpPr>
          <p:spPr>
            <a:xfrm rot="16200000" flipH="1">
              <a:off x="7821774" y="3172837"/>
              <a:ext cx="827422" cy="1752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itle 108">
            <a:extLst>
              <a:ext uri="{FF2B5EF4-FFF2-40B4-BE49-F238E27FC236}">
                <a16:creationId xmlns:a16="http://schemas.microsoft.com/office/drawing/2014/main" id="{1AFFCC51-1147-7405-77B0-75E48D85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on T5</a:t>
            </a:r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2488A047-3CD7-47F8-EC57-0554FB9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17</a:t>
            </a:fld>
            <a:endParaRPr lang="en-GB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08D31A3-6D2D-F013-27CC-63CB0DA7B2FA}"/>
              </a:ext>
            </a:extLst>
          </p:cNvPr>
          <p:cNvCxnSpPr>
            <a:stCxn id="27" idx="3"/>
          </p:cNvCxnSpPr>
          <p:nvPr/>
        </p:nvCxnSpPr>
        <p:spPr>
          <a:xfrm>
            <a:off x="7811051" y="4004225"/>
            <a:ext cx="303108" cy="0"/>
          </a:xfrm>
          <a:prstGeom prst="line">
            <a:avLst/>
          </a:prstGeom>
          <a:ln w="381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83FA51E-FA55-D40C-7F76-038B3A0C3E66}"/>
              </a:ext>
            </a:extLst>
          </p:cNvPr>
          <p:cNvCxnSpPr>
            <a:cxnSpLocks/>
          </p:cNvCxnSpPr>
          <p:nvPr/>
        </p:nvCxnSpPr>
        <p:spPr>
          <a:xfrm>
            <a:off x="8114159" y="4004225"/>
            <a:ext cx="0" cy="281263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BD611A5-7EE4-95FE-1AFA-DF95D1E35E34}"/>
              </a:ext>
            </a:extLst>
          </p:cNvPr>
          <p:cNvCxnSpPr/>
          <p:nvPr/>
        </p:nvCxnSpPr>
        <p:spPr>
          <a:xfrm>
            <a:off x="8114159" y="4285488"/>
            <a:ext cx="0" cy="243332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4751581-F86A-E9D1-65CF-B9DF6657B5DA}"/>
              </a:ext>
            </a:extLst>
          </p:cNvPr>
          <p:cNvCxnSpPr>
            <a:endCxn id="7" idx="0"/>
          </p:cNvCxnSpPr>
          <p:nvPr/>
        </p:nvCxnSpPr>
        <p:spPr>
          <a:xfrm>
            <a:off x="8114159" y="4533900"/>
            <a:ext cx="614321" cy="336384"/>
          </a:xfrm>
          <a:prstGeom prst="bentConnector3">
            <a:avLst>
              <a:gd name="adj1" fmla="val 35529"/>
            </a:avLst>
          </a:prstGeom>
          <a:ln w="38100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A1D33986-8565-4BFB-7AB3-841586589A4E}"/>
              </a:ext>
            </a:extLst>
          </p:cNvPr>
          <p:cNvGrpSpPr/>
          <p:nvPr/>
        </p:nvGrpSpPr>
        <p:grpSpPr>
          <a:xfrm>
            <a:off x="2680360" y="2084824"/>
            <a:ext cx="6831279" cy="3875713"/>
            <a:chOff x="4930086" y="2525086"/>
            <a:chExt cx="6831279" cy="387571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D279854-1B64-870A-4770-0F014885D423}"/>
                </a:ext>
              </a:extLst>
            </p:cNvPr>
            <p:cNvSpPr/>
            <p:nvPr/>
          </p:nvSpPr>
          <p:spPr>
            <a:xfrm>
              <a:off x="4930086" y="2525086"/>
              <a:ext cx="6831279" cy="38757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Decoder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FD3FE6-30FF-C37D-3BC8-A0E08847411F}"/>
                </a:ext>
              </a:extLst>
            </p:cNvPr>
            <p:cNvGrpSpPr/>
            <p:nvPr/>
          </p:nvGrpSpPr>
          <p:grpSpPr>
            <a:xfrm>
              <a:off x="5649034" y="4366665"/>
              <a:ext cx="3772195" cy="1900292"/>
              <a:chOff x="5911181" y="4772604"/>
              <a:chExt cx="3772195" cy="190029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FCCFFC-CA9A-4317-E4B2-DF66A0209308}"/>
                  </a:ext>
                </a:extLst>
              </p:cNvPr>
              <p:cNvSpPr/>
              <p:nvPr/>
            </p:nvSpPr>
            <p:spPr>
              <a:xfrm>
                <a:off x="5911181" y="4772604"/>
                <a:ext cx="1057275" cy="11811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Timestep-</a:t>
                </a:r>
                <a:r>
                  <a:rPr lang="en-GB" sz="1050" dirty="0" err="1"/>
                  <a:t>EmbedBlock</a:t>
                </a:r>
                <a:endParaRPr lang="en-GB" sz="1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7D9D92-2454-96ED-07E5-8AF02BE92E97}"/>
                  </a:ext>
                </a:extLst>
              </p:cNvPr>
              <p:cNvSpPr/>
              <p:nvPr/>
            </p:nvSpPr>
            <p:spPr>
              <a:xfrm>
                <a:off x="7268641" y="4772604"/>
                <a:ext cx="1057275" cy="11811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FiLMBlock</a:t>
                </a:r>
                <a:endParaRPr lang="en-GB" sz="12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DA9E61-5B36-1320-723D-CF554AF187B9}"/>
                  </a:ext>
                </a:extLst>
              </p:cNvPr>
              <p:cNvSpPr/>
              <p:nvPr/>
            </p:nvSpPr>
            <p:spPr>
              <a:xfrm>
                <a:off x="8626101" y="4772604"/>
                <a:ext cx="1057275" cy="11811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T5 Decoder Layer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9578DE-A2B9-D35B-8694-0AE954B32624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6968456" y="5363154"/>
                <a:ext cx="3001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9D7649-1457-926F-CFD4-16F72689F063}"/>
                  </a:ext>
                </a:extLst>
              </p:cNvPr>
              <p:cNvCxnSpPr/>
              <p:nvPr/>
            </p:nvCxnSpPr>
            <p:spPr>
              <a:xfrm>
                <a:off x="8325916" y="5363154"/>
                <a:ext cx="3001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09E95AC0-1179-6DAF-24F0-3231B4999BF9}"/>
                  </a:ext>
                </a:extLst>
              </p:cNvPr>
              <p:cNvSpPr/>
              <p:nvPr/>
            </p:nvSpPr>
            <p:spPr>
              <a:xfrm rot="16200000">
                <a:off x="8321644" y="4955151"/>
                <a:ext cx="308728" cy="2414735"/>
              </a:xfrm>
              <a:prstGeom prst="leftBrace">
                <a:avLst>
                  <a:gd name="adj1" fmla="val 4535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97C2B8-20FD-831F-0CC5-89719F24DC2E}"/>
                  </a:ext>
                </a:extLst>
              </p:cNvPr>
              <p:cNvSpPr txBox="1"/>
              <p:nvPr/>
            </p:nvSpPr>
            <p:spPr>
              <a:xfrm>
                <a:off x="7904508" y="6303564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n </a:t>
                </a:r>
                <a:r>
                  <a:rPr lang="en-GB" dirty="0"/>
                  <a:t>layers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2E6396-4590-FE3A-6033-8FD0FCB8B27B}"/>
                </a:ext>
              </a:extLst>
            </p:cNvPr>
            <p:cNvSpPr/>
            <p:nvPr/>
          </p:nvSpPr>
          <p:spPr>
            <a:xfrm>
              <a:off x="5963997" y="3340927"/>
              <a:ext cx="427348" cy="4273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i="1" dirty="0"/>
                <a:t>t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48ADA7B1-B904-268E-C9DE-EAEF1B623C8E}"/>
                </a:ext>
              </a:extLst>
            </p:cNvPr>
            <p:cNvCxnSpPr>
              <a:stCxn id="30" idx="2"/>
              <a:endCxn id="10" idx="0"/>
            </p:cNvCxnSpPr>
            <p:nvPr/>
          </p:nvCxnSpPr>
          <p:spPr>
            <a:xfrm rot="16200000" flipH="1">
              <a:off x="6557206" y="3388739"/>
              <a:ext cx="598390" cy="135746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6B2B9A-9295-7B35-ABE5-BCBD42726BF0}"/>
                </a:ext>
              </a:extLst>
            </p:cNvPr>
            <p:cNvSpPr/>
            <p:nvPr/>
          </p:nvSpPr>
          <p:spPr>
            <a:xfrm>
              <a:off x="9721414" y="4366665"/>
              <a:ext cx="1057275" cy="11811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Embedder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3584A6-C0A9-0720-FC51-FD5DD86C22C3}"/>
                </a:ext>
              </a:extLst>
            </p:cNvPr>
            <p:cNvCxnSpPr>
              <a:cxnSpLocks/>
              <a:stCxn id="13" idx="3"/>
              <a:endCxn id="2" idx="1"/>
            </p:cNvCxnSpPr>
            <p:nvPr/>
          </p:nvCxnSpPr>
          <p:spPr>
            <a:xfrm>
              <a:off x="9421229" y="4957215"/>
              <a:ext cx="3001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F04277-2225-3B78-8883-1A3D497A4FF2}"/>
                    </a:ext>
                  </a:extLst>
                </p:cNvPr>
                <p:cNvSpPr/>
                <p:nvPr/>
              </p:nvSpPr>
              <p:spPr>
                <a:xfrm>
                  <a:off x="5178261" y="2903776"/>
                  <a:ext cx="560011" cy="8884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05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F04277-2225-3B78-8883-1A3D497A4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261" y="2903776"/>
                  <a:ext cx="560011" cy="888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99E9B4B-0453-DF0D-DE9A-C2F01F5A7D5D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4971160" y="4279341"/>
              <a:ext cx="1164980" cy="19076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1017BA-D508-D48F-1D9B-B4C7A86E9A19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6177671" y="3783846"/>
              <a:ext cx="1" cy="5828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C254F62-D399-6855-3B61-2B54AE23AD68}"/>
                    </a:ext>
                  </a:extLst>
                </p:cNvPr>
                <p:cNvSpPr/>
                <p:nvPr/>
              </p:nvSpPr>
              <p:spPr>
                <a:xfrm>
                  <a:off x="11075752" y="4521374"/>
                  <a:ext cx="560011" cy="8884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/>
                    <a:t>logits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000" b="0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C254F62-D399-6855-3B61-2B54AE23A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752" y="4521374"/>
                  <a:ext cx="560011" cy="8884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D92E3F1-35BE-9F66-EC91-80C60E2E1146}"/>
                </a:ext>
              </a:extLst>
            </p:cNvPr>
            <p:cNvCxnSpPr>
              <a:stCxn id="2" idx="3"/>
              <a:endCxn id="62" idx="1"/>
            </p:cNvCxnSpPr>
            <p:nvPr/>
          </p:nvCxnSpPr>
          <p:spPr>
            <a:xfrm>
              <a:off x="10778689" y="4957215"/>
              <a:ext cx="297063" cy="83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itle 85">
            <a:extLst>
              <a:ext uri="{FF2B5EF4-FFF2-40B4-BE49-F238E27FC236}">
                <a16:creationId xmlns:a16="http://schemas.microsoft.com/office/drawing/2014/main" id="{C925BA6E-7280-D975-CD08-B6D711D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with timestep embedding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441909A5-21E3-4DB3-B2DC-FA0A8C01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1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D975-02F7-C605-38AB-5DB5F28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E1B7D-4529-E69D-7020-0D91D326D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31276" cy="45755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Feature-wise Linear Modulation (FiLM) is a neural network conditioning method</a:t>
                </a:r>
              </a:p>
              <a:p>
                <a:r>
                  <a:rPr lang="en-GB" sz="2400" dirty="0"/>
                  <a:t>For each feature map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/>
                  <a:t>, FiLM can apply a multiplicative scaling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dirty="0"/>
                  <a:t> and a shifting bias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FiLM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nl-NL" sz="2000" b="0" dirty="0"/>
              </a:p>
              <a:p>
                <a:r>
                  <a:rPr lang="en-GB" sz="2400" dirty="0"/>
                  <a:t>Scaling ensures adjustment of importance of features</a:t>
                </a:r>
              </a:p>
              <a:p>
                <a:r>
                  <a:rPr lang="en-GB" sz="2400" dirty="0"/>
                  <a:t>Shifting ensure adjustment to the baseline</a:t>
                </a:r>
              </a:p>
              <a:p>
                <a:r>
                  <a:rPr lang="en-GB" sz="2400" dirty="0"/>
                  <a:t>Effective and efficient</a:t>
                </a:r>
              </a:p>
              <a:p>
                <a:pPr lvl="1"/>
                <a:r>
                  <a:rPr lang="en-GB" sz="2000" dirty="0"/>
                  <a:t>Compounding FiLM across multiple layers can model complex behaviour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E1B7D-4529-E69D-7020-0D91D326D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31276" cy="4575590"/>
              </a:xfrm>
              <a:blipFill>
                <a:blip r:embed="rId2"/>
                <a:stretch>
                  <a:fillRect l="-1277" t="-2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A63484-4CEF-BF70-8850-61AA0F5364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04" y="456785"/>
            <a:ext cx="4267796" cy="5944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F49-BD7D-8DC1-0E8B-5CBD54D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1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0C2A-6403-BEDF-EC0B-F7759F87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B71F-BFB4-A2FD-71CB-77740876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Problem statement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Data analysis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SELFIES vs SMILES</a:t>
            </a:r>
          </a:p>
          <a:p>
            <a:r>
              <a:rPr lang="en-GB" dirty="0">
                <a:effectLst/>
              </a:rPr>
              <a:t>Functional groups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Discrete diffusion process</a:t>
            </a:r>
          </a:p>
          <a:p>
            <a:r>
              <a:rPr lang="en-GB" dirty="0">
                <a:effectLst/>
              </a:rPr>
              <a:t>T5 architecture</a:t>
            </a:r>
          </a:p>
          <a:p>
            <a:r>
              <a:rPr lang="en-GB" dirty="0"/>
              <a:t>Initial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523-1E3A-811B-0B9F-E5E6BCF6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C704C74-A302-E65C-1F7A-D4BCB3139B77}"/>
              </a:ext>
            </a:extLst>
          </p:cNvPr>
          <p:cNvGrpSpPr/>
          <p:nvPr/>
        </p:nvGrpSpPr>
        <p:grpSpPr>
          <a:xfrm>
            <a:off x="4818781" y="2407371"/>
            <a:ext cx="6598890" cy="1201612"/>
            <a:chOff x="4840636" y="409574"/>
            <a:chExt cx="6598890" cy="1201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4A70F1-2480-6E68-8449-C6F12592974F}"/>
                </a:ext>
              </a:extLst>
            </p:cNvPr>
            <p:cNvSpPr/>
            <p:nvPr/>
          </p:nvSpPr>
          <p:spPr>
            <a:xfrm>
              <a:off x="4840636" y="409574"/>
              <a:ext cx="1022971" cy="114277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Timestep-</a:t>
              </a:r>
              <a:r>
                <a:rPr lang="en-GB" sz="1000" dirty="0" err="1"/>
                <a:t>EmbedBlock</a:t>
              </a:r>
              <a:endParaRPr lang="en-GB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5DA23F-EE0C-5C48-6729-58C33B72888E}"/>
                    </a:ext>
                  </a:extLst>
                </p:cNvPr>
                <p:cNvSpPr txBox="1"/>
                <p:nvPr/>
              </p:nvSpPr>
              <p:spPr>
                <a:xfrm>
                  <a:off x="6096001" y="410857"/>
                  <a:ext cx="534352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embed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 smtClean="0">
                          <a:latin typeface="Cambria Math" panose="02040503050406030204" pitchFamily="18" charset="0"/>
                        </a:rPr>
                        <m:t>embed</m:t>
                      </m:r>
                    </m:oMath>
                  </a14:m>
                  <a:r>
                    <a:rPr lang="en-GB" dirty="0"/>
                    <a:t> function is an Embedder object with weight initialization</a:t>
                  </a:r>
                  <a14:m>
                    <m:oMath xmlns:m="http://schemas.openxmlformats.org/officeDocument/2006/math"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a14:m>
                  <a:r>
                    <a:rPr lang="en-GB" dirty="0"/>
                    <a:t> and is not updated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5DA23F-EE0C-5C48-6729-58C33B728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410857"/>
                  <a:ext cx="5343525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684" t="-508" r="-570" b="-76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2556D4-3B14-47FF-B316-BA814A745841}"/>
              </a:ext>
            </a:extLst>
          </p:cNvPr>
          <p:cNvGrpSpPr/>
          <p:nvPr/>
        </p:nvGrpSpPr>
        <p:grpSpPr>
          <a:xfrm>
            <a:off x="4824612" y="3885340"/>
            <a:ext cx="6593059" cy="1754326"/>
            <a:chOff x="4846467" y="2082728"/>
            <a:chExt cx="6593059" cy="17543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C984C-5FC8-6834-020A-7B3FFAF3F862}"/>
                </a:ext>
              </a:extLst>
            </p:cNvPr>
            <p:cNvSpPr/>
            <p:nvPr/>
          </p:nvSpPr>
          <p:spPr>
            <a:xfrm>
              <a:off x="4846467" y="2082728"/>
              <a:ext cx="1022971" cy="114277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FiLMBlock</a:t>
              </a:r>
              <a:endParaRPr lang="en-GB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70F5E7-EFD1-7FB4-691A-C5E274F40F36}"/>
                    </a:ext>
                  </a:extLst>
                </p:cNvPr>
                <p:cNvSpPr txBox="1"/>
                <p:nvPr/>
              </p:nvSpPr>
              <p:spPr>
                <a:xfrm>
                  <a:off x="6096001" y="2082728"/>
                  <a:ext cx="534352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embed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embed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embed</m:t>
                      </m:r>
                    </m:oMath>
                  </a14:m>
                  <a:r>
                    <a:rPr lang="en-GB" dirty="0"/>
                    <a:t> function is an Embedder object with weight initialization</a:t>
                  </a:r>
                  <a14:m>
                    <m:oMath xmlns:m="http://schemas.openxmlformats.org/officeDocument/2006/math">
                      <m:r>
                        <a:rPr lang="nl-NL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(0,1)</m:t>
                      </m:r>
                    </m:oMath>
                  </a14:m>
                  <a:r>
                    <a:rPr lang="en-GB" dirty="0"/>
                    <a:t> and is not updated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a14:m>
                  <a:r>
                    <a:rPr lang="en-GB" b="0" dirty="0"/>
                    <a:t> is the </a:t>
                  </a:r>
                  <a:r>
                    <a:rPr lang="en-GB" b="0" dirty="0" err="1"/>
                    <a:t>GeLu</a:t>
                  </a:r>
                  <a:r>
                    <a:rPr lang="en-GB" b="0" dirty="0"/>
                    <a:t> activation function </a:t>
                  </a:r>
                </a:p>
                <a:p>
                  <a:endParaRPr lang="en-GB" b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70F5E7-EFD1-7FB4-691A-C5E274F40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082728"/>
                  <a:ext cx="5343525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684" t="-347" r="-5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EB48D4-7218-6227-F4A7-E84E5BC9F70A}"/>
              </a:ext>
            </a:extLst>
          </p:cNvPr>
          <p:cNvGrpSpPr/>
          <p:nvPr/>
        </p:nvGrpSpPr>
        <p:grpSpPr>
          <a:xfrm>
            <a:off x="235805" y="2376978"/>
            <a:ext cx="4107054" cy="3016724"/>
            <a:chOff x="135444" y="1920637"/>
            <a:chExt cx="4107054" cy="301672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D279854-1B64-870A-4770-0F014885D423}"/>
                </a:ext>
              </a:extLst>
            </p:cNvPr>
            <p:cNvSpPr/>
            <p:nvPr/>
          </p:nvSpPr>
          <p:spPr>
            <a:xfrm>
              <a:off x="135444" y="1920637"/>
              <a:ext cx="4107054" cy="301672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FCCFFC-CA9A-4317-E4B2-DF66A0209308}"/>
                </a:ext>
              </a:extLst>
            </p:cNvPr>
            <p:cNvSpPr/>
            <p:nvPr/>
          </p:nvSpPr>
          <p:spPr>
            <a:xfrm>
              <a:off x="271169" y="3013264"/>
              <a:ext cx="794515" cy="88756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/>
                <a:t>Timestep-</a:t>
              </a:r>
              <a:r>
                <a:rPr lang="en-GB" sz="700" dirty="0" err="1"/>
                <a:t>EmbedBlock</a:t>
              </a:r>
              <a:endParaRPr lang="en-GB" sz="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7D9D92-2454-96ED-07E5-8AF02BE92E97}"/>
                </a:ext>
              </a:extLst>
            </p:cNvPr>
            <p:cNvSpPr/>
            <p:nvPr/>
          </p:nvSpPr>
          <p:spPr>
            <a:xfrm>
              <a:off x="1283779" y="3007613"/>
              <a:ext cx="794515" cy="88756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/>
                <a:t>FiLMBlock</a:t>
              </a: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A9E61-5B36-1320-723D-CF554AF187B9}"/>
                </a:ext>
              </a:extLst>
            </p:cNvPr>
            <p:cNvSpPr/>
            <p:nvPr/>
          </p:nvSpPr>
          <p:spPr>
            <a:xfrm>
              <a:off x="2331134" y="3007612"/>
              <a:ext cx="794515" cy="88756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T5 Decoder Layer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9578DE-A2B9-D35B-8694-0AE954B3262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1065684" y="3451397"/>
              <a:ext cx="218095" cy="56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9D7649-1457-926F-CFD4-16F72689F06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078294" y="3451395"/>
              <a:ext cx="2528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9E95AC0-1179-6DAF-24F0-3231B4999BF9}"/>
                </a:ext>
              </a:extLst>
            </p:cNvPr>
            <p:cNvSpPr/>
            <p:nvPr/>
          </p:nvSpPr>
          <p:spPr>
            <a:xfrm rot="16200000">
              <a:off x="2055359" y="3277902"/>
              <a:ext cx="298711" cy="1841870"/>
            </a:xfrm>
            <a:prstGeom prst="leftBrace">
              <a:avLst>
                <a:gd name="adj1" fmla="val 45356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97C2B8-20FD-831F-0CC5-89719F24DC2E}"/>
                </a:ext>
              </a:extLst>
            </p:cNvPr>
            <p:cNvSpPr txBox="1"/>
            <p:nvPr/>
          </p:nvSpPr>
          <p:spPr>
            <a:xfrm>
              <a:off x="1681036" y="4314589"/>
              <a:ext cx="1105914" cy="357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n </a:t>
              </a:r>
              <a:r>
                <a:rPr lang="en-GB" dirty="0"/>
                <a:t>layers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E66D3C-C8C8-0D5C-9B10-054F25EF5953}"/>
                </a:ext>
              </a:extLst>
            </p:cNvPr>
            <p:cNvSpPr/>
            <p:nvPr/>
          </p:nvSpPr>
          <p:spPr>
            <a:xfrm>
              <a:off x="3342203" y="2992730"/>
              <a:ext cx="821158" cy="91733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Embedder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4CCE07-963F-EC01-5F57-E0DA94C5C6E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127093" y="3451395"/>
              <a:ext cx="21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itle 76">
            <a:extLst>
              <a:ext uri="{FF2B5EF4-FFF2-40B4-BE49-F238E27FC236}">
                <a16:creationId xmlns:a16="http://schemas.microsoft.com/office/drawing/2014/main" id="{457E4F3D-977E-66BA-8297-FA8B1374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Feature-wise Linear Modulation (FiLM)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797CDEA-870D-A8C7-DC40-986C8691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1444D-1D52-004B-6668-9484287B226A}"/>
                  </a:ext>
                </a:extLst>
              </p:cNvPr>
              <p:cNvSpPr/>
              <p:nvPr/>
            </p:nvSpPr>
            <p:spPr>
              <a:xfrm>
                <a:off x="1960290" y="2333003"/>
                <a:ext cx="763200" cy="1800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1444D-1D52-004B-6668-9484287B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90" y="2333003"/>
                <a:ext cx="763200" cy="1800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5081DB-78FA-9505-9B17-DF38CCD1B2F9}"/>
                  </a:ext>
                </a:extLst>
              </p:cNvPr>
              <p:cNvSpPr/>
              <p:nvPr/>
            </p:nvSpPr>
            <p:spPr>
              <a:xfrm>
                <a:off x="5715015" y="2333002"/>
                <a:ext cx="762708" cy="1800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08000" rtlCol="0" anchor="ctr"/>
              <a:lstStyle/>
              <a:p>
                <a:pPr algn="ctr"/>
                <a:r>
                  <a:rPr lang="nl-NL" sz="900" b="0" dirty="0" err="1"/>
                  <a:t>Predicted</a:t>
                </a:r>
                <a:r>
                  <a:rPr lang="nl-NL" sz="900" b="0" dirty="0"/>
                  <a:t> </a:t>
                </a:r>
                <a:r>
                  <a:rPr lang="nl-NL" sz="900" b="0" dirty="0" err="1"/>
                  <a:t>logits</a:t>
                </a:r>
                <a:r>
                  <a:rPr lang="nl-NL" sz="900" b="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5081DB-78FA-9505-9B17-DF38CCD1B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5" y="2333002"/>
                <a:ext cx="762708" cy="1800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9B3564E-9A78-448A-9A65-CAA11C00D730}"/>
              </a:ext>
            </a:extLst>
          </p:cNvPr>
          <p:cNvSpPr/>
          <p:nvPr/>
        </p:nvSpPr>
        <p:spPr>
          <a:xfrm>
            <a:off x="6736938" y="2333001"/>
            <a:ext cx="763200" cy="18002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GB" sz="1000" dirty="0"/>
              <a:t>Posterior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DDFF07-5130-334A-9AF2-54B4F8F24076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2723490" y="3232429"/>
            <a:ext cx="269485" cy="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F490-FD2C-8DA7-7BEF-95A1F75D2A7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439424" y="3232429"/>
            <a:ext cx="275591" cy="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2BA22D-0197-EA8F-9A47-2806E5E541C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477723" y="3233114"/>
            <a:ext cx="2592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A47FFB-AF6A-327E-79A0-4E6184794B0C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4730213" y="-55322"/>
            <a:ext cx="2" cy="4776648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F5DACE-91B1-9BAA-1B45-4A1663AD56FD}"/>
                  </a:ext>
                </a:extLst>
              </p:cNvPr>
              <p:cNvSpPr/>
              <p:nvPr/>
            </p:nvSpPr>
            <p:spPr>
              <a:xfrm>
                <a:off x="6736938" y="4331353"/>
                <a:ext cx="763200" cy="1800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Gumbel 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4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nl-NL" sz="1400" b="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F5DACE-91B1-9BAA-1B45-4A1663AD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38" y="4331353"/>
                <a:ext cx="763200" cy="1800225"/>
              </a:xfrm>
              <a:prstGeom prst="rect">
                <a:avLst/>
              </a:prstGeom>
              <a:blipFill>
                <a:blip r:embed="rId5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F2C0C3A-27A4-E005-F54F-B90F20C2596B}"/>
              </a:ext>
            </a:extLst>
          </p:cNvPr>
          <p:cNvSpPr/>
          <p:nvPr/>
        </p:nvSpPr>
        <p:spPr>
          <a:xfrm>
            <a:off x="7775728" y="3034985"/>
            <a:ext cx="396254" cy="3962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7338B0-F243-C3A2-6222-AD8138D99E2A}"/>
              </a:ext>
            </a:extLst>
          </p:cNvPr>
          <p:cNvSpPr/>
          <p:nvPr/>
        </p:nvSpPr>
        <p:spPr>
          <a:xfrm>
            <a:off x="8429721" y="3034985"/>
            <a:ext cx="781050" cy="3962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argmax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D6EC39-C17E-9E8E-1E8C-35DEC1AF6035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7500138" y="3233112"/>
            <a:ext cx="275590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6325-C4ED-14E3-A99C-272B079D5F82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8171982" y="3233112"/>
            <a:ext cx="257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E620CC-7495-893A-2CFD-AEC1488402BF}"/>
                  </a:ext>
                </a:extLst>
              </p:cNvPr>
              <p:cNvSpPr/>
              <p:nvPr/>
            </p:nvSpPr>
            <p:spPr>
              <a:xfrm>
                <a:off x="9468509" y="2332999"/>
                <a:ext cx="763200" cy="1800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E620CC-7495-893A-2CFD-AEC148840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509" y="2332999"/>
                <a:ext cx="763200" cy="1800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BA7BAC-9A6D-4F97-50B5-8721D8A59565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>
            <a:off x="9210771" y="3233112"/>
            <a:ext cx="257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D1802E-8837-0690-AFFB-9FD6744CB6FF}"/>
              </a:ext>
            </a:extLst>
          </p:cNvPr>
          <p:cNvCxnSpPr>
            <a:stCxn id="19" idx="3"/>
            <a:endCxn id="21" idx="4"/>
          </p:cNvCxnSpPr>
          <p:nvPr/>
        </p:nvCxnSpPr>
        <p:spPr>
          <a:xfrm flipV="1">
            <a:off x="7500138" y="3431239"/>
            <a:ext cx="473717" cy="18002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FB6114A4-D1FE-2B19-1BDC-FF81A1D3813D}"/>
              </a:ext>
            </a:extLst>
          </p:cNvPr>
          <p:cNvSpPr/>
          <p:nvPr/>
        </p:nvSpPr>
        <p:spPr>
          <a:xfrm rot="5400000">
            <a:off x="8301654" y="2060731"/>
            <a:ext cx="456603" cy="1512173"/>
          </a:xfrm>
          <a:prstGeom prst="leftBrace">
            <a:avLst>
              <a:gd name="adj1" fmla="val 452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42FBA-09FD-8A83-9D4B-E10079295396}"/>
              </a:ext>
            </a:extLst>
          </p:cNvPr>
          <p:cNvSpPr txBox="1"/>
          <p:nvPr/>
        </p:nvSpPr>
        <p:spPr>
          <a:xfrm>
            <a:off x="7811504" y="2341791"/>
            <a:ext cx="1436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Gumbel-Max trick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2F1B4-2809-31F5-3767-F90EC62EDA54}"/>
              </a:ext>
            </a:extLst>
          </p:cNvPr>
          <p:cNvSpPr txBox="1"/>
          <p:nvPr/>
        </p:nvSpPr>
        <p:spPr>
          <a:xfrm>
            <a:off x="881434" y="4446635"/>
            <a:ext cx="5639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Adding noise allows for stochastic sampling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Gumbel distribution is used to model the distribution of the maximum of a number of samples of various distributions.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Gumbel-Max trick is reparameterization of SoftMax over stochastically sampled points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674762E-231D-7A28-EE89-1312B526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26A3B3-4CF7-9FEE-A68E-E8DDB04B68B4}"/>
                  </a:ext>
                </a:extLst>
              </p:cNvPr>
              <p:cNvSpPr/>
              <p:nvPr/>
            </p:nvSpPr>
            <p:spPr>
              <a:xfrm>
                <a:off x="2992975" y="2500801"/>
                <a:ext cx="2446449" cy="1463255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Neural Network that predicts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26A3B3-4CF7-9FEE-A68E-E8DDB04B6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75" y="2500801"/>
                <a:ext cx="2446449" cy="14632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98750A4-2D53-1773-9E37-C5759AA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DC6436-E2D5-3579-1C47-FD80F75A36F8}"/>
                  </a:ext>
                </a:extLst>
              </p:cNvPr>
              <p:cNvSpPr txBox="1"/>
              <p:nvPr/>
            </p:nvSpPr>
            <p:spPr>
              <a:xfrm>
                <a:off x="6922202" y="1332917"/>
                <a:ext cx="5092613" cy="10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NL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nl-NL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>
                          <a:latin typeface="Cambria Math" panose="02040503050406030204" pitchFamily="18" charset="0"/>
                        </a:rPr>
                        <m:t>Cat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DC6436-E2D5-3579-1C47-FD80F75A3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02" y="1332917"/>
                <a:ext cx="5092613" cy="10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3EB50C-2DE0-FEB4-7207-3D518B88AAED}"/>
              </a:ext>
            </a:extLst>
          </p:cNvPr>
          <p:cNvCxnSpPr>
            <a:cxnSpLocks/>
          </p:cNvCxnSpPr>
          <p:nvPr/>
        </p:nvCxnSpPr>
        <p:spPr>
          <a:xfrm flipH="1">
            <a:off x="7222356" y="1912134"/>
            <a:ext cx="750021" cy="1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5D43B2-9C17-F7CB-FE0D-D9906095AB97}"/>
              </a:ext>
            </a:extLst>
          </p:cNvPr>
          <p:cNvSpPr txBox="1"/>
          <p:nvPr/>
        </p:nvSpPr>
        <p:spPr>
          <a:xfrm>
            <a:off x="7747942" y="922586"/>
            <a:ext cx="21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shape (b, K, N)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F12E0F-AEE4-1184-25B6-114829B90D1A}"/>
              </a:ext>
            </a:extLst>
          </p:cNvPr>
          <p:cNvCxnSpPr>
            <a:stCxn id="68" idx="2"/>
          </p:cNvCxnSpPr>
          <p:nvPr/>
        </p:nvCxnSpPr>
        <p:spPr>
          <a:xfrm flipH="1">
            <a:off x="7332365" y="1261140"/>
            <a:ext cx="1475127" cy="184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uiExpand="1" build="p"/>
      <p:bldP spid="23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5E88-DC3E-0E85-B5FB-6A717EB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Similarities to existing 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DE3A-57E3-5573-E084-AEE83F59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BERT</a:t>
            </a:r>
            <a:r>
              <a:rPr lang="en-GB" dirty="0"/>
              <a:t> is a one-step D3PM</a:t>
            </a:r>
          </a:p>
          <a:p>
            <a:pPr lvl="1"/>
            <a:r>
              <a:rPr lang="en-GB" dirty="0"/>
              <a:t>BERT applies a sequence transformation with 10% absorbing state and 5% uniform transitions</a:t>
            </a:r>
          </a:p>
          <a:p>
            <a:r>
              <a:rPr lang="en-GB" b="1" dirty="0"/>
              <a:t>Masked Language Models </a:t>
            </a:r>
            <a:r>
              <a:rPr lang="en-GB" dirty="0"/>
              <a:t>(MLMs) is multi-step D3PM</a:t>
            </a:r>
          </a:p>
          <a:p>
            <a:pPr lvl="1"/>
            <a:r>
              <a:rPr lang="en-GB" dirty="0"/>
              <a:t>Absorbing state D3PM with the ELBO objective can be rewritten as a reweighted MLMs objective function</a:t>
            </a:r>
          </a:p>
          <a:p>
            <a:r>
              <a:rPr lang="en-GB" b="1" dirty="0"/>
              <a:t>Autoregressive models </a:t>
            </a:r>
            <a:r>
              <a:rPr lang="en-GB" dirty="0"/>
              <a:t>can be framed as deterministic D3PM</a:t>
            </a:r>
          </a:p>
          <a:p>
            <a:pPr lvl="1"/>
            <a:r>
              <a:rPr lang="en-GB" dirty="0"/>
              <a:t>Where we mask tokens one-by-one and each token is predicted based on the previous ones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3845-7B6B-A775-6095-DFF9184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5E88-DC3E-0E85-B5FB-6A717EB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Similarities to MLM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Generative Masked Language Models (MLMs) mask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tokens</a:t>
                </a:r>
              </a:p>
              <a:p>
                <a:r>
                  <a:rPr lang="en-GB" dirty="0"/>
                  <a:t> Objective MLMs</a:t>
                </a:r>
              </a:p>
              <a:p>
                <a:endParaRPr lang="en-GB" dirty="0"/>
              </a:p>
              <a:p>
                <a:r>
                  <a:rPr lang="en-GB" dirty="0"/>
                  <a:t>Objective of D3PM can be simplified (when using a reparameterization)</a:t>
                </a:r>
              </a:p>
              <a:p>
                <a:pPr lvl="1"/>
                <a:r>
                  <a:rPr lang="en-GB" dirty="0"/>
                  <a:t>Unmasked tokens have a KL-divergence of 0</a:t>
                </a:r>
              </a:p>
              <a:p>
                <a:pPr lvl="1"/>
                <a:r>
                  <a:rPr lang="en-GB" dirty="0"/>
                  <a:t>Masking transitions in KL-divergence set to constant (not dependent on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Taking noise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 New objective</a:t>
                </a:r>
              </a:p>
              <a:p>
                <a:endParaRPr lang="en-GB" dirty="0"/>
              </a:p>
              <a:p>
                <a:r>
                  <a:rPr lang="en-GB" dirty="0"/>
                  <a:t>Masking is computed independently with a reweighted version</a:t>
                </a:r>
              </a:p>
              <a:p>
                <a:pPr lvl="1"/>
                <a:r>
                  <a:rPr lang="en-GB" dirty="0"/>
                  <a:t>Mask each token with a reweighted prob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Similar to a mixture of binomials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03500-D92C-FDF2-1381-35CDF65C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692" y="2149517"/>
            <a:ext cx="6785059" cy="709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504AE-E5E9-80C7-E10B-8E33337CF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17" y="4292685"/>
            <a:ext cx="4733755" cy="719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89733-F1E9-85F5-AFB3-557FFC2E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316" y="2172897"/>
            <a:ext cx="4527664" cy="2839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3845-7B6B-A775-6095-DFF9184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9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E5C7-89E4-D9CC-1AF3-A1653DE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results on images using </a:t>
            </a:r>
            <a:r>
              <a:rPr lang="en-GB" dirty="0" err="1"/>
              <a:t>UNet</a:t>
            </a:r>
            <a:endParaRPr lang="en-GB" dirty="0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C38C15B-1722-D6AE-3985-BA6A0ABBA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4" y="1735180"/>
            <a:ext cx="2143125" cy="42551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4CA2-D6D9-D6DC-658E-D08E5144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24</a:t>
            </a:fld>
            <a:endParaRPr lang="en-GB"/>
          </a:p>
        </p:txBody>
      </p:sp>
      <p:pic>
        <p:nvPicPr>
          <p:cNvPr id="8" name="Picture 7" descr="A grid of squares with a black background&#10;&#10;Description automatically generated">
            <a:extLst>
              <a:ext uri="{FF2B5EF4-FFF2-40B4-BE49-F238E27FC236}">
                <a16:creationId xmlns:a16="http://schemas.microsoft.com/office/drawing/2014/main" id="{99C9D29D-FE83-01D7-669D-7AAAF4630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74" y="2666188"/>
            <a:ext cx="2393175" cy="23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CD6-818D-11BB-3196-2BE5F6F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results on UniRef50 </a:t>
            </a:r>
            <a:br>
              <a:rPr lang="en-GB" dirty="0"/>
            </a:br>
            <a:r>
              <a:rPr lang="en-GB" dirty="0"/>
              <a:t>using </a:t>
            </a:r>
            <a:r>
              <a:rPr lang="en-GB" dirty="0" err="1"/>
              <a:t>DDiTLlama</a:t>
            </a:r>
            <a:endParaRPr lang="en-GB" dirty="0"/>
          </a:p>
        </p:txBody>
      </p:sp>
      <p:pic>
        <p:nvPicPr>
          <p:cNvPr id="6" name="Content Placeholder 5" descr="A graph of a train&#10;&#10;Description automatically generated">
            <a:extLst>
              <a:ext uri="{FF2B5EF4-FFF2-40B4-BE49-F238E27FC236}">
                <a16:creationId xmlns:a16="http://schemas.microsoft.com/office/drawing/2014/main" id="{60AA332A-3797-334C-8E8A-0D9868C9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27" y="427290"/>
            <a:ext cx="4028230" cy="2116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C55E-3DDA-3CC3-E5E5-8A9DD86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25</a:t>
            </a:fld>
            <a:endParaRPr lang="en-GB"/>
          </a:p>
        </p:txBody>
      </p:sp>
      <p:pic>
        <p:nvPicPr>
          <p:cNvPr id="8" name="Picture 7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37709C2B-D9CF-1CB4-126F-9E25DD3E4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23" y="2368290"/>
            <a:ext cx="4028234" cy="2116097"/>
          </a:xfrm>
          <a:prstGeom prst="rect">
            <a:avLst/>
          </a:prstGeom>
        </p:spPr>
      </p:pic>
      <p:pic>
        <p:nvPicPr>
          <p:cNvPr id="10" name="Picture 9" descr="A graph of a train loss&#10;&#10;Description automatically generated">
            <a:extLst>
              <a:ext uri="{FF2B5EF4-FFF2-40B4-BE49-F238E27FC236}">
                <a16:creationId xmlns:a16="http://schemas.microsoft.com/office/drawing/2014/main" id="{331CDEBF-2E48-FB41-AB32-2AB046684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22" y="4309291"/>
            <a:ext cx="4028235" cy="21160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861052-EC08-902D-D25C-31B77FCFA5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87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7C53B1"/>
                </a:solidFill>
              </a:rPr>
              <a:t>Ethereal-sea</a:t>
            </a:r>
          </a:p>
          <a:p>
            <a:pPr lvl="1"/>
            <a:r>
              <a:rPr lang="en-GB" sz="1100" dirty="0"/>
              <a:t>Batch size = [32]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[6]</a:t>
            </a:r>
          </a:p>
          <a:p>
            <a:pPr lvl="1"/>
            <a:r>
              <a:rPr lang="en-GB" sz="1100" dirty="0"/>
              <a:t>Epochs = [5]</a:t>
            </a:r>
          </a:p>
          <a:p>
            <a:r>
              <a:rPr lang="en-GB" sz="1600" dirty="0">
                <a:solidFill>
                  <a:srgbClr val="DC6D3D"/>
                </a:solidFill>
              </a:rPr>
              <a:t>Effortless-valley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[6]</a:t>
            </a:r>
          </a:p>
          <a:p>
            <a:pPr lvl="1"/>
            <a:r>
              <a:rPr lang="en-GB" sz="1100" dirty="0"/>
              <a:t>Epochs = [10]</a:t>
            </a:r>
          </a:p>
          <a:p>
            <a:r>
              <a:rPr lang="en-GB" sz="1600" dirty="0">
                <a:solidFill>
                  <a:srgbClr val="E37892"/>
                </a:solidFill>
              </a:rPr>
              <a:t>Cool-terrain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[12]</a:t>
            </a:r>
          </a:p>
          <a:p>
            <a:pPr lvl="1"/>
            <a:r>
              <a:rPr lang="en-GB" sz="1100" dirty="0"/>
              <a:t>Epochs = [5]</a:t>
            </a:r>
          </a:p>
          <a:p>
            <a:r>
              <a:rPr lang="en-GB" sz="1600" dirty="0">
                <a:solidFill>
                  <a:srgbClr val="87CEBF"/>
                </a:solidFill>
              </a:rPr>
              <a:t>Balmy-elevator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[768]</a:t>
            </a:r>
          </a:p>
          <a:p>
            <a:pPr lvl="1"/>
            <a:r>
              <a:rPr lang="en-GB" sz="1100" dirty="0"/>
              <a:t># Layers and heads = [12]</a:t>
            </a:r>
          </a:p>
          <a:p>
            <a:pPr lvl="1"/>
            <a:r>
              <a:rPr lang="en-GB" sz="1100" dirty="0"/>
              <a:t>Epochs = [5] (</a:t>
            </a:r>
            <a:r>
              <a:rPr lang="en-GB" sz="1100" i="1" dirty="0"/>
              <a:t>only did 2.6 epochs</a:t>
            </a:r>
            <a:r>
              <a:rPr lang="en-GB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1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082-597D-C985-9CCE-9CC44D2B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training on UniRef50</a:t>
            </a:r>
            <a:br>
              <a:rPr lang="en-GB" dirty="0"/>
            </a:br>
            <a:r>
              <a:rPr lang="en-GB" dirty="0"/>
              <a:t>using T5</a:t>
            </a: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D8E11E-620E-FB67-A490-28B0746D3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382"/>
            <a:ext cx="4029571" cy="2116800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51E5A-E8A2-F694-0D0E-3BCBF45C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26</a:t>
            </a:fld>
            <a:endParaRPr lang="en-GB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BE1A7E76-5B8B-3C63-F533-0BFB68370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0" y="1958382"/>
            <a:ext cx="4029571" cy="211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4A6B975A-3BD5-ACFB-9FB8-AAB63E75E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14" y="4342876"/>
            <a:ext cx="4029571" cy="211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02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D9E6-8551-742E-535A-18CE1D00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679D-B73B-CA48-FB37-C44CFDD7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aa sequences successfully on T5</a:t>
            </a:r>
          </a:p>
          <a:p>
            <a:r>
              <a:rPr lang="en-GB" dirty="0"/>
              <a:t>Implement absorbing state</a:t>
            </a:r>
          </a:p>
          <a:p>
            <a:r>
              <a:rPr lang="en-GB" dirty="0"/>
              <a:t>Implement reparameterization of reverse process</a:t>
            </a:r>
          </a:p>
          <a:p>
            <a:pPr lvl="1"/>
            <a:r>
              <a:rPr lang="en-GB" dirty="0"/>
              <a:t>Speeds up training and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963EF-90BF-C1CD-8FDC-3F23B9DC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4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1BD1-73DE-551B-6074-30C33464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GB" sz="4000"/>
              <a:t>What are proteins	</a:t>
            </a:r>
          </a:p>
        </p:txBody>
      </p:sp>
      <p:pic>
        <p:nvPicPr>
          <p:cNvPr id="8" name="Graphic 7" descr="DNA">
            <a:extLst>
              <a:ext uri="{FF2B5EF4-FFF2-40B4-BE49-F238E27FC236}">
                <a16:creationId xmlns:a16="http://schemas.microsoft.com/office/drawing/2014/main" id="{AB8D8A14-FCE8-2222-50F2-0932C4A3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FD59-5FB7-D30A-D53E-7E17C125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Large macromolecules </a:t>
            </a:r>
          </a:p>
          <a:p>
            <a:pPr algn="ctr"/>
            <a:r>
              <a:rPr lang="en-GB" dirty="0"/>
              <a:t>Long chains from 10s – 1000s of amino acids</a:t>
            </a:r>
          </a:p>
          <a:p>
            <a:pPr algn="ctr"/>
            <a:r>
              <a:rPr lang="en-GB" dirty="0"/>
              <a:t>Function ranges from structuring cell to aiding immune system</a:t>
            </a:r>
          </a:p>
          <a:p>
            <a:pPr algn="ctr"/>
            <a:r>
              <a:rPr lang="en-GB" dirty="0"/>
              <a:t>Sequence =&gt; Structure =&gt; Function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9ED2-4087-23FC-CDD2-41073F70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F47D-ECD9-8FCF-1791-B72E21B3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protein design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55CABC-227E-A79A-13D7-8FF1495769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7ED2A-CA9B-3DCB-DAB4-7718FE0B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5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73274-8297-44D8-1DBA-58532AC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Why sequence design?</a:t>
            </a:r>
          </a:p>
        </p:txBody>
      </p: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ED74154-C3DD-6187-C5EB-F18F52DF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DB92-AB6E-5A5A-6E92-41E67943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Function is derived from structure</a:t>
            </a:r>
            <a:endParaRPr lang="en-GB"/>
          </a:p>
          <a:p>
            <a:pPr algn="ctr"/>
            <a:r>
              <a:rPr lang="en-GB" dirty="0"/>
              <a:t>(Inverse) folding</a:t>
            </a:r>
            <a:endParaRPr lang="en-GB"/>
          </a:p>
          <a:p>
            <a:pPr algn="ctr"/>
            <a:r>
              <a:rPr lang="en-GB" dirty="0"/>
              <a:t>Scarcity of high-quality structural data</a:t>
            </a:r>
            <a:endParaRPr lang="en-GB"/>
          </a:p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BCBC-0509-4C5E-682D-5044F6BD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24AC2-EEE3-2D30-20E6-C766072B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Why discrete diffusion for sequence modelling?</a:t>
            </a:r>
          </a:p>
        </p:txBody>
      </p:sp>
      <p:pic>
        <p:nvPicPr>
          <p:cNvPr id="8" name="Graphic 7" descr="Brain with solid fill">
            <a:extLst>
              <a:ext uri="{FF2B5EF4-FFF2-40B4-BE49-F238E27FC236}">
                <a16:creationId xmlns:a16="http://schemas.microsoft.com/office/drawing/2014/main" id="{8233FFA7-8C1C-DAD5-5461-31934005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790F-0057-ED35-D599-476237DD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Has seen large success across various fields</a:t>
            </a:r>
            <a:endParaRPr lang="en-GB"/>
          </a:p>
          <a:p>
            <a:pPr algn="ctr"/>
            <a:r>
              <a:rPr lang="en-GB" dirty="0"/>
              <a:t>Outputs are faster and diverse</a:t>
            </a:r>
            <a:endParaRPr lang="en-GB"/>
          </a:p>
          <a:p>
            <a:pPr algn="ctr"/>
            <a:r>
              <a:rPr lang="en-GB" dirty="0"/>
              <a:t>Discrete diffusion allows for parallel generation</a:t>
            </a:r>
            <a:endParaRPr lang="en-GB"/>
          </a:p>
          <a:p>
            <a:pPr algn="ctr"/>
            <a:r>
              <a:rPr lang="en-GB" dirty="0"/>
              <a:t>More token-level control </a:t>
            </a:r>
            <a:endParaRPr lang="en-GB"/>
          </a:p>
          <a:p>
            <a:pPr algn="ctr"/>
            <a:r>
              <a:rPr lang="en-GB" dirty="0"/>
              <a:t>Inpainting allows to complete uncomplete sequences</a:t>
            </a:r>
            <a:endParaRPr lang="en-GB"/>
          </a:p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1795-934E-3E80-CCCB-C5F7963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466-4A34-04F6-AD81-621DCE27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A4BC2-F67E-431E-C7FC-BA0AC673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07048"/>
            <a:ext cx="5966928" cy="3580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BE7-BC4B-E62F-4BA2-1AB3AA51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8E5C-4B0E-0687-1140-78BA84E9AD1B}"/>
              </a:ext>
            </a:extLst>
          </p:cNvPr>
          <p:cNvSpPr txBox="1"/>
          <p:nvPr/>
        </p:nvSpPr>
        <p:spPr>
          <a:xfrm>
            <a:off x="696286" y="1904301"/>
            <a:ext cx="56038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Filtered for sequence length: 30-100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Created a training/validation/test split (0.8/0.1/0.1)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30</a:t>
            </a:r>
            <a:r>
              <a:rPr lang="en-GB" sz="2000" dirty="0"/>
              <a:t>-72-</a:t>
            </a:r>
            <a:r>
              <a:rPr lang="en-GB" sz="2000" i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Atom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402</a:t>
            </a:r>
            <a:r>
              <a:rPr lang="en-GB" sz="2000" dirty="0"/>
              <a:t>-967-</a:t>
            </a:r>
            <a:r>
              <a:rPr lang="en-GB" sz="2000" i="1" dirty="0"/>
              <a:t>1343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F-group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47</a:t>
            </a:r>
            <a:r>
              <a:rPr lang="en-GB" sz="2000" dirty="0"/>
              <a:t>-115-</a:t>
            </a:r>
            <a:r>
              <a:rPr lang="en-GB" sz="2000" i="1" dirty="0"/>
              <a:t>160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3FEB-D69B-FE1B-E7A1-BBD8980F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950D02-80D7-855E-1CE9-E48DF300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581400" cy="435185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Average line is across all sequence lengths</a:t>
            </a:r>
          </a:p>
          <a:p>
            <a:r>
              <a:rPr lang="en-GB" sz="2000" dirty="0"/>
              <a:t>Amino acids sorted on molecular volume</a:t>
            </a:r>
          </a:p>
          <a:p>
            <a:r>
              <a:rPr lang="en-GB" sz="2000" dirty="0"/>
              <a:t>Length 70 most like average frequency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67C2-9376-AC4A-402F-76C9EE8E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6B2C6-EF65-367F-5514-DA1BADE11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r="8860"/>
          <a:stretch/>
        </p:blipFill>
        <p:spPr>
          <a:xfrm>
            <a:off x="4419600" y="1466571"/>
            <a:ext cx="7575177" cy="45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EFB-AFB3-1FEB-8629-89BD7752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SELFIES vs SMILES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0390-012B-39D2-0F2C-E43DDFF8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SELFIES was developed specifically for generative tasks</a:t>
            </a:r>
          </a:p>
          <a:p>
            <a:pPr lvl="1"/>
            <a:r>
              <a:rPr lang="en-GB" dirty="0"/>
              <a:t>Designed as a formal grammar that is 100% robust</a:t>
            </a:r>
          </a:p>
          <a:p>
            <a:r>
              <a:rPr lang="en-GB" b="1" dirty="0"/>
              <a:t>Vocabulary</a:t>
            </a:r>
            <a:r>
              <a:rPr lang="en-GB" dirty="0"/>
              <a:t>:</a:t>
            </a:r>
          </a:p>
          <a:p>
            <a:pPr lvl="1"/>
            <a:r>
              <a:rPr lang="en-GB" sz="1900" dirty="0"/>
              <a:t>[#Branch1], [Branch1], [#C], [=O], [O], [C@@H1], [Branch3], [=C], [=Branch2], [C], [#Branch2], </a:t>
            </a:r>
          </a:p>
          <a:p>
            <a:pPr marL="457200" lvl="1" indent="0">
              <a:buNone/>
            </a:pPr>
            <a:r>
              <a:rPr lang="en-GB" sz="1900" dirty="0"/>
              <a:t>    [=Branch1], [C@H1], [NH1], [P], [N], [Ring2], [S], [=N], [Branch2], [Ring1]</a:t>
            </a:r>
            <a:endParaRPr lang="en-GB" dirty="0"/>
          </a:p>
          <a:p>
            <a:r>
              <a:rPr lang="en-GB" b="1" dirty="0"/>
              <a:t>Examples</a:t>
            </a:r>
          </a:p>
          <a:p>
            <a:pPr lvl="1"/>
            <a:r>
              <a:rPr lang="en-GB" dirty="0"/>
              <a:t>[C][C][C][C][Branch1][Ring1][C][C][C][C]</a:t>
            </a:r>
          </a:p>
          <a:p>
            <a:pPr lvl="1"/>
            <a:r>
              <a:rPr lang="en-GB" dirty="0"/>
              <a:t>[C][=C][C][=C][C][=C][Ring1][=Branch1]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Crystal/grid structures and stochasticity</a:t>
            </a:r>
          </a:p>
          <a:p>
            <a:pPr lvl="1"/>
            <a:r>
              <a:rPr lang="en-GB" dirty="0"/>
              <a:t>Generated molecule not always desired</a:t>
            </a:r>
          </a:p>
          <a:p>
            <a:r>
              <a:rPr lang="en-GB" dirty="0"/>
              <a:t>Use </a:t>
            </a:r>
            <a:r>
              <a:rPr lang="en-GB" dirty="0" err="1"/>
              <a:t>RDKit</a:t>
            </a:r>
            <a:r>
              <a:rPr lang="en-GB" dirty="0"/>
              <a:t> and SELFIES packages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89A0-15F3-91EE-D472-E07163BA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C8AB0-2E1B-AB63-AB22-71AAB815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01" y="5717816"/>
            <a:ext cx="2591162" cy="600159"/>
          </a:xfrm>
          <a:prstGeom prst="rect">
            <a:avLst/>
          </a:prstGeom>
        </p:spPr>
      </p:pic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41FD106F-DF6F-3B62-A29C-122EB60C2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5" y="840104"/>
            <a:ext cx="5658035" cy="31091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E2BEA-3919-8321-EE8B-F88A69119E0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67350" y="5717816"/>
            <a:ext cx="2485751" cy="30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hexagon with a white background&#10;&#10;Description automatically generated">
            <a:extLst>
              <a:ext uri="{FF2B5EF4-FFF2-40B4-BE49-F238E27FC236}">
                <a16:creationId xmlns:a16="http://schemas.microsoft.com/office/drawing/2014/main" id="{51997E91-06DE-E191-A91D-28352D65E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82" y="4365342"/>
            <a:ext cx="2305950" cy="768650"/>
          </a:xfrm>
          <a:prstGeom prst="rect">
            <a:avLst/>
          </a:prstGeom>
        </p:spPr>
      </p:pic>
      <p:pic>
        <p:nvPicPr>
          <p:cNvPr id="16" name="Picture 15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D10557E1-EA4D-EFD2-A920-00E738CB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32" y="4365342"/>
            <a:ext cx="2305950" cy="7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59300</TotalTime>
  <Words>2019</Words>
  <Application>Microsoft Office PowerPoint</Application>
  <PresentationFormat>Widescreen</PresentationFormat>
  <Paragraphs>350</Paragraphs>
  <Slides>28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Office Theme</vt:lpstr>
      <vt:lpstr>Office Theme</vt:lpstr>
      <vt:lpstr>Protein design through discrete diffusion</vt:lpstr>
      <vt:lpstr>Content</vt:lpstr>
      <vt:lpstr>What are proteins </vt:lpstr>
      <vt:lpstr>Why protein design</vt:lpstr>
      <vt:lpstr>Why sequence design?</vt:lpstr>
      <vt:lpstr>Why discrete diffusion for sequence modelling?</vt:lpstr>
      <vt:lpstr>UniRef50</vt:lpstr>
      <vt:lpstr>UniRef50</vt:lpstr>
      <vt:lpstr>SELFIES vs SMILES</vt:lpstr>
      <vt:lpstr>Functional groups</vt:lpstr>
      <vt:lpstr>Discrete DDPM (D3PM)</vt:lpstr>
      <vt:lpstr>Transition matrices</vt:lpstr>
      <vt:lpstr>Forward and backward process during training</vt:lpstr>
      <vt:lpstr>D3PM</vt:lpstr>
      <vt:lpstr>Architecture? – T5</vt:lpstr>
      <vt:lpstr>T5 – How is it different</vt:lpstr>
      <vt:lpstr>Training on T5</vt:lpstr>
      <vt:lpstr>T5 with timestep embedding</vt:lpstr>
      <vt:lpstr>FiLM layer</vt:lpstr>
      <vt:lpstr>Feature-wise Linear Modulation (FiLM)</vt:lpstr>
      <vt:lpstr>Sequence Generation</vt:lpstr>
      <vt:lpstr>Similarities to existing probabilistic models</vt:lpstr>
      <vt:lpstr>Similarities to MLM</vt:lpstr>
      <vt:lpstr>First results on images using UNet</vt:lpstr>
      <vt:lpstr>Initial results on UniRef50  using DDiTLlama</vt:lpstr>
      <vt:lpstr>Initial training on UniRef50 using T5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30</cp:revision>
  <dcterms:created xsi:type="dcterms:W3CDTF">2023-09-07T14:29:33Z</dcterms:created>
  <dcterms:modified xsi:type="dcterms:W3CDTF">2024-06-14T09:26:51Z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