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74" r:id="rId6"/>
    <p:sldId id="294" r:id="rId7"/>
    <p:sldId id="295" r:id="rId8"/>
    <p:sldId id="301" r:id="rId9"/>
    <p:sldId id="296" r:id="rId10"/>
    <p:sldId id="303" r:id="rId11"/>
    <p:sldId id="297" r:id="rId12"/>
    <p:sldId id="299" r:id="rId13"/>
    <p:sldId id="298" r:id="rId14"/>
    <p:sldId id="302" r:id="rId15"/>
    <p:sldId id="300" r:id="rId16"/>
    <p:sldId id="304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2FDE-7681-DAF6-0741-91F9FDC5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63F0-3AD1-2A5E-0297-8EE206FE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has uniform transition</a:t>
            </a:r>
          </a:p>
          <a:p>
            <a:r>
              <a:rPr lang="en-GB" dirty="0"/>
              <a:t>Uses </a:t>
            </a:r>
            <a:r>
              <a:rPr lang="en-GB" dirty="0" err="1"/>
              <a:t>DDiT</a:t>
            </a:r>
            <a:r>
              <a:rPr lang="en-GB" dirty="0"/>
              <a:t> Llama architecture</a:t>
            </a:r>
          </a:p>
          <a:p>
            <a:r>
              <a:rPr lang="en-GB" dirty="0"/>
              <a:t>Uses linear learning rate schedule</a:t>
            </a:r>
          </a:p>
          <a:p>
            <a:r>
              <a:rPr lang="en-GB" dirty="0"/>
              <a:t>Does not use reparameterization</a:t>
            </a:r>
          </a:p>
          <a:p>
            <a:r>
              <a:rPr lang="en-GB" dirty="0"/>
              <a:t>During training 4 metrics are observed</a:t>
            </a:r>
          </a:p>
          <a:p>
            <a:pPr lvl="1">
              <a:buFont typeface="Cambria Math" panose="02040503050406030204" pitchFamily="18" charset="0"/>
              <a:buChar char="↓"/>
            </a:pPr>
            <a:r>
              <a:rPr lang="en-GB" b="1" dirty="0"/>
              <a:t>Train loss</a:t>
            </a:r>
            <a:r>
              <a:rPr lang="en-GB" dirty="0"/>
              <a:t>, measures how well the model performs </a:t>
            </a:r>
          </a:p>
          <a:p>
            <a:pPr lvl="1">
              <a:buFont typeface="Cambria Math" panose="02040503050406030204" pitchFamily="18" charset="0"/>
              <a:buChar char="⇅"/>
            </a:pPr>
            <a:r>
              <a:rPr lang="en-GB" b="1" dirty="0"/>
              <a:t>Train grad norm</a:t>
            </a:r>
            <a:r>
              <a:rPr lang="en-GB" dirty="0"/>
              <a:t>, shows how big the updates are to model parameters</a:t>
            </a:r>
          </a:p>
          <a:p>
            <a:pPr lvl="1">
              <a:buFont typeface="Cambria Math" panose="02040503050406030204" pitchFamily="18" charset="0"/>
              <a:buChar char="⇅"/>
            </a:pPr>
            <a:r>
              <a:rPr lang="en-GB" b="1" dirty="0"/>
              <a:t>Train param norm</a:t>
            </a:r>
            <a:r>
              <a:rPr lang="en-GB" dirty="0"/>
              <a:t>, shows the magnitude of model parameters</a:t>
            </a:r>
          </a:p>
          <a:p>
            <a:pPr lvl="1">
              <a:buFont typeface="Cambria Math" panose="02040503050406030204" pitchFamily="18" charset="0"/>
              <a:buChar char="↑"/>
            </a:pPr>
            <a:r>
              <a:rPr lang="en-GB" b="1" dirty="0"/>
              <a:t>Correctly parsed</a:t>
            </a:r>
            <a:r>
              <a:rPr lang="en-GB" dirty="0"/>
              <a:t>, see if output byte (256 classes) can be translated into to utf-8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2FCE8-759C-E86D-8D11-65581B34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225F-AD53-B715-8EB3-754602BD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DDiT_Llama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571E-1ED1-E03C-6837-142D2F73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transformer in sequence</a:t>
            </a:r>
          </a:p>
          <a:p>
            <a:r>
              <a:rPr lang="en-GB" dirty="0"/>
              <a:t>Uses patching like Vision Transformer</a:t>
            </a:r>
          </a:p>
          <a:p>
            <a:r>
              <a:rPr lang="en-GB" dirty="0"/>
              <a:t>Has time-step and label embeddings</a:t>
            </a:r>
          </a:p>
          <a:p>
            <a:r>
              <a:rPr lang="en-GB" dirty="0"/>
              <a:t>Unclear on what it is precisely 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D28B1-CF82-0619-E066-A60CD6D1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BA0F-910D-C0B5-2067-4688058E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A9B3-E7BB-EDF1-C202-D8EBBED0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absorbing transitions</a:t>
            </a:r>
          </a:p>
          <a:p>
            <a:r>
              <a:rPr lang="en-GB" dirty="0"/>
              <a:t>Change learning rate schedule</a:t>
            </a:r>
          </a:p>
          <a:p>
            <a:r>
              <a:rPr lang="en-GB" dirty="0"/>
              <a:t>Change to T5 architecture</a:t>
            </a:r>
          </a:p>
          <a:p>
            <a:pPr lvl="1"/>
            <a:r>
              <a:rPr lang="en-GB" dirty="0"/>
              <a:t>Easily implemented using </a:t>
            </a:r>
            <a:r>
              <a:rPr lang="en-GB" dirty="0" err="1"/>
              <a:t>Huggingface</a:t>
            </a:r>
            <a:endParaRPr lang="en-GB" dirty="0"/>
          </a:p>
          <a:p>
            <a:pPr lvl="1"/>
            <a:r>
              <a:rPr lang="en-GB" dirty="0"/>
              <a:t>Used and effective in original paper</a:t>
            </a:r>
          </a:p>
          <a:p>
            <a:pPr lvl="1"/>
            <a:r>
              <a:rPr lang="en-GB" dirty="0"/>
              <a:t>Current architecture is vague</a:t>
            </a:r>
          </a:p>
          <a:p>
            <a:r>
              <a:rPr lang="en-GB" dirty="0"/>
              <a:t>Change/remove correctly parsed metric</a:t>
            </a:r>
          </a:p>
          <a:p>
            <a:pPr lvl="1"/>
            <a:r>
              <a:rPr lang="en-GB" dirty="0"/>
              <a:t>More metrics can be added when we do model evaluation</a:t>
            </a:r>
          </a:p>
          <a:p>
            <a:r>
              <a:rPr lang="en-GB" dirty="0"/>
              <a:t>Later implement reparameterization</a:t>
            </a:r>
          </a:p>
          <a:p>
            <a:pPr lvl="1"/>
            <a:r>
              <a:rPr lang="en-GB" dirty="0"/>
              <a:t>Gives flexibility and efficiency but should work without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DFF5-F861-6183-4264-649AE3A2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14B1-5535-4FB8-21DD-DFEBF55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79BF-E490-BDA8-0EF5-F1C9B288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how Q matrices look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0F2C-2D32-8B89-71C8-30A1679C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13E-2FB5-8FE0-3131-BAD00DEA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Recap from previous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E47-F466-4D87-2CAF-69349EC3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Montserrat" pitchFamily="2" charset="0"/>
              </a:rPr>
              <a:t>Started exploring topics: atom-by-atom generation, non-standard amino acids (nsAA), (chemical) language models, data augmentation, discrete diffusion</a:t>
            </a:r>
          </a:p>
          <a:p>
            <a:r>
              <a:rPr lang="en-GB" sz="2000" dirty="0">
                <a:latin typeface="Montserrat" pitchFamily="2" charset="0"/>
              </a:rPr>
              <a:t>Finished 10-week deadline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Compare different protein sequence representations (amino acids, all-atom, etc.) in a discrete diffusion setting with a D3PM</a:t>
            </a:r>
          </a:p>
          <a:p>
            <a:r>
              <a:rPr lang="en-GB" sz="2000" dirty="0">
                <a:latin typeface="Montserrat" pitchFamily="2" charset="0"/>
              </a:rPr>
              <a:t>Started setting up in the cluster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A lot of troubles with original D3PM implementation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Tried different implementation and settled on D3PM minimal</a:t>
            </a:r>
          </a:p>
          <a:p>
            <a:pPr marL="0" indent="0">
              <a:buNone/>
            </a:pPr>
            <a:endParaRPr lang="en-GB" sz="24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878B-ACF6-9004-B824-F2528FE0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E776-A4C8-CB36-3950-01D85AF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diffusion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F53C-F183-3173-021B-F01FF45C2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Forward process </a:t>
                </a:r>
                <a:r>
                  <a:rPr lang="en-GB" dirty="0"/>
                  <a:t>corrupts data: </a:t>
                </a:r>
              </a:p>
              <a:p>
                <a:r>
                  <a:rPr lang="en-GB" b="1" dirty="0"/>
                  <a:t>Backwards process </a:t>
                </a:r>
                <a:r>
                  <a:rPr lang="en-GB" dirty="0"/>
                  <a:t>removes corruption:</a:t>
                </a:r>
              </a:p>
              <a:p>
                <a:r>
                  <a:rPr lang="en-GB" dirty="0"/>
                  <a:t>Typically, we optimize for a </a:t>
                </a:r>
                <a:r>
                  <a:rPr lang="en-GB" b="1" dirty="0"/>
                  <a:t>variational upper bound </a:t>
                </a:r>
                <a:r>
                  <a:rPr lang="en-GB" dirty="0"/>
                  <a:t>on the negative log-likelihood (KL-divergence)</a:t>
                </a:r>
              </a:p>
              <a:p>
                <a:r>
                  <a:rPr lang="en-GB" dirty="0"/>
                  <a:t>Corruption process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arbitrary but to allow for efficient training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GB" dirty="0"/>
                  <a:t> we want</a:t>
                </a:r>
              </a:p>
              <a:p>
                <a:pPr lvl="1"/>
                <a:r>
                  <a:rPr lang="en-GB" b="1" dirty="0"/>
                  <a:t>Efficient sampling </a:t>
                </a:r>
                <a:r>
                  <a:rPr lang="en-GB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from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A </a:t>
                </a:r>
                <a:r>
                  <a:rPr lang="en-GB" b="1" dirty="0"/>
                  <a:t>tractable forward process posterior 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F53C-F183-3173-021B-F01FF45C2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62BD-47C4-23EA-40EE-C66C91A8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2BFDC-0E8A-CA22-76D6-4B0D5D41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089" y="1747107"/>
            <a:ext cx="4689424" cy="49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EDC024-4DA1-0DC4-FBD6-FE27A23D2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746" y="2238307"/>
            <a:ext cx="4150697" cy="39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8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01D8-81DC-C4B9-24FE-9B52843A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DDPM (D3PM)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For a discrete random variable with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categories we define a transition matrix for the forward process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Using one-hot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This allows to obtain the two desired properties of original diffusion models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6F78-A094-F27B-C457-52ACBA03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8560C-B8C3-9A8D-130E-71C41A95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00" y="2605395"/>
            <a:ext cx="3433173" cy="36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B115A-6130-0E48-8280-F250815D2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00" y="3360822"/>
            <a:ext cx="4019099" cy="344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E7D186-8326-AA69-4577-956937445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200" y="4577353"/>
            <a:ext cx="93399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C70A-7B04-16BF-244D-16E3905C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Uniform transition</a:t>
                </a:r>
                <a:r>
                  <a:rPr lang="en-GB" dirty="0"/>
                  <a:t>, go to any state with equal probability	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b="1" dirty="0"/>
                  <a:t>Absorbing transition</a:t>
                </a:r>
                <a:r>
                  <a:rPr lang="en-GB" dirty="0"/>
                  <a:t>, go to a [MASK] state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nl-NL" b="0" dirty="0"/>
              </a:p>
              <a:p>
                <a:pPr lvl="1"/>
                <a:r>
                  <a:rPr lang="en-GB" dirty="0"/>
                  <a:t> 		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 is a zero vector with index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set to 1</a:t>
                </a:r>
              </a:p>
              <a:p>
                <a:r>
                  <a:rPr lang="en-GB" b="1" dirty="0"/>
                  <a:t>Discretized Gaussian</a:t>
                </a:r>
                <a:r>
                  <a:rPr lang="en-GB" dirty="0"/>
                  <a:t>, useful for ordinal data</a:t>
                </a:r>
              </a:p>
              <a:p>
                <a:r>
                  <a:rPr lang="en-GB" b="1" dirty="0"/>
                  <a:t>Token embedding distance</a:t>
                </a:r>
                <a:r>
                  <a:rPr lang="en-GB" dirty="0"/>
                  <a:t>, transition to a semantically close token (useful for natural language)</a:t>
                </a:r>
              </a:p>
              <a:p>
                <a:r>
                  <a:rPr lang="en-GB" dirty="0"/>
                  <a:t>These matrices can become sparse so the optimal reverse process considers which transitions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are non-zero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1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AF52-F1E6-7812-37C2-8659F78D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D8A44-850C-61BF-300F-6F37A957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81" y="2253717"/>
            <a:ext cx="3587752" cy="327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28F47-0029-FB17-A283-2CBA2A7A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481" y="2985640"/>
            <a:ext cx="2519412" cy="4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D3PM </a:t>
            </a:r>
            <a:r>
              <a:rPr lang="en-GB" sz="3200" dirty="0"/>
              <a:t>– reparameterization of reverse process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Predict an informative intermediate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instead of predicting directly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places all of its probability value on the original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then the final KL-divergence will be zero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Since the reverse process now makes use the forward process, we can more effectively learn the transition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its sparsity patterns</a:t>
                </a:r>
              </a:p>
              <a:p>
                <a:r>
                  <a:rPr lang="en-GB" dirty="0"/>
                  <a:t> Reparameterization also allows for inference with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steps </a:t>
                </a:r>
              </a:p>
              <a:p>
                <a:pPr lvl="1"/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A9573-989A-E35C-75B0-DDA820CE2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951" y="5623376"/>
            <a:ext cx="5084065" cy="37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3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D3PM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Hybrid loss function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hybrid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vb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GB" dirty="0"/>
                  <a:t> calculates the cross-entropy loss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which ensures good predictions at each timestep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=0.01 </m:t>
                    </m:r>
                  </m:oMath>
                </a14:m>
                <a:r>
                  <a:rPr lang="en-GB" dirty="0"/>
                  <a:t>worked the best for absorbing state model on text </a:t>
                </a:r>
              </a:p>
              <a:p>
                <a:r>
                  <a:rPr lang="en-GB" b="1" dirty="0"/>
                  <a:t>Noise schedule </a:t>
                </a:r>
                <a:r>
                  <a:rPr lang="en-GB" dirty="0"/>
                  <a:t>for absorbing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For text generation we have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D3PM text is trained on </a:t>
                </a:r>
                <a:r>
                  <a:rPr lang="en-GB" b="1" dirty="0"/>
                  <a:t>T5-small architecture </a:t>
                </a:r>
              </a:p>
              <a:p>
                <a:pPr lvl="1"/>
                <a:r>
                  <a:rPr lang="en-GB" dirty="0"/>
                  <a:t>With an inverse sqrt learning rate decay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D3PM similarities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D3PM with a mix of uniform and absorbing transitions is similar to </a:t>
                </a:r>
                <a:r>
                  <a:rPr lang="en-GB" b="1" dirty="0"/>
                  <a:t>BERT</a:t>
                </a:r>
                <a:r>
                  <a:rPr lang="en-GB" dirty="0"/>
                  <a:t> objective when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Also similar to (Generative) Masked Language-Models (</a:t>
                </a:r>
                <a:r>
                  <a:rPr lang="en-GB" b="1" dirty="0"/>
                  <a:t>MLMs</a:t>
                </a:r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MLMs are trained on predicting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masked tokens given context according to some schedule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4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482D-7625-CD66-0245-27A0EC04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T5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0043-717D-C6BD-F7E9-FB7FC7D0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Uses </a:t>
            </a:r>
            <a:r>
              <a:rPr lang="en-GB" b="1" dirty="0"/>
              <a:t>relative positional encodings </a:t>
            </a:r>
            <a:r>
              <a:rPr lang="en-GB" dirty="0"/>
              <a:t>instead of absolute positional encodings</a:t>
            </a:r>
          </a:p>
          <a:p>
            <a:pPr lvl="1"/>
            <a:r>
              <a:rPr lang="en-GB" dirty="0"/>
              <a:t>Effective when working with longer sequences</a:t>
            </a:r>
          </a:p>
          <a:p>
            <a:r>
              <a:rPr lang="en-GB" dirty="0"/>
              <a:t>Applies normalization </a:t>
            </a:r>
            <a:r>
              <a:rPr lang="en-GB" b="1" dirty="0"/>
              <a:t>before</a:t>
            </a:r>
            <a:r>
              <a:rPr lang="en-GB" dirty="0"/>
              <a:t> sub-layer and residual connection</a:t>
            </a:r>
          </a:p>
          <a:p>
            <a:pPr lvl="1"/>
            <a:r>
              <a:rPr lang="en-GB" dirty="0"/>
              <a:t>Ensures better gradient flow and training stability</a:t>
            </a:r>
          </a:p>
          <a:p>
            <a:r>
              <a:rPr lang="en-GB" dirty="0"/>
              <a:t>Normalization is </a:t>
            </a:r>
            <a:r>
              <a:rPr lang="en-GB" b="1" dirty="0"/>
              <a:t>scale only </a:t>
            </a:r>
            <a:r>
              <a:rPr lang="en-GB" dirty="0"/>
              <a:t>(does not shift)</a:t>
            </a:r>
          </a:p>
          <a:p>
            <a:pPr lvl="1"/>
            <a:r>
              <a:rPr lang="en-GB" dirty="0"/>
              <a:t>Is more efficient and simpler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1A600-EF45-A342-6B70-416D2932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 descr="A diagram of a software program&#10;&#10;Description automatically generated with medium confidence">
            <a:extLst>
              <a:ext uri="{FF2B5EF4-FFF2-40B4-BE49-F238E27FC236}">
                <a16:creationId xmlns:a16="http://schemas.microsoft.com/office/drawing/2014/main" id="{861E47F1-E7CC-AD84-3A5F-6360A312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489556" cy="32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Props1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132242-1526-4AAA-B2E0-CF080077AB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65d5d57-d9fb-4c30-80d3-68aca1ff0522"/>
    <ds:schemaRef ds:uri="http://schemas.microsoft.com/office/2006/documentManagement/types"/>
    <ds:schemaRef ds:uri="32f5fda4-97a3-47c7-8308-3025c576a37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51947</TotalTime>
  <Words>706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Montserrat</vt:lpstr>
      <vt:lpstr>Montserrat Light</vt:lpstr>
      <vt:lpstr>Office Theme</vt:lpstr>
      <vt:lpstr>Weekly Update #13</vt:lpstr>
      <vt:lpstr>Recap from previous weeks</vt:lpstr>
      <vt:lpstr>General diffusion model</vt:lpstr>
      <vt:lpstr>Discrete DDPM (D3PM)</vt:lpstr>
      <vt:lpstr>Transition matrices</vt:lpstr>
      <vt:lpstr>D3PM – reparameterization of reverse process</vt:lpstr>
      <vt:lpstr>D3PM</vt:lpstr>
      <vt:lpstr>D3PM similarities</vt:lpstr>
      <vt:lpstr>T5 architecture</vt:lpstr>
      <vt:lpstr>Code base</vt:lpstr>
      <vt:lpstr>DDiT_Llama</vt:lpstr>
      <vt:lpstr>Proposed modifications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22</cp:revision>
  <dcterms:created xsi:type="dcterms:W3CDTF">2023-09-07T14:29:33Z</dcterms:created>
  <dcterms:modified xsi:type="dcterms:W3CDTF">2024-05-21T07:24:52Z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