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338" r:id="rId6"/>
    <p:sldId id="339" r:id="rId7"/>
    <p:sldId id="321" r:id="rId8"/>
    <p:sldId id="323" r:id="rId9"/>
    <p:sldId id="324" r:id="rId10"/>
    <p:sldId id="340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41" r:id="rId24"/>
    <p:sldId id="343" r:id="rId25"/>
    <p:sldId id="342" r:id="rId26"/>
    <p:sldId id="344" r:id="rId27"/>
    <p:sldId id="304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EBF"/>
    <a:srgbClr val="E37892"/>
    <a:srgbClr val="DC6D3D"/>
    <a:srgbClr val="7C5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852C0-B3AD-422A-8AC7-999B4B96542A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DEC08-3FA1-4AFD-BCF5-808F173E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4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8E6-68E5-4178-872D-0F851C97ED69}" type="datetime1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7954-6BA2-48F8-8324-E7B42E1DF6B8}" type="datetime1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4326-195C-4919-8134-94385E9DEDD3}" type="datetime1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A08-C688-4736-B48D-54330E3B0660}" type="datetime1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2959-0F8E-4F90-871A-8F5FD7C39EC8}" type="datetime1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7246-D1ED-490C-B907-18BC78CE6760}" type="datetime1">
              <a:rPr lang="en-GB" smtClean="0"/>
              <a:t>04/09/2024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0BB0-71AE-4107-B014-A2BC23E779E7}" type="datetime1">
              <a:rPr lang="en-GB" smtClean="0"/>
              <a:t>04/09/2024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0EF8-B2C4-45D1-9C57-5415AFB88FFD}" type="datetime1">
              <a:rPr lang="en-GB" smtClean="0"/>
              <a:t>04/09/2024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74F-8DB5-4E16-85A3-7EB5BBD6A1D0}" type="datetime1">
              <a:rPr lang="en-GB" smtClean="0"/>
              <a:t>04/09/2024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3B4-2A34-40EC-A0AA-458AEED764AC}" type="datetime1">
              <a:rPr lang="en-GB" smtClean="0"/>
              <a:t>04/09/2024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FF93-216F-4D16-9658-CAD79F528681}" type="datetime1">
              <a:rPr lang="en-GB" smtClean="0"/>
              <a:t>04/09/2024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7C4E-3FF8-4D7B-9C77-296658F7CF32}" type="datetime1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Weekly Update #23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Montserrat" pitchFamily="2" charset="0"/>
              </a:rPr>
              <a:t>Gijs Admiraal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1FEE-C09C-57D1-63F0-9C80EA12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223449-4F28-B6E7-1FD0-93BAC25C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Auto-Regressive Models (ARM)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ACF0C1B-51CD-A414-EE70-AB03A1815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6693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Auto-Regressive Models (ARM) are </a:t>
                </a:r>
                <a:r>
                  <a:rPr lang="en-GB" b="1" dirty="0" err="1"/>
                  <a:t>likehood</a:t>
                </a:r>
                <a:r>
                  <a:rPr lang="en-GB" b="1" dirty="0"/>
                  <a:t>-based models</a:t>
                </a:r>
                <a:r>
                  <a:rPr lang="en-GB" dirty="0"/>
                  <a:t> that try to capture a high dimensional joint distribution as a </a:t>
                </a:r>
                <a:r>
                  <a:rPr lang="en-GB" b="1" dirty="0"/>
                  <a:t>factorization of probability conditionals</a:t>
                </a:r>
                <a:r>
                  <a:rPr lang="en-GB" dirty="0"/>
                  <a:t> using the probability chain rule</a:t>
                </a:r>
              </a:p>
              <a:p>
                <a:r>
                  <a:rPr lang="en-GB" dirty="0"/>
                  <a:t>Examples in NLP are </a:t>
                </a:r>
                <a:r>
                  <a:rPr lang="en-GB" b="1" dirty="0"/>
                  <a:t>GPT &amp; BERT</a:t>
                </a:r>
              </a:p>
              <a:p>
                <a:r>
                  <a:rPr lang="en-GB" b="1" dirty="0"/>
                  <a:t>Prespecified order</a:t>
                </a:r>
                <a:r>
                  <a:rPr lang="en-GB" dirty="0"/>
                  <a:t> to generate data (left-to-right)</a:t>
                </a:r>
              </a:p>
              <a:p>
                <a:pPr lvl="1"/>
                <a:r>
                  <a:rPr lang="en-GB" dirty="0"/>
                  <a:t>Diffusion generates in an arbitrary order</a:t>
                </a:r>
              </a:p>
              <a:p>
                <a:r>
                  <a:rPr lang="en-GB" dirty="0"/>
                  <a:t>Sampling needs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network calls (for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dimensional data)</a:t>
                </a:r>
              </a:p>
              <a:p>
                <a:pPr lvl="1"/>
                <a:r>
                  <a:rPr lang="en-GB" dirty="0"/>
                  <a:t>Diffusion sampling takes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timesteps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ACF0C1B-51CD-A414-EE70-AB03A1815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66933" cy="4351338"/>
              </a:xfrm>
              <a:blipFill>
                <a:blip r:embed="rId2"/>
                <a:stretch>
                  <a:fillRect l="-1149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D347BFDC-3C00-9F57-9515-7319D15D97AE}"/>
              </a:ext>
            </a:extLst>
          </p:cNvPr>
          <p:cNvGrpSpPr/>
          <p:nvPr/>
        </p:nvGrpSpPr>
        <p:grpSpPr>
          <a:xfrm>
            <a:off x="7992533" y="2514600"/>
            <a:ext cx="2895600" cy="3544332"/>
            <a:chOff x="7992533" y="2514600"/>
            <a:chExt cx="2895600" cy="354433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819EA4F-B823-9363-63B0-2DD815847538}"/>
                </a:ext>
              </a:extLst>
            </p:cNvPr>
            <p:cNvGrpSpPr/>
            <p:nvPr/>
          </p:nvGrpSpPr>
          <p:grpSpPr>
            <a:xfrm>
              <a:off x="7992534" y="2514600"/>
              <a:ext cx="2895599" cy="2971799"/>
              <a:chOff x="7958667" y="2624667"/>
              <a:chExt cx="2895599" cy="297179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EFB7CAF-8B48-4D15-F559-F54D41381FE1}"/>
                  </a:ext>
                </a:extLst>
              </p:cNvPr>
              <p:cNvSpPr/>
              <p:nvPr/>
            </p:nvSpPr>
            <p:spPr>
              <a:xfrm>
                <a:off x="7958667" y="2624667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6BF060-96AB-0468-142C-5F0A78CDF7C2}"/>
                  </a:ext>
                </a:extLst>
              </p:cNvPr>
              <p:cNvSpPr/>
              <p:nvPr/>
            </p:nvSpPr>
            <p:spPr>
              <a:xfrm>
                <a:off x="7958667" y="3440289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909161F-AEF4-8E14-D4BE-3B6791667803}"/>
                  </a:ext>
                </a:extLst>
              </p:cNvPr>
              <p:cNvSpPr/>
              <p:nvPr/>
            </p:nvSpPr>
            <p:spPr>
              <a:xfrm>
                <a:off x="7958667" y="4255911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A812412-A39E-5C18-A925-9B31BA5757F1}"/>
                  </a:ext>
                </a:extLst>
              </p:cNvPr>
              <p:cNvSpPr/>
              <p:nvPr/>
            </p:nvSpPr>
            <p:spPr>
              <a:xfrm>
                <a:off x="7958667" y="5071533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686B30-8F9A-AECB-722B-3A962DE617DA}"/>
                  </a:ext>
                </a:extLst>
              </p:cNvPr>
              <p:cNvSpPr/>
              <p:nvPr/>
            </p:nvSpPr>
            <p:spPr>
              <a:xfrm>
                <a:off x="9144000" y="2624667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20E3E2-CE17-A58A-EB4A-20AB3F64AD7A}"/>
                  </a:ext>
                </a:extLst>
              </p:cNvPr>
              <p:cNvSpPr/>
              <p:nvPr/>
            </p:nvSpPr>
            <p:spPr>
              <a:xfrm>
                <a:off x="9144000" y="3440289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E635E3A-92E4-1D76-83E8-1653D55A6993}"/>
                  </a:ext>
                </a:extLst>
              </p:cNvPr>
              <p:cNvSpPr/>
              <p:nvPr/>
            </p:nvSpPr>
            <p:spPr>
              <a:xfrm>
                <a:off x="9144000" y="4255911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77F2F2-F6DC-1FA0-86F2-7A2BCB82C44C}"/>
                  </a:ext>
                </a:extLst>
              </p:cNvPr>
              <p:cNvSpPr/>
              <p:nvPr/>
            </p:nvSpPr>
            <p:spPr>
              <a:xfrm>
                <a:off x="9144000" y="5071533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D4691BE-6719-A1A9-5B4A-AF2CD6E24E2F}"/>
                  </a:ext>
                </a:extLst>
              </p:cNvPr>
              <p:cNvSpPr/>
              <p:nvPr/>
            </p:nvSpPr>
            <p:spPr>
              <a:xfrm>
                <a:off x="10329333" y="2624667"/>
                <a:ext cx="524933" cy="52493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15E4175-6503-4684-D9CB-C29716CC5DE6}"/>
                  </a:ext>
                </a:extLst>
              </p:cNvPr>
              <p:cNvSpPr/>
              <p:nvPr/>
            </p:nvSpPr>
            <p:spPr>
              <a:xfrm>
                <a:off x="10329333" y="3440289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9AF4D67-6B7B-8256-10A2-10135A5BFB3D}"/>
                  </a:ext>
                </a:extLst>
              </p:cNvPr>
              <p:cNvSpPr/>
              <p:nvPr/>
            </p:nvSpPr>
            <p:spPr>
              <a:xfrm>
                <a:off x="10329333" y="4255911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A54EF51-9684-108A-86D9-31EC9D681C67}"/>
                  </a:ext>
                </a:extLst>
              </p:cNvPr>
              <p:cNvSpPr/>
              <p:nvPr/>
            </p:nvSpPr>
            <p:spPr>
              <a:xfrm>
                <a:off x="10329333" y="5071533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1E8B634-7AF4-840B-1F86-C930C95A2760}"/>
                  </a:ext>
                </a:extLst>
              </p:cNvPr>
              <p:cNvCxnSpPr>
                <a:stCxn id="9" idx="6"/>
                <a:endCxn id="13" idx="2"/>
              </p:cNvCxnSpPr>
              <p:nvPr/>
            </p:nvCxnSpPr>
            <p:spPr>
              <a:xfrm>
                <a:off x="8483600" y="2887134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DCA5AC4-24D2-5CE2-BB9E-A8DC2F03C9DB}"/>
                  </a:ext>
                </a:extLst>
              </p:cNvPr>
              <p:cNvCxnSpPr>
                <a:stCxn id="10" idx="6"/>
                <a:endCxn id="14" idx="2"/>
              </p:cNvCxnSpPr>
              <p:nvPr/>
            </p:nvCxnSpPr>
            <p:spPr>
              <a:xfrm>
                <a:off x="8483600" y="3702756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1B80ABF-9B35-FC1A-4500-1A85626EEC3D}"/>
                  </a:ext>
                </a:extLst>
              </p:cNvPr>
              <p:cNvCxnSpPr>
                <a:stCxn id="11" idx="6"/>
                <a:endCxn id="15" idx="2"/>
              </p:cNvCxnSpPr>
              <p:nvPr/>
            </p:nvCxnSpPr>
            <p:spPr>
              <a:xfrm>
                <a:off x="8483600" y="4518378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8EF634D-156D-3083-54A2-A5C2DA576809}"/>
                  </a:ext>
                </a:extLst>
              </p:cNvPr>
              <p:cNvCxnSpPr>
                <a:stCxn id="12" idx="6"/>
                <a:endCxn id="16" idx="2"/>
              </p:cNvCxnSpPr>
              <p:nvPr/>
            </p:nvCxnSpPr>
            <p:spPr>
              <a:xfrm>
                <a:off x="8483600" y="5334000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7DFFB4C-5259-0ADD-3C18-5799EF9BEC29}"/>
                  </a:ext>
                </a:extLst>
              </p:cNvPr>
              <p:cNvCxnSpPr>
                <a:stCxn id="13" idx="6"/>
                <a:endCxn id="21" idx="2"/>
              </p:cNvCxnSpPr>
              <p:nvPr/>
            </p:nvCxnSpPr>
            <p:spPr>
              <a:xfrm>
                <a:off x="9668933" y="2887134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085184A-42A6-F7D5-2BB5-37408CDD8D0A}"/>
                  </a:ext>
                </a:extLst>
              </p:cNvPr>
              <p:cNvCxnSpPr>
                <a:stCxn id="14" idx="6"/>
                <a:endCxn id="22" idx="2"/>
              </p:cNvCxnSpPr>
              <p:nvPr/>
            </p:nvCxnSpPr>
            <p:spPr>
              <a:xfrm>
                <a:off x="9668933" y="3702756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3AFDAD4-A429-0485-648B-5237C2F453D5}"/>
                  </a:ext>
                </a:extLst>
              </p:cNvPr>
              <p:cNvCxnSpPr>
                <a:stCxn id="15" idx="6"/>
                <a:endCxn id="23" idx="2"/>
              </p:cNvCxnSpPr>
              <p:nvPr/>
            </p:nvCxnSpPr>
            <p:spPr>
              <a:xfrm>
                <a:off x="9668933" y="4518378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62386EE-C50E-CE40-9362-46E22B226774}"/>
                  </a:ext>
                </a:extLst>
              </p:cNvPr>
              <p:cNvCxnSpPr>
                <a:stCxn id="16" idx="6"/>
                <a:endCxn id="24" idx="2"/>
              </p:cNvCxnSpPr>
              <p:nvPr/>
            </p:nvCxnSpPr>
            <p:spPr>
              <a:xfrm>
                <a:off x="9668933" y="5334000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AC6A909-20AD-0CBF-F7CA-C28A8F48225C}"/>
                  </a:ext>
                </a:extLst>
              </p:cNvPr>
              <p:cNvCxnSpPr>
                <a:stCxn id="9" idx="6"/>
                <a:endCxn id="14" idx="2"/>
              </p:cNvCxnSpPr>
              <p:nvPr/>
            </p:nvCxnSpPr>
            <p:spPr>
              <a:xfrm>
                <a:off x="8483600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FBB8207-CE90-B7AC-4B2A-93D3140492E8}"/>
                  </a:ext>
                </a:extLst>
              </p:cNvPr>
              <p:cNvCxnSpPr>
                <a:stCxn id="9" idx="6"/>
                <a:endCxn id="15" idx="2"/>
              </p:cNvCxnSpPr>
              <p:nvPr/>
            </p:nvCxnSpPr>
            <p:spPr>
              <a:xfrm>
                <a:off x="8483600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A26D873-78D1-B2AF-DDD8-30F2A1FCB2E6}"/>
                  </a:ext>
                </a:extLst>
              </p:cNvPr>
              <p:cNvCxnSpPr>
                <a:stCxn id="9" idx="6"/>
                <a:endCxn id="16" idx="2"/>
              </p:cNvCxnSpPr>
              <p:nvPr/>
            </p:nvCxnSpPr>
            <p:spPr>
              <a:xfrm>
                <a:off x="8483600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71E98D6-FBFC-6D64-5524-3E53ACE19ACF}"/>
                  </a:ext>
                </a:extLst>
              </p:cNvPr>
              <p:cNvCxnSpPr>
                <a:stCxn id="10" idx="6"/>
                <a:endCxn id="13" idx="2"/>
              </p:cNvCxnSpPr>
              <p:nvPr/>
            </p:nvCxnSpPr>
            <p:spPr>
              <a:xfrm flipV="1">
                <a:off x="8483600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C83264-50A2-D1C8-A4E9-58680E4675CD}"/>
                  </a:ext>
                </a:extLst>
              </p:cNvPr>
              <p:cNvCxnSpPr>
                <a:stCxn id="10" idx="6"/>
                <a:endCxn id="15" idx="2"/>
              </p:cNvCxnSpPr>
              <p:nvPr/>
            </p:nvCxnSpPr>
            <p:spPr>
              <a:xfrm>
                <a:off x="8483600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91CB76B-1C66-A8D0-E090-8AA0CFFCC095}"/>
                  </a:ext>
                </a:extLst>
              </p:cNvPr>
              <p:cNvCxnSpPr>
                <a:stCxn id="10" idx="6"/>
                <a:endCxn id="16" idx="2"/>
              </p:cNvCxnSpPr>
              <p:nvPr/>
            </p:nvCxnSpPr>
            <p:spPr>
              <a:xfrm>
                <a:off x="8483600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D05816-D4DC-A6E4-9D44-4DDAE4408895}"/>
                  </a:ext>
                </a:extLst>
              </p:cNvPr>
              <p:cNvCxnSpPr>
                <a:stCxn id="11" idx="6"/>
                <a:endCxn id="13" idx="2"/>
              </p:cNvCxnSpPr>
              <p:nvPr/>
            </p:nvCxnSpPr>
            <p:spPr>
              <a:xfrm flipV="1">
                <a:off x="8483600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3F31DB6-10DF-CAD7-06FB-BF92C5587E7B}"/>
                  </a:ext>
                </a:extLst>
              </p:cNvPr>
              <p:cNvCxnSpPr>
                <a:stCxn id="11" idx="6"/>
                <a:endCxn id="14" idx="2"/>
              </p:cNvCxnSpPr>
              <p:nvPr/>
            </p:nvCxnSpPr>
            <p:spPr>
              <a:xfrm flipV="1">
                <a:off x="8483600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49176C2-7970-F89C-A59F-B438AF9A3D11}"/>
                  </a:ext>
                </a:extLst>
              </p:cNvPr>
              <p:cNvCxnSpPr>
                <a:stCxn id="11" idx="6"/>
                <a:endCxn id="16" idx="2"/>
              </p:cNvCxnSpPr>
              <p:nvPr/>
            </p:nvCxnSpPr>
            <p:spPr>
              <a:xfrm>
                <a:off x="8483600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4E8B559-1A7E-A21B-5C76-7670F61214E9}"/>
                  </a:ext>
                </a:extLst>
              </p:cNvPr>
              <p:cNvCxnSpPr>
                <a:stCxn id="12" idx="6"/>
                <a:endCxn id="13" idx="2"/>
              </p:cNvCxnSpPr>
              <p:nvPr/>
            </p:nvCxnSpPr>
            <p:spPr>
              <a:xfrm flipV="1">
                <a:off x="8483600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388DE61-B75A-0741-D95B-625659343844}"/>
                  </a:ext>
                </a:extLst>
              </p:cNvPr>
              <p:cNvCxnSpPr>
                <a:stCxn id="12" idx="6"/>
                <a:endCxn id="14" idx="2"/>
              </p:cNvCxnSpPr>
              <p:nvPr/>
            </p:nvCxnSpPr>
            <p:spPr>
              <a:xfrm flipV="1">
                <a:off x="8483600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B3E5B52-3A73-1085-D937-E97D8A4A4543}"/>
                  </a:ext>
                </a:extLst>
              </p:cNvPr>
              <p:cNvCxnSpPr>
                <a:stCxn id="12" idx="6"/>
                <a:endCxn id="15" idx="2"/>
              </p:cNvCxnSpPr>
              <p:nvPr/>
            </p:nvCxnSpPr>
            <p:spPr>
              <a:xfrm flipV="1">
                <a:off x="8483600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F144C91-39EC-FA1F-004D-AB1D08C35521}"/>
                  </a:ext>
                </a:extLst>
              </p:cNvPr>
              <p:cNvCxnSpPr>
                <a:stCxn id="13" idx="6"/>
                <a:endCxn id="22" idx="2"/>
              </p:cNvCxnSpPr>
              <p:nvPr/>
            </p:nvCxnSpPr>
            <p:spPr>
              <a:xfrm>
                <a:off x="9668933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1EC912D-81D0-F4BE-E59A-C36BCFCAB1C1}"/>
                  </a:ext>
                </a:extLst>
              </p:cNvPr>
              <p:cNvCxnSpPr>
                <a:stCxn id="13" idx="6"/>
                <a:endCxn id="23" idx="2"/>
              </p:cNvCxnSpPr>
              <p:nvPr/>
            </p:nvCxnSpPr>
            <p:spPr>
              <a:xfrm>
                <a:off x="9668933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62E126B-4BC9-1011-8B41-88511BD9BEFE}"/>
                  </a:ext>
                </a:extLst>
              </p:cNvPr>
              <p:cNvCxnSpPr>
                <a:stCxn id="13" idx="6"/>
                <a:endCxn id="24" idx="2"/>
              </p:cNvCxnSpPr>
              <p:nvPr/>
            </p:nvCxnSpPr>
            <p:spPr>
              <a:xfrm>
                <a:off x="9668933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9759848-4094-FDCC-7ADC-B9DBD46B9C92}"/>
                  </a:ext>
                </a:extLst>
              </p:cNvPr>
              <p:cNvCxnSpPr>
                <a:stCxn id="14" idx="6"/>
                <a:endCxn id="21" idx="2"/>
              </p:cNvCxnSpPr>
              <p:nvPr/>
            </p:nvCxnSpPr>
            <p:spPr>
              <a:xfrm flipV="1">
                <a:off x="9668933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678E5F4D-7392-80F8-1F37-71B2D73C7474}"/>
                  </a:ext>
                </a:extLst>
              </p:cNvPr>
              <p:cNvCxnSpPr>
                <a:stCxn id="14" idx="6"/>
                <a:endCxn id="23" idx="2"/>
              </p:cNvCxnSpPr>
              <p:nvPr/>
            </p:nvCxnSpPr>
            <p:spPr>
              <a:xfrm>
                <a:off x="9668933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F25B8B0-C4CC-A582-E154-81F8CDAD4401}"/>
                  </a:ext>
                </a:extLst>
              </p:cNvPr>
              <p:cNvCxnSpPr>
                <a:stCxn id="14" idx="6"/>
                <a:endCxn id="24" idx="2"/>
              </p:cNvCxnSpPr>
              <p:nvPr/>
            </p:nvCxnSpPr>
            <p:spPr>
              <a:xfrm>
                <a:off x="9668933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2044C5C-FDE8-D5FE-9200-8B3FA286F8DF}"/>
                  </a:ext>
                </a:extLst>
              </p:cNvPr>
              <p:cNvCxnSpPr>
                <a:stCxn id="15" idx="6"/>
                <a:endCxn id="21" idx="2"/>
              </p:cNvCxnSpPr>
              <p:nvPr/>
            </p:nvCxnSpPr>
            <p:spPr>
              <a:xfrm flipV="1">
                <a:off x="9668933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1540A395-E95B-7ED9-476E-23B466D47C12}"/>
                  </a:ext>
                </a:extLst>
              </p:cNvPr>
              <p:cNvCxnSpPr>
                <a:stCxn id="15" idx="6"/>
                <a:endCxn id="22" idx="2"/>
              </p:cNvCxnSpPr>
              <p:nvPr/>
            </p:nvCxnSpPr>
            <p:spPr>
              <a:xfrm flipV="1">
                <a:off x="9668933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7C1F3CBC-6B94-0D48-0113-0E4183D247A6}"/>
                  </a:ext>
                </a:extLst>
              </p:cNvPr>
              <p:cNvCxnSpPr>
                <a:stCxn id="15" idx="6"/>
                <a:endCxn id="24" idx="2"/>
              </p:cNvCxnSpPr>
              <p:nvPr/>
            </p:nvCxnSpPr>
            <p:spPr>
              <a:xfrm>
                <a:off x="9668933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E6EB222-B206-E900-58C4-EE7C58BB7988}"/>
                  </a:ext>
                </a:extLst>
              </p:cNvPr>
              <p:cNvCxnSpPr>
                <a:stCxn id="16" idx="6"/>
                <a:endCxn id="23" idx="2"/>
              </p:cNvCxnSpPr>
              <p:nvPr/>
            </p:nvCxnSpPr>
            <p:spPr>
              <a:xfrm flipV="1">
                <a:off x="9668933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693DCE3-CB51-8BAB-4B2E-94BDD894FB79}"/>
                  </a:ext>
                </a:extLst>
              </p:cNvPr>
              <p:cNvCxnSpPr>
                <a:stCxn id="16" idx="6"/>
                <a:endCxn id="22" idx="2"/>
              </p:cNvCxnSpPr>
              <p:nvPr/>
            </p:nvCxnSpPr>
            <p:spPr>
              <a:xfrm flipV="1">
                <a:off x="9668933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5BA41DD6-3EE6-5F28-E061-713FE920141E}"/>
                  </a:ext>
                </a:extLst>
              </p:cNvPr>
              <p:cNvCxnSpPr>
                <a:stCxn id="16" idx="6"/>
                <a:endCxn id="21" idx="2"/>
              </p:cNvCxnSpPr>
              <p:nvPr/>
            </p:nvCxnSpPr>
            <p:spPr>
              <a:xfrm flipV="1">
                <a:off x="9668933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326EC08-139C-62AD-95CF-2121B77EFA37}"/>
                    </a:ext>
                  </a:extLst>
                </p:cNvPr>
                <p:cNvSpPr txBox="1"/>
                <p:nvPr/>
              </p:nvSpPr>
              <p:spPr>
                <a:xfrm>
                  <a:off x="7992533" y="5689600"/>
                  <a:ext cx="2895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326EC08-139C-62AD-95CF-2121B77EFA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2533" y="5689600"/>
                  <a:ext cx="289559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406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223449-4F28-B6E7-1FD0-93BAC25C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Auto-Regressive Models (ARM)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ACF0C1B-51CD-A414-EE70-AB03A1815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6693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Auto-Regressive Models (ARM) are </a:t>
                </a:r>
                <a:r>
                  <a:rPr lang="en-GB" b="1" dirty="0" err="1"/>
                  <a:t>likehood</a:t>
                </a:r>
                <a:r>
                  <a:rPr lang="en-GB" b="1" dirty="0"/>
                  <a:t>-based models</a:t>
                </a:r>
                <a:r>
                  <a:rPr lang="en-GB" dirty="0"/>
                  <a:t> that try to capture a high dimensional joint distribution as a </a:t>
                </a:r>
                <a:r>
                  <a:rPr lang="en-GB" b="1" dirty="0"/>
                  <a:t>factorization of probability conditionals</a:t>
                </a:r>
                <a:r>
                  <a:rPr lang="en-GB" dirty="0"/>
                  <a:t> using the probability chain rule</a:t>
                </a:r>
              </a:p>
              <a:p>
                <a:r>
                  <a:rPr lang="en-GB" dirty="0"/>
                  <a:t>Examples in NLP are </a:t>
                </a:r>
                <a:r>
                  <a:rPr lang="en-GB" b="1" dirty="0"/>
                  <a:t>GPT &amp; BERT</a:t>
                </a:r>
              </a:p>
              <a:p>
                <a:r>
                  <a:rPr lang="en-GB" b="1" dirty="0"/>
                  <a:t>Prespecified order</a:t>
                </a:r>
                <a:r>
                  <a:rPr lang="en-GB" dirty="0"/>
                  <a:t> to generate data (left-to-right)</a:t>
                </a:r>
              </a:p>
              <a:p>
                <a:pPr lvl="1"/>
                <a:r>
                  <a:rPr lang="en-GB" dirty="0"/>
                  <a:t>Diffusion generates in an arbitrary order</a:t>
                </a:r>
              </a:p>
              <a:p>
                <a:r>
                  <a:rPr lang="en-GB" dirty="0"/>
                  <a:t>Sampling needs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network calls (for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dimensional data)</a:t>
                </a:r>
              </a:p>
              <a:p>
                <a:pPr lvl="1"/>
                <a:r>
                  <a:rPr lang="en-GB" dirty="0"/>
                  <a:t>Diffusion sampling takes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timesteps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ACF0C1B-51CD-A414-EE70-AB03A1815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66933" cy="4351338"/>
              </a:xfrm>
              <a:blipFill>
                <a:blip r:embed="rId2"/>
                <a:stretch>
                  <a:fillRect l="-1149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08028D1-F743-CBF6-5EDF-494403F0399C}"/>
              </a:ext>
            </a:extLst>
          </p:cNvPr>
          <p:cNvGrpSpPr/>
          <p:nvPr/>
        </p:nvGrpSpPr>
        <p:grpSpPr>
          <a:xfrm>
            <a:off x="7992533" y="2514600"/>
            <a:ext cx="2895600" cy="3544332"/>
            <a:chOff x="7992533" y="2514600"/>
            <a:chExt cx="2895600" cy="354433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819EA4F-B823-9363-63B0-2DD815847538}"/>
                </a:ext>
              </a:extLst>
            </p:cNvPr>
            <p:cNvGrpSpPr/>
            <p:nvPr/>
          </p:nvGrpSpPr>
          <p:grpSpPr>
            <a:xfrm>
              <a:off x="7992534" y="2514600"/>
              <a:ext cx="2895599" cy="2971799"/>
              <a:chOff x="7958667" y="2624667"/>
              <a:chExt cx="2895599" cy="297179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EFB7CAF-8B48-4D15-F559-F54D41381FE1}"/>
                  </a:ext>
                </a:extLst>
              </p:cNvPr>
              <p:cNvSpPr/>
              <p:nvPr/>
            </p:nvSpPr>
            <p:spPr>
              <a:xfrm>
                <a:off x="7958667" y="2624667"/>
                <a:ext cx="524933" cy="5249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6BF060-96AB-0468-142C-5F0A78CDF7C2}"/>
                  </a:ext>
                </a:extLst>
              </p:cNvPr>
              <p:cNvSpPr/>
              <p:nvPr/>
            </p:nvSpPr>
            <p:spPr>
              <a:xfrm>
                <a:off x="7958667" y="3440289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909161F-AEF4-8E14-D4BE-3B6791667803}"/>
                  </a:ext>
                </a:extLst>
              </p:cNvPr>
              <p:cNvSpPr/>
              <p:nvPr/>
            </p:nvSpPr>
            <p:spPr>
              <a:xfrm>
                <a:off x="7958667" y="4255911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A812412-A39E-5C18-A925-9B31BA5757F1}"/>
                  </a:ext>
                </a:extLst>
              </p:cNvPr>
              <p:cNvSpPr/>
              <p:nvPr/>
            </p:nvSpPr>
            <p:spPr>
              <a:xfrm>
                <a:off x="7958667" y="5071533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686B30-8F9A-AECB-722B-3A962DE617DA}"/>
                  </a:ext>
                </a:extLst>
              </p:cNvPr>
              <p:cNvSpPr/>
              <p:nvPr/>
            </p:nvSpPr>
            <p:spPr>
              <a:xfrm>
                <a:off x="9144000" y="2624667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20E3E2-CE17-A58A-EB4A-20AB3F64AD7A}"/>
                  </a:ext>
                </a:extLst>
              </p:cNvPr>
              <p:cNvSpPr/>
              <p:nvPr/>
            </p:nvSpPr>
            <p:spPr>
              <a:xfrm>
                <a:off x="9144000" y="3440289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E635E3A-92E4-1D76-83E8-1653D55A6993}"/>
                  </a:ext>
                </a:extLst>
              </p:cNvPr>
              <p:cNvSpPr/>
              <p:nvPr/>
            </p:nvSpPr>
            <p:spPr>
              <a:xfrm>
                <a:off x="9144000" y="4255911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77F2F2-F6DC-1FA0-86F2-7A2BCB82C44C}"/>
                  </a:ext>
                </a:extLst>
              </p:cNvPr>
              <p:cNvSpPr/>
              <p:nvPr/>
            </p:nvSpPr>
            <p:spPr>
              <a:xfrm>
                <a:off x="9144000" y="5071533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D4691BE-6719-A1A9-5B4A-AF2CD6E24E2F}"/>
                  </a:ext>
                </a:extLst>
              </p:cNvPr>
              <p:cNvSpPr/>
              <p:nvPr/>
            </p:nvSpPr>
            <p:spPr>
              <a:xfrm>
                <a:off x="10329333" y="2624667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15E4175-6503-4684-D9CB-C29716CC5DE6}"/>
                  </a:ext>
                </a:extLst>
              </p:cNvPr>
              <p:cNvSpPr/>
              <p:nvPr/>
            </p:nvSpPr>
            <p:spPr>
              <a:xfrm>
                <a:off x="10329333" y="3440289"/>
                <a:ext cx="524933" cy="52493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9AF4D67-6B7B-8256-10A2-10135A5BFB3D}"/>
                  </a:ext>
                </a:extLst>
              </p:cNvPr>
              <p:cNvSpPr/>
              <p:nvPr/>
            </p:nvSpPr>
            <p:spPr>
              <a:xfrm>
                <a:off x="10329333" y="4255911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A54EF51-9684-108A-86D9-31EC9D681C67}"/>
                  </a:ext>
                </a:extLst>
              </p:cNvPr>
              <p:cNvSpPr/>
              <p:nvPr/>
            </p:nvSpPr>
            <p:spPr>
              <a:xfrm>
                <a:off x="10329333" y="5071533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1E8B634-7AF4-840B-1F86-C930C95A2760}"/>
                  </a:ext>
                </a:extLst>
              </p:cNvPr>
              <p:cNvCxnSpPr>
                <a:stCxn id="9" idx="6"/>
                <a:endCxn id="13" idx="2"/>
              </p:cNvCxnSpPr>
              <p:nvPr/>
            </p:nvCxnSpPr>
            <p:spPr>
              <a:xfrm>
                <a:off x="8483600" y="2887134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DCA5AC4-24D2-5CE2-BB9E-A8DC2F03C9DB}"/>
                  </a:ext>
                </a:extLst>
              </p:cNvPr>
              <p:cNvCxnSpPr>
                <a:stCxn id="10" idx="6"/>
                <a:endCxn id="14" idx="2"/>
              </p:cNvCxnSpPr>
              <p:nvPr/>
            </p:nvCxnSpPr>
            <p:spPr>
              <a:xfrm>
                <a:off x="8483600" y="3702756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1B80ABF-9B35-FC1A-4500-1A85626EEC3D}"/>
                  </a:ext>
                </a:extLst>
              </p:cNvPr>
              <p:cNvCxnSpPr>
                <a:stCxn id="11" idx="6"/>
                <a:endCxn id="15" idx="2"/>
              </p:cNvCxnSpPr>
              <p:nvPr/>
            </p:nvCxnSpPr>
            <p:spPr>
              <a:xfrm>
                <a:off x="8483600" y="4518378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8EF634D-156D-3083-54A2-A5C2DA576809}"/>
                  </a:ext>
                </a:extLst>
              </p:cNvPr>
              <p:cNvCxnSpPr>
                <a:stCxn id="12" idx="6"/>
                <a:endCxn id="16" idx="2"/>
              </p:cNvCxnSpPr>
              <p:nvPr/>
            </p:nvCxnSpPr>
            <p:spPr>
              <a:xfrm>
                <a:off x="8483600" y="5334000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7DFFB4C-5259-0ADD-3C18-5799EF9BEC29}"/>
                  </a:ext>
                </a:extLst>
              </p:cNvPr>
              <p:cNvCxnSpPr>
                <a:stCxn id="13" idx="6"/>
                <a:endCxn id="21" idx="2"/>
              </p:cNvCxnSpPr>
              <p:nvPr/>
            </p:nvCxnSpPr>
            <p:spPr>
              <a:xfrm>
                <a:off x="9668933" y="2887134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085184A-42A6-F7D5-2BB5-37408CDD8D0A}"/>
                  </a:ext>
                </a:extLst>
              </p:cNvPr>
              <p:cNvCxnSpPr>
                <a:stCxn id="14" idx="6"/>
                <a:endCxn id="22" idx="2"/>
              </p:cNvCxnSpPr>
              <p:nvPr/>
            </p:nvCxnSpPr>
            <p:spPr>
              <a:xfrm>
                <a:off x="9668933" y="3702756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3AFDAD4-A429-0485-648B-5237C2F453D5}"/>
                  </a:ext>
                </a:extLst>
              </p:cNvPr>
              <p:cNvCxnSpPr>
                <a:stCxn id="15" idx="6"/>
                <a:endCxn id="23" idx="2"/>
              </p:cNvCxnSpPr>
              <p:nvPr/>
            </p:nvCxnSpPr>
            <p:spPr>
              <a:xfrm>
                <a:off x="9668933" y="4518378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62386EE-C50E-CE40-9362-46E22B226774}"/>
                  </a:ext>
                </a:extLst>
              </p:cNvPr>
              <p:cNvCxnSpPr>
                <a:stCxn id="16" idx="6"/>
                <a:endCxn id="24" idx="2"/>
              </p:cNvCxnSpPr>
              <p:nvPr/>
            </p:nvCxnSpPr>
            <p:spPr>
              <a:xfrm>
                <a:off x="9668933" y="5334000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AC6A909-20AD-0CBF-F7CA-C28A8F48225C}"/>
                  </a:ext>
                </a:extLst>
              </p:cNvPr>
              <p:cNvCxnSpPr>
                <a:stCxn id="9" idx="6"/>
                <a:endCxn id="14" idx="2"/>
              </p:cNvCxnSpPr>
              <p:nvPr/>
            </p:nvCxnSpPr>
            <p:spPr>
              <a:xfrm>
                <a:off x="8483600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FBB8207-CE90-B7AC-4B2A-93D3140492E8}"/>
                  </a:ext>
                </a:extLst>
              </p:cNvPr>
              <p:cNvCxnSpPr>
                <a:stCxn id="9" idx="6"/>
                <a:endCxn id="15" idx="2"/>
              </p:cNvCxnSpPr>
              <p:nvPr/>
            </p:nvCxnSpPr>
            <p:spPr>
              <a:xfrm>
                <a:off x="8483600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A26D873-78D1-B2AF-DDD8-30F2A1FCB2E6}"/>
                  </a:ext>
                </a:extLst>
              </p:cNvPr>
              <p:cNvCxnSpPr>
                <a:stCxn id="9" idx="6"/>
                <a:endCxn id="16" idx="2"/>
              </p:cNvCxnSpPr>
              <p:nvPr/>
            </p:nvCxnSpPr>
            <p:spPr>
              <a:xfrm>
                <a:off x="8483600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71E98D6-FBFC-6D64-5524-3E53ACE19ACF}"/>
                  </a:ext>
                </a:extLst>
              </p:cNvPr>
              <p:cNvCxnSpPr>
                <a:stCxn id="10" idx="6"/>
                <a:endCxn id="13" idx="2"/>
              </p:cNvCxnSpPr>
              <p:nvPr/>
            </p:nvCxnSpPr>
            <p:spPr>
              <a:xfrm flipV="1">
                <a:off x="8483600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C83264-50A2-D1C8-A4E9-58680E4675CD}"/>
                  </a:ext>
                </a:extLst>
              </p:cNvPr>
              <p:cNvCxnSpPr>
                <a:stCxn id="10" idx="6"/>
                <a:endCxn id="15" idx="2"/>
              </p:cNvCxnSpPr>
              <p:nvPr/>
            </p:nvCxnSpPr>
            <p:spPr>
              <a:xfrm>
                <a:off x="8483600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91CB76B-1C66-A8D0-E090-8AA0CFFCC095}"/>
                  </a:ext>
                </a:extLst>
              </p:cNvPr>
              <p:cNvCxnSpPr>
                <a:stCxn id="10" idx="6"/>
                <a:endCxn id="16" idx="2"/>
              </p:cNvCxnSpPr>
              <p:nvPr/>
            </p:nvCxnSpPr>
            <p:spPr>
              <a:xfrm>
                <a:off x="8483600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D05816-D4DC-A6E4-9D44-4DDAE4408895}"/>
                  </a:ext>
                </a:extLst>
              </p:cNvPr>
              <p:cNvCxnSpPr>
                <a:stCxn id="11" idx="6"/>
                <a:endCxn id="13" idx="2"/>
              </p:cNvCxnSpPr>
              <p:nvPr/>
            </p:nvCxnSpPr>
            <p:spPr>
              <a:xfrm flipV="1">
                <a:off x="8483600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3F31DB6-10DF-CAD7-06FB-BF92C5587E7B}"/>
                  </a:ext>
                </a:extLst>
              </p:cNvPr>
              <p:cNvCxnSpPr>
                <a:stCxn id="11" idx="6"/>
                <a:endCxn id="14" idx="2"/>
              </p:cNvCxnSpPr>
              <p:nvPr/>
            </p:nvCxnSpPr>
            <p:spPr>
              <a:xfrm flipV="1">
                <a:off x="8483600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49176C2-7970-F89C-A59F-B438AF9A3D11}"/>
                  </a:ext>
                </a:extLst>
              </p:cNvPr>
              <p:cNvCxnSpPr>
                <a:stCxn id="11" idx="6"/>
                <a:endCxn id="16" idx="2"/>
              </p:cNvCxnSpPr>
              <p:nvPr/>
            </p:nvCxnSpPr>
            <p:spPr>
              <a:xfrm>
                <a:off x="8483600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4E8B559-1A7E-A21B-5C76-7670F61214E9}"/>
                  </a:ext>
                </a:extLst>
              </p:cNvPr>
              <p:cNvCxnSpPr>
                <a:stCxn id="12" idx="6"/>
                <a:endCxn id="13" idx="2"/>
              </p:cNvCxnSpPr>
              <p:nvPr/>
            </p:nvCxnSpPr>
            <p:spPr>
              <a:xfrm flipV="1">
                <a:off x="8483600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388DE61-B75A-0741-D95B-625659343844}"/>
                  </a:ext>
                </a:extLst>
              </p:cNvPr>
              <p:cNvCxnSpPr>
                <a:stCxn id="12" idx="6"/>
                <a:endCxn id="14" idx="2"/>
              </p:cNvCxnSpPr>
              <p:nvPr/>
            </p:nvCxnSpPr>
            <p:spPr>
              <a:xfrm flipV="1">
                <a:off x="8483600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B3E5B52-3A73-1085-D937-E97D8A4A4543}"/>
                  </a:ext>
                </a:extLst>
              </p:cNvPr>
              <p:cNvCxnSpPr>
                <a:stCxn id="12" idx="6"/>
                <a:endCxn id="15" idx="2"/>
              </p:cNvCxnSpPr>
              <p:nvPr/>
            </p:nvCxnSpPr>
            <p:spPr>
              <a:xfrm flipV="1">
                <a:off x="8483600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F144C91-39EC-FA1F-004D-AB1D08C35521}"/>
                  </a:ext>
                </a:extLst>
              </p:cNvPr>
              <p:cNvCxnSpPr>
                <a:stCxn id="13" idx="6"/>
                <a:endCxn id="22" idx="2"/>
              </p:cNvCxnSpPr>
              <p:nvPr/>
            </p:nvCxnSpPr>
            <p:spPr>
              <a:xfrm>
                <a:off x="9668933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1EC912D-81D0-F4BE-E59A-C36BCFCAB1C1}"/>
                  </a:ext>
                </a:extLst>
              </p:cNvPr>
              <p:cNvCxnSpPr>
                <a:stCxn id="13" idx="6"/>
                <a:endCxn id="23" idx="2"/>
              </p:cNvCxnSpPr>
              <p:nvPr/>
            </p:nvCxnSpPr>
            <p:spPr>
              <a:xfrm>
                <a:off x="9668933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62E126B-4BC9-1011-8B41-88511BD9BEFE}"/>
                  </a:ext>
                </a:extLst>
              </p:cNvPr>
              <p:cNvCxnSpPr>
                <a:stCxn id="13" idx="6"/>
                <a:endCxn id="24" idx="2"/>
              </p:cNvCxnSpPr>
              <p:nvPr/>
            </p:nvCxnSpPr>
            <p:spPr>
              <a:xfrm>
                <a:off x="9668933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9759848-4094-FDCC-7ADC-B9DBD46B9C92}"/>
                  </a:ext>
                </a:extLst>
              </p:cNvPr>
              <p:cNvCxnSpPr>
                <a:stCxn id="14" idx="6"/>
                <a:endCxn id="21" idx="2"/>
              </p:cNvCxnSpPr>
              <p:nvPr/>
            </p:nvCxnSpPr>
            <p:spPr>
              <a:xfrm flipV="1">
                <a:off x="9668933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678E5F4D-7392-80F8-1F37-71B2D73C7474}"/>
                  </a:ext>
                </a:extLst>
              </p:cNvPr>
              <p:cNvCxnSpPr>
                <a:stCxn id="14" idx="6"/>
                <a:endCxn id="23" idx="2"/>
              </p:cNvCxnSpPr>
              <p:nvPr/>
            </p:nvCxnSpPr>
            <p:spPr>
              <a:xfrm>
                <a:off x="9668933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F25B8B0-C4CC-A582-E154-81F8CDAD4401}"/>
                  </a:ext>
                </a:extLst>
              </p:cNvPr>
              <p:cNvCxnSpPr>
                <a:stCxn id="14" idx="6"/>
                <a:endCxn id="24" idx="2"/>
              </p:cNvCxnSpPr>
              <p:nvPr/>
            </p:nvCxnSpPr>
            <p:spPr>
              <a:xfrm>
                <a:off x="9668933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2044C5C-FDE8-D5FE-9200-8B3FA286F8DF}"/>
                  </a:ext>
                </a:extLst>
              </p:cNvPr>
              <p:cNvCxnSpPr>
                <a:stCxn id="15" idx="6"/>
                <a:endCxn id="21" idx="2"/>
              </p:cNvCxnSpPr>
              <p:nvPr/>
            </p:nvCxnSpPr>
            <p:spPr>
              <a:xfrm flipV="1">
                <a:off x="9668933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1540A395-E95B-7ED9-476E-23B466D47C12}"/>
                  </a:ext>
                </a:extLst>
              </p:cNvPr>
              <p:cNvCxnSpPr>
                <a:stCxn id="15" idx="6"/>
                <a:endCxn id="22" idx="2"/>
              </p:cNvCxnSpPr>
              <p:nvPr/>
            </p:nvCxnSpPr>
            <p:spPr>
              <a:xfrm flipV="1">
                <a:off x="9668933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7C1F3CBC-6B94-0D48-0113-0E4183D247A6}"/>
                  </a:ext>
                </a:extLst>
              </p:cNvPr>
              <p:cNvCxnSpPr>
                <a:stCxn id="15" idx="6"/>
                <a:endCxn id="24" idx="2"/>
              </p:cNvCxnSpPr>
              <p:nvPr/>
            </p:nvCxnSpPr>
            <p:spPr>
              <a:xfrm>
                <a:off x="9668933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E6EB222-B206-E900-58C4-EE7C58BB7988}"/>
                  </a:ext>
                </a:extLst>
              </p:cNvPr>
              <p:cNvCxnSpPr>
                <a:stCxn id="16" idx="6"/>
                <a:endCxn id="23" idx="2"/>
              </p:cNvCxnSpPr>
              <p:nvPr/>
            </p:nvCxnSpPr>
            <p:spPr>
              <a:xfrm flipV="1">
                <a:off x="9668933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693DCE3-CB51-8BAB-4B2E-94BDD894FB79}"/>
                  </a:ext>
                </a:extLst>
              </p:cNvPr>
              <p:cNvCxnSpPr>
                <a:stCxn id="16" idx="6"/>
                <a:endCxn id="22" idx="2"/>
              </p:cNvCxnSpPr>
              <p:nvPr/>
            </p:nvCxnSpPr>
            <p:spPr>
              <a:xfrm flipV="1">
                <a:off x="9668933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5BA41DD6-3EE6-5F28-E061-713FE920141E}"/>
                  </a:ext>
                </a:extLst>
              </p:cNvPr>
              <p:cNvCxnSpPr>
                <a:stCxn id="16" idx="6"/>
                <a:endCxn id="21" idx="2"/>
              </p:cNvCxnSpPr>
              <p:nvPr/>
            </p:nvCxnSpPr>
            <p:spPr>
              <a:xfrm flipV="1">
                <a:off x="9668933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30C84C4-9F89-9765-C358-714C342AF92D}"/>
                    </a:ext>
                  </a:extLst>
                </p:cNvPr>
                <p:cNvSpPr txBox="1"/>
                <p:nvPr/>
              </p:nvSpPr>
              <p:spPr>
                <a:xfrm>
                  <a:off x="7992533" y="5689600"/>
                  <a:ext cx="2895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30C84C4-9F89-9765-C358-714C342AF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2533" y="5689600"/>
                  <a:ext cx="289559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111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223449-4F28-B6E7-1FD0-93BAC25C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Auto-Regressive Models (ARM)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ACF0C1B-51CD-A414-EE70-AB03A1815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6693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Auto-Regressive Models (ARM) are </a:t>
                </a:r>
                <a:r>
                  <a:rPr lang="en-GB" b="1" dirty="0" err="1"/>
                  <a:t>likehood</a:t>
                </a:r>
                <a:r>
                  <a:rPr lang="en-GB" b="1" dirty="0"/>
                  <a:t>-based models</a:t>
                </a:r>
                <a:r>
                  <a:rPr lang="en-GB" dirty="0"/>
                  <a:t> that try to capture a high dimensional joint distribution as a </a:t>
                </a:r>
                <a:r>
                  <a:rPr lang="en-GB" b="1" dirty="0"/>
                  <a:t>factorization of probability conditionals</a:t>
                </a:r>
                <a:r>
                  <a:rPr lang="en-GB" dirty="0"/>
                  <a:t> using the probability chain rule</a:t>
                </a:r>
              </a:p>
              <a:p>
                <a:r>
                  <a:rPr lang="en-GB" dirty="0"/>
                  <a:t>Examples in NLP are </a:t>
                </a:r>
                <a:r>
                  <a:rPr lang="en-GB" b="1" dirty="0"/>
                  <a:t>GPT &amp; BERT</a:t>
                </a:r>
              </a:p>
              <a:p>
                <a:r>
                  <a:rPr lang="en-GB" b="1" dirty="0"/>
                  <a:t>Prespecified order </a:t>
                </a:r>
                <a:r>
                  <a:rPr lang="en-GB" dirty="0"/>
                  <a:t>to generate data (left-to-right)</a:t>
                </a:r>
              </a:p>
              <a:p>
                <a:pPr lvl="1"/>
                <a:r>
                  <a:rPr lang="en-GB" dirty="0"/>
                  <a:t>Diffusion generates in an arbitrary order</a:t>
                </a:r>
              </a:p>
              <a:p>
                <a:r>
                  <a:rPr lang="en-GB" dirty="0"/>
                  <a:t>Sampling needs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network calls (for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dimensional data)</a:t>
                </a:r>
              </a:p>
              <a:p>
                <a:pPr lvl="1"/>
                <a:r>
                  <a:rPr lang="en-GB" dirty="0"/>
                  <a:t>Diffusion sampling takes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timesteps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ACF0C1B-51CD-A414-EE70-AB03A1815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66933" cy="4351338"/>
              </a:xfrm>
              <a:blipFill>
                <a:blip r:embed="rId2"/>
                <a:stretch>
                  <a:fillRect l="-1149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43E9E0B-0E56-CDC1-F73C-14AA1DC275A4}"/>
              </a:ext>
            </a:extLst>
          </p:cNvPr>
          <p:cNvGrpSpPr/>
          <p:nvPr/>
        </p:nvGrpSpPr>
        <p:grpSpPr>
          <a:xfrm>
            <a:off x="7992533" y="2514600"/>
            <a:ext cx="2895600" cy="3544332"/>
            <a:chOff x="7992533" y="2514600"/>
            <a:chExt cx="2895600" cy="354433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819EA4F-B823-9363-63B0-2DD815847538}"/>
                </a:ext>
              </a:extLst>
            </p:cNvPr>
            <p:cNvGrpSpPr/>
            <p:nvPr/>
          </p:nvGrpSpPr>
          <p:grpSpPr>
            <a:xfrm>
              <a:off x="7992534" y="2514600"/>
              <a:ext cx="2895599" cy="2971799"/>
              <a:chOff x="7958667" y="2624667"/>
              <a:chExt cx="2895599" cy="297179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EFB7CAF-8B48-4D15-F559-F54D41381FE1}"/>
                  </a:ext>
                </a:extLst>
              </p:cNvPr>
              <p:cNvSpPr/>
              <p:nvPr/>
            </p:nvSpPr>
            <p:spPr>
              <a:xfrm>
                <a:off x="7958667" y="2624667"/>
                <a:ext cx="524933" cy="5249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6BF060-96AB-0468-142C-5F0A78CDF7C2}"/>
                  </a:ext>
                </a:extLst>
              </p:cNvPr>
              <p:cNvSpPr/>
              <p:nvPr/>
            </p:nvSpPr>
            <p:spPr>
              <a:xfrm>
                <a:off x="7958667" y="3440289"/>
                <a:ext cx="524933" cy="5249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909161F-AEF4-8E14-D4BE-3B6791667803}"/>
                  </a:ext>
                </a:extLst>
              </p:cNvPr>
              <p:cNvSpPr/>
              <p:nvPr/>
            </p:nvSpPr>
            <p:spPr>
              <a:xfrm>
                <a:off x="7958667" y="4255911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A812412-A39E-5C18-A925-9B31BA5757F1}"/>
                  </a:ext>
                </a:extLst>
              </p:cNvPr>
              <p:cNvSpPr/>
              <p:nvPr/>
            </p:nvSpPr>
            <p:spPr>
              <a:xfrm>
                <a:off x="7958667" y="5071533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686B30-8F9A-AECB-722B-3A962DE617DA}"/>
                  </a:ext>
                </a:extLst>
              </p:cNvPr>
              <p:cNvSpPr/>
              <p:nvPr/>
            </p:nvSpPr>
            <p:spPr>
              <a:xfrm>
                <a:off x="9144000" y="2624667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20E3E2-CE17-A58A-EB4A-20AB3F64AD7A}"/>
                  </a:ext>
                </a:extLst>
              </p:cNvPr>
              <p:cNvSpPr/>
              <p:nvPr/>
            </p:nvSpPr>
            <p:spPr>
              <a:xfrm>
                <a:off x="9144000" y="3440289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E635E3A-92E4-1D76-83E8-1653D55A6993}"/>
                  </a:ext>
                </a:extLst>
              </p:cNvPr>
              <p:cNvSpPr/>
              <p:nvPr/>
            </p:nvSpPr>
            <p:spPr>
              <a:xfrm>
                <a:off x="9144000" y="4255911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77F2F2-F6DC-1FA0-86F2-7A2BCB82C44C}"/>
                  </a:ext>
                </a:extLst>
              </p:cNvPr>
              <p:cNvSpPr/>
              <p:nvPr/>
            </p:nvSpPr>
            <p:spPr>
              <a:xfrm>
                <a:off x="9144000" y="5071533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D4691BE-6719-A1A9-5B4A-AF2CD6E24E2F}"/>
                  </a:ext>
                </a:extLst>
              </p:cNvPr>
              <p:cNvSpPr/>
              <p:nvPr/>
            </p:nvSpPr>
            <p:spPr>
              <a:xfrm>
                <a:off x="10329333" y="2624667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15E4175-6503-4684-D9CB-C29716CC5DE6}"/>
                  </a:ext>
                </a:extLst>
              </p:cNvPr>
              <p:cNvSpPr/>
              <p:nvPr/>
            </p:nvSpPr>
            <p:spPr>
              <a:xfrm>
                <a:off x="10329333" y="3440289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9AF4D67-6B7B-8256-10A2-10135A5BFB3D}"/>
                  </a:ext>
                </a:extLst>
              </p:cNvPr>
              <p:cNvSpPr/>
              <p:nvPr/>
            </p:nvSpPr>
            <p:spPr>
              <a:xfrm>
                <a:off x="10329333" y="4255911"/>
                <a:ext cx="524933" cy="52493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A54EF51-9684-108A-86D9-31EC9D681C67}"/>
                  </a:ext>
                </a:extLst>
              </p:cNvPr>
              <p:cNvSpPr/>
              <p:nvPr/>
            </p:nvSpPr>
            <p:spPr>
              <a:xfrm>
                <a:off x="10329333" y="5071533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1E8B634-7AF4-840B-1F86-C930C95A2760}"/>
                  </a:ext>
                </a:extLst>
              </p:cNvPr>
              <p:cNvCxnSpPr>
                <a:stCxn id="9" idx="6"/>
                <a:endCxn id="13" idx="2"/>
              </p:cNvCxnSpPr>
              <p:nvPr/>
            </p:nvCxnSpPr>
            <p:spPr>
              <a:xfrm>
                <a:off x="8483600" y="2887134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DCA5AC4-24D2-5CE2-BB9E-A8DC2F03C9DB}"/>
                  </a:ext>
                </a:extLst>
              </p:cNvPr>
              <p:cNvCxnSpPr>
                <a:stCxn id="10" idx="6"/>
                <a:endCxn id="14" idx="2"/>
              </p:cNvCxnSpPr>
              <p:nvPr/>
            </p:nvCxnSpPr>
            <p:spPr>
              <a:xfrm>
                <a:off x="8483600" y="3702756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1B80ABF-9B35-FC1A-4500-1A85626EEC3D}"/>
                  </a:ext>
                </a:extLst>
              </p:cNvPr>
              <p:cNvCxnSpPr>
                <a:stCxn id="11" idx="6"/>
                <a:endCxn id="15" idx="2"/>
              </p:cNvCxnSpPr>
              <p:nvPr/>
            </p:nvCxnSpPr>
            <p:spPr>
              <a:xfrm>
                <a:off x="8483600" y="4518378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8EF634D-156D-3083-54A2-A5C2DA576809}"/>
                  </a:ext>
                </a:extLst>
              </p:cNvPr>
              <p:cNvCxnSpPr>
                <a:stCxn id="12" idx="6"/>
                <a:endCxn id="16" idx="2"/>
              </p:cNvCxnSpPr>
              <p:nvPr/>
            </p:nvCxnSpPr>
            <p:spPr>
              <a:xfrm>
                <a:off x="8483600" y="5334000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7DFFB4C-5259-0ADD-3C18-5799EF9BEC29}"/>
                  </a:ext>
                </a:extLst>
              </p:cNvPr>
              <p:cNvCxnSpPr>
                <a:stCxn id="13" idx="6"/>
                <a:endCxn id="21" idx="2"/>
              </p:cNvCxnSpPr>
              <p:nvPr/>
            </p:nvCxnSpPr>
            <p:spPr>
              <a:xfrm>
                <a:off x="9668933" y="2887134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085184A-42A6-F7D5-2BB5-37408CDD8D0A}"/>
                  </a:ext>
                </a:extLst>
              </p:cNvPr>
              <p:cNvCxnSpPr>
                <a:stCxn id="14" idx="6"/>
                <a:endCxn id="22" idx="2"/>
              </p:cNvCxnSpPr>
              <p:nvPr/>
            </p:nvCxnSpPr>
            <p:spPr>
              <a:xfrm>
                <a:off x="9668933" y="3702756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3AFDAD4-A429-0485-648B-5237C2F453D5}"/>
                  </a:ext>
                </a:extLst>
              </p:cNvPr>
              <p:cNvCxnSpPr>
                <a:stCxn id="15" idx="6"/>
                <a:endCxn id="23" idx="2"/>
              </p:cNvCxnSpPr>
              <p:nvPr/>
            </p:nvCxnSpPr>
            <p:spPr>
              <a:xfrm>
                <a:off x="9668933" y="4518378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62386EE-C50E-CE40-9362-46E22B226774}"/>
                  </a:ext>
                </a:extLst>
              </p:cNvPr>
              <p:cNvCxnSpPr>
                <a:stCxn id="16" idx="6"/>
                <a:endCxn id="24" idx="2"/>
              </p:cNvCxnSpPr>
              <p:nvPr/>
            </p:nvCxnSpPr>
            <p:spPr>
              <a:xfrm>
                <a:off x="9668933" y="5334000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AC6A909-20AD-0CBF-F7CA-C28A8F48225C}"/>
                  </a:ext>
                </a:extLst>
              </p:cNvPr>
              <p:cNvCxnSpPr>
                <a:stCxn id="9" idx="6"/>
                <a:endCxn id="14" idx="2"/>
              </p:cNvCxnSpPr>
              <p:nvPr/>
            </p:nvCxnSpPr>
            <p:spPr>
              <a:xfrm>
                <a:off x="8483600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FBB8207-CE90-B7AC-4B2A-93D3140492E8}"/>
                  </a:ext>
                </a:extLst>
              </p:cNvPr>
              <p:cNvCxnSpPr>
                <a:stCxn id="9" idx="6"/>
                <a:endCxn id="15" idx="2"/>
              </p:cNvCxnSpPr>
              <p:nvPr/>
            </p:nvCxnSpPr>
            <p:spPr>
              <a:xfrm>
                <a:off x="8483600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A26D873-78D1-B2AF-DDD8-30F2A1FCB2E6}"/>
                  </a:ext>
                </a:extLst>
              </p:cNvPr>
              <p:cNvCxnSpPr>
                <a:stCxn id="9" idx="6"/>
                <a:endCxn id="16" idx="2"/>
              </p:cNvCxnSpPr>
              <p:nvPr/>
            </p:nvCxnSpPr>
            <p:spPr>
              <a:xfrm>
                <a:off x="8483600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71E98D6-FBFC-6D64-5524-3E53ACE19ACF}"/>
                  </a:ext>
                </a:extLst>
              </p:cNvPr>
              <p:cNvCxnSpPr>
                <a:stCxn id="10" idx="6"/>
                <a:endCxn id="13" idx="2"/>
              </p:cNvCxnSpPr>
              <p:nvPr/>
            </p:nvCxnSpPr>
            <p:spPr>
              <a:xfrm flipV="1">
                <a:off x="8483600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C83264-50A2-D1C8-A4E9-58680E4675CD}"/>
                  </a:ext>
                </a:extLst>
              </p:cNvPr>
              <p:cNvCxnSpPr>
                <a:stCxn id="10" idx="6"/>
                <a:endCxn id="15" idx="2"/>
              </p:cNvCxnSpPr>
              <p:nvPr/>
            </p:nvCxnSpPr>
            <p:spPr>
              <a:xfrm>
                <a:off x="8483600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91CB76B-1C66-A8D0-E090-8AA0CFFCC095}"/>
                  </a:ext>
                </a:extLst>
              </p:cNvPr>
              <p:cNvCxnSpPr>
                <a:stCxn id="10" idx="6"/>
                <a:endCxn id="16" idx="2"/>
              </p:cNvCxnSpPr>
              <p:nvPr/>
            </p:nvCxnSpPr>
            <p:spPr>
              <a:xfrm>
                <a:off x="8483600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D05816-D4DC-A6E4-9D44-4DDAE4408895}"/>
                  </a:ext>
                </a:extLst>
              </p:cNvPr>
              <p:cNvCxnSpPr>
                <a:stCxn id="11" idx="6"/>
                <a:endCxn id="13" idx="2"/>
              </p:cNvCxnSpPr>
              <p:nvPr/>
            </p:nvCxnSpPr>
            <p:spPr>
              <a:xfrm flipV="1">
                <a:off x="8483600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3F31DB6-10DF-CAD7-06FB-BF92C5587E7B}"/>
                  </a:ext>
                </a:extLst>
              </p:cNvPr>
              <p:cNvCxnSpPr>
                <a:stCxn id="11" idx="6"/>
                <a:endCxn id="14" idx="2"/>
              </p:cNvCxnSpPr>
              <p:nvPr/>
            </p:nvCxnSpPr>
            <p:spPr>
              <a:xfrm flipV="1">
                <a:off x="8483600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49176C2-7970-F89C-A59F-B438AF9A3D11}"/>
                  </a:ext>
                </a:extLst>
              </p:cNvPr>
              <p:cNvCxnSpPr>
                <a:stCxn id="11" idx="6"/>
                <a:endCxn id="16" idx="2"/>
              </p:cNvCxnSpPr>
              <p:nvPr/>
            </p:nvCxnSpPr>
            <p:spPr>
              <a:xfrm>
                <a:off x="8483600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4E8B559-1A7E-A21B-5C76-7670F61214E9}"/>
                  </a:ext>
                </a:extLst>
              </p:cNvPr>
              <p:cNvCxnSpPr>
                <a:stCxn id="12" idx="6"/>
                <a:endCxn id="13" idx="2"/>
              </p:cNvCxnSpPr>
              <p:nvPr/>
            </p:nvCxnSpPr>
            <p:spPr>
              <a:xfrm flipV="1">
                <a:off x="8483600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388DE61-B75A-0741-D95B-625659343844}"/>
                  </a:ext>
                </a:extLst>
              </p:cNvPr>
              <p:cNvCxnSpPr>
                <a:stCxn id="12" idx="6"/>
                <a:endCxn id="14" idx="2"/>
              </p:cNvCxnSpPr>
              <p:nvPr/>
            </p:nvCxnSpPr>
            <p:spPr>
              <a:xfrm flipV="1">
                <a:off x="8483600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B3E5B52-3A73-1085-D937-E97D8A4A4543}"/>
                  </a:ext>
                </a:extLst>
              </p:cNvPr>
              <p:cNvCxnSpPr>
                <a:stCxn id="12" idx="6"/>
                <a:endCxn id="15" idx="2"/>
              </p:cNvCxnSpPr>
              <p:nvPr/>
            </p:nvCxnSpPr>
            <p:spPr>
              <a:xfrm flipV="1">
                <a:off x="8483600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F144C91-39EC-FA1F-004D-AB1D08C35521}"/>
                  </a:ext>
                </a:extLst>
              </p:cNvPr>
              <p:cNvCxnSpPr>
                <a:stCxn id="13" idx="6"/>
                <a:endCxn id="22" idx="2"/>
              </p:cNvCxnSpPr>
              <p:nvPr/>
            </p:nvCxnSpPr>
            <p:spPr>
              <a:xfrm>
                <a:off x="9668933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1EC912D-81D0-F4BE-E59A-C36BCFCAB1C1}"/>
                  </a:ext>
                </a:extLst>
              </p:cNvPr>
              <p:cNvCxnSpPr>
                <a:stCxn id="13" idx="6"/>
                <a:endCxn id="23" idx="2"/>
              </p:cNvCxnSpPr>
              <p:nvPr/>
            </p:nvCxnSpPr>
            <p:spPr>
              <a:xfrm>
                <a:off x="9668933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62E126B-4BC9-1011-8B41-88511BD9BEFE}"/>
                  </a:ext>
                </a:extLst>
              </p:cNvPr>
              <p:cNvCxnSpPr>
                <a:stCxn id="13" idx="6"/>
                <a:endCxn id="24" idx="2"/>
              </p:cNvCxnSpPr>
              <p:nvPr/>
            </p:nvCxnSpPr>
            <p:spPr>
              <a:xfrm>
                <a:off x="9668933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9759848-4094-FDCC-7ADC-B9DBD46B9C92}"/>
                  </a:ext>
                </a:extLst>
              </p:cNvPr>
              <p:cNvCxnSpPr>
                <a:stCxn id="14" idx="6"/>
                <a:endCxn id="21" idx="2"/>
              </p:cNvCxnSpPr>
              <p:nvPr/>
            </p:nvCxnSpPr>
            <p:spPr>
              <a:xfrm flipV="1">
                <a:off x="9668933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678E5F4D-7392-80F8-1F37-71B2D73C7474}"/>
                  </a:ext>
                </a:extLst>
              </p:cNvPr>
              <p:cNvCxnSpPr>
                <a:stCxn id="14" idx="6"/>
                <a:endCxn id="23" idx="2"/>
              </p:cNvCxnSpPr>
              <p:nvPr/>
            </p:nvCxnSpPr>
            <p:spPr>
              <a:xfrm>
                <a:off x="9668933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F25B8B0-C4CC-A582-E154-81F8CDAD4401}"/>
                  </a:ext>
                </a:extLst>
              </p:cNvPr>
              <p:cNvCxnSpPr>
                <a:stCxn id="14" idx="6"/>
                <a:endCxn id="24" idx="2"/>
              </p:cNvCxnSpPr>
              <p:nvPr/>
            </p:nvCxnSpPr>
            <p:spPr>
              <a:xfrm>
                <a:off x="9668933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2044C5C-FDE8-D5FE-9200-8B3FA286F8DF}"/>
                  </a:ext>
                </a:extLst>
              </p:cNvPr>
              <p:cNvCxnSpPr>
                <a:stCxn id="15" idx="6"/>
                <a:endCxn id="21" idx="2"/>
              </p:cNvCxnSpPr>
              <p:nvPr/>
            </p:nvCxnSpPr>
            <p:spPr>
              <a:xfrm flipV="1">
                <a:off x="9668933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1540A395-E95B-7ED9-476E-23B466D47C12}"/>
                  </a:ext>
                </a:extLst>
              </p:cNvPr>
              <p:cNvCxnSpPr>
                <a:stCxn id="15" idx="6"/>
                <a:endCxn id="22" idx="2"/>
              </p:cNvCxnSpPr>
              <p:nvPr/>
            </p:nvCxnSpPr>
            <p:spPr>
              <a:xfrm flipV="1">
                <a:off x="9668933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7C1F3CBC-6B94-0D48-0113-0E4183D247A6}"/>
                  </a:ext>
                </a:extLst>
              </p:cNvPr>
              <p:cNvCxnSpPr>
                <a:stCxn id="15" idx="6"/>
                <a:endCxn id="24" idx="2"/>
              </p:cNvCxnSpPr>
              <p:nvPr/>
            </p:nvCxnSpPr>
            <p:spPr>
              <a:xfrm>
                <a:off x="9668933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E6EB222-B206-E900-58C4-EE7C58BB7988}"/>
                  </a:ext>
                </a:extLst>
              </p:cNvPr>
              <p:cNvCxnSpPr>
                <a:stCxn id="16" idx="6"/>
                <a:endCxn id="23" idx="2"/>
              </p:cNvCxnSpPr>
              <p:nvPr/>
            </p:nvCxnSpPr>
            <p:spPr>
              <a:xfrm flipV="1">
                <a:off x="9668933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693DCE3-CB51-8BAB-4B2E-94BDD894FB79}"/>
                  </a:ext>
                </a:extLst>
              </p:cNvPr>
              <p:cNvCxnSpPr>
                <a:stCxn id="16" idx="6"/>
                <a:endCxn id="22" idx="2"/>
              </p:cNvCxnSpPr>
              <p:nvPr/>
            </p:nvCxnSpPr>
            <p:spPr>
              <a:xfrm flipV="1">
                <a:off x="9668933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5BA41DD6-3EE6-5F28-E061-713FE920141E}"/>
                  </a:ext>
                </a:extLst>
              </p:cNvPr>
              <p:cNvCxnSpPr>
                <a:stCxn id="16" idx="6"/>
                <a:endCxn id="21" idx="2"/>
              </p:cNvCxnSpPr>
              <p:nvPr/>
            </p:nvCxnSpPr>
            <p:spPr>
              <a:xfrm flipV="1">
                <a:off x="9668933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20CA980-EEE0-545B-BE6E-7C15483AE2DC}"/>
                    </a:ext>
                  </a:extLst>
                </p:cNvPr>
                <p:cNvSpPr txBox="1"/>
                <p:nvPr/>
              </p:nvSpPr>
              <p:spPr>
                <a:xfrm>
                  <a:off x="7992533" y="5689600"/>
                  <a:ext cx="2895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20CA980-EEE0-545B-BE6E-7C15483AE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2533" y="5689600"/>
                  <a:ext cx="289559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301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223449-4F28-B6E7-1FD0-93BAC25C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Auto-Regressive Models (ARM)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ACF0C1B-51CD-A414-EE70-AB03A1815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6693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Auto-Regressive Models (ARM) are </a:t>
                </a:r>
                <a:r>
                  <a:rPr lang="en-GB" b="1" dirty="0" err="1"/>
                  <a:t>likehood</a:t>
                </a:r>
                <a:r>
                  <a:rPr lang="en-GB" b="1" dirty="0"/>
                  <a:t>-based models</a:t>
                </a:r>
                <a:r>
                  <a:rPr lang="en-GB" dirty="0"/>
                  <a:t> that try to capture a high dimensional joint distribution as a </a:t>
                </a:r>
                <a:r>
                  <a:rPr lang="en-GB" b="1" dirty="0"/>
                  <a:t>factorization of probability conditionals</a:t>
                </a:r>
                <a:r>
                  <a:rPr lang="en-GB" dirty="0"/>
                  <a:t> using the probability chain rule</a:t>
                </a:r>
              </a:p>
              <a:p>
                <a:r>
                  <a:rPr lang="en-GB" dirty="0"/>
                  <a:t>Examples in NLP are </a:t>
                </a:r>
                <a:r>
                  <a:rPr lang="en-GB" b="1" dirty="0"/>
                  <a:t>GPT &amp; BERT</a:t>
                </a:r>
              </a:p>
              <a:p>
                <a:r>
                  <a:rPr lang="en-GB" b="1" dirty="0"/>
                  <a:t>Prespecified order </a:t>
                </a:r>
                <a:r>
                  <a:rPr lang="en-GB" dirty="0"/>
                  <a:t>to generate data (left-to-right)</a:t>
                </a:r>
              </a:p>
              <a:p>
                <a:pPr lvl="1"/>
                <a:r>
                  <a:rPr lang="en-GB" dirty="0"/>
                  <a:t>Diffusion generates in an arbitrary order</a:t>
                </a:r>
              </a:p>
              <a:p>
                <a:r>
                  <a:rPr lang="en-GB" dirty="0"/>
                  <a:t>Sampling needs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network calls (for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dimensional data)</a:t>
                </a:r>
              </a:p>
              <a:p>
                <a:pPr lvl="1"/>
                <a:r>
                  <a:rPr lang="en-GB" dirty="0"/>
                  <a:t>Diffusion sampling takes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timesteps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ACF0C1B-51CD-A414-EE70-AB03A1815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66933" cy="4351338"/>
              </a:xfrm>
              <a:blipFill>
                <a:blip r:embed="rId2"/>
                <a:stretch>
                  <a:fillRect l="-1149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FBD8FFC-5F88-C17F-F709-2AA63966497B}"/>
              </a:ext>
            </a:extLst>
          </p:cNvPr>
          <p:cNvGrpSpPr/>
          <p:nvPr/>
        </p:nvGrpSpPr>
        <p:grpSpPr>
          <a:xfrm>
            <a:off x="7992533" y="2514600"/>
            <a:ext cx="2895600" cy="3544332"/>
            <a:chOff x="7992533" y="2514600"/>
            <a:chExt cx="2895600" cy="354433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819EA4F-B823-9363-63B0-2DD815847538}"/>
                </a:ext>
              </a:extLst>
            </p:cNvPr>
            <p:cNvGrpSpPr/>
            <p:nvPr/>
          </p:nvGrpSpPr>
          <p:grpSpPr>
            <a:xfrm>
              <a:off x="7992534" y="2514600"/>
              <a:ext cx="2895599" cy="2971799"/>
              <a:chOff x="7958667" y="2624667"/>
              <a:chExt cx="2895599" cy="297179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EFB7CAF-8B48-4D15-F559-F54D41381FE1}"/>
                  </a:ext>
                </a:extLst>
              </p:cNvPr>
              <p:cNvSpPr/>
              <p:nvPr/>
            </p:nvSpPr>
            <p:spPr>
              <a:xfrm>
                <a:off x="7958667" y="2624667"/>
                <a:ext cx="524933" cy="5249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6BF060-96AB-0468-142C-5F0A78CDF7C2}"/>
                  </a:ext>
                </a:extLst>
              </p:cNvPr>
              <p:cNvSpPr/>
              <p:nvPr/>
            </p:nvSpPr>
            <p:spPr>
              <a:xfrm>
                <a:off x="7958667" y="3440289"/>
                <a:ext cx="524933" cy="5249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909161F-AEF4-8E14-D4BE-3B6791667803}"/>
                  </a:ext>
                </a:extLst>
              </p:cNvPr>
              <p:cNvSpPr/>
              <p:nvPr/>
            </p:nvSpPr>
            <p:spPr>
              <a:xfrm>
                <a:off x="7958667" y="4255911"/>
                <a:ext cx="524933" cy="5249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A812412-A39E-5C18-A925-9B31BA5757F1}"/>
                  </a:ext>
                </a:extLst>
              </p:cNvPr>
              <p:cNvSpPr/>
              <p:nvPr/>
            </p:nvSpPr>
            <p:spPr>
              <a:xfrm>
                <a:off x="7958667" y="5071533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686B30-8F9A-AECB-722B-3A962DE617DA}"/>
                  </a:ext>
                </a:extLst>
              </p:cNvPr>
              <p:cNvSpPr/>
              <p:nvPr/>
            </p:nvSpPr>
            <p:spPr>
              <a:xfrm>
                <a:off x="9144000" y="2624667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20E3E2-CE17-A58A-EB4A-20AB3F64AD7A}"/>
                  </a:ext>
                </a:extLst>
              </p:cNvPr>
              <p:cNvSpPr/>
              <p:nvPr/>
            </p:nvSpPr>
            <p:spPr>
              <a:xfrm>
                <a:off x="9144000" y="3440289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E635E3A-92E4-1D76-83E8-1653D55A6993}"/>
                  </a:ext>
                </a:extLst>
              </p:cNvPr>
              <p:cNvSpPr/>
              <p:nvPr/>
            </p:nvSpPr>
            <p:spPr>
              <a:xfrm>
                <a:off x="9144000" y="4255911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77F2F2-F6DC-1FA0-86F2-7A2BCB82C44C}"/>
                  </a:ext>
                </a:extLst>
              </p:cNvPr>
              <p:cNvSpPr/>
              <p:nvPr/>
            </p:nvSpPr>
            <p:spPr>
              <a:xfrm>
                <a:off x="9144000" y="5071533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D4691BE-6719-A1A9-5B4A-AF2CD6E24E2F}"/>
                  </a:ext>
                </a:extLst>
              </p:cNvPr>
              <p:cNvSpPr/>
              <p:nvPr/>
            </p:nvSpPr>
            <p:spPr>
              <a:xfrm>
                <a:off x="10329333" y="2624667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15E4175-6503-4684-D9CB-C29716CC5DE6}"/>
                  </a:ext>
                </a:extLst>
              </p:cNvPr>
              <p:cNvSpPr/>
              <p:nvPr/>
            </p:nvSpPr>
            <p:spPr>
              <a:xfrm>
                <a:off x="10329333" y="3440289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9AF4D67-6B7B-8256-10A2-10135A5BFB3D}"/>
                  </a:ext>
                </a:extLst>
              </p:cNvPr>
              <p:cNvSpPr/>
              <p:nvPr/>
            </p:nvSpPr>
            <p:spPr>
              <a:xfrm>
                <a:off x="10329333" y="4255911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A54EF51-9684-108A-86D9-31EC9D681C67}"/>
                  </a:ext>
                </a:extLst>
              </p:cNvPr>
              <p:cNvSpPr/>
              <p:nvPr/>
            </p:nvSpPr>
            <p:spPr>
              <a:xfrm>
                <a:off x="10329333" y="5071533"/>
                <a:ext cx="524933" cy="52493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1E8B634-7AF4-840B-1F86-C930C95A2760}"/>
                  </a:ext>
                </a:extLst>
              </p:cNvPr>
              <p:cNvCxnSpPr>
                <a:stCxn id="9" idx="6"/>
                <a:endCxn id="13" idx="2"/>
              </p:cNvCxnSpPr>
              <p:nvPr/>
            </p:nvCxnSpPr>
            <p:spPr>
              <a:xfrm>
                <a:off x="8483600" y="2887134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DCA5AC4-24D2-5CE2-BB9E-A8DC2F03C9DB}"/>
                  </a:ext>
                </a:extLst>
              </p:cNvPr>
              <p:cNvCxnSpPr>
                <a:stCxn id="10" idx="6"/>
                <a:endCxn id="14" idx="2"/>
              </p:cNvCxnSpPr>
              <p:nvPr/>
            </p:nvCxnSpPr>
            <p:spPr>
              <a:xfrm>
                <a:off x="8483600" y="3702756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1B80ABF-9B35-FC1A-4500-1A85626EEC3D}"/>
                  </a:ext>
                </a:extLst>
              </p:cNvPr>
              <p:cNvCxnSpPr>
                <a:stCxn id="11" idx="6"/>
                <a:endCxn id="15" idx="2"/>
              </p:cNvCxnSpPr>
              <p:nvPr/>
            </p:nvCxnSpPr>
            <p:spPr>
              <a:xfrm>
                <a:off x="8483600" y="4518378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8EF634D-156D-3083-54A2-A5C2DA576809}"/>
                  </a:ext>
                </a:extLst>
              </p:cNvPr>
              <p:cNvCxnSpPr>
                <a:stCxn id="12" idx="6"/>
                <a:endCxn id="16" idx="2"/>
              </p:cNvCxnSpPr>
              <p:nvPr/>
            </p:nvCxnSpPr>
            <p:spPr>
              <a:xfrm>
                <a:off x="8483600" y="5334000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7DFFB4C-5259-0ADD-3C18-5799EF9BEC29}"/>
                  </a:ext>
                </a:extLst>
              </p:cNvPr>
              <p:cNvCxnSpPr>
                <a:stCxn id="13" idx="6"/>
                <a:endCxn id="21" idx="2"/>
              </p:cNvCxnSpPr>
              <p:nvPr/>
            </p:nvCxnSpPr>
            <p:spPr>
              <a:xfrm>
                <a:off x="9668933" y="2887134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085184A-42A6-F7D5-2BB5-37408CDD8D0A}"/>
                  </a:ext>
                </a:extLst>
              </p:cNvPr>
              <p:cNvCxnSpPr>
                <a:stCxn id="14" idx="6"/>
                <a:endCxn id="22" idx="2"/>
              </p:cNvCxnSpPr>
              <p:nvPr/>
            </p:nvCxnSpPr>
            <p:spPr>
              <a:xfrm>
                <a:off x="9668933" y="3702756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3AFDAD4-A429-0485-648B-5237C2F453D5}"/>
                  </a:ext>
                </a:extLst>
              </p:cNvPr>
              <p:cNvCxnSpPr>
                <a:stCxn id="15" idx="6"/>
                <a:endCxn id="23" idx="2"/>
              </p:cNvCxnSpPr>
              <p:nvPr/>
            </p:nvCxnSpPr>
            <p:spPr>
              <a:xfrm>
                <a:off x="9668933" y="4518378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62386EE-C50E-CE40-9362-46E22B226774}"/>
                  </a:ext>
                </a:extLst>
              </p:cNvPr>
              <p:cNvCxnSpPr>
                <a:stCxn id="16" idx="6"/>
                <a:endCxn id="24" idx="2"/>
              </p:cNvCxnSpPr>
              <p:nvPr/>
            </p:nvCxnSpPr>
            <p:spPr>
              <a:xfrm>
                <a:off x="9668933" y="5334000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AC6A909-20AD-0CBF-F7CA-C28A8F48225C}"/>
                  </a:ext>
                </a:extLst>
              </p:cNvPr>
              <p:cNvCxnSpPr>
                <a:stCxn id="9" idx="6"/>
                <a:endCxn id="14" idx="2"/>
              </p:cNvCxnSpPr>
              <p:nvPr/>
            </p:nvCxnSpPr>
            <p:spPr>
              <a:xfrm>
                <a:off x="8483600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FBB8207-CE90-B7AC-4B2A-93D3140492E8}"/>
                  </a:ext>
                </a:extLst>
              </p:cNvPr>
              <p:cNvCxnSpPr>
                <a:stCxn id="9" idx="6"/>
                <a:endCxn id="15" idx="2"/>
              </p:cNvCxnSpPr>
              <p:nvPr/>
            </p:nvCxnSpPr>
            <p:spPr>
              <a:xfrm>
                <a:off x="8483600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A26D873-78D1-B2AF-DDD8-30F2A1FCB2E6}"/>
                  </a:ext>
                </a:extLst>
              </p:cNvPr>
              <p:cNvCxnSpPr>
                <a:stCxn id="9" idx="6"/>
                <a:endCxn id="16" idx="2"/>
              </p:cNvCxnSpPr>
              <p:nvPr/>
            </p:nvCxnSpPr>
            <p:spPr>
              <a:xfrm>
                <a:off x="8483600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71E98D6-FBFC-6D64-5524-3E53ACE19ACF}"/>
                  </a:ext>
                </a:extLst>
              </p:cNvPr>
              <p:cNvCxnSpPr>
                <a:stCxn id="10" idx="6"/>
                <a:endCxn id="13" idx="2"/>
              </p:cNvCxnSpPr>
              <p:nvPr/>
            </p:nvCxnSpPr>
            <p:spPr>
              <a:xfrm flipV="1">
                <a:off x="8483600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C83264-50A2-D1C8-A4E9-58680E4675CD}"/>
                  </a:ext>
                </a:extLst>
              </p:cNvPr>
              <p:cNvCxnSpPr>
                <a:stCxn id="10" idx="6"/>
                <a:endCxn id="15" idx="2"/>
              </p:cNvCxnSpPr>
              <p:nvPr/>
            </p:nvCxnSpPr>
            <p:spPr>
              <a:xfrm>
                <a:off x="8483600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91CB76B-1C66-A8D0-E090-8AA0CFFCC095}"/>
                  </a:ext>
                </a:extLst>
              </p:cNvPr>
              <p:cNvCxnSpPr>
                <a:stCxn id="10" idx="6"/>
                <a:endCxn id="16" idx="2"/>
              </p:cNvCxnSpPr>
              <p:nvPr/>
            </p:nvCxnSpPr>
            <p:spPr>
              <a:xfrm>
                <a:off x="8483600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D05816-D4DC-A6E4-9D44-4DDAE4408895}"/>
                  </a:ext>
                </a:extLst>
              </p:cNvPr>
              <p:cNvCxnSpPr>
                <a:stCxn id="11" idx="6"/>
                <a:endCxn id="13" idx="2"/>
              </p:cNvCxnSpPr>
              <p:nvPr/>
            </p:nvCxnSpPr>
            <p:spPr>
              <a:xfrm flipV="1">
                <a:off x="8483600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3F31DB6-10DF-CAD7-06FB-BF92C5587E7B}"/>
                  </a:ext>
                </a:extLst>
              </p:cNvPr>
              <p:cNvCxnSpPr>
                <a:stCxn id="11" idx="6"/>
                <a:endCxn id="14" idx="2"/>
              </p:cNvCxnSpPr>
              <p:nvPr/>
            </p:nvCxnSpPr>
            <p:spPr>
              <a:xfrm flipV="1">
                <a:off x="8483600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49176C2-7970-F89C-A59F-B438AF9A3D11}"/>
                  </a:ext>
                </a:extLst>
              </p:cNvPr>
              <p:cNvCxnSpPr>
                <a:stCxn id="11" idx="6"/>
                <a:endCxn id="16" idx="2"/>
              </p:cNvCxnSpPr>
              <p:nvPr/>
            </p:nvCxnSpPr>
            <p:spPr>
              <a:xfrm>
                <a:off x="8483600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4E8B559-1A7E-A21B-5C76-7670F61214E9}"/>
                  </a:ext>
                </a:extLst>
              </p:cNvPr>
              <p:cNvCxnSpPr>
                <a:stCxn id="12" idx="6"/>
                <a:endCxn id="13" idx="2"/>
              </p:cNvCxnSpPr>
              <p:nvPr/>
            </p:nvCxnSpPr>
            <p:spPr>
              <a:xfrm flipV="1">
                <a:off x="8483600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388DE61-B75A-0741-D95B-625659343844}"/>
                  </a:ext>
                </a:extLst>
              </p:cNvPr>
              <p:cNvCxnSpPr>
                <a:stCxn id="12" idx="6"/>
                <a:endCxn id="14" idx="2"/>
              </p:cNvCxnSpPr>
              <p:nvPr/>
            </p:nvCxnSpPr>
            <p:spPr>
              <a:xfrm flipV="1">
                <a:off x="8483600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B3E5B52-3A73-1085-D937-E97D8A4A4543}"/>
                  </a:ext>
                </a:extLst>
              </p:cNvPr>
              <p:cNvCxnSpPr>
                <a:stCxn id="12" idx="6"/>
                <a:endCxn id="15" idx="2"/>
              </p:cNvCxnSpPr>
              <p:nvPr/>
            </p:nvCxnSpPr>
            <p:spPr>
              <a:xfrm flipV="1">
                <a:off x="8483600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F144C91-39EC-FA1F-004D-AB1D08C35521}"/>
                  </a:ext>
                </a:extLst>
              </p:cNvPr>
              <p:cNvCxnSpPr>
                <a:stCxn id="13" idx="6"/>
                <a:endCxn id="22" idx="2"/>
              </p:cNvCxnSpPr>
              <p:nvPr/>
            </p:nvCxnSpPr>
            <p:spPr>
              <a:xfrm>
                <a:off x="9668933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1EC912D-81D0-F4BE-E59A-C36BCFCAB1C1}"/>
                  </a:ext>
                </a:extLst>
              </p:cNvPr>
              <p:cNvCxnSpPr>
                <a:stCxn id="13" idx="6"/>
                <a:endCxn id="23" idx="2"/>
              </p:cNvCxnSpPr>
              <p:nvPr/>
            </p:nvCxnSpPr>
            <p:spPr>
              <a:xfrm>
                <a:off x="9668933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62E126B-4BC9-1011-8B41-88511BD9BEFE}"/>
                  </a:ext>
                </a:extLst>
              </p:cNvPr>
              <p:cNvCxnSpPr>
                <a:stCxn id="13" idx="6"/>
                <a:endCxn id="24" idx="2"/>
              </p:cNvCxnSpPr>
              <p:nvPr/>
            </p:nvCxnSpPr>
            <p:spPr>
              <a:xfrm>
                <a:off x="9668933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9759848-4094-FDCC-7ADC-B9DBD46B9C92}"/>
                  </a:ext>
                </a:extLst>
              </p:cNvPr>
              <p:cNvCxnSpPr>
                <a:stCxn id="14" idx="6"/>
                <a:endCxn id="21" idx="2"/>
              </p:cNvCxnSpPr>
              <p:nvPr/>
            </p:nvCxnSpPr>
            <p:spPr>
              <a:xfrm flipV="1">
                <a:off x="9668933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678E5F4D-7392-80F8-1F37-71B2D73C7474}"/>
                  </a:ext>
                </a:extLst>
              </p:cNvPr>
              <p:cNvCxnSpPr>
                <a:stCxn id="14" idx="6"/>
                <a:endCxn id="23" idx="2"/>
              </p:cNvCxnSpPr>
              <p:nvPr/>
            </p:nvCxnSpPr>
            <p:spPr>
              <a:xfrm>
                <a:off x="9668933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F25B8B0-C4CC-A582-E154-81F8CDAD4401}"/>
                  </a:ext>
                </a:extLst>
              </p:cNvPr>
              <p:cNvCxnSpPr>
                <a:stCxn id="14" idx="6"/>
                <a:endCxn id="24" idx="2"/>
              </p:cNvCxnSpPr>
              <p:nvPr/>
            </p:nvCxnSpPr>
            <p:spPr>
              <a:xfrm>
                <a:off x="9668933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2044C5C-FDE8-D5FE-9200-8B3FA286F8DF}"/>
                  </a:ext>
                </a:extLst>
              </p:cNvPr>
              <p:cNvCxnSpPr>
                <a:stCxn id="15" idx="6"/>
                <a:endCxn id="21" idx="2"/>
              </p:cNvCxnSpPr>
              <p:nvPr/>
            </p:nvCxnSpPr>
            <p:spPr>
              <a:xfrm flipV="1">
                <a:off x="9668933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1540A395-E95B-7ED9-476E-23B466D47C12}"/>
                  </a:ext>
                </a:extLst>
              </p:cNvPr>
              <p:cNvCxnSpPr>
                <a:stCxn id="15" idx="6"/>
                <a:endCxn id="22" idx="2"/>
              </p:cNvCxnSpPr>
              <p:nvPr/>
            </p:nvCxnSpPr>
            <p:spPr>
              <a:xfrm flipV="1">
                <a:off x="9668933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7C1F3CBC-6B94-0D48-0113-0E4183D247A6}"/>
                  </a:ext>
                </a:extLst>
              </p:cNvPr>
              <p:cNvCxnSpPr>
                <a:stCxn id="15" idx="6"/>
                <a:endCxn id="24" idx="2"/>
              </p:cNvCxnSpPr>
              <p:nvPr/>
            </p:nvCxnSpPr>
            <p:spPr>
              <a:xfrm>
                <a:off x="9668933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E6EB222-B206-E900-58C4-EE7C58BB7988}"/>
                  </a:ext>
                </a:extLst>
              </p:cNvPr>
              <p:cNvCxnSpPr>
                <a:stCxn id="16" idx="6"/>
                <a:endCxn id="23" idx="2"/>
              </p:cNvCxnSpPr>
              <p:nvPr/>
            </p:nvCxnSpPr>
            <p:spPr>
              <a:xfrm flipV="1">
                <a:off x="9668933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693DCE3-CB51-8BAB-4B2E-94BDD894FB79}"/>
                  </a:ext>
                </a:extLst>
              </p:cNvPr>
              <p:cNvCxnSpPr>
                <a:stCxn id="16" idx="6"/>
                <a:endCxn id="22" idx="2"/>
              </p:cNvCxnSpPr>
              <p:nvPr/>
            </p:nvCxnSpPr>
            <p:spPr>
              <a:xfrm flipV="1">
                <a:off x="9668933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5BA41DD6-3EE6-5F28-E061-713FE920141E}"/>
                  </a:ext>
                </a:extLst>
              </p:cNvPr>
              <p:cNvCxnSpPr>
                <a:stCxn id="16" idx="6"/>
                <a:endCxn id="21" idx="2"/>
              </p:cNvCxnSpPr>
              <p:nvPr/>
            </p:nvCxnSpPr>
            <p:spPr>
              <a:xfrm flipV="1">
                <a:off x="9668933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B8E6ED8-2AFF-9FCE-FA75-0E1550E4A425}"/>
                    </a:ext>
                  </a:extLst>
                </p:cNvPr>
                <p:cNvSpPr txBox="1"/>
                <p:nvPr/>
              </p:nvSpPr>
              <p:spPr>
                <a:xfrm>
                  <a:off x="7992533" y="5689600"/>
                  <a:ext cx="2895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B8E6ED8-2AFF-9FCE-FA75-0E1550E4A4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2533" y="5689600"/>
                  <a:ext cx="289559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082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E6F1-2CDE-8684-98C6-FA571F83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Agnostic AR Diffusion Models (OARDM)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ontent Placeholder 7">
                <a:extLst>
                  <a:ext uri="{FF2B5EF4-FFF2-40B4-BE49-F238E27FC236}">
                    <a16:creationId xmlns:a16="http://schemas.microsoft.com/office/drawing/2014/main" id="{1F2B0FA5-8260-44DF-D6FD-0AE19E504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286082" cy="4351338"/>
              </a:xfrm>
            </p:spPr>
            <p:txBody>
              <a:bodyPr anchor="ctr">
                <a:normAutofit/>
              </a:bodyPr>
              <a:lstStyle/>
              <a:p>
                <a:r>
                  <a:rPr lang="nl-NL" dirty="0"/>
                  <a:t>Use a </a:t>
                </a:r>
                <a:r>
                  <a:rPr lang="nl-NL" b="1" dirty="0"/>
                  <a:t>random </a:t>
                </a:r>
                <a:r>
                  <a:rPr lang="nl-NL" b="1" dirty="0" err="1"/>
                  <a:t>generation</a:t>
                </a:r>
                <a:r>
                  <a:rPr lang="nl-NL" b="1" dirty="0"/>
                  <a:t> order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nl-NL" b="0" dirty="0"/>
              </a:p>
              <a:p>
                <a:r>
                  <a:rPr lang="en-GB" dirty="0"/>
                  <a:t>Objective is set such that we optimize over a </a:t>
                </a:r>
                <a:r>
                  <a:rPr lang="en-GB" b="1" dirty="0"/>
                  <a:t>single timestep</a:t>
                </a:r>
              </a:p>
              <a:p>
                <a:r>
                  <a:rPr lang="en-GB" dirty="0"/>
                  <a:t>During training for each timestep we </a:t>
                </a:r>
                <a:r>
                  <a:rPr lang="en-GB" b="1" dirty="0"/>
                  <a:t>average over all possible orders 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parallelization</a:t>
                </a:r>
                <a:r>
                  <a:rPr lang="en-GB" dirty="0"/>
                  <a:t> to generate multiple tokens at once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98" name="Content Placeholder 7">
                <a:extLst>
                  <a:ext uri="{FF2B5EF4-FFF2-40B4-BE49-F238E27FC236}">
                    <a16:creationId xmlns:a16="http://schemas.microsoft.com/office/drawing/2014/main" id="{1F2B0FA5-8260-44DF-D6FD-0AE19E504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286082" cy="4351338"/>
              </a:xfrm>
              <a:blipFill>
                <a:blip r:embed="rId2"/>
                <a:stretch>
                  <a:fillRect l="-1260" r="-14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ADD52DF-54BD-484D-0D86-7FE9D4914C80}"/>
                  </a:ext>
                </a:extLst>
              </p:cNvPr>
              <p:cNvSpPr txBox="1"/>
              <p:nvPr/>
            </p:nvSpPr>
            <p:spPr>
              <a:xfrm>
                <a:off x="7124281" y="2457878"/>
                <a:ext cx="4724400" cy="68211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𝒰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nl-NL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nl-N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nl-NL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nl-NL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nl-N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nl-NL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func>
                              <m: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ADD52DF-54BD-484D-0D86-7FE9D4914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281" y="2457878"/>
                <a:ext cx="4724400" cy="682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758AB5-E726-464C-111F-53B857979E6E}"/>
                  </a:ext>
                </a:extLst>
              </p:cNvPr>
              <p:cNvSpPr txBox="1"/>
              <p:nvPr/>
            </p:nvSpPr>
            <p:spPr>
              <a:xfrm>
                <a:off x="7124281" y="4495431"/>
                <a:ext cx="4981331" cy="80021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b>
                        <m:sSubPr>
                          <m:ctrlP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𝒰</m:t>
                          </m:r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nl-N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(&gt;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l-NL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nl-N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758AB5-E726-464C-111F-53B857979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281" y="4495431"/>
                <a:ext cx="4981331" cy="80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1CA414-EBDD-AE39-A5BC-9E6319D13724}"/>
                  </a:ext>
                </a:extLst>
              </p:cNvPr>
              <p:cNvSpPr txBox="1"/>
              <p:nvPr/>
            </p:nvSpPr>
            <p:spPr>
              <a:xfrm>
                <a:off x="7124281" y="3605288"/>
                <a:ext cx="4724400" cy="39600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𝒰</m:t>
                              </m:r>
                              <m:d>
                                <m:d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b>
                          </m:sSub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1CA414-EBDD-AE39-A5BC-9E6319D13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281" y="3605288"/>
                <a:ext cx="4724400" cy="396006"/>
              </a:xfrm>
              <a:prstGeom prst="rect">
                <a:avLst/>
              </a:prstGeom>
              <a:blipFill>
                <a:blip r:embed="rId5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25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uiExpand="1" build="p"/>
      <p:bldP spid="99" grpId="0" animBg="1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E6F1-2CDE-8684-98C6-FA571F83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Agnostic AR Diffusion Models (OARDM)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60DC11-62CB-2ABD-6720-BE54AE49BC72}"/>
              </a:ext>
            </a:extLst>
          </p:cNvPr>
          <p:cNvGrpSpPr/>
          <p:nvPr/>
        </p:nvGrpSpPr>
        <p:grpSpPr>
          <a:xfrm>
            <a:off x="7992533" y="2514600"/>
            <a:ext cx="2895600" cy="3544332"/>
            <a:chOff x="7992533" y="2514600"/>
            <a:chExt cx="2895600" cy="3544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52A6AA5-BDB6-C097-89E6-A4E79EFA6B57}"/>
                </a:ext>
              </a:extLst>
            </p:cNvPr>
            <p:cNvGrpSpPr/>
            <p:nvPr/>
          </p:nvGrpSpPr>
          <p:grpSpPr>
            <a:xfrm>
              <a:off x="7992534" y="2514600"/>
              <a:ext cx="2895599" cy="2971799"/>
              <a:chOff x="7958667" y="2624667"/>
              <a:chExt cx="2895599" cy="297179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9F822C9-537A-7A2F-EB57-2029EB98301B}"/>
                  </a:ext>
                </a:extLst>
              </p:cNvPr>
              <p:cNvSpPr/>
              <p:nvPr/>
            </p:nvSpPr>
            <p:spPr>
              <a:xfrm>
                <a:off x="7958667" y="2624667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9066834-D819-BE74-BC58-BED528D71D79}"/>
                  </a:ext>
                </a:extLst>
              </p:cNvPr>
              <p:cNvSpPr/>
              <p:nvPr/>
            </p:nvSpPr>
            <p:spPr>
              <a:xfrm>
                <a:off x="7958667" y="3440289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0BAEB6F-E300-ED94-C5B7-64B921996B9C}"/>
                  </a:ext>
                </a:extLst>
              </p:cNvPr>
              <p:cNvSpPr/>
              <p:nvPr/>
            </p:nvSpPr>
            <p:spPr>
              <a:xfrm>
                <a:off x="7958667" y="4255911"/>
                <a:ext cx="524933" cy="5249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F001DC8-5866-A8EA-4BEC-25AE427EB048}"/>
                  </a:ext>
                </a:extLst>
              </p:cNvPr>
              <p:cNvSpPr/>
              <p:nvPr/>
            </p:nvSpPr>
            <p:spPr>
              <a:xfrm>
                <a:off x="7958667" y="5071533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39077A8-E37C-F1BC-7BE3-8845139D25A1}"/>
                  </a:ext>
                </a:extLst>
              </p:cNvPr>
              <p:cNvSpPr/>
              <p:nvPr/>
            </p:nvSpPr>
            <p:spPr>
              <a:xfrm>
                <a:off x="9144000" y="2624667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7D42295-7697-D233-A52B-55939007DA8A}"/>
                  </a:ext>
                </a:extLst>
              </p:cNvPr>
              <p:cNvSpPr/>
              <p:nvPr/>
            </p:nvSpPr>
            <p:spPr>
              <a:xfrm>
                <a:off x="9144000" y="3440289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5B4106-336D-1E3D-B7FC-A24CC89808D4}"/>
                  </a:ext>
                </a:extLst>
              </p:cNvPr>
              <p:cNvSpPr/>
              <p:nvPr/>
            </p:nvSpPr>
            <p:spPr>
              <a:xfrm>
                <a:off x="9144000" y="4255911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57497CA-F010-21CB-501C-CDFF612C66C5}"/>
                  </a:ext>
                </a:extLst>
              </p:cNvPr>
              <p:cNvSpPr/>
              <p:nvPr/>
            </p:nvSpPr>
            <p:spPr>
              <a:xfrm>
                <a:off x="9144000" y="5071533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4988843-0865-6E14-6C43-C3FE74A101D3}"/>
                  </a:ext>
                </a:extLst>
              </p:cNvPr>
              <p:cNvSpPr/>
              <p:nvPr/>
            </p:nvSpPr>
            <p:spPr>
              <a:xfrm>
                <a:off x="10329333" y="2624667"/>
                <a:ext cx="524933" cy="52493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FF52A39-2A6F-EBA8-0BD4-E9B7C6DB5952}"/>
                  </a:ext>
                </a:extLst>
              </p:cNvPr>
              <p:cNvSpPr/>
              <p:nvPr/>
            </p:nvSpPr>
            <p:spPr>
              <a:xfrm>
                <a:off x="10329333" y="3440289"/>
                <a:ext cx="524933" cy="52493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50663F2-AC21-325B-8769-79938A20F67D}"/>
                  </a:ext>
                </a:extLst>
              </p:cNvPr>
              <p:cNvSpPr/>
              <p:nvPr/>
            </p:nvSpPr>
            <p:spPr>
              <a:xfrm>
                <a:off x="10329333" y="4255911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E4D1993-8D39-97F3-3775-A7B9CB3026DE}"/>
                  </a:ext>
                </a:extLst>
              </p:cNvPr>
              <p:cNvSpPr/>
              <p:nvPr/>
            </p:nvSpPr>
            <p:spPr>
              <a:xfrm>
                <a:off x="10329333" y="5071533"/>
                <a:ext cx="524933" cy="52493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E3FE7DF-7D61-1F85-9DBE-7DA51530C07B}"/>
                  </a:ext>
                </a:extLst>
              </p:cNvPr>
              <p:cNvCxnSpPr>
                <a:stCxn id="7" idx="6"/>
                <a:endCxn id="11" idx="2"/>
              </p:cNvCxnSpPr>
              <p:nvPr/>
            </p:nvCxnSpPr>
            <p:spPr>
              <a:xfrm>
                <a:off x="8483600" y="2887134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E1D36F9-8947-4F5D-39B6-2EB08F6AD7A4}"/>
                  </a:ext>
                </a:extLst>
              </p:cNvPr>
              <p:cNvCxnSpPr>
                <a:stCxn id="8" idx="6"/>
                <a:endCxn id="12" idx="2"/>
              </p:cNvCxnSpPr>
              <p:nvPr/>
            </p:nvCxnSpPr>
            <p:spPr>
              <a:xfrm>
                <a:off x="8483600" y="3702756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880FEE1-8A5A-7C39-97F4-AFEC7F2EBEA2}"/>
                  </a:ext>
                </a:extLst>
              </p:cNvPr>
              <p:cNvCxnSpPr>
                <a:stCxn id="9" idx="6"/>
                <a:endCxn id="13" idx="2"/>
              </p:cNvCxnSpPr>
              <p:nvPr/>
            </p:nvCxnSpPr>
            <p:spPr>
              <a:xfrm>
                <a:off x="8483600" y="4518378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A2FC40-9763-6926-88B4-A100BCEDDE5D}"/>
                  </a:ext>
                </a:extLst>
              </p:cNvPr>
              <p:cNvCxnSpPr>
                <a:stCxn id="10" idx="6"/>
                <a:endCxn id="14" idx="2"/>
              </p:cNvCxnSpPr>
              <p:nvPr/>
            </p:nvCxnSpPr>
            <p:spPr>
              <a:xfrm>
                <a:off x="8483600" y="5334000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BADEC3B-8DFE-1AEC-2975-3AB82F55F0D5}"/>
                  </a:ext>
                </a:extLst>
              </p:cNvPr>
              <p:cNvCxnSpPr>
                <a:stCxn id="11" idx="6"/>
                <a:endCxn id="15" idx="2"/>
              </p:cNvCxnSpPr>
              <p:nvPr/>
            </p:nvCxnSpPr>
            <p:spPr>
              <a:xfrm>
                <a:off x="9668933" y="2887134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38B0D8E-FF2D-299A-513C-02094FAB4871}"/>
                  </a:ext>
                </a:extLst>
              </p:cNvPr>
              <p:cNvCxnSpPr>
                <a:stCxn id="12" idx="6"/>
                <a:endCxn id="16" idx="2"/>
              </p:cNvCxnSpPr>
              <p:nvPr/>
            </p:nvCxnSpPr>
            <p:spPr>
              <a:xfrm>
                <a:off x="9668933" y="3702756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1CEC903-BA9E-3F97-7260-BDF57021ED97}"/>
                  </a:ext>
                </a:extLst>
              </p:cNvPr>
              <p:cNvCxnSpPr>
                <a:stCxn id="13" idx="6"/>
                <a:endCxn id="17" idx="2"/>
              </p:cNvCxnSpPr>
              <p:nvPr/>
            </p:nvCxnSpPr>
            <p:spPr>
              <a:xfrm>
                <a:off x="9668933" y="4518378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AA34650-03F7-9E24-8CF3-C81D97ECB7F2}"/>
                  </a:ext>
                </a:extLst>
              </p:cNvPr>
              <p:cNvCxnSpPr>
                <a:stCxn id="14" idx="6"/>
                <a:endCxn id="18" idx="2"/>
              </p:cNvCxnSpPr>
              <p:nvPr/>
            </p:nvCxnSpPr>
            <p:spPr>
              <a:xfrm>
                <a:off x="9668933" y="5334000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24BA88B-8802-F329-DB8A-19C498963890}"/>
                  </a:ext>
                </a:extLst>
              </p:cNvPr>
              <p:cNvCxnSpPr>
                <a:stCxn id="7" idx="6"/>
                <a:endCxn id="12" idx="2"/>
              </p:cNvCxnSpPr>
              <p:nvPr/>
            </p:nvCxnSpPr>
            <p:spPr>
              <a:xfrm>
                <a:off x="8483600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BD08DDE-A38B-2D95-A871-CD5BB4CA8C57}"/>
                  </a:ext>
                </a:extLst>
              </p:cNvPr>
              <p:cNvCxnSpPr>
                <a:stCxn id="7" idx="6"/>
                <a:endCxn id="13" idx="2"/>
              </p:cNvCxnSpPr>
              <p:nvPr/>
            </p:nvCxnSpPr>
            <p:spPr>
              <a:xfrm>
                <a:off x="8483600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4C52790-5B47-B3A2-0AF3-9C087CFC5824}"/>
                  </a:ext>
                </a:extLst>
              </p:cNvPr>
              <p:cNvCxnSpPr>
                <a:stCxn id="7" idx="6"/>
                <a:endCxn id="14" idx="2"/>
              </p:cNvCxnSpPr>
              <p:nvPr/>
            </p:nvCxnSpPr>
            <p:spPr>
              <a:xfrm>
                <a:off x="8483600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C8A8FB7-EC6E-CEDC-9A18-D1E0C329596B}"/>
                  </a:ext>
                </a:extLst>
              </p:cNvPr>
              <p:cNvCxnSpPr>
                <a:stCxn id="8" idx="6"/>
                <a:endCxn id="11" idx="2"/>
              </p:cNvCxnSpPr>
              <p:nvPr/>
            </p:nvCxnSpPr>
            <p:spPr>
              <a:xfrm flipV="1">
                <a:off x="8483600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F1F32AD-9AB9-3260-4857-2C2113C11396}"/>
                  </a:ext>
                </a:extLst>
              </p:cNvPr>
              <p:cNvCxnSpPr>
                <a:stCxn id="8" idx="6"/>
                <a:endCxn id="13" idx="2"/>
              </p:cNvCxnSpPr>
              <p:nvPr/>
            </p:nvCxnSpPr>
            <p:spPr>
              <a:xfrm>
                <a:off x="8483600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F5E2BFA-E13C-78DE-13F5-462CECAD7560}"/>
                  </a:ext>
                </a:extLst>
              </p:cNvPr>
              <p:cNvCxnSpPr>
                <a:stCxn id="8" idx="6"/>
                <a:endCxn id="14" idx="2"/>
              </p:cNvCxnSpPr>
              <p:nvPr/>
            </p:nvCxnSpPr>
            <p:spPr>
              <a:xfrm>
                <a:off x="8483600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628BA3B-B471-0B4F-37C8-910377EC3AD3}"/>
                  </a:ext>
                </a:extLst>
              </p:cNvPr>
              <p:cNvCxnSpPr>
                <a:stCxn id="9" idx="6"/>
                <a:endCxn id="11" idx="2"/>
              </p:cNvCxnSpPr>
              <p:nvPr/>
            </p:nvCxnSpPr>
            <p:spPr>
              <a:xfrm flipV="1">
                <a:off x="8483600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2D624B0-1535-97E8-5C48-B0FAAF30856F}"/>
                  </a:ext>
                </a:extLst>
              </p:cNvPr>
              <p:cNvCxnSpPr>
                <a:stCxn id="9" idx="6"/>
                <a:endCxn id="12" idx="2"/>
              </p:cNvCxnSpPr>
              <p:nvPr/>
            </p:nvCxnSpPr>
            <p:spPr>
              <a:xfrm flipV="1">
                <a:off x="8483600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8E9AA27-63AC-9DCC-B677-FE42B79ED362}"/>
                  </a:ext>
                </a:extLst>
              </p:cNvPr>
              <p:cNvCxnSpPr>
                <a:stCxn id="9" idx="6"/>
                <a:endCxn id="14" idx="2"/>
              </p:cNvCxnSpPr>
              <p:nvPr/>
            </p:nvCxnSpPr>
            <p:spPr>
              <a:xfrm>
                <a:off x="8483600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21F49EC-B109-10CE-DBFA-09D45E2DFA42}"/>
                  </a:ext>
                </a:extLst>
              </p:cNvPr>
              <p:cNvCxnSpPr>
                <a:stCxn id="10" idx="6"/>
                <a:endCxn id="11" idx="2"/>
              </p:cNvCxnSpPr>
              <p:nvPr/>
            </p:nvCxnSpPr>
            <p:spPr>
              <a:xfrm flipV="1">
                <a:off x="8483600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38469FE-2215-1411-0556-6F356834EA49}"/>
                  </a:ext>
                </a:extLst>
              </p:cNvPr>
              <p:cNvCxnSpPr>
                <a:stCxn id="10" idx="6"/>
                <a:endCxn id="12" idx="2"/>
              </p:cNvCxnSpPr>
              <p:nvPr/>
            </p:nvCxnSpPr>
            <p:spPr>
              <a:xfrm flipV="1">
                <a:off x="8483600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E6836CA-4A03-D5A2-7537-9AA404FE6296}"/>
                  </a:ext>
                </a:extLst>
              </p:cNvPr>
              <p:cNvCxnSpPr>
                <a:stCxn id="10" idx="6"/>
                <a:endCxn id="13" idx="2"/>
              </p:cNvCxnSpPr>
              <p:nvPr/>
            </p:nvCxnSpPr>
            <p:spPr>
              <a:xfrm flipV="1">
                <a:off x="8483600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DCA241A-6880-E637-B7E2-78EF00963F33}"/>
                  </a:ext>
                </a:extLst>
              </p:cNvPr>
              <p:cNvCxnSpPr>
                <a:stCxn id="11" idx="6"/>
                <a:endCxn id="16" idx="2"/>
              </p:cNvCxnSpPr>
              <p:nvPr/>
            </p:nvCxnSpPr>
            <p:spPr>
              <a:xfrm>
                <a:off x="9668933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A543033-E80F-63D3-6DF0-6599796E6A1F}"/>
                  </a:ext>
                </a:extLst>
              </p:cNvPr>
              <p:cNvCxnSpPr>
                <a:stCxn id="11" idx="6"/>
                <a:endCxn id="17" idx="2"/>
              </p:cNvCxnSpPr>
              <p:nvPr/>
            </p:nvCxnSpPr>
            <p:spPr>
              <a:xfrm>
                <a:off x="9668933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647F6DD-6FDC-5705-2F4D-193EC59F9818}"/>
                  </a:ext>
                </a:extLst>
              </p:cNvPr>
              <p:cNvCxnSpPr>
                <a:stCxn id="11" idx="6"/>
                <a:endCxn id="18" idx="2"/>
              </p:cNvCxnSpPr>
              <p:nvPr/>
            </p:nvCxnSpPr>
            <p:spPr>
              <a:xfrm>
                <a:off x="9668933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B830DCC-AE94-BCB6-EACD-E86E3C54B4FF}"/>
                  </a:ext>
                </a:extLst>
              </p:cNvPr>
              <p:cNvCxnSpPr>
                <a:stCxn id="12" idx="6"/>
                <a:endCxn id="15" idx="2"/>
              </p:cNvCxnSpPr>
              <p:nvPr/>
            </p:nvCxnSpPr>
            <p:spPr>
              <a:xfrm flipV="1">
                <a:off x="9668933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4B60C60-6EBB-90D7-7FF6-C9C6D18CCA47}"/>
                  </a:ext>
                </a:extLst>
              </p:cNvPr>
              <p:cNvCxnSpPr>
                <a:stCxn id="12" idx="6"/>
                <a:endCxn id="17" idx="2"/>
              </p:cNvCxnSpPr>
              <p:nvPr/>
            </p:nvCxnSpPr>
            <p:spPr>
              <a:xfrm>
                <a:off x="9668933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35E8027-59F3-9FCE-61B7-3384F9A88BAF}"/>
                  </a:ext>
                </a:extLst>
              </p:cNvPr>
              <p:cNvCxnSpPr>
                <a:stCxn id="12" idx="6"/>
                <a:endCxn id="18" idx="2"/>
              </p:cNvCxnSpPr>
              <p:nvPr/>
            </p:nvCxnSpPr>
            <p:spPr>
              <a:xfrm>
                <a:off x="9668933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2633BDD-5E7E-9FB2-454F-B03DB083A344}"/>
                  </a:ext>
                </a:extLst>
              </p:cNvPr>
              <p:cNvCxnSpPr>
                <a:stCxn id="13" idx="6"/>
                <a:endCxn id="15" idx="2"/>
              </p:cNvCxnSpPr>
              <p:nvPr/>
            </p:nvCxnSpPr>
            <p:spPr>
              <a:xfrm flipV="1">
                <a:off x="9668933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6C6C201-C50A-A00C-5BAC-A899BCFD290D}"/>
                  </a:ext>
                </a:extLst>
              </p:cNvPr>
              <p:cNvCxnSpPr>
                <a:stCxn id="13" idx="6"/>
                <a:endCxn id="16" idx="2"/>
              </p:cNvCxnSpPr>
              <p:nvPr/>
            </p:nvCxnSpPr>
            <p:spPr>
              <a:xfrm flipV="1">
                <a:off x="9668933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CEB1062-B37C-CA56-8866-B334DA5BF2B5}"/>
                  </a:ext>
                </a:extLst>
              </p:cNvPr>
              <p:cNvCxnSpPr>
                <a:stCxn id="13" idx="6"/>
                <a:endCxn id="18" idx="2"/>
              </p:cNvCxnSpPr>
              <p:nvPr/>
            </p:nvCxnSpPr>
            <p:spPr>
              <a:xfrm>
                <a:off x="9668933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B8B4159-B872-A956-F9B7-D10F6B6153F9}"/>
                  </a:ext>
                </a:extLst>
              </p:cNvPr>
              <p:cNvCxnSpPr>
                <a:stCxn id="14" idx="6"/>
                <a:endCxn id="17" idx="2"/>
              </p:cNvCxnSpPr>
              <p:nvPr/>
            </p:nvCxnSpPr>
            <p:spPr>
              <a:xfrm flipV="1">
                <a:off x="9668933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9DD6222-3A64-DAC1-9594-1B689E1B9071}"/>
                  </a:ext>
                </a:extLst>
              </p:cNvPr>
              <p:cNvCxnSpPr>
                <a:stCxn id="14" idx="6"/>
                <a:endCxn id="16" idx="2"/>
              </p:cNvCxnSpPr>
              <p:nvPr/>
            </p:nvCxnSpPr>
            <p:spPr>
              <a:xfrm flipV="1">
                <a:off x="9668933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F08C70F-E9E6-4FE4-97DC-03691B5E6E75}"/>
                  </a:ext>
                </a:extLst>
              </p:cNvPr>
              <p:cNvCxnSpPr>
                <a:stCxn id="14" idx="6"/>
                <a:endCxn id="15" idx="2"/>
              </p:cNvCxnSpPr>
              <p:nvPr/>
            </p:nvCxnSpPr>
            <p:spPr>
              <a:xfrm flipV="1">
                <a:off x="9668933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C13AD7-8962-4465-1FE3-C4F53A3F9597}"/>
                </a:ext>
              </a:extLst>
            </p:cNvPr>
            <p:cNvSpPr txBox="1"/>
            <p:nvPr/>
          </p:nvSpPr>
          <p:spPr>
            <a:xfrm>
              <a:off x="7992533" y="5689600"/>
              <a:ext cx="2895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7">
                <a:extLst>
                  <a:ext uri="{FF2B5EF4-FFF2-40B4-BE49-F238E27FC236}">
                    <a16:creationId xmlns:a16="http://schemas.microsoft.com/office/drawing/2014/main" id="{1F2B0FA5-8260-44DF-D6FD-0AE19E504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368400" cy="4351338"/>
              </a:xfrm>
            </p:spPr>
            <p:txBody>
              <a:bodyPr anchor="ctr">
                <a:normAutofit/>
              </a:bodyPr>
              <a:lstStyle/>
              <a:p>
                <a:r>
                  <a:rPr lang="nl-NL" dirty="0"/>
                  <a:t>Use a </a:t>
                </a:r>
                <a:r>
                  <a:rPr lang="nl-NL" b="1" dirty="0"/>
                  <a:t>random </a:t>
                </a:r>
                <a:r>
                  <a:rPr lang="en-GB" b="1" dirty="0"/>
                  <a:t>generation</a:t>
                </a:r>
                <a:r>
                  <a:rPr lang="nl-NL" b="1" dirty="0"/>
                  <a:t> order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nl-NL" dirty="0"/>
              </a:p>
              <a:p>
                <a:r>
                  <a:rPr lang="en-GB" dirty="0"/>
                  <a:t>Objective is set such that we optimize over a </a:t>
                </a:r>
                <a:r>
                  <a:rPr lang="en-GB" b="1" dirty="0"/>
                  <a:t>single timestep</a:t>
                </a:r>
              </a:p>
              <a:p>
                <a:r>
                  <a:rPr lang="en-GB" dirty="0"/>
                  <a:t>During training for each timestep we </a:t>
                </a:r>
                <a:r>
                  <a:rPr lang="en-GB" b="1" dirty="0"/>
                  <a:t>average over all possible orders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98" name="Content Placeholder 7">
                <a:extLst>
                  <a:ext uri="{FF2B5EF4-FFF2-40B4-BE49-F238E27FC236}">
                    <a16:creationId xmlns:a16="http://schemas.microsoft.com/office/drawing/2014/main" id="{1F2B0FA5-8260-44DF-D6FD-0AE19E504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368400" cy="4351338"/>
              </a:xfrm>
              <a:blipFill>
                <a:blip r:embed="rId2"/>
                <a:stretch>
                  <a:fillRect l="-1244" r="-1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C8E336-4E17-13BA-7C57-5F7E3FE04E3A}"/>
              </a:ext>
            </a:extLst>
          </p:cNvPr>
          <p:cNvSpPr txBox="1"/>
          <p:nvPr/>
        </p:nvSpPr>
        <p:spPr>
          <a:xfrm>
            <a:off x="7992533" y="1928120"/>
            <a:ext cx="289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4AA6DFE-7587-2F36-3138-85BF5B327AF2}"/>
                  </a:ext>
                </a:extLst>
              </p:cNvPr>
              <p:cNvSpPr txBox="1"/>
              <p:nvPr/>
            </p:nvSpPr>
            <p:spPr>
              <a:xfrm>
                <a:off x="7992533" y="5689600"/>
                <a:ext cx="28955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For step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nl-NL" b="0" dirty="0"/>
              </a:p>
              <a:p>
                <a:pPr algn="ctr"/>
                <a:r>
                  <a:rPr lang="en-GB" dirty="0"/>
                  <a:t>Optimize all possible permutations with </a:t>
                </a:r>
                <a14:m>
                  <m:oMath xmlns:m="http://schemas.openxmlformats.org/officeDocument/2006/math"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4AA6DFE-7587-2F36-3138-85BF5B327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33" y="5689600"/>
                <a:ext cx="2895599" cy="923330"/>
              </a:xfrm>
              <a:prstGeom prst="rect">
                <a:avLst/>
              </a:prstGeom>
              <a:blipFill>
                <a:blip r:embed="rId3"/>
                <a:stretch>
                  <a:fillRect t="-2632" b="-223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03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E6F1-2CDE-8684-98C6-FA571F83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Agnostic AR Diffusion Models (OARDM)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60DC11-62CB-2ABD-6720-BE54AE49BC72}"/>
              </a:ext>
            </a:extLst>
          </p:cNvPr>
          <p:cNvGrpSpPr/>
          <p:nvPr/>
        </p:nvGrpSpPr>
        <p:grpSpPr>
          <a:xfrm>
            <a:off x="7992533" y="2514600"/>
            <a:ext cx="2895600" cy="3848005"/>
            <a:chOff x="7992533" y="2514600"/>
            <a:chExt cx="2895600" cy="38480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52A6AA5-BDB6-C097-89E6-A4E79EFA6B57}"/>
                </a:ext>
              </a:extLst>
            </p:cNvPr>
            <p:cNvGrpSpPr/>
            <p:nvPr/>
          </p:nvGrpSpPr>
          <p:grpSpPr>
            <a:xfrm>
              <a:off x="7992534" y="2514600"/>
              <a:ext cx="2895599" cy="2971799"/>
              <a:chOff x="7958667" y="2624667"/>
              <a:chExt cx="2895599" cy="297179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9F822C9-537A-7A2F-EB57-2029EB98301B}"/>
                  </a:ext>
                </a:extLst>
              </p:cNvPr>
              <p:cNvSpPr/>
              <p:nvPr/>
            </p:nvSpPr>
            <p:spPr>
              <a:xfrm>
                <a:off x="7958667" y="2624667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9066834-D819-BE74-BC58-BED528D71D79}"/>
                  </a:ext>
                </a:extLst>
              </p:cNvPr>
              <p:cNvSpPr/>
              <p:nvPr/>
            </p:nvSpPr>
            <p:spPr>
              <a:xfrm>
                <a:off x="7958667" y="3440289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0BAEB6F-E300-ED94-C5B7-64B921996B9C}"/>
                  </a:ext>
                </a:extLst>
              </p:cNvPr>
              <p:cNvSpPr/>
              <p:nvPr/>
            </p:nvSpPr>
            <p:spPr>
              <a:xfrm>
                <a:off x="7958667" y="4255911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F001DC8-5866-A8EA-4BEC-25AE427EB048}"/>
                  </a:ext>
                </a:extLst>
              </p:cNvPr>
              <p:cNvSpPr/>
              <p:nvPr/>
            </p:nvSpPr>
            <p:spPr>
              <a:xfrm>
                <a:off x="7958667" y="5071533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39077A8-E37C-F1BC-7BE3-8845139D25A1}"/>
                  </a:ext>
                </a:extLst>
              </p:cNvPr>
              <p:cNvSpPr/>
              <p:nvPr/>
            </p:nvSpPr>
            <p:spPr>
              <a:xfrm>
                <a:off x="9144000" y="2624667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7D42295-7697-D233-A52B-55939007DA8A}"/>
                  </a:ext>
                </a:extLst>
              </p:cNvPr>
              <p:cNvSpPr/>
              <p:nvPr/>
            </p:nvSpPr>
            <p:spPr>
              <a:xfrm>
                <a:off x="9144000" y="3440289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5B4106-336D-1E3D-B7FC-A24CC89808D4}"/>
                  </a:ext>
                </a:extLst>
              </p:cNvPr>
              <p:cNvSpPr/>
              <p:nvPr/>
            </p:nvSpPr>
            <p:spPr>
              <a:xfrm>
                <a:off x="9144000" y="4255911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57497CA-F010-21CB-501C-CDFF612C66C5}"/>
                  </a:ext>
                </a:extLst>
              </p:cNvPr>
              <p:cNvSpPr/>
              <p:nvPr/>
            </p:nvSpPr>
            <p:spPr>
              <a:xfrm>
                <a:off x="9144000" y="5071533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4988843-0865-6E14-6C43-C3FE74A101D3}"/>
                  </a:ext>
                </a:extLst>
              </p:cNvPr>
              <p:cNvSpPr/>
              <p:nvPr/>
            </p:nvSpPr>
            <p:spPr>
              <a:xfrm>
                <a:off x="10329333" y="2624667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FF52A39-2A6F-EBA8-0BD4-E9B7C6DB5952}"/>
                  </a:ext>
                </a:extLst>
              </p:cNvPr>
              <p:cNvSpPr/>
              <p:nvPr/>
            </p:nvSpPr>
            <p:spPr>
              <a:xfrm>
                <a:off x="10329333" y="3440289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50663F2-AC21-325B-8769-79938A20F67D}"/>
                  </a:ext>
                </a:extLst>
              </p:cNvPr>
              <p:cNvSpPr/>
              <p:nvPr/>
            </p:nvSpPr>
            <p:spPr>
              <a:xfrm>
                <a:off x="10329333" y="4255911"/>
                <a:ext cx="524933" cy="52493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E4D1993-8D39-97F3-3775-A7B9CB3026DE}"/>
                  </a:ext>
                </a:extLst>
              </p:cNvPr>
              <p:cNvSpPr/>
              <p:nvPr/>
            </p:nvSpPr>
            <p:spPr>
              <a:xfrm>
                <a:off x="10329333" y="5071533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E3FE7DF-7D61-1F85-9DBE-7DA51530C07B}"/>
                  </a:ext>
                </a:extLst>
              </p:cNvPr>
              <p:cNvCxnSpPr>
                <a:stCxn id="7" idx="6"/>
                <a:endCxn id="11" idx="2"/>
              </p:cNvCxnSpPr>
              <p:nvPr/>
            </p:nvCxnSpPr>
            <p:spPr>
              <a:xfrm>
                <a:off x="8483600" y="2887134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E1D36F9-8947-4F5D-39B6-2EB08F6AD7A4}"/>
                  </a:ext>
                </a:extLst>
              </p:cNvPr>
              <p:cNvCxnSpPr>
                <a:stCxn id="8" idx="6"/>
                <a:endCxn id="12" idx="2"/>
              </p:cNvCxnSpPr>
              <p:nvPr/>
            </p:nvCxnSpPr>
            <p:spPr>
              <a:xfrm>
                <a:off x="8483600" y="3702756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880FEE1-8A5A-7C39-97F4-AFEC7F2EBEA2}"/>
                  </a:ext>
                </a:extLst>
              </p:cNvPr>
              <p:cNvCxnSpPr>
                <a:stCxn id="9" idx="6"/>
                <a:endCxn id="13" idx="2"/>
              </p:cNvCxnSpPr>
              <p:nvPr/>
            </p:nvCxnSpPr>
            <p:spPr>
              <a:xfrm>
                <a:off x="8483600" y="4518378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A2FC40-9763-6926-88B4-A100BCEDDE5D}"/>
                  </a:ext>
                </a:extLst>
              </p:cNvPr>
              <p:cNvCxnSpPr>
                <a:stCxn id="10" idx="6"/>
                <a:endCxn id="14" idx="2"/>
              </p:cNvCxnSpPr>
              <p:nvPr/>
            </p:nvCxnSpPr>
            <p:spPr>
              <a:xfrm>
                <a:off x="8483600" y="5334000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BADEC3B-8DFE-1AEC-2975-3AB82F55F0D5}"/>
                  </a:ext>
                </a:extLst>
              </p:cNvPr>
              <p:cNvCxnSpPr>
                <a:stCxn id="11" idx="6"/>
                <a:endCxn id="15" idx="2"/>
              </p:cNvCxnSpPr>
              <p:nvPr/>
            </p:nvCxnSpPr>
            <p:spPr>
              <a:xfrm>
                <a:off x="9668933" y="2887134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38B0D8E-FF2D-299A-513C-02094FAB4871}"/>
                  </a:ext>
                </a:extLst>
              </p:cNvPr>
              <p:cNvCxnSpPr>
                <a:stCxn id="12" idx="6"/>
                <a:endCxn id="16" idx="2"/>
              </p:cNvCxnSpPr>
              <p:nvPr/>
            </p:nvCxnSpPr>
            <p:spPr>
              <a:xfrm>
                <a:off x="9668933" y="3702756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1CEC903-BA9E-3F97-7260-BDF57021ED97}"/>
                  </a:ext>
                </a:extLst>
              </p:cNvPr>
              <p:cNvCxnSpPr>
                <a:stCxn id="13" idx="6"/>
                <a:endCxn id="17" idx="2"/>
              </p:cNvCxnSpPr>
              <p:nvPr/>
            </p:nvCxnSpPr>
            <p:spPr>
              <a:xfrm>
                <a:off x="9668933" y="4518378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AA34650-03F7-9E24-8CF3-C81D97ECB7F2}"/>
                  </a:ext>
                </a:extLst>
              </p:cNvPr>
              <p:cNvCxnSpPr>
                <a:stCxn id="14" idx="6"/>
                <a:endCxn id="18" idx="2"/>
              </p:cNvCxnSpPr>
              <p:nvPr/>
            </p:nvCxnSpPr>
            <p:spPr>
              <a:xfrm>
                <a:off x="9668933" y="5334000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24BA88B-8802-F329-DB8A-19C498963890}"/>
                  </a:ext>
                </a:extLst>
              </p:cNvPr>
              <p:cNvCxnSpPr>
                <a:stCxn id="7" idx="6"/>
                <a:endCxn id="12" idx="2"/>
              </p:cNvCxnSpPr>
              <p:nvPr/>
            </p:nvCxnSpPr>
            <p:spPr>
              <a:xfrm>
                <a:off x="8483600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BD08DDE-A38B-2D95-A871-CD5BB4CA8C57}"/>
                  </a:ext>
                </a:extLst>
              </p:cNvPr>
              <p:cNvCxnSpPr>
                <a:stCxn id="7" idx="6"/>
                <a:endCxn id="13" idx="2"/>
              </p:cNvCxnSpPr>
              <p:nvPr/>
            </p:nvCxnSpPr>
            <p:spPr>
              <a:xfrm>
                <a:off x="8483600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4C52790-5B47-B3A2-0AF3-9C087CFC5824}"/>
                  </a:ext>
                </a:extLst>
              </p:cNvPr>
              <p:cNvCxnSpPr>
                <a:stCxn id="7" idx="6"/>
                <a:endCxn id="14" idx="2"/>
              </p:cNvCxnSpPr>
              <p:nvPr/>
            </p:nvCxnSpPr>
            <p:spPr>
              <a:xfrm>
                <a:off x="8483600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C8A8FB7-EC6E-CEDC-9A18-D1E0C329596B}"/>
                  </a:ext>
                </a:extLst>
              </p:cNvPr>
              <p:cNvCxnSpPr>
                <a:stCxn id="8" idx="6"/>
                <a:endCxn id="11" idx="2"/>
              </p:cNvCxnSpPr>
              <p:nvPr/>
            </p:nvCxnSpPr>
            <p:spPr>
              <a:xfrm flipV="1">
                <a:off x="8483600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F1F32AD-9AB9-3260-4857-2C2113C11396}"/>
                  </a:ext>
                </a:extLst>
              </p:cNvPr>
              <p:cNvCxnSpPr>
                <a:stCxn id="8" idx="6"/>
                <a:endCxn id="13" idx="2"/>
              </p:cNvCxnSpPr>
              <p:nvPr/>
            </p:nvCxnSpPr>
            <p:spPr>
              <a:xfrm>
                <a:off x="8483600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F5E2BFA-E13C-78DE-13F5-462CECAD7560}"/>
                  </a:ext>
                </a:extLst>
              </p:cNvPr>
              <p:cNvCxnSpPr>
                <a:stCxn id="8" idx="6"/>
                <a:endCxn id="14" idx="2"/>
              </p:cNvCxnSpPr>
              <p:nvPr/>
            </p:nvCxnSpPr>
            <p:spPr>
              <a:xfrm>
                <a:off x="8483600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628BA3B-B471-0B4F-37C8-910377EC3AD3}"/>
                  </a:ext>
                </a:extLst>
              </p:cNvPr>
              <p:cNvCxnSpPr>
                <a:stCxn id="9" idx="6"/>
                <a:endCxn id="11" idx="2"/>
              </p:cNvCxnSpPr>
              <p:nvPr/>
            </p:nvCxnSpPr>
            <p:spPr>
              <a:xfrm flipV="1">
                <a:off x="8483600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2D624B0-1535-97E8-5C48-B0FAAF30856F}"/>
                  </a:ext>
                </a:extLst>
              </p:cNvPr>
              <p:cNvCxnSpPr>
                <a:stCxn id="9" idx="6"/>
                <a:endCxn id="12" idx="2"/>
              </p:cNvCxnSpPr>
              <p:nvPr/>
            </p:nvCxnSpPr>
            <p:spPr>
              <a:xfrm flipV="1">
                <a:off x="8483600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8E9AA27-63AC-9DCC-B677-FE42B79ED362}"/>
                  </a:ext>
                </a:extLst>
              </p:cNvPr>
              <p:cNvCxnSpPr>
                <a:stCxn id="9" idx="6"/>
                <a:endCxn id="14" idx="2"/>
              </p:cNvCxnSpPr>
              <p:nvPr/>
            </p:nvCxnSpPr>
            <p:spPr>
              <a:xfrm>
                <a:off x="8483600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21F49EC-B109-10CE-DBFA-09D45E2DFA42}"/>
                  </a:ext>
                </a:extLst>
              </p:cNvPr>
              <p:cNvCxnSpPr>
                <a:stCxn id="10" idx="6"/>
                <a:endCxn id="11" idx="2"/>
              </p:cNvCxnSpPr>
              <p:nvPr/>
            </p:nvCxnSpPr>
            <p:spPr>
              <a:xfrm flipV="1">
                <a:off x="8483600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38469FE-2215-1411-0556-6F356834EA49}"/>
                  </a:ext>
                </a:extLst>
              </p:cNvPr>
              <p:cNvCxnSpPr>
                <a:stCxn id="10" idx="6"/>
                <a:endCxn id="12" idx="2"/>
              </p:cNvCxnSpPr>
              <p:nvPr/>
            </p:nvCxnSpPr>
            <p:spPr>
              <a:xfrm flipV="1">
                <a:off x="8483600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E6836CA-4A03-D5A2-7537-9AA404FE6296}"/>
                  </a:ext>
                </a:extLst>
              </p:cNvPr>
              <p:cNvCxnSpPr>
                <a:stCxn id="10" idx="6"/>
                <a:endCxn id="13" idx="2"/>
              </p:cNvCxnSpPr>
              <p:nvPr/>
            </p:nvCxnSpPr>
            <p:spPr>
              <a:xfrm flipV="1">
                <a:off x="8483600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DCA241A-6880-E637-B7E2-78EF00963F33}"/>
                  </a:ext>
                </a:extLst>
              </p:cNvPr>
              <p:cNvCxnSpPr>
                <a:stCxn id="11" idx="6"/>
                <a:endCxn id="16" idx="2"/>
              </p:cNvCxnSpPr>
              <p:nvPr/>
            </p:nvCxnSpPr>
            <p:spPr>
              <a:xfrm>
                <a:off x="9668933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A543033-E80F-63D3-6DF0-6599796E6A1F}"/>
                  </a:ext>
                </a:extLst>
              </p:cNvPr>
              <p:cNvCxnSpPr>
                <a:stCxn id="11" idx="6"/>
                <a:endCxn id="17" idx="2"/>
              </p:cNvCxnSpPr>
              <p:nvPr/>
            </p:nvCxnSpPr>
            <p:spPr>
              <a:xfrm>
                <a:off x="9668933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647F6DD-6FDC-5705-2F4D-193EC59F9818}"/>
                  </a:ext>
                </a:extLst>
              </p:cNvPr>
              <p:cNvCxnSpPr>
                <a:stCxn id="11" idx="6"/>
                <a:endCxn id="18" idx="2"/>
              </p:cNvCxnSpPr>
              <p:nvPr/>
            </p:nvCxnSpPr>
            <p:spPr>
              <a:xfrm>
                <a:off x="9668933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B830DCC-AE94-BCB6-EACD-E86E3C54B4FF}"/>
                  </a:ext>
                </a:extLst>
              </p:cNvPr>
              <p:cNvCxnSpPr>
                <a:stCxn id="12" idx="6"/>
                <a:endCxn id="15" idx="2"/>
              </p:cNvCxnSpPr>
              <p:nvPr/>
            </p:nvCxnSpPr>
            <p:spPr>
              <a:xfrm flipV="1">
                <a:off x="9668933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4B60C60-6EBB-90D7-7FF6-C9C6D18CCA47}"/>
                  </a:ext>
                </a:extLst>
              </p:cNvPr>
              <p:cNvCxnSpPr>
                <a:stCxn id="12" idx="6"/>
                <a:endCxn id="17" idx="2"/>
              </p:cNvCxnSpPr>
              <p:nvPr/>
            </p:nvCxnSpPr>
            <p:spPr>
              <a:xfrm>
                <a:off x="9668933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35E8027-59F3-9FCE-61B7-3384F9A88BAF}"/>
                  </a:ext>
                </a:extLst>
              </p:cNvPr>
              <p:cNvCxnSpPr>
                <a:stCxn id="12" idx="6"/>
                <a:endCxn id="18" idx="2"/>
              </p:cNvCxnSpPr>
              <p:nvPr/>
            </p:nvCxnSpPr>
            <p:spPr>
              <a:xfrm>
                <a:off x="9668933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2633BDD-5E7E-9FB2-454F-B03DB083A344}"/>
                  </a:ext>
                </a:extLst>
              </p:cNvPr>
              <p:cNvCxnSpPr>
                <a:stCxn id="13" idx="6"/>
                <a:endCxn id="15" idx="2"/>
              </p:cNvCxnSpPr>
              <p:nvPr/>
            </p:nvCxnSpPr>
            <p:spPr>
              <a:xfrm flipV="1">
                <a:off x="9668933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6C6C201-C50A-A00C-5BAC-A899BCFD290D}"/>
                  </a:ext>
                </a:extLst>
              </p:cNvPr>
              <p:cNvCxnSpPr>
                <a:stCxn id="13" idx="6"/>
                <a:endCxn id="16" idx="2"/>
              </p:cNvCxnSpPr>
              <p:nvPr/>
            </p:nvCxnSpPr>
            <p:spPr>
              <a:xfrm flipV="1">
                <a:off x="9668933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CEB1062-B37C-CA56-8866-B334DA5BF2B5}"/>
                  </a:ext>
                </a:extLst>
              </p:cNvPr>
              <p:cNvCxnSpPr>
                <a:stCxn id="13" idx="6"/>
                <a:endCxn id="18" idx="2"/>
              </p:cNvCxnSpPr>
              <p:nvPr/>
            </p:nvCxnSpPr>
            <p:spPr>
              <a:xfrm>
                <a:off x="9668933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B8B4159-B872-A956-F9B7-D10F6B6153F9}"/>
                  </a:ext>
                </a:extLst>
              </p:cNvPr>
              <p:cNvCxnSpPr>
                <a:stCxn id="14" idx="6"/>
                <a:endCxn id="17" idx="2"/>
              </p:cNvCxnSpPr>
              <p:nvPr/>
            </p:nvCxnSpPr>
            <p:spPr>
              <a:xfrm flipV="1">
                <a:off x="9668933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9DD6222-3A64-DAC1-9594-1B689E1B9071}"/>
                  </a:ext>
                </a:extLst>
              </p:cNvPr>
              <p:cNvCxnSpPr>
                <a:stCxn id="14" idx="6"/>
                <a:endCxn id="16" idx="2"/>
              </p:cNvCxnSpPr>
              <p:nvPr/>
            </p:nvCxnSpPr>
            <p:spPr>
              <a:xfrm flipV="1">
                <a:off x="9668933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F08C70F-E9E6-4FE4-97DC-03691B5E6E75}"/>
                  </a:ext>
                </a:extLst>
              </p:cNvPr>
              <p:cNvCxnSpPr>
                <a:stCxn id="14" idx="6"/>
                <a:endCxn id="15" idx="2"/>
              </p:cNvCxnSpPr>
              <p:nvPr/>
            </p:nvCxnSpPr>
            <p:spPr>
              <a:xfrm flipV="1">
                <a:off x="9668933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4C13AD7-8962-4465-1FE3-C4F53A3F9597}"/>
                    </a:ext>
                  </a:extLst>
                </p:cNvPr>
                <p:cNvSpPr txBox="1"/>
                <p:nvPr/>
              </p:nvSpPr>
              <p:spPr>
                <a:xfrm>
                  <a:off x="7992533" y="5689600"/>
                  <a:ext cx="2895599" cy="6730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GB" dirty="0" smtClean="0"/>
                          <m:t>Using</m:t>
                        </m:r>
                        <m:r>
                          <m:rPr>
                            <m:nor/>
                          </m:rPr>
                          <a:rPr lang="en-GB" dirty="0" smtClean="0"/>
                          <m:t> </m:t>
                        </m:r>
                        <m:r>
                          <m:rPr>
                            <m:nor/>
                          </m:rPr>
                          <a:rPr lang="en-GB" dirty="0" smtClean="0"/>
                          <m:t>order</m:t>
                        </m:r>
                        <m:r>
                          <m:rPr>
                            <m:nor/>
                          </m:rPr>
                          <a:rPr lang="en-GB" dirty="0" smtClean="0"/>
                          <m:t> 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=(3,1,2,4)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4C13AD7-8962-4465-1FE3-C4F53A3F95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2533" y="5689600"/>
                  <a:ext cx="2895599" cy="673005"/>
                </a:xfrm>
                <a:prstGeom prst="rect">
                  <a:avLst/>
                </a:prstGeom>
                <a:blipFill>
                  <a:blip r:embed="rId2"/>
                  <a:stretch>
                    <a:fillRect l="-1474" b="-810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7">
                <a:extLst>
                  <a:ext uri="{FF2B5EF4-FFF2-40B4-BE49-F238E27FC236}">
                    <a16:creationId xmlns:a16="http://schemas.microsoft.com/office/drawing/2014/main" id="{1F2B0FA5-8260-44DF-D6FD-0AE19E504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368400" cy="4351338"/>
              </a:xfrm>
            </p:spPr>
            <p:txBody>
              <a:bodyPr anchor="ctr">
                <a:normAutofit/>
              </a:bodyPr>
              <a:lstStyle/>
              <a:p>
                <a:r>
                  <a:rPr lang="nl-NL" dirty="0"/>
                  <a:t>Use a</a:t>
                </a:r>
                <a:r>
                  <a:rPr lang="nl-NL" b="1" dirty="0"/>
                  <a:t> random </a:t>
                </a:r>
                <a:r>
                  <a:rPr lang="en-GB" b="1" dirty="0"/>
                  <a:t>generation</a:t>
                </a:r>
                <a:r>
                  <a:rPr lang="nl-NL" b="1" dirty="0"/>
                  <a:t> order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nl-NL" dirty="0"/>
              </a:p>
              <a:p>
                <a:r>
                  <a:rPr lang="en-GB" dirty="0"/>
                  <a:t>Objective is set such that we optimize over a </a:t>
                </a:r>
                <a:r>
                  <a:rPr lang="en-GB" b="1" dirty="0"/>
                  <a:t>single timestep</a:t>
                </a:r>
              </a:p>
              <a:p>
                <a:r>
                  <a:rPr lang="en-GB" dirty="0"/>
                  <a:t>During training for each timestep we </a:t>
                </a:r>
                <a:r>
                  <a:rPr lang="en-GB" b="1" dirty="0"/>
                  <a:t>average over all possible orders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98" name="Content Placeholder 7">
                <a:extLst>
                  <a:ext uri="{FF2B5EF4-FFF2-40B4-BE49-F238E27FC236}">
                    <a16:creationId xmlns:a16="http://schemas.microsoft.com/office/drawing/2014/main" id="{1F2B0FA5-8260-44DF-D6FD-0AE19E504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368400" cy="4351338"/>
              </a:xfrm>
              <a:blipFill>
                <a:blip r:embed="rId3"/>
                <a:stretch>
                  <a:fillRect l="-1244" r="-1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C486E5F-93E2-D14F-D0FD-F772D875A980}"/>
              </a:ext>
            </a:extLst>
          </p:cNvPr>
          <p:cNvSpPr txBox="1"/>
          <p:nvPr/>
        </p:nvSpPr>
        <p:spPr>
          <a:xfrm>
            <a:off x="7992533" y="1928120"/>
            <a:ext cx="289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4189810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E6F1-2CDE-8684-98C6-FA571F83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Agnostic AR Diffusion Models (OARDM)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60DC11-62CB-2ABD-6720-BE54AE49BC72}"/>
              </a:ext>
            </a:extLst>
          </p:cNvPr>
          <p:cNvGrpSpPr/>
          <p:nvPr/>
        </p:nvGrpSpPr>
        <p:grpSpPr>
          <a:xfrm>
            <a:off x="7992533" y="2514600"/>
            <a:ext cx="2895600" cy="3848005"/>
            <a:chOff x="7992533" y="2514600"/>
            <a:chExt cx="2895600" cy="38480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52A6AA5-BDB6-C097-89E6-A4E79EFA6B57}"/>
                </a:ext>
              </a:extLst>
            </p:cNvPr>
            <p:cNvGrpSpPr/>
            <p:nvPr/>
          </p:nvGrpSpPr>
          <p:grpSpPr>
            <a:xfrm>
              <a:off x="7992534" y="2514600"/>
              <a:ext cx="2895599" cy="2971799"/>
              <a:chOff x="7958667" y="2624667"/>
              <a:chExt cx="2895599" cy="297179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9F822C9-537A-7A2F-EB57-2029EB98301B}"/>
                  </a:ext>
                </a:extLst>
              </p:cNvPr>
              <p:cNvSpPr/>
              <p:nvPr/>
            </p:nvSpPr>
            <p:spPr>
              <a:xfrm>
                <a:off x="7958667" y="2624667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9066834-D819-BE74-BC58-BED528D71D79}"/>
                  </a:ext>
                </a:extLst>
              </p:cNvPr>
              <p:cNvSpPr/>
              <p:nvPr/>
            </p:nvSpPr>
            <p:spPr>
              <a:xfrm>
                <a:off x="7958667" y="3440289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0BAEB6F-E300-ED94-C5B7-64B921996B9C}"/>
                  </a:ext>
                </a:extLst>
              </p:cNvPr>
              <p:cNvSpPr/>
              <p:nvPr/>
            </p:nvSpPr>
            <p:spPr>
              <a:xfrm>
                <a:off x="7958667" y="4255911"/>
                <a:ext cx="524933" cy="5249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F001DC8-5866-A8EA-4BEC-25AE427EB048}"/>
                  </a:ext>
                </a:extLst>
              </p:cNvPr>
              <p:cNvSpPr/>
              <p:nvPr/>
            </p:nvSpPr>
            <p:spPr>
              <a:xfrm>
                <a:off x="7958667" y="5071533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39077A8-E37C-F1BC-7BE3-8845139D25A1}"/>
                  </a:ext>
                </a:extLst>
              </p:cNvPr>
              <p:cNvSpPr/>
              <p:nvPr/>
            </p:nvSpPr>
            <p:spPr>
              <a:xfrm>
                <a:off x="9144000" y="2624667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7D42295-7697-D233-A52B-55939007DA8A}"/>
                  </a:ext>
                </a:extLst>
              </p:cNvPr>
              <p:cNvSpPr/>
              <p:nvPr/>
            </p:nvSpPr>
            <p:spPr>
              <a:xfrm>
                <a:off x="9144000" y="3440289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5B4106-336D-1E3D-B7FC-A24CC89808D4}"/>
                  </a:ext>
                </a:extLst>
              </p:cNvPr>
              <p:cNvSpPr/>
              <p:nvPr/>
            </p:nvSpPr>
            <p:spPr>
              <a:xfrm>
                <a:off x="9144000" y="4255911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57497CA-F010-21CB-501C-CDFF612C66C5}"/>
                  </a:ext>
                </a:extLst>
              </p:cNvPr>
              <p:cNvSpPr/>
              <p:nvPr/>
            </p:nvSpPr>
            <p:spPr>
              <a:xfrm>
                <a:off x="9144000" y="5071533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4988843-0865-6E14-6C43-C3FE74A101D3}"/>
                  </a:ext>
                </a:extLst>
              </p:cNvPr>
              <p:cNvSpPr/>
              <p:nvPr/>
            </p:nvSpPr>
            <p:spPr>
              <a:xfrm>
                <a:off x="10329333" y="2624667"/>
                <a:ext cx="524933" cy="52493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FF52A39-2A6F-EBA8-0BD4-E9B7C6DB5952}"/>
                  </a:ext>
                </a:extLst>
              </p:cNvPr>
              <p:cNvSpPr/>
              <p:nvPr/>
            </p:nvSpPr>
            <p:spPr>
              <a:xfrm>
                <a:off x="10329333" y="3440289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50663F2-AC21-325B-8769-79938A20F67D}"/>
                  </a:ext>
                </a:extLst>
              </p:cNvPr>
              <p:cNvSpPr/>
              <p:nvPr/>
            </p:nvSpPr>
            <p:spPr>
              <a:xfrm>
                <a:off x="10329333" y="4255911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E4D1993-8D39-97F3-3775-A7B9CB3026DE}"/>
                  </a:ext>
                </a:extLst>
              </p:cNvPr>
              <p:cNvSpPr/>
              <p:nvPr/>
            </p:nvSpPr>
            <p:spPr>
              <a:xfrm>
                <a:off x="10329333" y="5071533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E3FE7DF-7D61-1F85-9DBE-7DA51530C07B}"/>
                  </a:ext>
                </a:extLst>
              </p:cNvPr>
              <p:cNvCxnSpPr>
                <a:stCxn id="7" idx="6"/>
                <a:endCxn id="11" idx="2"/>
              </p:cNvCxnSpPr>
              <p:nvPr/>
            </p:nvCxnSpPr>
            <p:spPr>
              <a:xfrm>
                <a:off x="8483600" y="2887134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E1D36F9-8947-4F5D-39B6-2EB08F6AD7A4}"/>
                  </a:ext>
                </a:extLst>
              </p:cNvPr>
              <p:cNvCxnSpPr>
                <a:stCxn id="8" idx="6"/>
                <a:endCxn id="12" idx="2"/>
              </p:cNvCxnSpPr>
              <p:nvPr/>
            </p:nvCxnSpPr>
            <p:spPr>
              <a:xfrm>
                <a:off x="8483600" y="3702756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880FEE1-8A5A-7C39-97F4-AFEC7F2EBEA2}"/>
                  </a:ext>
                </a:extLst>
              </p:cNvPr>
              <p:cNvCxnSpPr>
                <a:stCxn id="9" idx="6"/>
                <a:endCxn id="13" idx="2"/>
              </p:cNvCxnSpPr>
              <p:nvPr/>
            </p:nvCxnSpPr>
            <p:spPr>
              <a:xfrm>
                <a:off x="8483600" y="4518378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A2FC40-9763-6926-88B4-A100BCEDDE5D}"/>
                  </a:ext>
                </a:extLst>
              </p:cNvPr>
              <p:cNvCxnSpPr>
                <a:stCxn id="10" idx="6"/>
                <a:endCxn id="14" idx="2"/>
              </p:cNvCxnSpPr>
              <p:nvPr/>
            </p:nvCxnSpPr>
            <p:spPr>
              <a:xfrm>
                <a:off x="8483600" y="5334000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BADEC3B-8DFE-1AEC-2975-3AB82F55F0D5}"/>
                  </a:ext>
                </a:extLst>
              </p:cNvPr>
              <p:cNvCxnSpPr>
                <a:stCxn id="11" idx="6"/>
                <a:endCxn id="15" idx="2"/>
              </p:cNvCxnSpPr>
              <p:nvPr/>
            </p:nvCxnSpPr>
            <p:spPr>
              <a:xfrm>
                <a:off x="9668933" y="2887134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38B0D8E-FF2D-299A-513C-02094FAB4871}"/>
                  </a:ext>
                </a:extLst>
              </p:cNvPr>
              <p:cNvCxnSpPr>
                <a:stCxn id="12" idx="6"/>
                <a:endCxn id="16" idx="2"/>
              </p:cNvCxnSpPr>
              <p:nvPr/>
            </p:nvCxnSpPr>
            <p:spPr>
              <a:xfrm>
                <a:off x="9668933" y="3702756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1CEC903-BA9E-3F97-7260-BDF57021ED97}"/>
                  </a:ext>
                </a:extLst>
              </p:cNvPr>
              <p:cNvCxnSpPr>
                <a:stCxn id="13" idx="6"/>
                <a:endCxn id="17" idx="2"/>
              </p:cNvCxnSpPr>
              <p:nvPr/>
            </p:nvCxnSpPr>
            <p:spPr>
              <a:xfrm>
                <a:off x="9668933" y="4518378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AA34650-03F7-9E24-8CF3-C81D97ECB7F2}"/>
                  </a:ext>
                </a:extLst>
              </p:cNvPr>
              <p:cNvCxnSpPr>
                <a:stCxn id="14" idx="6"/>
                <a:endCxn id="18" idx="2"/>
              </p:cNvCxnSpPr>
              <p:nvPr/>
            </p:nvCxnSpPr>
            <p:spPr>
              <a:xfrm>
                <a:off x="9668933" y="5334000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24BA88B-8802-F329-DB8A-19C498963890}"/>
                  </a:ext>
                </a:extLst>
              </p:cNvPr>
              <p:cNvCxnSpPr>
                <a:stCxn id="7" idx="6"/>
                <a:endCxn id="12" idx="2"/>
              </p:cNvCxnSpPr>
              <p:nvPr/>
            </p:nvCxnSpPr>
            <p:spPr>
              <a:xfrm>
                <a:off x="8483600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BD08DDE-A38B-2D95-A871-CD5BB4CA8C57}"/>
                  </a:ext>
                </a:extLst>
              </p:cNvPr>
              <p:cNvCxnSpPr>
                <a:stCxn id="7" idx="6"/>
                <a:endCxn id="13" idx="2"/>
              </p:cNvCxnSpPr>
              <p:nvPr/>
            </p:nvCxnSpPr>
            <p:spPr>
              <a:xfrm>
                <a:off x="8483600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4C52790-5B47-B3A2-0AF3-9C087CFC5824}"/>
                  </a:ext>
                </a:extLst>
              </p:cNvPr>
              <p:cNvCxnSpPr>
                <a:stCxn id="7" idx="6"/>
                <a:endCxn id="14" idx="2"/>
              </p:cNvCxnSpPr>
              <p:nvPr/>
            </p:nvCxnSpPr>
            <p:spPr>
              <a:xfrm>
                <a:off x="8483600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C8A8FB7-EC6E-CEDC-9A18-D1E0C329596B}"/>
                  </a:ext>
                </a:extLst>
              </p:cNvPr>
              <p:cNvCxnSpPr>
                <a:stCxn id="8" idx="6"/>
                <a:endCxn id="11" idx="2"/>
              </p:cNvCxnSpPr>
              <p:nvPr/>
            </p:nvCxnSpPr>
            <p:spPr>
              <a:xfrm flipV="1">
                <a:off x="8483600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F1F32AD-9AB9-3260-4857-2C2113C11396}"/>
                  </a:ext>
                </a:extLst>
              </p:cNvPr>
              <p:cNvCxnSpPr>
                <a:stCxn id="8" idx="6"/>
                <a:endCxn id="13" idx="2"/>
              </p:cNvCxnSpPr>
              <p:nvPr/>
            </p:nvCxnSpPr>
            <p:spPr>
              <a:xfrm>
                <a:off x="8483600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F5E2BFA-E13C-78DE-13F5-462CECAD7560}"/>
                  </a:ext>
                </a:extLst>
              </p:cNvPr>
              <p:cNvCxnSpPr>
                <a:stCxn id="8" idx="6"/>
                <a:endCxn id="14" idx="2"/>
              </p:cNvCxnSpPr>
              <p:nvPr/>
            </p:nvCxnSpPr>
            <p:spPr>
              <a:xfrm>
                <a:off x="8483600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628BA3B-B471-0B4F-37C8-910377EC3AD3}"/>
                  </a:ext>
                </a:extLst>
              </p:cNvPr>
              <p:cNvCxnSpPr>
                <a:stCxn id="9" idx="6"/>
                <a:endCxn id="11" idx="2"/>
              </p:cNvCxnSpPr>
              <p:nvPr/>
            </p:nvCxnSpPr>
            <p:spPr>
              <a:xfrm flipV="1">
                <a:off x="8483600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2D624B0-1535-97E8-5C48-B0FAAF30856F}"/>
                  </a:ext>
                </a:extLst>
              </p:cNvPr>
              <p:cNvCxnSpPr>
                <a:stCxn id="9" idx="6"/>
                <a:endCxn id="12" idx="2"/>
              </p:cNvCxnSpPr>
              <p:nvPr/>
            </p:nvCxnSpPr>
            <p:spPr>
              <a:xfrm flipV="1">
                <a:off x="8483600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8E9AA27-63AC-9DCC-B677-FE42B79ED362}"/>
                  </a:ext>
                </a:extLst>
              </p:cNvPr>
              <p:cNvCxnSpPr>
                <a:stCxn id="9" idx="6"/>
                <a:endCxn id="14" idx="2"/>
              </p:cNvCxnSpPr>
              <p:nvPr/>
            </p:nvCxnSpPr>
            <p:spPr>
              <a:xfrm>
                <a:off x="8483600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21F49EC-B109-10CE-DBFA-09D45E2DFA42}"/>
                  </a:ext>
                </a:extLst>
              </p:cNvPr>
              <p:cNvCxnSpPr>
                <a:stCxn id="10" idx="6"/>
                <a:endCxn id="11" idx="2"/>
              </p:cNvCxnSpPr>
              <p:nvPr/>
            </p:nvCxnSpPr>
            <p:spPr>
              <a:xfrm flipV="1">
                <a:off x="8483600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38469FE-2215-1411-0556-6F356834EA49}"/>
                  </a:ext>
                </a:extLst>
              </p:cNvPr>
              <p:cNvCxnSpPr>
                <a:stCxn id="10" idx="6"/>
                <a:endCxn id="12" idx="2"/>
              </p:cNvCxnSpPr>
              <p:nvPr/>
            </p:nvCxnSpPr>
            <p:spPr>
              <a:xfrm flipV="1">
                <a:off x="8483600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E6836CA-4A03-D5A2-7537-9AA404FE6296}"/>
                  </a:ext>
                </a:extLst>
              </p:cNvPr>
              <p:cNvCxnSpPr>
                <a:stCxn id="10" idx="6"/>
                <a:endCxn id="13" idx="2"/>
              </p:cNvCxnSpPr>
              <p:nvPr/>
            </p:nvCxnSpPr>
            <p:spPr>
              <a:xfrm flipV="1">
                <a:off x="8483600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DCA241A-6880-E637-B7E2-78EF00963F33}"/>
                  </a:ext>
                </a:extLst>
              </p:cNvPr>
              <p:cNvCxnSpPr>
                <a:stCxn id="11" idx="6"/>
                <a:endCxn id="16" idx="2"/>
              </p:cNvCxnSpPr>
              <p:nvPr/>
            </p:nvCxnSpPr>
            <p:spPr>
              <a:xfrm>
                <a:off x="9668933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A543033-E80F-63D3-6DF0-6599796E6A1F}"/>
                  </a:ext>
                </a:extLst>
              </p:cNvPr>
              <p:cNvCxnSpPr>
                <a:stCxn id="11" idx="6"/>
                <a:endCxn id="17" idx="2"/>
              </p:cNvCxnSpPr>
              <p:nvPr/>
            </p:nvCxnSpPr>
            <p:spPr>
              <a:xfrm>
                <a:off x="9668933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647F6DD-6FDC-5705-2F4D-193EC59F9818}"/>
                  </a:ext>
                </a:extLst>
              </p:cNvPr>
              <p:cNvCxnSpPr>
                <a:stCxn id="11" idx="6"/>
                <a:endCxn id="18" idx="2"/>
              </p:cNvCxnSpPr>
              <p:nvPr/>
            </p:nvCxnSpPr>
            <p:spPr>
              <a:xfrm>
                <a:off x="9668933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B830DCC-AE94-BCB6-EACD-E86E3C54B4FF}"/>
                  </a:ext>
                </a:extLst>
              </p:cNvPr>
              <p:cNvCxnSpPr>
                <a:stCxn id="12" idx="6"/>
                <a:endCxn id="15" idx="2"/>
              </p:cNvCxnSpPr>
              <p:nvPr/>
            </p:nvCxnSpPr>
            <p:spPr>
              <a:xfrm flipV="1">
                <a:off x="9668933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4B60C60-6EBB-90D7-7FF6-C9C6D18CCA47}"/>
                  </a:ext>
                </a:extLst>
              </p:cNvPr>
              <p:cNvCxnSpPr>
                <a:stCxn id="12" idx="6"/>
                <a:endCxn id="17" idx="2"/>
              </p:cNvCxnSpPr>
              <p:nvPr/>
            </p:nvCxnSpPr>
            <p:spPr>
              <a:xfrm>
                <a:off x="9668933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35E8027-59F3-9FCE-61B7-3384F9A88BAF}"/>
                  </a:ext>
                </a:extLst>
              </p:cNvPr>
              <p:cNvCxnSpPr>
                <a:stCxn id="12" idx="6"/>
                <a:endCxn id="18" idx="2"/>
              </p:cNvCxnSpPr>
              <p:nvPr/>
            </p:nvCxnSpPr>
            <p:spPr>
              <a:xfrm>
                <a:off x="9668933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2633BDD-5E7E-9FB2-454F-B03DB083A344}"/>
                  </a:ext>
                </a:extLst>
              </p:cNvPr>
              <p:cNvCxnSpPr>
                <a:stCxn id="13" idx="6"/>
                <a:endCxn id="15" idx="2"/>
              </p:cNvCxnSpPr>
              <p:nvPr/>
            </p:nvCxnSpPr>
            <p:spPr>
              <a:xfrm flipV="1">
                <a:off x="9668933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6C6C201-C50A-A00C-5BAC-A899BCFD290D}"/>
                  </a:ext>
                </a:extLst>
              </p:cNvPr>
              <p:cNvCxnSpPr>
                <a:stCxn id="13" idx="6"/>
                <a:endCxn id="16" idx="2"/>
              </p:cNvCxnSpPr>
              <p:nvPr/>
            </p:nvCxnSpPr>
            <p:spPr>
              <a:xfrm flipV="1">
                <a:off x="9668933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CEB1062-B37C-CA56-8866-B334DA5BF2B5}"/>
                  </a:ext>
                </a:extLst>
              </p:cNvPr>
              <p:cNvCxnSpPr>
                <a:stCxn id="13" idx="6"/>
                <a:endCxn id="18" idx="2"/>
              </p:cNvCxnSpPr>
              <p:nvPr/>
            </p:nvCxnSpPr>
            <p:spPr>
              <a:xfrm>
                <a:off x="9668933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B8B4159-B872-A956-F9B7-D10F6B6153F9}"/>
                  </a:ext>
                </a:extLst>
              </p:cNvPr>
              <p:cNvCxnSpPr>
                <a:stCxn id="14" idx="6"/>
                <a:endCxn id="17" idx="2"/>
              </p:cNvCxnSpPr>
              <p:nvPr/>
            </p:nvCxnSpPr>
            <p:spPr>
              <a:xfrm flipV="1">
                <a:off x="9668933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9DD6222-3A64-DAC1-9594-1B689E1B9071}"/>
                  </a:ext>
                </a:extLst>
              </p:cNvPr>
              <p:cNvCxnSpPr>
                <a:stCxn id="14" idx="6"/>
                <a:endCxn id="16" idx="2"/>
              </p:cNvCxnSpPr>
              <p:nvPr/>
            </p:nvCxnSpPr>
            <p:spPr>
              <a:xfrm flipV="1">
                <a:off x="9668933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F08C70F-E9E6-4FE4-97DC-03691B5E6E75}"/>
                  </a:ext>
                </a:extLst>
              </p:cNvPr>
              <p:cNvCxnSpPr>
                <a:stCxn id="14" idx="6"/>
                <a:endCxn id="15" idx="2"/>
              </p:cNvCxnSpPr>
              <p:nvPr/>
            </p:nvCxnSpPr>
            <p:spPr>
              <a:xfrm flipV="1">
                <a:off x="9668933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4C13AD7-8962-4465-1FE3-C4F53A3F9597}"/>
                    </a:ext>
                  </a:extLst>
                </p:cNvPr>
                <p:cNvSpPr txBox="1"/>
                <p:nvPr/>
              </p:nvSpPr>
              <p:spPr>
                <a:xfrm>
                  <a:off x="7992533" y="5689600"/>
                  <a:ext cx="2895599" cy="6730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(&lt;2)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GB" dirty="0"/>
                          <m:t>Using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m:rPr>
                            <m:nor/>
                          </m:rPr>
                          <a:rPr lang="en-GB" dirty="0"/>
                          <m:t>order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=(3,1,2,4)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4C13AD7-8962-4465-1FE3-C4F53A3F95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2533" y="5689600"/>
                  <a:ext cx="2895599" cy="673005"/>
                </a:xfrm>
                <a:prstGeom prst="rect">
                  <a:avLst/>
                </a:prstGeom>
                <a:blipFill>
                  <a:blip r:embed="rId2"/>
                  <a:stretch>
                    <a:fillRect l="-1474" b="-810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7">
                <a:extLst>
                  <a:ext uri="{FF2B5EF4-FFF2-40B4-BE49-F238E27FC236}">
                    <a16:creationId xmlns:a16="http://schemas.microsoft.com/office/drawing/2014/main" id="{1F2B0FA5-8260-44DF-D6FD-0AE19E504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368400" cy="4351338"/>
              </a:xfrm>
            </p:spPr>
            <p:txBody>
              <a:bodyPr anchor="ctr">
                <a:normAutofit/>
              </a:bodyPr>
              <a:lstStyle/>
              <a:p>
                <a:r>
                  <a:rPr lang="nl-NL" dirty="0"/>
                  <a:t>Use a </a:t>
                </a:r>
                <a:r>
                  <a:rPr lang="nl-NL" b="1" dirty="0"/>
                  <a:t>random </a:t>
                </a:r>
                <a:r>
                  <a:rPr lang="en-GB" b="1" dirty="0"/>
                  <a:t>generation</a:t>
                </a:r>
                <a:r>
                  <a:rPr lang="nl-NL" b="1" dirty="0"/>
                  <a:t> order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nl-NL" dirty="0"/>
              </a:p>
              <a:p>
                <a:r>
                  <a:rPr lang="en-GB" dirty="0"/>
                  <a:t>Objective is set such that we optimize over a </a:t>
                </a:r>
                <a:r>
                  <a:rPr lang="en-GB" b="1" dirty="0"/>
                  <a:t>single timestep</a:t>
                </a:r>
              </a:p>
              <a:p>
                <a:r>
                  <a:rPr lang="en-GB" dirty="0"/>
                  <a:t>During training for each timestep we </a:t>
                </a:r>
                <a:r>
                  <a:rPr lang="en-GB" b="1" dirty="0"/>
                  <a:t>average over all possible orders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98" name="Content Placeholder 7">
                <a:extLst>
                  <a:ext uri="{FF2B5EF4-FFF2-40B4-BE49-F238E27FC236}">
                    <a16:creationId xmlns:a16="http://schemas.microsoft.com/office/drawing/2014/main" id="{1F2B0FA5-8260-44DF-D6FD-0AE19E504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368400" cy="4351338"/>
              </a:xfrm>
              <a:blipFill>
                <a:blip r:embed="rId3"/>
                <a:stretch>
                  <a:fillRect l="-1244" r="-1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5F1DA8A-A4FD-C8AB-8868-6CF6535344BB}"/>
              </a:ext>
            </a:extLst>
          </p:cNvPr>
          <p:cNvSpPr txBox="1"/>
          <p:nvPr/>
        </p:nvSpPr>
        <p:spPr>
          <a:xfrm>
            <a:off x="7992533" y="1928120"/>
            <a:ext cx="289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3360459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E6F1-2CDE-8684-98C6-FA571F83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Agnostic AR Diffusion Models (OARDM)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60DC11-62CB-2ABD-6720-BE54AE49BC72}"/>
              </a:ext>
            </a:extLst>
          </p:cNvPr>
          <p:cNvGrpSpPr/>
          <p:nvPr/>
        </p:nvGrpSpPr>
        <p:grpSpPr>
          <a:xfrm>
            <a:off x="7992533" y="2514600"/>
            <a:ext cx="2895600" cy="3848005"/>
            <a:chOff x="7992533" y="2514600"/>
            <a:chExt cx="2895600" cy="38480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52A6AA5-BDB6-C097-89E6-A4E79EFA6B57}"/>
                </a:ext>
              </a:extLst>
            </p:cNvPr>
            <p:cNvGrpSpPr/>
            <p:nvPr/>
          </p:nvGrpSpPr>
          <p:grpSpPr>
            <a:xfrm>
              <a:off x="7992534" y="2514600"/>
              <a:ext cx="2895599" cy="2971799"/>
              <a:chOff x="7958667" y="2624667"/>
              <a:chExt cx="2895599" cy="297179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9F822C9-537A-7A2F-EB57-2029EB98301B}"/>
                  </a:ext>
                </a:extLst>
              </p:cNvPr>
              <p:cNvSpPr/>
              <p:nvPr/>
            </p:nvSpPr>
            <p:spPr>
              <a:xfrm>
                <a:off x="7958667" y="2624667"/>
                <a:ext cx="524933" cy="5249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9066834-D819-BE74-BC58-BED528D71D79}"/>
                  </a:ext>
                </a:extLst>
              </p:cNvPr>
              <p:cNvSpPr/>
              <p:nvPr/>
            </p:nvSpPr>
            <p:spPr>
              <a:xfrm>
                <a:off x="7958667" y="3440289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0BAEB6F-E300-ED94-C5B7-64B921996B9C}"/>
                  </a:ext>
                </a:extLst>
              </p:cNvPr>
              <p:cNvSpPr/>
              <p:nvPr/>
            </p:nvSpPr>
            <p:spPr>
              <a:xfrm>
                <a:off x="7958667" y="4255911"/>
                <a:ext cx="524933" cy="5249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F001DC8-5866-A8EA-4BEC-25AE427EB048}"/>
                  </a:ext>
                </a:extLst>
              </p:cNvPr>
              <p:cNvSpPr/>
              <p:nvPr/>
            </p:nvSpPr>
            <p:spPr>
              <a:xfrm>
                <a:off x="7958667" y="5071533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39077A8-E37C-F1BC-7BE3-8845139D25A1}"/>
                  </a:ext>
                </a:extLst>
              </p:cNvPr>
              <p:cNvSpPr/>
              <p:nvPr/>
            </p:nvSpPr>
            <p:spPr>
              <a:xfrm>
                <a:off x="9144000" y="2624667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7D42295-7697-D233-A52B-55939007DA8A}"/>
                  </a:ext>
                </a:extLst>
              </p:cNvPr>
              <p:cNvSpPr/>
              <p:nvPr/>
            </p:nvSpPr>
            <p:spPr>
              <a:xfrm>
                <a:off x="9144000" y="3440289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5B4106-336D-1E3D-B7FC-A24CC89808D4}"/>
                  </a:ext>
                </a:extLst>
              </p:cNvPr>
              <p:cNvSpPr/>
              <p:nvPr/>
            </p:nvSpPr>
            <p:spPr>
              <a:xfrm>
                <a:off x="9144000" y="4255911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57497CA-F010-21CB-501C-CDFF612C66C5}"/>
                  </a:ext>
                </a:extLst>
              </p:cNvPr>
              <p:cNvSpPr/>
              <p:nvPr/>
            </p:nvSpPr>
            <p:spPr>
              <a:xfrm>
                <a:off x="9144000" y="5071533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4988843-0865-6E14-6C43-C3FE74A101D3}"/>
                  </a:ext>
                </a:extLst>
              </p:cNvPr>
              <p:cNvSpPr/>
              <p:nvPr/>
            </p:nvSpPr>
            <p:spPr>
              <a:xfrm>
                <a:off x="10329333" y="2624667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FF52A39-2A6F-EBA8-0BD4-E9B7C6DB5952}"/>
                  </a:ext>
                </a:extLst>
              </p:cNvPr>
              <p:cNvSpPr/>
              <p:nvPr/>
            </p:nvSpPr>
            <p:spPr>
              <a:xfrm>
                <a:off x="10329333" y="3440289"/>
                <a:ext cx="524933" cy="52493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50663F2-AC21-325B-8769-79938A20F67D}"/>
                  </a:ext>
                </a:extLst>
              </p:cNvPr>
              <p:cNvSpPr/>
              <p:nvPr/>
            </p:nvSpPr>
            <p:spPr>
              <a:xfrm>
                <a:off x="10329333" y="4255911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E4D1993-8D39-97F3-3775-A7B9CB3026DE}"/>
                  </a:ext>
                </a:extLst>
              </p:cNvPr>
              <p:cNvSpPr/>
              <p:nvPr/>
            </p:nvSpPr>
            <p:spPr>
              <a:xfrm>
                <a:off x="10329333" y="5071533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E3FE7DF-7D61-1F85-9DBE-7DA51530C07B}"/>
                  </a:ext>
                </a:extLst>
              </p:cNvPr>
              <p:cNvCxnSpPr>
                <a:stCxn id="7" idx="6"/>
                <a:endCxn id="11" idx="2"/>
              </p:cNvCxnSpPr>
              <p:nvPr/>
            </p:nvCxnSpPr>
            <p:spPr>
              <a:xfrm>
                <a:off x="8483600" y="2887134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E1D36F9-8947-4F5D-39B6-2EB08F6AD7A4}"/>
                  </a:ext>
                </a:extLst>
              </p:cNvPr>
              <p:cNvCxnSpPr>
                <a:stCxn id="8" idx="6"/>
                <a:endCxn id="12" idx="2"/>
              </p:cNvCxnSpPr>
              <p:nvPr/>
            </p:nvCxnSpPr>
            <p:spPr>
              <a:xfrm>
                <a:off x="8483600" y="3702756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880FEE1-8A5A-7C39-97F4-AFEC7F2EBEA2}"/>
                  </a:ext>
                </a:extLst>
              </p:cNvPr>
              <p:cNvCxnSpPr>
                <a:stCxn id="9" idx="6"/>
                <a:endCxn id="13" idx="2"/>
              </p:cNvCxnSpPr>
              <p:nvPr/>
            </p:nvCxnSpPr>
            <p:spPr>
              <a:xfrm>
                <a:off x="8483600" y="4518378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A2FC40-9763-6926-88B4-A100BCEDDE5D}"/>
                  </a:ext>
                </a:extLst>
              </p:cNvPr>
              <p:cNvCxnSpPr>
                <a:stCxn id="10" idx="6"/>
                <a:endCxn id="14" idx="2"/>
              </p:cNvCxnSpPr>
              <p:nvPr/>
            </p:nvCxnSpPr>
            <p:spPr>
              <a:xfrm>
                <a:off x="8483600" y="5334000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BADEC3B-8DFE-1AEC-2975-3AB82F55F0D5}"/>
                  </a:ext>
                </a:extLst>
              </p:cNvPr>
              <p:cNvCxnSpPr>
                <a:stCxn id="11" idx="6"/>
                <a:endCxn id="15" idx="2"/>
              </p:cNvCxnSpPr>
              <p:nvPr/>
            </p:nvCxnSpPr>
            <p:spPr>
              <a:xfrm>
                <a:off x="9668933" y="2887134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38B0D8E-FF2D-299A-513C-02094FAB4871}"/>
                  </a:ext>
                </a:extLst>
              </p:cNvPr>
              <p:cNvCxnSpPr>
                <a:stCxn id="12" idx="6"/>
                <a:endCxn id="16" idx="2"/>
              </p:cNvCxnSpPr>
              <p:nvPr/>
            </p:nvCxnSpPr>
            <p:spPr>
              <a:xfrm>
                <a:off x="9668933" y="3702756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1CEC903-BA9E-3F97-7260-BDF57021ED97}"/>
                  </a:ext>
                </a:extLst>
              </p:cNvPr>
              <p:cNvCxnSpPr>
                <a:stCxn id="13" idx="6"/>
                <a:endCxn id="17" idx="2"/>
              </p:cNvCxnSpPr>
              <p:nvPr/>
            </p:nvCxnSpPr>
            <p:spPr>
              <a:xfrm>
                <a:off x="9668933" y="4518378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AA34650-03F7-9E24-8CF3-C81D97ECB7F2}"/>
                  </a:ext>
                </a:extLst>
              </p:cNvPr>
              <p:cNvCxnSpPr>
                <a:stCxn id="14" idx="6"/>
                <a:endCxn id="18" idx="2"/>
              </p:cNvCxnSpPr>
              <p:nvPr/>
            </p:nvCxnSpPr>
            <p:spPr>
              <a:xfrm>
                <a:off x="9668933" y="5334000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24BA88B-8802-F329-DB8A-19C498963890}"/>
                  </a:ext>
                </a:extLst>
              </p:cNvPr>
              <p:cNvCxnSpPr>
                <a:stCxn id="7" idx="6"/>
                <a:endCxn id="12" idx="2"/>
              </p:cNvCxnSpPr>
              <p:nvPr/>
            </p:nvCxnSpPr>
            <p:spPr>
              <a:xfrm>
                <a:off x="8483600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BD08DDE-A38B-2D95-A871-CD5BB4CA8C57}"/>
                  </a:ext>
                </a:extLst>
              </p:cNvPr>
              <p:cNvCxnSpPr>
                <a:stCxn id="7" idx="6"/>
                <a:endCxn id="13" idx="2"/>
              </p:cNvCxnSpPr>
              <p:nvPr/>
            </p:nvCxnSpPr>
            <p:spPr>
              <a:xfrm>
                <a:off x="8483600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4C52790-5B47-B3A2-0AF3-9C087CFC5824}"/>
                  </a:ext>
                </a:extLst>
              </p:cNvPr>
              <p:cNvCxnSpPr>
                <a:stCxn id="7" idx="6"/>
                <a:endCxn id="14" idx="2"/>
              </p:cNvCxnSpPr>
              <p:nvPr/>
            </p:nvCxnSpPr>
            <p:spPr>
              <a:xfrm>
                <a:off x="8483600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C8A8FB7-EC6E-CEDC-9A18-D1E0C329596B}"/>
                  </a:ext>
                </a:extLst>
              </p:cNvPr>
              <p:cNvCxnSpPr>
                <a:stCxn id="8" idx="6"/>
                <a:endCxn id="11" idx="2"/>
              </p:cNvCxnSpPr>
              <p:nvPr/>
            </p:nvCxnSpPr>
            <p:spPr>
              <a:xfrm flipV="1">
                <a:off x="8483600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F1F32AD-9AB9-3260-4857-2C2113C11396}"/>
                  </a:ext>
                </a:extLst>
              </p:cNvPr>
              <p:cNvCxnSpPr>
                <a:stCxn id="8" idx="6"/>
                <a:endCxn id="13" idx="2"/>
              </p:cNvCxnSpPr>
              <p:nvPr/>
            </p:nvCxnSpPr>
            <p:spPr>
              <a:xfrm>
                <a:off x="8483600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F5E2BFA-E13C-78DE-13F5-462CECAD7560}"/>
                  </a:ext>
                </a:extLst>
              </p:cNvPr>
              <p:cNvCxnSpPr>
                <a:stCxn id="8" idx="6"/>
                <a:endCxn id="14" idx="2"/>
              </p:cNvCxnSpPr>
              <p:nvPr/>
            </p:nvCxnSpPr>
            <p:spPr>
              <a:xfrm>
                <a:off x="8483600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628BA3B-B471-0B4F-37C8-910377EC3AD3}"/>
                  </a:ext>
                </a:extLst>
              </p:cNvPr>
              <p:cNvCxnSpPr>
                <a:stCxn id="9" idx="6"/>
                <a:endCxn id="11" idx="2"/>
              </p:cNvCxnSpPr>
              <p:nvPr/>
            </p:nvCxnSpPr>
            <p:spPr>
              <a:xfrm flipV="1">
                <a:off x="8483600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2D624B0-1535-97E8-5C48-B0FAAF30856F}"/>
                  </a:ext>
                </a:extLst>
              </p:cNvPr>
              <p:cNvCxnSpPr>
                <a:stCxn id="9" idx="6"/>
                <a:endCxn id="12" idx="2"/>
              </p:cNvCxnSpPr>
              <p:nvPr/>
            </p:nvCxnSpPr>
            <p:spPr>
              <a:xfrm flipV="1">
                <a:off x="8483600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8E9AA27-63AC-9DCC-B677-FE42B79ED362}"/>
                  </a:ext>
                </a:extLst>
              </p:cNvPr>
              <p:cNvCxnSpPr>
                <a:stCxn id="9" idx="6"/>
                <a:endCxn id="14" idx="2"/>
              </p:cNvCxnSpPr>
              <p:nvPr/>
            </p:nvCxnSpPr>
            <p:spPr>
              <a:xfrm>
                <a:off x="8483600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21F49EC-B109-10CE-DBFA-09D45E2DFA42}"/>
                  </a:ext>
                </a:extLst>
              </p:cNvPr>
              <p:cNvCxnSpPr>
                <a:stCxn id="10" idx="6"/>
                <a:endCxn id="11" idx="2"/>
              </p:cNvCxnSpPr>
              <p:nvPr/>
            </p:nvCxnSpPr>
            <p:spPr>
              <a:xfrm flipV="1">
                <a:off x="8483600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38469FE-2215-1411-0556-6F356834EA49}"/>
                  </a:ext>
                </a:extLst>
              </p:cNvPr>
              <p:cNvCxnSpPr>
                <a:stCxn id="10" idx="6"/>
                <a:endCxn id="12" idx="2"/>
              </p:cNvCxnSpPr>
              <p:nvPr/>
            </p:nvCxnSpPr>
            <p:spPr>
              <a:xfrm flipV="1">
                <a:off x="8483600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E6836CA-4A03-D5A2-7537-9AA404FE6296}"/>
                  </a:ext>
                </a:extLst>
              </p:cNvPr>
              <p:cNvCxnSpPr>
                <a:stCxn id="10" idx="6"/>
                <a:endCxn id="13" idx="2"/>
              </p:cNvCxnSpPr>
              <p:nvPr/>
            </p:nvCxnSpPr>
            <p:spPr>
              <a:xfrm flipV="1">
                <a:off x="8483600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DCA241A-6880-E637-B7E2-78EF00963F33}"/>
                  </a:ext>
                </a:extLst>
              </p:cNvPr>
              <p:cNvCxnSpPr>
                <a:stCxn id="11" idx="6"/>
                <a:endCxn id="16" idx="2"/>
              </p:cNvCxnSpPr>
              <p:nvPr/>
            </p:nvCxnSpPr>
            <p:spPr>
              <a:xfrm>
                <a:off x="9668933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A543033-E80F-63D3-6DF0-6599796E6A1F}"/>
                  </a:ext>
                </a:extLst>
              </p:cNvPr>
              <p:cNvCxnSpPr>
                <a:stCxn id="11" idx="6"/>
                <a:endCxn id="17" idx="2"/>
              </p:cNvCxnSpPr>
              <p:nvPr/>
            </p:nvCxnSpPr>
            <p:spPr>
              <a:xfrm>
                <a:off x="9668933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647F6DD-6FDC-5705-2F4D-193EC59F9818}"/>
                  </a:ext>
                </a:extLst>
              </p:cNvPr>
              <p:cNvCxnSpPr>
                <a:stCxn id="11" idx="6"/>
                <a:endCxn id="18" idx="2"/>
              </p:cNvCxnSpPr>
              <p:nvPr/>
            </p:nvCxnSpPr>
            <p:spPr>
              <a:xfrm>
                <a:off x="9668933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B830DCC-AE94-BCB6-EACD-E86E3C54B4FF}"/>
                  </a:ext>
                </a:extLst>
              </p:cNvPr>
              <p:cNvCxnSpPr>
                <a:stCxn id="12" idx="6"/>
                <a:endCxn id="15" idx="2"/>
              </p:cNvCxnSpPr>
              <p:nvPr/>
            </p:nvCxnSpPr>
            <p:spPr>
              <a:xfrm flipV="1">
                <a:off x="9668933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4B60C60-6EBB-90D7-7FF6-C9C6D18CCA47}"/>
                  </a:ext>
                </a:extLst>
              </p:cNvPr>
              <p:cNvCxnSpPr>
                <a:stCxn id="12" idx="6"/>
                <a:endCxn id="17" idx="2"/>
              </p:cNvCxnSpPr>
              <p:nvPr/>
            </p:nvCxnSpPr>
            <p:spPr>
              <a:xfrm>
                <a:off x="9668933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35E8027-59F3-9FCE-61B7-3384F9A88BAF}"/>
                  </a:ext>
                </a:extLst>
              </p:cNvPr>
              <p:cNvCxnSpPr>
                <a:stCxn id="12" idx="6"/>
                <a:endCxn id="18" idx="2"/>
              </p:cNvCxnSpPr>
              <p:nvPr/>
            </p:nvCxnSpPr>
            <p:spPr>
              <a:xfrm>
                <a:off x="9668933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2633BDD-5E7E-9FB2-454F-B03DB083A344}"/>
                  </a:ext>
                </a:extLst>
              </p:cNvPr>
              <p:cNvCxnSpPr>
                <a:stCxn id="13" idx="6"/>
                <a:endCxn id="15" idx="2"/>
              </p:cNvCxnSpPr>
              <p:nvPr/>
            </p:nvCxnSpPr>
            <p:spPr>
              <a:xfrm flipV="1">
                <a:off x="9668933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6C6C201-C50A-A00C-5BAC-A899BCFD290D}"/>
                  </a:ext>
                </a:extLst>
              </p:cNvPr>
              <p:cNvCxnSpPr>
                <a:stCxn id="13" idx="6"/>
                <a:endCxn id="16" idx="2"/>
              </p:cNvCxnSpPr>
              <p:nvPr/>
            </p:nvCxnSpPr>
            <p:spPr>
              <a:xfrm flipV="1">
                <a:off x="9668933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CEB1062-B37C-CA56-8866-B334DA5BF2B5}"/>
                  </a:ext>
                </a:extLst>
              </p:cNvPr>
              <p:cNvCxnSpPr>
                <a:stCxn id="13" idx="6"/>
                <a:endCxn id="18" idx="2"/>
              </p:cNvCxnSpPr>
              <p:nvPr/>
            </p:nvCxnSpPr>
            <p:spPr>
              <a:xfrm>
                <a:off x="9668933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B8B4159-B872-A956-F9B7-D10F6B6153F9}"/>
                  </a:ext>
                </a:extLst>
              </p:cNvPr>
              <p:cNvCxnSpPr>
                <a:stCxn id="14" idx="6"/>
                <a:endCxn id="17" idx="2"/>
              </p:cNvCxnSpPr>
              <p:nvPr/>
            </p:nvCxnSpPr>
            <p:spPr>
              <a:xfrm flipV="1">
                <a:off x="9668933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9DD6222-3A64-DAC1-9594-1B689E1B9071}"/>
                  </a:ext>
                </a:extLst>
              </p:cNvPr>
              <p:cNvCxnSpPr>
                <a:stCxn id="14" idx="6"/>
                <a:endCxn id="16" idx="2"/>
              </p:cNvCxnSpPr>
              <p:nvPr/>
            </p:nvCxnSpPr>
            <p:spPr>
              <a:xfrm flipV="1">
                <a:off x="9668933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F08C70F-E9E6-4FE4-97DC-03691B5E6E75}"/>
                  </a:ext>
                </a:extLst>
              </p:cNvPr>
              <p:cNvCxnSpPr>
                <a:stCxn id="14" idx="6"/>
                <a:endCxn id="15" idx="2"/>
              </p:cNvCxnSpPr>
              <p:nvPr/>
            </p:nvCxnSpPr>
            <p:spPr>
              <a:xfrm flipV="1">
                <a:off x="9668933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4C13AD7-8962-4465-1FE3-C4F53A3F9597}"/>
                    </a:ext>
                  </a:extLst>
                </p:cNvPr>
                <p:cNvSpPr txBox="1"/>
                <p:nvPr/>
              </p:nvSpPr>
              <p:spPr>
                <a:xfrm>
                  <a:off x="7992533" y="5689600"/>
                  <a:ext cx="2895599" cy="6730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nl-NL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(&lt;3)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GB" dirty="0"/>
                          <m:t>Using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m:rPr>
                            <m:nor/>
                          </m:rPr>
                          <a:rPr lang="en-GB" dirty="0"/>
                          <m:t>order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=(3,1,2,4)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4C13AD7-8962-4465-1FE3-C4F53A3F95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2533" y="5689600"/>
                  <a:ext cx="2895599" cy="673005"/>
                </a:xfrm>
                <a:prstGeom prst="rect">
                  <a:avLst/>
                </a:prstGeom>
                <a:blipFill>
                  <a:blip r:embed="rId2"/>
                  <a:stretch>
                    <a:fillRect l="-1474" b="-810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7">
                <a:extLst>
                  <a:ext uri="{FF2B5EF4-FFF2-40B4-BE49-F238E27FC236}">
                    <a16:creationId xmlns:a16="http://schemas.microsoft.com/office/drawing/2014/main" id="{1F2B0FA5-8260-44DF-D6FD-0AE19E504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368400" cy="4351338"/>
              </a:xfrm>
            </p:spPr>
            <p:txBody>
              <a:bodyPr anchor="ctr">
                <a:normAutofit/>
              </a:bodyPr>
              <a:lstStyle/>
              <a:p>
                <a:r>
                  <a:rPr lang="nl-NL" dirty="0"/>
                  <a:t>Use a </a:t>
                </a:r>
                <a:r>
                  <a:rPr lang="nl-NL" b="1" dirty="0"/>
                  <a:t>random </a:t>
                </a:r>
                <a:r>
                  <a:rPr lang="en-GB" b="1" dirty="0"/>
                  <a:t>generation</a:t>
                </a:r>
                <a:r>
                  <a:rPr lang="nl-NL" b="1" dirty="0"/>
                  <a:t> order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nl-NL" dirty="0"/>
              </a:p>
              <a:p>
                <a:r>
                  <a:rPr lang="en-GB" dirty="0"/>
                  <a:t>Objective is set such that we optimize over a </a:t>
                </a:r>
                <a:r>
                  <a:rPr lang="en-GB" b="1" dirty="0"/>
                  <a:t>single timestep</a:t>
                </a:r>
              </a:p>
              <a:p>
                <a:r>
                  <a:rPr lang="en-GB" dirty="0"/>
                  <a:t>During training for each timestep we </a:t>
                </a:r>
                <a:r>
                  <a:rPr lang="en-GB" b="1" dirty="0"/>
                  <a:t>average over all possible order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98" name="Content Placeholder 7">
                <a:extLst>
                  <a:ext uri="{FF2B5EF4-FFF2-40B4-BE49-F238E27FC236}">
                    <a16:creationId xmlns:a16="http://schemas.microsoft.com/office/drawing/2014/main" id="{1F2B0FA5-8260-44DF-D6FD-0AE19E504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368400" cy="4351338"/>
              </a:xfrm>
              <a:blipFill>
                <a:blip r:embed="rId3"/>
                <a:stretch>
                  <a:fillRect l="-1244" r="-1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2269B01-2396-00FC-DC34-35F4982101AC}"/>
              </a:ext>
            </a:extLst>
          </p:cNvPr>
          <p:cNvSpPr txBox="1"/>
          <p:nvPr/>
        </p:nvSpPr>
        <p:spPr>
          <a:xfrm>
            <a:off x="7992533" y="1928120"/>
            <a:ext cx="289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3263235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E6F1-2CDE-8684-98C6-FA571F83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Agnostic AR Diffusion Models (OARDM)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60DC11-62CB-2ABD-6720-BE54AE49BC72}"/>
              </a:ext>
            </a:extLst>
          </p:cNvPr>
          <p:cNvGrpSpPr/>
          <p:nvPr/>
        </p:nvGrpSpPr>
        <p:grpSpPr>
          <a:xfrm>
            <a:off x="7992533" y="2514600"/>
            <a:ext cx="2895600" cy="3848005"/>
            <a:chOff x="7992533" y="2514600"/>
            <a:chExt cx="2895600" cy="38480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52A6AA5-BDB6-C097-89E6-A4E79EFA6B57}"/>
                </a:ext>
              </a:extLst>
            </p:cNvPr>
            <p:cNvGrpSpPr/>
            <p:nvPr/>
          </p:nvGrpSpPr>
          <p:grpSpPr>
            <a:xfrm>
              <a:off x="7992534" y="2514600"/>
              <a:ext cx="2895599" cy="2971799"/>
              <a:chOff x="7958667" y="2624667"/>
              <a:chExt cx="2895599" cy="297179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9F822C9-537A-7A2F-EB57-2029EB98301B}"/>
                  </a:ext>
                </a:extLst>
              </p:cNvPr>
              <p:cNvSpPr/>
              <p:nvPr/>
            </p:nvSpPr>
            <p:spPr>
              <a:xfrm>
                <a:off x="7958667" y="2624667"/>
                <a:ext cx="524933" cy="5249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9066834-D819-BE74-BC58-BED528D71D79}"/>
                  </a:ext>
                </a:extLst>
              </p:cNvPr>
              <p:cNvSpPr/>
              <p:nvPr/>
            </p:nvSpPr>
            <p:spPr>
              <a:xfrm>
                <a:off x="7958667" y="3440289"/>
                <a:ext cx="524933" cy="5249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0BAEB6F-E300-ED94-C5B7-64B921996B9C}"/>
                  </a:ext>
                </a:extLst>
              </p:cNvPr>
              <p:cNvSpPr/>
              <p:nvPr/>
            </p:nvSpPr>
            <p:spPr>
              <a:xfrm>
                <a:off x="7958667" y="4255911"/>
                <a:ext cx="524933" cy="5249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F001DC8-5866-A8EA-4BEC-25AE427EB048}"/>
                  </a:ext>
                </a:extLst>
              </p:cNvPr>
              <p:cNvSpPr/>
              <p:nvPr/>
            </p:nvSpPr>
            <p:spPr>
              <a:xfrm>
                <a:off x="7958667" y="5071533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39077A8-E37C-F1BC-7BE3-8845139D25A1}"/>
                  </a:ext>
                </a:extLst>
              </p:cNvPr>
              <p:cNvSpPr/>
              <p:nvPr/>
            </p:nvSpPr>
            <p:spPr>
              <a:xfrm>
                <a:off x="9144000" y="2624667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7D42295-7697-D233-A52B-55939007DA8A}"/>
                  </a:ext>
                </a:extLst>
              </p:cNvPr>
              <p:cNvSpPr/>
              <p:nvPr/>
            </p:nvSpPr>
            <p:spPr>
              <a:xfrm>
                <a:off x="9144000" y="3440289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5B4106-336D-1E3D-B7FC-A24CC89808D4}"/>
                  </a:ext>
                </a:extLst>
              </p:cNvPr>
              <p:cNvSpPr/>
              <p:nvPr/>
            </p:nvSpPr>
            <p:spPr>
              <a:xfrm>
                <a:off x="9144000" y="4255911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57497CA-F010-21CB-501C-CDFF612C66C5}"/>
                  </a:ext>
                </a:extLst>
              </p:cNvPr>
              <p:cNvSpPr/>
              <p:nvPr/>
            </p:nvSpPr>
            <p:spPr>
              <a:xfrm>
                <a:off x="9144000" y="5071533"/>
                <a:ext cx="524933" cy="52493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4988843-0865-6E14-6C43-C3FE74A101D3}"/>
                  </a:ext>
                </a:extLst>
              </p:cNvPr>
              <p:cNvSpPr/>
              <p:nvPr/>
            </p:nvSpPr>
            <p:spPr>
              <a:xfrm>
                <a:off x="10329333" y="2624667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FF52A39-2A6F-EBA8-0BD4-E9B7C6DB5952}"/>
                  </a:ext>
                </a:extLst>
              </p:cNvPr>
              <p:cNvSpPr/>
              <p:nvPr/>
            </p:nvSpPr>
            <p:spPr>
              <a:xfrm>
                <a:off x="10329333" y="3440289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50663F2-AC21-325B-8769-79938A20F67D}"/>
                  </a:ext>
                </a:extLst>
              </p:cNvPr>
              <p:cNvSpPr/>
              <p:nvPr/>
            </p:nvSpPr>
            <p:spPr>
              <a:xfrm>
                <a:off x="10329333" y="4255911"/>
                <a:ext cx="524933" cy="5249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E4D1993-8D39-97F3-3775-A7B9CB3026DE}"/>
                  </a:ext>
                </a:extLst>
              </p:cNvPr>
              <p:cNvSpPr/>
              <p:nvPr/>
            </p:nvSpPr>
            <p:spPr>
              <a:xfrm>
                <a:off x="10329333" y="5071533"/>
                <a:ext cx="524933" cy="52493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E3FE7DF-7D61-1F85-9DBE-7DA51530C07B}"/>
                  </a:ext>
                </a:extLst>
              </p:cNvPr>
              <p:cNvCxnSpPr>
                <a:stCxn id="7" idx="6"/>
                <a:endCxn id="11" idx="2"/>
              </p:cNvCxnSpPr>
              <p:nvPr/>
            </p:nvCxnSpPr>
            <p:spPr>
              <a:xfrm>
                <a:off x="8483600" y="2887134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E1D36F9-8947-4F5D-39B6-2EB08F6AD7A4}"/>
                  </a:ext>
                </a:extLst>
              </p:cNvPr>
              <p:cNvCxnSpPr>
                <a:stCxn id="8" idx="6"/>
                <a:endCxn id="12" idx="2"/>
              </p:cNvCxnSpPr>
              <p:nvPr/>
            </p:nvCxnSpPr>
            <p:spPr>
              <a:xfrm>
                <a:off x="8483600" y="3702756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880FEE1-8A5A-7C39-97F4-AFEC7F2EBEA2}"/>
                  </a:ext>
                </a:extLst>
              </p:cNvPr>
              <p:cNvCxnSpPr>
                <a:stCxn id="9" idx="6"/>
                <a:endCxn id="13" idx="2"/>
              </p:cNvCxnSpPr>
              <p:nvPr/>
            </p:nvCxnSpPr>
            <p:spPr>
              <a:xfrm>
                <a:off x="8483600" y="4518378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A2FC40-9763-6926-88B4-A100BCEDDE5D}"/>
                  </a:ext>
                </a:extLst>
              </p:cNvPr>
              <p:cNvCxnSpPr>
                <a:stCxn id="10" idx="6"/>
                <a:endCxn id="14" idx="2"/>
              </p:cNvCxnSpPr>
              <p:nvPr/>
            </p:nvCxnSpPr>
            <p:spPr>
              <a:xfrm>
                <a:off x="8483600" y="5334000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BADEC3B-8DFE-1AEC-2975-3AB82F55F0D5}"/>
                  </a:ext>
                </a:extLst>
              </p:cNvPr>
              <p:cNvCxnSpPr>
                <a:stCxn id="11" idx="6"/>
                <a:endCxn id="15" idx="2"/>
              </p:cNvCxnSpPr>
              <p:nvPr/>
            </p:nvCxnSpPr>
            <p:spPr>
              <a:xfrm>
                <a:off x="9668933" y="2887134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38B0D8E-FF2D-299A-513C-02094FAB4871}"/>
                  </a:ext>
                </a:extLst>
              </p:cNvPr>
              <p:cNvCxnSpPr>
                <a:stCxn id="12" idx="6"/>
                <a:endCxn id="16" idx="2"/>
              </p:cNvCxnSpPr>
              <p:nvPr/>
            </p:nvCxnSpPr>
            <p:spPr>
              <a:xfrm>
                <a:off x="9668933" y="3702756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1CEC903-BA9E-3F97-7260-BDF57021ED97}"/>
                  </a:ext>
                </a:extLst>
              </p:cNvPr>
              <p:cNvCxnSpPr>
                <a:stCxn id="13" idx="6"/>
                <a:endCxn id="17" idx="2"/>
              </p:cNvCxnSpPr>
              <p:nvPr/>
            </p:nvCxnSpPr>
            <p:spPr>
              <a:xfrm>
                <a:off x="9668933" y="4518378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AA34650-03F7-9E24-8CF3-C81D97ECB7F2}"/>
                  </a:ext>
                </a:extLst>
              </p:cNvPr>
              <p:cNvCxnSpPr>
                <a:stCxn id="14" idx="6"/>
                <a:endCxn id="18" idx="2"/>
              </p:cNvCxnSpPr>
              <p:nvPr/>
            </p:nvCxnSpPr>
            <p:spPr>
              <a:xfrm>
                <a:off x="9668933" y="5334000"/>
                <a:ext cx="660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24BA88B-8802-F329-DB8A-19C498963890}"/>
                  </a:ext>
                </a:extLst>
              </p:cNvPr>
              <p:cNvCxnSpPr>
                <a:stCxn id="7" idx="6"/>
                <a:endCxn id="12" idx="2"/>
              </p:cNvCxnSpPr>
              <p:nvPr/>
            </p:nvCxnSpPr>
            <p:spPr>
              <a:xfrm>
                <a:off x="8483600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BD08DDE-A38B-2D95-A871-CD5BB4CA8C57}"/>
                  </a:ext>
                </a:extLst>
              </p:cNvPr>
              <p:cNvCxnSpPr>
                <a:stCxn id="7" idx="6"/>
                <a:endCxn id="13" idx="2"/>
              </p:cNvCxnSpPr>
              <p:nvPr/>
            </p:nvCxnSpPr>
            <p:spPr>
              <a:xfrm>
                <a:off x="8483600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4C52790-5B47-B3A2-0AF3-9C087CFC5824}"/>
                  </a:ext>
                </a:extLst>
              </p:cNvPr>
              <p:cNvCxnSpPr>
                <a:stCxn id="7" idx="6"/>
                <a:endCxn id="14" idx="2"/>
              </p:cNvCxnSpPr>
              <p:nvPr/>
            </p:nvCxnSpPr>
            <p:spPr>
              <a:xfrm>
                <a:off x="8483600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C8A8FB7-EC6E-CEDC-9A18-D1E0C329596B}"/>
                  </a:ext>
                </a:extLst>
              </p:cNvPr>
              <p:cNvCxnSpPr>
                <a:stCxn id="8" idx="6"/>
                <a:endCxn id="11" idx="2"/>
              </p:cNvCxnSpPr>
              <p:nvPr/>
            </p:nvCxnSpPr>
            <p:spPr>
              <a:xfrm flipV="1">
                <a:off x="8483600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F1F32AD-9AB9-3260-4857-2C2113C11396}"/>
                  </a:ext>
                </a:extLst>
              </p:cNvPr>
              <p:cNvCxnSpPr>
                <a:stCxn id="8" idx="6"/>
                <a:endCxn id="13" idx="2"/>
              </p:cNvCxnSpPr>
              <p:nvPr/>
            </p:nvCxnSpPr>
            <p:spPr>
              <a:xfrm>
                <a:off x="8483600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F5E2BFA-E13C-78DE-13F5-462CECAD7560}"/>
                  </a:ext>
                </a:extLst>
              </p:cNvPr>
              <p:cNvCxnSpPr>
                <a:stCxn id="8" idx="6"/>
                <a:endCxn id="14" idx="2"/>
              </p:cNvCxnSpPr>
              <p:nvPr/>
            </p:nvCxnSpPr>
            <p:spPr>
              <a:xfrm>
                <a:off x="8483600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628BA3B-B471-0B4F-37C8-910377EC3AD3}"/>
                  </a:ext>
                </a:extLst>
              </p:cNvPr>
              <p:cNvCxnSpPr>
                <a:stCxn id="9" idx="6"/>
                <a:endCxn id="11" idx="2"/>
              </p:cNvCxnSpPr>
              <p:nvPr/>
            </p:nvCxnSpPr>
            <p:spPr>
              <a:xfrm flipV="1">
                <a:off x="8483600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2D624B0-1535-97E8-5C48-B0FAAF30856F}"/>
                  </a:ext>
                </a:extLst>
              </p:cNvPr>
              <p:cNvCxnSpPr>
                <a:stCxn id="9" idx="6"/>
                <a:endCxn id="12" idx="2"/>
              </p:cNvCxnSpPr>
              <p:nvPr/>
            </p:nvCxnSpPr>
            <p:spPr>
              <a:xfrm flipV="1">
                <a:off x="8483600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8E9AA27-63AC-9DCC-B677-FE42B79ED362}"/>
                  </a:ext>
                </a:extLst>
              </p:cNvPr>
              <p:cNvCxnSpPr>
                <a:stCxn id="9" idx="6"/>
                <a:endCxn id="14" idx="2"/>
              </p:cNvCxnSpPr>
              <p:nvPr/>
            </p:nvCxnSpPr>
            <p:spPr>
              <a:xfrm>
                <a:off x="8483600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21F49EC-B109-10CE-DBFA-09D45E2DFA42}"/>
                  </a:ext>
                </a:extLst>
              </p:cNvPr>
              <p:cNvCxnSpPr>
                <a:stCxn id="10" idx="6"/>
                <a:endCxn id="11" idx="2"/>
              </p:cNvCxnSpPr>
              <p:nvPr/>
            </p:nvCxnSpPr>
            <p:spPr>
              <a:xfrm flipV="1">
                <a:off x="8483600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38469FE-2215-1411-0556-6F356834EA49}"/>
                  </a:ext>
                </a:extLst>
              </p:cNvPr>
              <p:cNvCxnSpPr>
                <a:stCxn id="10" idx="6"/>
                <a:endCxn id="12" idx="2"/>
              </p:cNvCxnSpPr>
              <p:nvPr/>
            </p:nvCxnSpPr>
            <p:spPr>
              <a:xfrm flipV="1">
                <a:off x="8483600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E6836CA-4A03-D5A2-7537-9AA404FE6296}"/>
                  </a:ext>
                </a:extLst>
              </p:cNvPr>
              <p:cNvCxnSpPr>
                <a:stCxn id="10" idx="6"/>
                <a:endCxn id="13" idx="2"/>
              </p:cNvCxnSpPr>
              <p:nvPr/>
            </p:nvCxnSpPr>
            <p:spPr>
              <a:xfrm flipV="1">
                <a:off x="8483600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DCA241A-6880-E637-B7E2-78EF00963F33}"/>
                  </a:ext>
                </a:extLst>
              </p:cNvPr>
              <p:cNvCxnSpPr>
                <a:stCxn id="11" idx="6"/>
                <a:endCxn id="16" idx="2"/>
              </p:cNvCxnSpPr>
              <p:nvPr/>
            </p:nvCxnSpPr>
            <p:spPr>
              <a:xfrm>
                <a:off x="9668933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A543033-E80F-63D3-6DF0-6599796E6A1F}"/>
                  </a:ext>
                </a:extLst>
              </p:cNvPr>
              <p:cNvCxnSpPr>
                <a:stCxn id="11" idx="6"/>
                <a:endCxn id="17" idx="2"/>
              </p:cNvCxnSpPr>
              <p:nvPr/>
            </p:nvCxnSpPr>
            <p:spPr>
              <a:xfrm>
                <a:off x="9668933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647F6DD-6FDC-5705-2F4D-193EC59F9818}"/>
                  </a:ext>
                </a:extLst>
              </p:cNvPr>
              <p:cNvCxnSpPr>
                <a:stCxn id="11" idx="6"/>
                <a:endCxn id="18" idx="2"/>
              </p:cNvCxnSpPr>
              <p:nvPr/>
            </p:nvCxnSpPr>
            <p:spPr>
              <a:xfrm>
                <a:off x="9668933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B830DCC-AE94-BCB6-EACD-E86E3C54B4FF}"/>
                  </a:ext>
                </a:extLst>
              </p:cNvPr>
              <p:cNvCxnSpPr>
                <a:stCxn id="12" idx="6"/>
                <a:endCxn id="15" idx="2"/>
              </p:cNvCxnSpPr>
              <p:nvPr/>
            </p:nvCxnSpPr>
            <p:spPr>
              <a:xfrm flipV="1">
                <a:off x="9668933" y="2887134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4B60C60-6EBB-90D7-7FF6-C9C6D18CCA47}"/>
                  </a:ext>
                </a:extLst>
              </p:cNvPr>
              <p:cNvCxnSpPr>
                <a:stCxn id="12" idx="6"/>
                <a:endCxn id="17" idx="2"/>
              </p:cNvCxnSpPr>
              <p:nvPr/>
            </p:nvCxnSpPr>
            <p:spPr>
              <a:xfrm>
                <a:off x="9668933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35E8027-59F3-9FCE-61B7-3384F9A88BAF}"/>
                  </a:ext>
                </a:extLst>
              </p:cNvPr>
              <p:cNvCxnSpPr>
                <a:stCxn id="12" idx="6"/>
                <a:endCxn id="18" idx="2"/>
              </p:cNvCxnSpPr>
              <p:nvPr/>
            </p:nvCxnSpPr>
            <p:spPr>
              <a:xfrm>
                <a:off x="9668933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2633BDD-5E7E-9FB2-454F-B03DB083A344}"/>
                  </a:ext>
                </a:extLst>
              </p:cNvPr>
              <p:cNvCxnSpPr>
                <a:stCxn id="13" idx="6"/>
                <a:endCxn id="15" idx="2"/>
              </p:cNvCxnSpPr>
              <p:nvPr/>
            </p:nvCxnSpPr>
            <p:spPr>
              <a:xfrm flipV="1">
                <a:off x="9668933" y="2887134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6C6C201-C50A-A00C-5BAC-A899BCFD290D}"/>
                  </a:ext>
                </a:extLst>
              </p:cNvPr>
              <p:cNvCxnSpPr>
                <a:stCxn id="13" idx="6"/>
                <a:endCxn id="16" idx="2"/>
              </p:cNvCxnSpPr>
              <p:nvPr/>
            </p:nvCxnSpPr>
            <p:spPr>
              <a:xfrm flipV="1">
                <a:off x="9668933" y="3702756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CEB1062-B37C-CA56-8866-B334DA5BF2B5}"/>
                  </a:ext>
                </a:extLst>
              </p:cNvPr>
              <p:cNvCxnSpPr>
                <a:stCxn id="13" idx="6"/>
                <a:endCxn id="18" idx="2"/>
              </p:cNvCxnSpPr>
              <p:nvPr/>
            </p:nvCxnSpPr>
            <p:spPr>
              <a:xfrm>
                <a:off x="9668933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B8B4159-B872-A956-F9B7-D10F6B6153F9}"/>
                  </a:ext>
                </a:extLst>
              </p:cNvPr>
              <p:cNvCxnSpPr>
                <a:stCxn id="14" idx="6"/>
                <a:endCxn id="17" idx="2"/>
              </p:cNvCxnSpPr>
              <p:nvPr/>
            </p:nvCxnSpPr>
            <p:spPr>
              <a:xfrm flipV="1">
                <a:off x="9668933" y="4518378"/>
                <a:ext cx="660400" cy="815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9DD6222-3A64-DAC1-9594-1B689E1B9071}"/>
                  </a:ext>
                </a:extLst>
              </p:cNvPr>
              <p:cNvCxnSpPr>
                <a:stCxn id="14" idx="6"/>
                <a:endCxn id="16" idx="2"/>
              </p:cNvCxnSpPr>
              <p:nvPr/>
            </p:nvCxnSpPr>
            <p:spPr>
              <a:xfrm flipV="1">
                <a:off x="9668933" y="3702756"/>
                <a:ext cx="660400" cy="16312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F08C70F-E9E6-4FE4-97DC-03691B5E6E75}"/>
                  </a:ext>
                </a:extLst>
              </p:cNvPr>
              <p:cNvCxnSpPr>
                <a:stCxn id="14" idx="6"/>
                <a:endCxn id="15" idx="2"/>
              </p:cNvCxnSpPr>
              <p:nvPr/>
            </p:nvCxnSpPr>
            <p:spPr>
              <a:xfrm flipV="1">
                <a:off x="9668933" y="2887134"/>
                <a:ext cx="660400" cy="24468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4C13AD7-8962-4465-1FE3-C4F53A3F9597}"/>
                    </a:ext>
                  </a:extLst>
                </p:cNvPr>
                <p:cNvSpPr txBox="1"/>
                <p:nvPr/>
              </p:nvSpPr>
              <p:spPr>
                <a:xfrm>
                  <a:off x="7992533" y="5689600"/>
                  <a:ext cx="2895599" cy="6730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(&lt;4)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  <a:p>
                  <a:pPr algn="ctr"/>
                  <a:r>
                    <a:rPr lang="en-GB" dirty="0"/>
                    <a:t>Using order </a:t>
                  </a:r>
                  <a14:m>
                    <m:oMath xmlns:m="http://schemas.openxmlformats.org/officeDocument/2006/math">
                      <m:r>
                        <a:rPr lang="nl-NL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=(3,1,2,4)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4C13AD7-8962-4465-1FE3-C4F53A3F95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2533" y="5689600"/>
                  <a:ext cx="2895599" cy="673005"/>
                </a:xfrm>
                <a:prstGeom prst="rect">
                  <a:avLst/>
                </a:prstGeom>
                <a:blipFill>
                  <a:blip r:embed="rId2"/>
                  <a:stretch>
                    <a:fillRect l="-1263" r="-421" b="-135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7">
                <a:extLst>
                  <a:ext uri="{FF2B5EF4-FFF2-40B4-BE49-F238E27FC236}">
                    <a16:creationId xmlns:a16="http://schemas.microsoft.com/office/drawing/2014/main" id="{1F2B0FA5-8260-44DF-D6FD-0AE19E504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368400" cy="4351338"/>
              </a:xfrm>
            </p:spPr>
            <p:txBody>
              <a:bodyPr anchor="ctr">
                <a:normAutofit/>
              </a:bodyPr>
              <a:lstStyle/>
              <a:p>
                <a:r>
                  <a:rPr lang="nl-NL" dirty="0"/>
                  <a:t>Use a </a:t>
                </a:r>
                <a:r>
                  <a:rPr lang="nl-NL" b="1" dirty="0"/>
                  <a:t>random </a:t>
                </a:r>
                <a:r>
                  <a:rPr lang="en-GB" b="1" dirty="0"/>
                  <a:t>generation</a:t>
                </a:r>
                <a:r>
                  <a:rPr lang="nl-NL" b="1" dirty="0"/>
                  <a:t> order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nl-NL" dirty="0"/>
              </a:p>
              <a:p>
                <a:r>
                  <a:rPr lang="en-GB" dirty="0"/>
                  <a:t>Objective is set such that we optimize over a </a:t>
                </a:r>
                <a:r>
                  <a:rPr lang="en-GB" b="1" dirty="0"/>
                  <a:t>single timestep</a:t>
                </a:r>
              </a:p>
              <a:p>
                <a:r>
                  <a:rPr lang="en-GB" dirty="0"/>
                  <a:t>During training for each timestep we </a:t>
                </a:r>
                <a:r>
                  <a:rPr lang="en-GB" b="1" dirty="0"/>
                  <a:t>average over all possible order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98" name="Content Placeholder 7">
                <a:extLst>
                  <a:ext uri="{FF2B5EF4-FFF2-40B4-BE49-F238E27FC236}">
                    <a16:creationId xmlns:a16="http://schemas.microsoft.com/office/drawing/2014/main" id="{1F2B0FA5-8260-44DF-D6FD-0AE19E504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368400" cy="4351338"/>
              </a:xfrm>
              <a:blipFill>
                <a:blip r:embed="rId3"/>
                <a:stretch>
                  <a:fillRect l="-1244" r="-1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F1DB187-56E2-3A7A-A5A4-AAD93459A462}"/>
              </a:ext>
            </a:extLst>
          </p:cNvPr>
          <p:cNvSpPr txBox="1"/>
          <p:nvPr/>
        </p:nvSpPr>
        <p:spPr>
          <a:xfrm>
            <a:off x="7992533" y="1928120"/>
            <a:ext cx="289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420138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106B-22A8-C245-899C-B5324702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De novo</a:t>
            </a:r>
            <a:r>
              <a:rPr lang="en-GB" dirty="0"/>
              <a:t> protein sequence design through discrete diffusion</a:t>
            </a:r>
          </a:p>
          <a:p>
            <a:r>
              <a:rPr lang="en-GB" dirty="0"/>
              <a:t>Two types of generation: </a:t>
            </a:r>
          </a:p>
          <a:p>
            <a:pPr lvl="1"/>
            <a:r>
              <a:rPr lang="en-GB" dirty="0"/>
              <a:t>Unconditional generation</a:t>
            </a:r>
          </a:p>
          <a:p>
            <a:pPr lvl="1"/>
            <a:r>
              <a:rPr lang="en-GB" dirty="0"/>
              <a:t>Evolution-guided generation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F2ED1-6EBE-86EC-AF09-04C1E346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EvoDiff</a:t>
            </a:r>
            <a:r>
              <a:rPr lang="en-GB" i="1" baseline="30000" dirty="0"/>
              <a:t>1</a:t>
            </a:r>
            <a:endParaRPr lang="en-GB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4F8FD-03C7-ED63-6EC8-9F689A9A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2261E4-4749-83E4-CA1A-3E30DBF3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601" y="2432745"/>
            <a:ext cx="6433998" cy="3637130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502EFA-6C5B-1530-CF1E-5797675D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1: </a:t>
            </a:r>
            <a:r>
              <a:rPr lang="en-GB" dirty="0" err="1"/>
              <a:t>Alamdari</a:t>
            </a:r>
            <a:r>
              <a:rPr lang="en-GB" dirty="0"/>
              <a:t>, Sarah, et al. "Protein generation with evolutionary diffusion: sequence is all you need." </a:t>
            </a:r>
            <a:r>
              <a:rPr lang="en-GB" dirty="0" err="1"/>
              <a:t>bioRxiv</a:t>
            </a:r>
            <a:r>
              <a:rPr lang="en-GB" dirty="0"/>
              <a:t> (2023): 2023-09.</a:t>
            </a:r>
          </a:p>
        </p:txBody>
      </p:sp>
    </p:spTree>
    <p:extLst>
      <p:ext uri="{BB962C8B-B14F-4D97-AF65-F5344CB8AC3E}">
        <p14:creationId xmlns:p14="http://schemas.microsoft.com/office/powerpoint/2010/main" val="41692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2551-745C-9F27-B07F-3DB21888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C466-E549-1458-E83D-16F34FDD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05135" cy="4351338"/>
          </a:xfrm>
        </p:spPr>
        <p:txBody>
          <a:bodyPr>
            <a:normAutofit/>
          </a:bodyPr>
          <a:lstStyle/>
          <a:p>
            <a:r>
              <a:rPr lang="en-GB" sz="2000" dirty="0"/>
              <a:t>D3PM-uniform with ByteNet-38M</a:t>
            </a:r>
          </a:p>
          <a:p>
            <a:r>
              <a:rPr lang="en-GB" sz="2000" dirty="0"/>
              <a:t>Trained for </a:t>
            </a:r>
            <a:r>
              <a:rPr lang="nl-NL" sz="2000" dirty="0"/>
              <a:t>± 76 </a:t>
            </a:r>
            <a:r>
              <a:rPr lang="nl-NL" sz="2000" dirty="0" err="1"/>
              <a:t>hours</a:t>
            </a:r>
            <a:endParaRPr lang="en-GB" sz="2000" dirty="0"/>
          </a:p>
          <a:p>
            <a:r>
              <a:rPr lang="en-GB" sz="2000" dirty="0"/>
              <a:t>Metrics are regularized by number of tokens seen</a:t>
            </a:r>
          </a:p>
          <a:p>
            <a:r>
              <a:rPr lang="en-GB" sz="2000" dirty="0"/>
              <a:t>Accuracy is misbehaving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1D766-B4FD-2C47-B7C2-EFC05ACF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20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5F0D4E-D07F-D7D0-ECFC-29D47BDA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35" y="1456249"/>
            <a:ext cx="8424839" cy="47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7621-A349-8FE4-EF49-92A9A93A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A50A0-7D6E-E39A-8F2D-7D1A7EB4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21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FD83F6-3967-068A-7199-0AF942D73A0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8051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D3PM-uniform with ByteNet-38M</a:t>
            </a:r>
          </a:p>
          <a:p>
            <a:r>
              <a:rPr lang="en-GB" sz="2000" dirty="0"/>
              <a:t>Trained for </a:t>
            </a:r>
            <a:r>
              <a:rPr lang="nl-NL" sz="2000" dirty="0"/>
              <a:t>± 76 </a:t>
            </a:r>
            <a:r>
              <a:rPr lang="nl-NL" sz="2000" dirty="0" err="1"/>
              <a:t>hours</a:t>
            </a:r>
            <a:endParaRPr lang="en-GB" sz="2000" dirty="0"/>
          </a:p>
          <a:p>
            <a:r>
              <a:rPr lang="en-GB" sz="2000" dirty="0"/>
              <a:t>Metrics are regularized by number of tokens seen</a:t>
            </a:r>
          </a:p>
          <a:p>
            <a:r>
              <a:rPr lang="en-GB" sz="2000" dirty="0"/>
              <a:t>Accuracy is misbehaving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5E797-B649-1A55-7479-D14FDE3B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35" y="1431798"/>
            <a:ext cx="8424000" cy="474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8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F3F0-09AF-4ABB-E76A-2BAB724A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plan/progress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4C33-F2FF-EB25-C414-6ADF8C0F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their D3PM-uniform implementation together with </a:t>
            </a:r>
            <a:r>
              <a:rPr lang="en-GB" dirty="0" err="1"/>
              <a:t>ByteNet</a:t>
            </a:r>
            <a:endParaRPr lang="en-GB" dirty="0"/>
          </a:p>
          <a:p>
            <a:pPr lvl="1"/>
            <a:r>
              <a:rPr lang="en-GB" dirty="0" err="1"/>
              <a:t>ByteNet</a:t>
            </a:r>
            <a:r>
              <a:rPr lang="en-GB" dirty="0"/>
              <a:t> also does seq2seq like T5</a:t>
            </a:r>
          </a:p>
          <a:p>
            <a:pPr lvl="1"/>
            <a:r>
              <a:rPr lang="en-GB" dirty="0"/>
              <a:t>My original code problems were with T5</a:t>
            </a:r>
          </a:p>
          <a:p>
            <a:r>
              <a:rPr lang="en-GB" dirty="0"/>
              <a:t>Skip the OADM framework</a:t>
            </a:r>
          </a:p>
          <a:p>
            <a:pPr lvl="1"/>
            <a:r>
              <a:rPr lang="en-GB" dirty="0"/>
              <a:t>Deviates maybe too much from original plan</a:t>
            </a:r>
          </a:p>
          <a:p>
            <a:pPr lvl="1"/>
            <a:r>
              <a:rPr lang="en-GB" dirty="0"/>
              <a:t>We keep the flexibility of D3PM framework</a:t>
            </a:r>
          </a:p>
          <a:p>
            <a:pPr lvl="1"/>
            <a:r>
              <a:rPr lang="en-GB" dirty="0"/>
              <a:t>Cannot find how/if they did parallelization</a:t>
            </a:r>
          </a:p>
          <a:p>
            <a:r>
              <a:rPr lang="en-GB" dirty="0"/>
              <a:t>Train first on small model (38M)</a:t>
            </a:r>
          </a:p>
          <a:p>
            <a:pPr lvl="1"/>
            <a:r>
              <a:rPr lang="en-GB" dirty="0"/>
              <a:t>Maybe at the end train on larger model (640M)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898AE-6727-6E84-088F-617BECFC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42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F3F0-09AF-4ABB-E76A-2BAB724A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plan/progress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4C33-F2FF-EB25-C414-6ADF8C0F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Training on aa sequences</a:t>
            </a:r>
          </a:p>
          <a:p>
            <a:pPr lvl="1"/>
            <a:r>
              <a:rPr lang="en-GB" dirty="0"/>
              <a:t>Accuracy misbehaving	</a:t>
            </a:r>
          </a:p>
          <a:p>
            <a:r>
              <a:rPr lang="en-GB" dirty="0"/>
              <a:t>Training on all-atom sequences</a:t>
            </a:r>
          </a:p>
          <a:p>
            <a:pPr lvl="1"/>
            <a:r>
              <a:rPr lang="en-GB" dirty="0"/>
              <a:t>Getting the tokenization and </a:t>
            </a:r>
            <a:r>
              <a:rPr lang="en-GB" dirty="0" err="1"/>
              <a:t>dataloader</a:t>
            </a:r>
            <a:r>
              <a:rPr lang="en-GB" dirty="0"/>
              <a:t> to work</a:t>
            </a:r>
          </a:p>
          <a:p>
            <a:r>
              <a:rPr lang="en-GB" dirty="0"/>
              <a:t>Training on multi-GPU does not want to work</a:t>
            </a:r>
          </a:p>
          <a:p>
            <a:pPr lvl="1"/>
            <a:r>
              <a:rPr lang="en-GB" dirty="0"/>
              <a:t>So skipping for now</a:t>
            </a:r>
          </a:p>
          <a:p>
            <a:r>
              <a:rPr lang="en-GB" dirty="0"/>
              <a:t>Really want to try to get absorbing state to work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898AE-6727-6E84-088F-617BECFC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47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14B1-5535-4FB8-21DD-DFEBF553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79BF-E490-BDA8-0EF5-F1C9B288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 on my own </a:t>
            </a:r>
            <a:r>
              <a:rPr lang="en-GB" dirty="0" err="1"/>
              <a:t>uniref</a:t>
            </a:r>
            <a:r>
              <a:rPr lang="en-GB" dirty="0"/>
              <a:t> dataset!</a:t>
            </a:r>
          </a:p>
          <a:p>
            <a:r>
              <a:rPr lang="en-GB" dirty="0"/>
              <a:t>Check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A0F2C-2D32-8B89-71C8-30A1679C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6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2ED1-6EBE-86EC-AF09-04C1E346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EvoDiff</a:t>
            </a:r>
            <a:r>
              <a:rPr lang="en-GB" i="1" baseline="30000" dirty="0"/>
              <a:t>1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106B-22A8-C245-899C-B5324702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/>
              <a:t>De novo</a:t>
            </a:r>
            <a:r>
              <a:rPr lang="en-GB" dirty="0"/>
              <a:t> protein sequence design through discrete diffusion</a:t>
            </a:r>
          </a:p>
          <a:p>
            <a:r>
              <a:rPr lang="en-GB" dirty="0"/>
              <a:t>Two types of generation: </a:t>
            </a:r>
          </a:p>
          <a:p>
            <a:pPr lvl="1"/>
            <a:r>
              <a:rPr lang="en-GB" b="1" dirty="0"/>
              <a:t>Unconditional generation</a:t>
            </a:r>
          </a:p>
          <a:p>
            <a:pPr lvl="1"/>
            <a:r>
              <a:rPr lang="en-GB" dirty="0"/>
              <a:t>Evolution-guided generation</a:t>
            </a:r>
          </a:p>
          <a:p>
            <a:r>
              <a:rPr lang="en-GB" dirty="0"/>
              <a:t>Two types of frameworks:</a:t>
            </a:r>
          </a:p>
          <a:p>
            <a:pPr lvl="1"/>
            <a:r>
              <a:rPr lang="en-GB" b="1" dirty="0"/>
              <a:t>D3PM</a:t>
            </a:r>
          </a:p>
          <a:p>
            <a:pPr lvl="2"/>
            <a:r>
              <a:rPr lang="en-GB" dirty="0"/>
              <a:t>With uniform and BLOSUM62 transition matrices</a:t>
            </a:r>
          </a:p>
          <a:p>
            <a:pPr lvl="1"/>
            <a:r>
              <a:rPr lang="en-GB" dirty="0"/>
              <a:t>Order-Agnostic Auto-Regressive (</a:t>
            </a:r>
            <a:r>
              <a:rPr lang="en-GB" b="1" dirty="0"/>
              <a:t>OADM</a:t>
            </a:r>
            <a:r>
              <a:rPr lang="en-GB" dirty="0"/>
              <a:t>) diffusion model </a:t>
            </a:r>
          </a:p>
          <a:p>
            <a:pPr lvl="2"/>
            <a:r>
              <a:rPr lang="en-GB" dirty="0"/>
              <a:t>Similar to D3PM with absorbing state transition matrices</a:t>
            </a:r>
          </a:p>
          <a:p>
            <a:r>
              <a:rPr lang="en-GB" dirty="0"/>
              <a:t>Trained on UniRef50</a:t>
            </a:r>
          </a:p>
          <a:p>
            <a:r>
              <a:rPr lang="en-GB" b="1" dirty="0"/>
              <a:t>Denoising model</a:t>
            </a:r>
            <a:r>
              <a:rPr lang="en-GB" dirty="0"/>
              <a:t>: </a:t>
            </a:r>
            <a:r>
              <a:rPr lang="en-GB" dirty="0" err="1"/>
              <a:t>ByteNet</a:t>
            </a:r>
            <a:r>
              <a:rPr lang="en-GB" dirty="0"/>
              <a:t>-style CNN architecture</a:t>
            </a:r>
          </a:p>
          <a:p>
            <a:pPr lvl="1"/>
            <a:r>
              <a:rPr lang="en-GB" dirty="0"/>
              <a:t>38M and 640M parameters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4F8FD-03C7-ED63-6EC8-9F689A9A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6D7C7-5814-E7C0-AA3A-2AEB8B5F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1: </a:t>
            </a:r>
            <a:r>
              <a:rPr lang="en-GB" dirty="0" err="1"/>
              <a:t>Alamdari</a:t>
            </a:r>
            <a:r>
              <a:rPr lang="en-GB" dirty="0"/>
              <a:t>, Sarah, et al. "Protein generation with evolutionary diffusion: sequence is all you need." </a:t>
            </a:r>
            <a:r>
              <a:rPr lang="en-GB" dirty="0" err="1"/>
              <a:t>bioRxiv</a:t>
            </a:r>
            <a:r>
              <a:rPr lang="en-GB" dirty="0"/>
              <a:t> (2023): 2023-09.</a:t>
            </a:r>
          </a:p>
        </p:txBody>
      </p:sp>
    </p:spTree>
    <p:extLst>
      <p:ext uri="{BB962C8B-B14F-4D97-AF65-F5344CB8AC3E}">
        <p14:creationId xmlns:p14="http://schemas.microsoft.com/office/powerpoint/2010/main" val="132453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2495FA-82DD-3AA1-BB3A-1B146A43DCC6}"/>
              </a:ext>
            </a:extLst>
          </p:cNvPr>
          <p:cNvSpPr/>
          <p:nvPr/>
        </p:nvSpPr>
        <p:spPr>
          <a:xfrm>
            <a:off x="5506396" y="1825625"/>
            <a:ext cx="6337711" cy="447606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dirty="0" err="1"/>
              <a:t>ByteNetLMTime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A145F7-0AB3-287A-7A98-1236F6D3FF9D}"/>
              </a:ext>
            </a:extLst>
          </p:cNvPr>
          <p:cNvSpPr/>
          <p:nvPr/>
        </p:nvSpPr>
        <p:spPr>
          <a:xfrm>
            <a:off x="5826932" y="3074840"/>
            <a:ext cx="1425525" cy="237587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ByteNet</a:t>
            </a:r>
          </a:p>
          <a:p>
            <a:pPr algn="ctr"/>
            <a:r>
              <a:rPr lang="en-GB" sz="1600" dirty="0"/>
              <a:t>Embedder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625445-CBDE-BCB1-F197-FED23FCF5A4F}"/>
              </a:ext>
            </a:extLst>
          </p:cNvPr>
          <p:cNvSpPr/>
          <p:nvPr/>
        </p:nvSpPr>
        <p:spPr>
          <a:xfrm>
            <a:off x="7958868" y="3074841"/>
            <a:ext cx="1425525" cy="237587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Normalization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235874-E610-B263-2205-BB6A44B841CD}"/>
              </a:ext>
            </a:extLst>
          </p:cNvPr>
          <p:cNvSpPr/>
          <p:nvPr/>
        </p:nvSpPr>
        <p:spPr>
          <a:xfrm>
            <a:off x="10090804" y="3081192"/>
            <a:ext cx="1425525" cy="237587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Decoder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045526-00A9-D732-DEA8-46446406D5B7}"/>
              </a:ext>
            </a:extLst>
          </p:cNvPr>
          <p:cNvCxnSpPr>
            <a:cxnSpLocks/>
          </p:cNvCxnSpPr>
          <p:nvPr/>
        </p:nvCxnSpPr>
        <p:spPr>
          <a:xfrm>
            <a:off x="5222127" y="4269129"/>
            <a:ext cx="2842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7F7810-7252-4B51-3782-BEF8FE672AC7}"/>
              </a:ext>
            </a:extLst>
          </p:cNvPr>
          <p:cNvCxnSpPr>
            <a:cxnSpLocks/>
          </p:cNvCxnSpPr>
          <p:nvPr/>
        </p:nvCxnSpPr>
        <p:spPr>
          <a:xfrm>
            <a:off x="11844107" y="4269130"/>
            <a:ext cx="2842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B361BB-4968-1774-5A0F-A91F71CE4A2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52457" y="4262778"/>
            <a:ext cx="70641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05360A-5C06-11F6-7A4E-830E3054DAF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384393" y="4262779"/>
            <a:ext cx="706411" cy="6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D9301A-8270-0E9E-398F-BED5E077AA89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 rot="16200000" flipH="1">
            <a:off x="8668455" y="3321955"/>
            <a:ext cx="6352" cy="4263872"/>
          </a:xfrm>
          <a:prstGeom prst="curvedConnector3">
            <a:avLst>
              <a:gd name="adj1" fmla="val 3698866"/>
            </a:avLst>
          </a:prstGeom>
          <a:ln w="19050" cmpd="sng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21E4A0-16CE-3DD1-B578-6FE0F553BDEE}"/>
              </a:ext>
            </a:extLst>
          </p:cNvPr>
          <p:cNvSpPr txBox="1"/>
          <p:nvPr/>
        </p:nvSpPr>
        <p:spPr>
          <a:xfrm>
            <a:off x="7434407" y="5694713"/>
            <a:ext cx="265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Optional: shared weights</a:t>
            </a: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49648541-180C-9269-AD61-851FE356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ByteNet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E7E5D7B7-3497-ED51-82A2-A467AE44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3927" cy="4351338"/>
          </a:xfrm>
        </p:spPr>
        <p:txBody>
          <a:bodyPr anchor="ctr"/>
          <a:lstStyle/>
          <a:p>
            <a:r>
              <a:rPr lang="en-GB" sz="2000" dirty="0"/>
              <a:t>Decoder is either</a:t>
            </a:r>
          </a:p>
          <a:p>
            <a:pPr lvl="1"/>
            <a:r>
              <a:rPr lang="en-GB" sz="1800" dirty="0"/>
              <a:t>A Conv1D layer </a:t>
            </a:r>
          </a:p>
          <a:p>
            <a:pPr lvl="1"/>
            <a:r>
              <a:rPr lang="en-GB" sz="1800" dirty="0"/>
              <a:t>A Linear feed forward if shared weights is enabled</a:t>
            </a:r>
          </a:p>
          <a:p>
            <a:r>
              <a:rPr lang="en-GB" sz="2200" dirty="0"/>
              <a:t>Their setup is with no shared weights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69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37B4A18-E800-35B8-CFCD-8318CB7E1C27}"/>
              </a:ext>
            </a:extLst>
          </p:cNvPr>
          <p:cNvGrpSpPr/>
          <p:nvPr/>
        </p:nvGrpSpPr>
        <p:grpSpPr>
          <a:xfrm>
            <a:off x="930346" y="554703"/>
            <a:ext cx="10331308" cy="5748594"/>
            <a:chOff x="930346" y="380406"/>
            <a:chExt cx="10331308" cy="574859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ADAE70C-26D5-4AE5-CF6E-0413F7FFB50D}"/>
                </a:ext>
              </a:extLst>
            </p:cNvPr>
            <p:cNvSpPr/>
            <p:nvPr/>
          </p:nvSpPr>
          <p:spPr>
            <a:xfrm>
              <a:off x="930346" y="380406"/>
              <a:ext cx="10331308" cy="5748594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err="1"/>
                <a:t>ByteNetEmbedder</a:t>
              </a:r>
              <a:endParaRPr lang="en-GB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295E7CB-F96D-32E5-8804-6FEAE51077AE}"/>
                </a:ext>
              </a:extLst>
            </p:cNvPr>
            <p:cNvSpPr/>
            <p:nvPr/>
          </p:nvSpPr>
          <p:spPr>
            <a:xfrm>
              <a:off x="2712376" y="1726654"/>
              <a:ext cx="1480010" cy="180000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Timestep</a:t>
              </a:r>
            </a:p>
            <a:p>
              <a:pPr algn="ctr"/>
              <a:r>
                <a:rPr lang="en-GB" dirty="0"/>
                <a:t>Encoder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BA7E497-38EA-A32B-8E7A-3A9B14C2F8BE}"/>
                </a:ext>
              </a:extLst>
            </p:cNvPr>
            <p:cNvSpPr/>
            <p:nvPr/>
          </p:nvSpPr>
          <p:spPr>
            <a:xfrm>
              <a:off x="2725335" y="4184851"/>
              <a:ext cx="1480010" cy="180000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Input </a:t>
              </a:r>
            </a:p>
            <a:p>
              <a:pPr algn="ctr"/>
              <a:r>
                <a:rPr lang="en-GB" sz="1600" dirty="0"/>
                <a:t>Embedder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4963C52-E67F-20D1-BA3A-CDFFCA653483}"/>
                </a:ext>
              </a:extLst>
            </p:cNvPr>
            <p:cNvSpPr/>
            <p:nvPr/>
          </p:nvSpPr>
          <p:spPr>
            <a:xfrm>
              <a:off x="5368113" y="2935092"/>
              <a:ext cx="1480010" cy="180000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Up</a:t>
              </a:r>
            </a:p>
            <a:p>
              <a:pPr algn="ctr"/>
              <a:r>
                <a:rPr lang="en-GB" sz="1600" dirty="0"/>
                <a:t>Embedder</a:t>
              </a:r>
            </a:p>
            <a:p>
              <a:pPr algn="ctr"/>
              <a:r>
                <a:rPr lang="en-GB" dirty="0"/>
                <a:t>(Conv1D)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6A08C7-8580-BCE1-743A-67092433B704}"/>
                </a:ext>
              </a:extLst>
            </p:cNvPr>
            <p:cNvSpPr/>
            <p:nvPr/>
          </p:nvSpPr>
          <p:spPr>
            <a:xfrm>
              <a:off x="4538948" y="3593791"/>
              <a:ext cx="482603" cy="4826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+</a:t>
              </a:r>
              <a:endParaRPr lang="en-GB" dirty="0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0F24A161-1227-B86E-03AF-A793EF9B1F8A}"/>
                </a:ext>
              </a:extLst>
            </p:cNvPr>
            <p:cNvCxnSpPr>
              <a:stCxn id="3" idx="3"/>
              <a:endCxn id="10" idx="0"/>
            </p:cNvCxnSpPr>
            <p:nvPr/>
          </p:nvCxnSpPr>
          <p:spPr>
            <a:xfrm>
              <a:off x="4192386" y="2626654"/>
              <a:ext cx="587864" cy="96713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2FAEF7-D080-DA4B-1259-B3C52F33260C}"/>
                </a:ext>
              </a:extLst>
            </p:cNvPr>
            <p:cNvCxnSpPr>
              <a:stCxn id="4" idx="3"/>
              <a:endCxn id="10" idx="4"/>
            </p:cNvCxnSpPr>
            <p:nvPr/>
          </p:nvCxnSpPr>
          <p:spPr>
            <a:xfrm flipV="1">
              <a:off x="4205345" y="4076394"/>
              <a:ext cx="574905" cy="100845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8234F16-8665-1CC3-4942-0760C2873B5A}"/>
                </a:ext>
              </a:extLst>
            </p:cNvPr>
            <p:cNvCxnSpPr>
              <a:stCxn id="10" idx="6"/>
              <a:endCxn id="5" idx="1"/>
            </p:cNvCxnSpPr>
            <p:nvPr/>
          </p:nvCxnSpPr>
          <p:spPr>
            <a:xfrm flipV="1">
              <a:off x="5021551" y="3835092"/>
              <a:ext cx="346562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3B058381-7607-423B-C20B-ABABF275393C}"/>
                </a:ext>
              </a:extLst>
            </p:cNvPr>
            <p:cNvSpPr/>
            <p:nvPr/>
          </p:nvSpPr>
          <p:spPr>
            <a:xfrm rot="5400000">
              <a:off x="3264365" y="815417"/>
              <a:ext cx="376031" cy="1480010"/>
            </a:xfrm>
            <a:prstGeom prst="leftBrace">
              <a:avLst>
                <a:gd name="adj1" fmla="val 43718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A7FFFD-7DF9-DD91-62CE-FB24CAB2EB4A}"/>
                </a:ext>
              </a:extLst>
            </p:cNvPr>
            <p:cNvSpPr txBox="1"/>
            <p:nvPr/>
          </p:nvSpPr>
          <p:spPr>
            <a:xfrm>
              <a:off x="2712375" y="1047562"/>
              <a:ext cx="1480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dim=8</a:t>
              </a: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7CE0F5D2-F73C-D0CB-E55F-AAA7581D4532}"/>
                </a:ext>
              </a:extLst>
            </p:cNvPr>
            <p:cNvSpPr/>
            <p:nvPr/>
          </p:nvSpPr>
          <p:spPr>
            <a:xfrm rot="5400000">
              <a:off x="5920105" y="1999440"/>
              <a:ext cx="376031" cy="1480010"/>
            </a:xfrm>
            <a:prstGeom prst="leftBrace">
              <a:avLst>
                <a:gd name="adj1" fmla="val 43718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806F9C-B7A0-EEEC-9BF0-54C64E519C72}"/>
                </a:ext>
              </a:extLst>
            </p:cNvPr>
            <p:cNvSpPr txBox="1"/>
            <p:nvPr/>
          </p:nvSpPr>
          <p:spPr>
            <a:xfrm>
              <a:off x="5368115" y="2231585"/>
              <a:ext cx="1480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dim=1024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950835D-B200-1BB5-8B6D-EB104F8BA3A1}"/>
                </a:ext>
              </a:extLst>
            </p:cNvPr>
            <p:cNvGrpSpPr/>
            <p:nvPr/>
          </p:nvGrpSpPr>
          <p:grpSpPr>
            <a:xfrm>
              <a:off x="7335599" y="2693791"/>
              <a:ext cx="1937210" cy="2257200"/>
              <a:chOff x="6240829" y="2479509"/>
              <a:chExt cx="1937210" cy="225720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F4A100A-3676-8F92-1A55-D9103F93CFAD}"/>
                  </a:ext>
                </a:extLst>
              </p:cNvPr>
              <p:cNvSpPr/>
              <p:nvPr/>
            </p:nvSpPr>
            <p:spPr>
              <a:xfrm>
                <a:off x="6240829" y="2479509"/>
                <a:ext cx="1480010" cy="180000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ByteNet</a:t>
                </a:r>
              </a:p>
              <a:p>
                <a:pPr algn="ctr"/>
                <a:r>
                  <a:rPr lang="en-GB" dirty="0"/>
                  <a:t>Block 1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3585C624-84F2-153A-6FEC-02FB68BB1D9A}"/>
                  </a:ext>
                </a:extLst>
              </p:cNvPr>
              <p:cNvSpPr/>
              <p:nvPr/>
            </p:nvSpPr>
            <p:spPr>
              <a:xfrm>
                <a:off x="6393229" y="2631909"/>
                <a:ext cx="1480010" cy="180000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ByteNet</a:t>
                </a:r>
              </a:p>
              <a:p>
                <a:pPr algn="ctr"/>
                <a:r>
                  <a:rPr lang="en-GB" dirty="0"/>
                  <a:t>Block 1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5D747C6-0E11-787A-5180-7E3D7118CC43}"/>
                  </a:ext>
                </a:extLst>
              </p:cNvPr>
              <p:cNvSpPr/>
              <p:nvPr/>
            </p:nvSpPr>
            <p:spPr>
              <a:xfrm>
                <a:off x="6545629" y="2784309"/>
                <a:ext cx="1480010" cy="180000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ByteNet</a:t>
                </a:r>
              </a:p>
              <a:p>
                <a:pPr algn="ctr"/>
                <a:r>
                  <a:rPr lang="en-GB" dirty="0"/>
                  <a:t>Block 1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9B55AA6-E725-7F2F-707C-98DD9DD348F4}"/>
                  </a:ext>
                </a:extLst>
              </p:cNvPr>
              <p:cNvSpPr/>
              <p:nvPr/>
            </p:nvSpPr>
            <p:spPr>
              <a:xfrm>
                <a:off x="6698029" y="2936709"/>
                <a:ext cx="1480010" cy="180000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ByteNet</a:t>
                </a:r>
              </a:p>
              <a:p>
                <a:pPr algn="ctr"/>
                <a:r>
                  <a:rPr lang="en-GB" dirty="0"/>
                  <a:t>Block_n</a:t>
                </a:r>
              </a:p>
            </p:txBody>
          </p:sp>
        </p:grp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8009EE09-94D1-6137-6B70-7CE028F6E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2018" y="3835092"/>
              <a:ext cx="473578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EA80B0E-3567-C9BA-83D0-F3A86E8EC8B8}"/>
                    </a:ext>
                  </a:extLst>
                </p:cNvPr>
                <p:cNvSpPr/>
                <p:nvPr/>
              </p:nvSpPr>
              <p:spPr>
                <a:xfrm>
                  <a:off x="1713135" y="4862395"/>
                  <a:ext cx="452487" cy="45248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44000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EA80B0E-3567-C9BA-83D0-F3A86E8EC8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3135" y="4862395"/>
                  <a:ext cx="452487" cy="4524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E3CA141-93F4-A022-4310-5AF34FB2BCBE}"/>
                    </a:ext>
                  </a:extLst>
                </p:cNvPr>
                <p:cNvSpPr/>
                <p:nvPr/>
              </p:nvSpPr>
              <p:spPr>
                <a:xfrm>
                  <a:off x="1713134" y="2403840"/>
                  <a:ext cx="452487" cy="45248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44000" t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E3CA141-93F4-A022-4310-5AF34FB2B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3134" y="2403840"/>
                  <a:ext cx="452487" cy="4524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4AA715A-1624-D548-73C7-69EAF00C387E}"/>
                </a:ext>
              </a:extLst>
            </p:cNvPr>
            <p:cNvCxnSpPr>
              <a:stCxn id="31" idx="3"/>
              <a:endCxn id="3" idx="1"/>
            </p:cNvCxnSpPr>
            <p:nvPr/>
          </p:nvCxnSpPr>
          <p:spPr>
            <a:xfrm flipV="1">
              <a:off x="2165621" y="2626654"/>
              <a:ext cx="546755" cy="34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AF22558-62F6-4044-EFE7-157B58BCDAA0}"/>
                </a:ext>
              </a:extLst>
            </p:cNvPr>
            <p:cNvCxnSpPr>
              <a:stCxn id="30" idx="3"/>
              <a:endCxn id="4" idx="1"/>
            </p:cNvCxnSpPr>
            <p:nvPr/>
          </p:nvCxnSpPr>
          <p:spPr>
            <a:xfrm flipV="1">
              <a:off x="2165622" y="5084851"/>
              <a:ext cx="559713" cy="37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D7CEB62A-31A3-7F0B-9BC1-4BB1F6E18228}"/>
                </a:ext>
              </a:extLst>
            </p:cNvPr>
            <p:cNvSpPr/>
            <p:nvPr/>
          </p:nvSpPr>
          <p:spPr>
            <a:xfrm rot="5400000">
              <a:off x="3277325" y="3266662"/>
              <a:ext cx="376031" cy="1480010"/>
            </a:xfrm>
            <a:prstGeom prst="leftBrace">
              <a:avLst>
                <a:gd name="adj1" fmla="val 43718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F64C4DC-6CC5-9BCC-3B18-FED3AE6273C5}"/>
                </a:ext>
              </a:extLst>
            </p:cNvPr>
            <p:cNvSpPr txBox="1"/>
            <p:nvPr/>
          </p:nvSpPr>
          <p:spPr>
            <a:xfrm>
              <a:off x="2725335" y="3528303"/>
              <a:ext cx="1480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dim=8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5941CB07-9B37-6BD2-C805-FEF76E42FEB4}"/>
                </a:ext>
              </a:extLst>
            </p:cNvPr>
            <p:cNvSpPr/>
            <p:nvPr/>
          </p:nvSpPr>
          <p:spPr>
            <a:xfrm rot="5400000">
              <a:off x="1838009" y="2038713"/>
              <a:ext cx="202737" cy="452488"/>
            </a:xfrm>
            <a:prstGeom prst="leftBrace">
              <a:avLst>
                <a:gd name="adj1" fmla="val 43718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E7127F1-AF63-6E86-CB0F-054B75662A82}"/>
                </a:ext>
              </a:extLst>
            </p:cNvPr>
            <p:cNvSpPr txBox="1"/>
            <p:nvPr/>
          </p:nvSpPr>
          <p:spPr>
            <a:xfrm>
              <a:off x="1477030" y="1860461"/>
              <a:ext cx="994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dim=1</a:t>
              </a:r>
            </a:p>
          </p:txBody>
        </p: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047EE56B-C2D0-4B6F-ACB8-6D9A1C9DB034}"/>
                </a:ext>
              </a:extLst>
            </p:cNvPr>
            <p:cNvSpPr/>
            <p:nvPr/>
          </p:nvSpPr>
          <p:spPr>
            <a:xfrm rot="5400000">
              <a:off x="1838009" y="4497333"/>
              <a:ext cx="202737" cy="452488"/>
            </a:xfrm>
            <a:prstGeom prst="leftBrace">
              <a:avLst>
                <a:gd name="adj1" fmla="val 43718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D5AD73-3CF7-35A3-3EFE-9DEF70F5F5DC}"/>
                </a:ext>
              </a:extLst>
            </p:cNvPr>
            <p:cNvSpPr txBox="1"/>
            <p:nvPr/>
          </p:nvSpPr>
          <p:spPr>
            <a:xfrm>
              <a:off x="1268156" y="4335593"/>
              <a:ext cx="15956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dim=</a:t>
              </a:r>
              <a:r>
                <a:rPr lang="en-GB" sz="1400" dirty="0" err="1"/>
                <a:t>n_tokens</a:t>
              </a:r>
              <a:endParaRPr lang="en-GB" sz="1400" dirty="0"/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81858FED-E185-17FB-88BE-257B27F9E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6707" y="3835092"/>
              <a:ext cx="473578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63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2B4931-8222-49C1-D3D9-012E426F0628}"/>
              </a:ext>
            </a:extLst>
          </p:cNvPr>
          <p:cNvSpPr/>
          <p:nvPr/>
        </p:nvSpPr>
        <p:spPr>
          <a:xfrm>
            <a:off x="7377860" y="103695"/>
            <a:ext cx="4610940" cy="660742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56FB52-2BB2-991E-D9FE-08AC18BD4ED8}"/>
              </a:ext>
            </a:extLst>
          </p:cNvPr>
          <p:cNvSpPr/>
          <p:nvPr/>
        </p:nvSpPr>
        <p:spPr>
          <a:xfrm>
            <a:off x="7856253" y="428670"/>
            <a:ext cx="3214540" cy="38785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LayerNorm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1928A1-4DFF-85B8-FFFC-3C383563D9FC}"/>
              </a:ext>
            </a:extLst>
          </p:cNvPr>
          <p:cNvSpPr/>
          <p:nvPr/>
        </p:nvSpPr>
        <p:spPr>
          <a:xfrm>
            <a:off x="8813074" y="1045989"/>
            <a:ext cx="1300899" cy="387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GeLu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523AB18-B5DC-5522-7514-4146C54E14C7}"/>
                  </a:ext>
                </a:extLst>
              </p:cNvPr>
              <p:cNvSpPr/>
              <p:nvPr/>
            </p:nvSpPr>
            <p:spPr>
              <a:xfrm>
                <a:off x="7856253" y="1663308"/>
                <a:ext cx="3214540" cy="38785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Convolution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523AB18-B5DC-5522-7514-4146C54E1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253" y="1663308"/>
                <a:ext cx="3214540" cy="387859"/>
              </a:xfrm>
              <a:prstGeom prst="roundRect">
                <a:avLst/>
              </a:prstGeom>
              <a:blipFill>
                <a:blip r:embed="rId2"/>
                <a:stretch>
                  <a:fillRect t="-3077" b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CF804D-28B4-CF90-9D43-81C87FE41439}"/>
              </a:ext>
            </a:extLst>
          </p:cNvPr>
          <p:cNvSpPr/>
          <p:nvPr/>
        </p:nvSpPr>
        <p:spPr>
          <a:xfrm>
            <a:off x="7856253" y="2280627"/>
            <a:ext cx="3214540" cy="38785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LayerNorm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CA6CC6-86F8-BBFC-34A2-3ED479684AB1}"/>
              </a:ext>
            </a:extLst>
          </p:cNvPr>
          <p:cNvSpPr/>
          <p:nvPr/>
        </p:nvSpPr>
        <p:spPr>
          <a:xfrm>
            <a:off x="8813074" y="2897946"/>
            <a:ext cx="1300899" cy="387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GeLu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8662835-27FE-8442-F516-9ABD198212E7}"/>
                  </a:ext>
                </a:extLst>
              </p:cNvPr>
              <p:cNvSpPr/>
              <p:nvPr/>
            </p:nvSpPr>
            <p:spPr>
              <a:xfrm>
                <a:off x="7856253" y="3515265"/>
                <a:ext cx="3214540" cy="38785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Dilation Convolution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8662835-27FE-8442-F516-9ABD19821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253" y="3515265"/>
                <a:ext cx="3214540" cy="387859"/>
              </a:xfrm>
              <a:prstGeom prst="roundRect">
                <a:avLst/>
              </a:prstGeom>
              <a:blipFill>
                <a:blip r:embed="rId3"/>
                <a:stretch>
                  <a:fillRect t="-3077" r="-189" b="-2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5A6271-7AEA-0A5D-8750-2EBA8E16E1DD}"/>
              </a:ext>
            </a:extLst>
          </p:cNvPr>
          <p:cNvSpPr/>
          <p:nvPr/>
        </p:nvSpPr>
        <p:spPr>
          <a:xfrm>
            <a:off x="7856253" y="4132584"/>
            <a:ext cx="3214540" cy="38785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LayerNorm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3C7D1A-BB8D-8FDD-FF52-BEBD860D7084}"/>
              </a:ext>
            </a:extLst>
          </p:cNvPr>
          <p:cNvSpPr/>
          <p:nvPr/>
        </p:nvSpPr>
        <p:spPr>
          <a:xfrm>
            <a:off x="8813074" y="4728915"/>
            <a:ext cx="1300899" cy="387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GeLu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D39FEB4-00E7-BA0A-5B10-D98C72E4BE00}"/>
                  </a:ext>
                </a:extLst>
              </p:cNvPr>
              <p:cNvSpPr/>
              <p:nvPr/>
            </p:nvSpPr>
            <p:spPr>
              <a:xfrm>
                <a:off x="7856253" y="5346234"/>
                <a:ext cx="3214540" cy="38785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Convolution</a:t>
                </a: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D39FEB4-00E7-BA0A-5B10-D98C72E4B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253" y="5346234"/>
                <a:ext cx="3214540" cy="387859"/>
              </a:xfrm>
              <a:prstGeom prst="roundRect">
                <a:avLst/>
              </a:prstGeom>
              <a:blipFill>
                <a:blip r:embed="rId4"/>
                <a:stretch>
                  <a:fillRect t="-3030" b="-2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6300AAE0-1DEE-3CA1-AD12-2BFDBD1BA273}"/>
              </a:ext>
            </a:extLst>
          </p:cNvPr>
          <p:cNvSpPr/>
          <p:nvPr/>
        </p:nvSpPr>
        <p:spPr>
          <a:xfrm>
            <a:off x="9259503" y="5942199"/>
            <a:ext cx="396844" cy="3710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+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337551-498D-35B6-C526-7D3B991FEF35}"/>
              </a:ext>
            </a:extLst>
          </p:cNvPr>
          <p:cNvCxnSpPr>
            <a:cxnSpLocks/>
          </p:cNvCxnSpPr>
          <p:nvPr/>
        </p:nvCxnSpPr>
        <p:spPr>
          <a:xfrm>
            <a:off x="9463523" y="806735"/>
            <a:ext cx="1" cy="249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3E2993-A62B-2C39-6BEF-49FB93A78AE3}"/>
              </a:ext>
            </a:extLst>
          </p:cNvPr>
          <p:cNvCxnSpPr>
            <a:cxnSpLocks/>
          </p:cNvCxnSpPr>
          <p:nvPr/>
        </p:nvCxnSpPr>
        <p:spPr>
          <a:xfrm>
            <a:off x="9463523" y="1424054"/>
            <a:ext cx="1" cy="249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1D4FAE-9B0D-C3E7-1CE9-C3852DC05EA8}"/>
              </a:ext>
            </a:extLst>
          </p:cNvPr>
          <p:cNvCxnSpPr>
            <a:cxnSpLocks/>
          </p:cNvCxnSpPr>
          <p:nvPr/>
        </p:nvCxnSpPr>
        <p:spPr>
          <a:xfrm>
            <a:off x="9463523" y="2041373"/>
            <a:ext cx="1" cy="249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557CE4-9BEB-CA29-3F7E-01138B641EA8}"/>
              </a:ext>
            </a:extLst>
          </p:cNvPr>
          <p:cNvCxnSpPr>
            <a:cxnSpLocks/>
          </p:cNvCxnSpPr>
          <p:nvPr/>
        </p:nvCxnSpPr>
        <p:spPr>
          <a:xfrm>
            <a:off x="9463523" y="2658692"/>
            <a:ext cx="1" cy="249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C80308-CEEB-7159-73E0-8248D2213F4D}"/>
              </a:ext>
            </a:extLst>
          </p:cNvPr>
          <p:cNvCxnSpPr>
            <a:cxnSpLocks/>
          </p:cNvCxnSpPr>
          <p:nvPr/>
        </p:nvCxnSpPr>
        <p:spPr>
          <a:xfrm>
            <a:off x="9463523" y="3276011"/>
            <a:ext cx="1" cy="249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3E9AB7-FFDE-FE7B-A358-471617F33B6E}"/>
              </a:ext>
            </a:extLst>
          </p:cNvPr>
          <p:cNvCxnSpPr>
            <a:cxnSpLocks/>
          </p:cNvCxnSpPr>
          <p:nvPr/>
        </p:nvCxnSpPr>
        <p:spPr>
          <a:xfrm>
            <a:off x="9463523" y="3893330"/>
            <a:ext cx="1" cy="249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91B7A9-ED7B-141F-5FB7-D5790326FF38}"/>
              </a:ext>
            </a:extLst>
          </p:cNvPr>
          <p:cNvCxnSpPr>
            <a:cxnSpLocks/>
          </p:cNvCxnSpPr>
          <p:nvPr/>
        </p:nvCxnSpPr>
        <p:spPr>
          <a:xfrm>
            <a:off x="9463523" y="4510649"/>
            <a:ext cx="0" cy="228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76D2AC-40B4-1E76-2488-B47BA70E7559}"/>
              </a:ext>
            </a:extLst>
          </p:cNvPr>
          <p:cNvCxnSpPr>
            <a:cxnSpLocks/>
          </p:cNvCxnSpPr>
          <p:nvPr/>
        </p:nvCxnSpPr>
        <p:spPr>
          <a:xfrm>
            <a:off x="9463523" y="5106980"/>
            <a:ext cx="1" cy="249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FE51B5-6D9A-F776-4AC7-3B2D0FA32C3A}"/>
              </a:ext>
            </a:extLst>
          </p:cNvPr>
          <p:cNvCxnSpPr>
            <a:cxnSpLocks/>
          </p:cNvCxnSpPr>
          <p:nvPr/>
        </p:nvCxnSpPr>
        <p:spPr>
          <a:xfrm>
            <a:off x="9463523" y="5724299"/>
            <a:ext cx="0" cy="228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75F82C-60D6-1A49-413F-0914954A5071}"/>
              </a:ext>
            </a:extLst>
          </p:cNvPr>
          <p:cNvCxnSpPr>
            <a:cxnSpLocks/>
          </p:cNvCxnSpPr>
          <p:nvPr/>
        </p:nvCxnSpPr>
        <p:spPr>
          <a:xfrm>
            <a:off x="9463523" y="6323449"/>
            <a:ext cx="0" cy="387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253041A-89C6-8122-6CA3-4457119B6C52}"/>
              </a:ext>
            </a:extLst>
          </p:cNvPr>
          <p:cNvCxnSpPr>
            <a:cxnSpLocks/>
          </p:cNvCxnSpPr>
          <p:nvPr/>
        </p:nvCxnSpPr>
        <p:spPr>
          <a:xfrm>
            <a:off x="9463523" y="278536"/>
            <a:ext cx="20666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3F92C53-B63B-8608-BECB-B4A32845ECE0}"/>
              </a:ext>
            </a:extLst>
          </p:cNvPr>
          <p:cNvCxnSpPr>
            <a:cxnSpLocks/>
            <a:endCxn id="13" idx="6"/>
          </p:cNvCxnSpPr>
          <p:nvPr/>
        </p:nvCxnSpPr>
        <p:spPr>
          <a:xfrm rot="5400000">
            <a:off x="7668666" y="2266217"/>
            <a:ext cx="5849208" cy="18738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38CFC97-8BA4-2517-4FA2-C4950E38A1DD}"/>
              </a:ext>
            </a:extLst>
          </p:cNvPr>
          <p:cNvCxnSpPr>
            <a:cxnSpLocks/>
          </p:cNvCxnSpPr>
          <p:nvPr/>
        </p:nvCxnSpPr>
        <p:spPr>
          <a:xfrm>
            <a:off x="9463523" y="103695"/>
            <a:ext cx="0" cy="324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itle 67">
            <a:extLst>
              <a:ext uri="{FF2B5EF4-FFF2-40B4-BE49-F238E27FC236}">
                <a16:creationId xmlns:a16="http://schemas.microsoft.com/office/drawing/2014/main" id="{D4323482-92D1-9626-CC7E-51BB8D24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ByteNet Block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68">
                <a:extLst>
                  <a:ext uri="{FF2B5EF4-FFF2-40B4-BE49-F238E27FC236}">
                    <a16:creationId xmlns:a16="http://schemas.microsoft.com/office/drawing/2014/main" id="{D81C675B-DB51-136A-30D6-3B7E2DDD3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88850" cy="4351338"/>
              </a:xfrm>
            </p:spPr>
            <p:txBody>
              <a:bodyPr anchor="ctr">
                <a:normAutofit/>
              </a:bodyPr>
              <a:lstStyle/>
              <a:p>
                <a:pPr marL="285750" indent="-285750"/>
                <a:r>
                  <a:rPr lang="en-GB" sz="2400" dirty="0"/>
                  <a:t>Dilation can be seen as a type of context window</a:t>
                </a:r>
                <a:endParaRPr lang="nl-NL" sz="24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400" dirty="0"/>
                  <a:t> is the dilation factor which increases for each subsequent layer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nl-NL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for layer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With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nl-NL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nl-NL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nl-NL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func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400" dirty="0"/>
                  <a:t> is the maximum dilation at the last block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69" name="Content Placeholder 68">
                <a:extLst>
                  <a:ext uri="{FF2B5EF4-FFF2-40B4-BE49-F238E27FC236}">
                    <a16:creationId xmlns:a16="http://schemas.microsoft.com/office/drawing/2014/main" id="{D81C675B-DB51-136A-30D6-3B7E2DDD3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88850" cy="4351338"/>
              </a:xfrm>
              <a:blipFill>
                <a:blip r:embed="rId5"/>
                <a:stretch>
                  <a:fillRect l="-1403" r="-20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15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0424-C8FB-ED6C-AA65-C52D9BAF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OADM vs D3PM</a:t>
            </a:r>
            <a:r>
              <a:rPr lang="en-GB" i="1" baseline="30000" dirty="0"/>
              <a:t>2</a:t>
            </a:r>
            <a:endParaRPr lang="en-GB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EDE3B-E881-AC45-5513-C968799AF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9382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OADM generalizes D3PM-absorbing and Left-to-Right AR (LRAR) models</a:t>
                </a:r>
              </a:p>
              <a:p>
                <a:r>
                  <a:rPr lang="en-GB" dirty="0"/>
                  <a:t>OADM attains </a:t>
                </a:r>
                <a:r>
                  <a:rPr lang="en-GB" b="1" dirty="0"/>
                  <a:t>similar performance </a:t>
                </a:r>
                <a:r>
                  <a:rPr lang="en-GB" dirty="0"/>
                  <a:t>as D3PM-absorbing in </a:t>
                </a:r>
                <a:r>
                  <a:rPr lang="en-GB" b="1" dirty="0"/>
                  <a:t>fewer steps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OADM is created by transforming LRAR</a:t>
                </a:r>
              </a:p>
              <a:p>
                <a:pPr lvl="1"/>
                <a:r>
                  <a:rPr lang="en-GB" dirty="0"/>
                  <a:t>By allowing unmasking for any token order</a:t>
                </a:r>
              </a:p>
              <a:p>
                <a:pPr lvl="1"/>
                <a:r>
                  <a:rPr lang="en-GB" dirty="0"/>
                  <a:t>Optimize over unmasking orders one step at a time (akin to diffusion)</a:t>
                </a:r>
              </a:p>
              <a:p>
                <a:pPr lvl="1"/>
                <a:r>
                  <a:rPr lang="en-GB" dirty="0"/>
                  <a:t>Using parallelization for multi-token generation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EDE3B-E881-AC45-5513-C968799AF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93823" cy="4351338"/>
              </a:xfrm>
              <a:blipFill>
                <a:blip r:embed="rId2"/>
                <a:stretch>
                  <a:fillRect l="-1401" t="-2661" r="-2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B9BBF-4543-328A-37FD-6CB668A9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AD5BA3-49BF-7ACE-E9BF-C0FE3AFC0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564" y="1679189"/>
            <a:ext cx="4723205" cy="34996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847E7-DEB5-6718-DD31-CAF1737A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2: Hoogeboom, Emiel, et al. "Autoregressive diffusion models." arXiv preprint arXiv:2110.02037 (2021).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39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223449-4F28-B6E7-1FD0-93BAC25C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Auto-Regressive Models (ARM)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ACF0C1B-51CD-A414-EE70-AB03A1815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6693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Auto-Regressive Models (ARM) are </a:t>
                </a:r>
                <a:r>
                  <a:rPr lang="en-GB" b="1" dirty="0" err="1"/>
                  <a:t>likehood</a:t>
                </a:r>
                <a:r>
                  <a:rPr lang="en-GB" b="1" dirty="0"/>
                  <a:t>-based models</a:t>
                </a:r>
                <a:r>
                  <a:rPr lang="en-GB" dirty="0"/>
                  <a:t> that try to capture a high dimensional joint distribution as a </a:t>
                </a:r>
                <a:r>
                  <a:rPr lang="en-GB" b="1" dirty="0"/>
                  <a:t>factorization of probability conditionals</a:t>
                </a:r>
                <a:r>
                  <a:rPr lang="en-GB" dirty="0"/>
                  <a:t> using the probability chain rule</a:t>
                </a:r>
              </a:p>
              <a:p>
                <a:r>
                  <a:rPr lang="en-GB" dirty="0"/>
                  <a:t>Examples in NLP are </a:t>
                </a:r>
                <a:r>
                  <a:rPr lang="en-GB" b="1" dirty="0"/>
                  <a:t>GPT &amp; BERT</a:t>
                </a:r>
              </a:p>
              <a:p>
                <a:r>
                  <a:rPr lang="en-GB" b="1" dirty="0"/>
                  <a:t>Prespecified order</a:t>
                </a:r>
                <a:r>
                  <a:rPr lang="en-GB" dirty="0"/>
                  <a:t> to generate data (left-to-right)</a:t>
                </a:r>
              </a:p>
              <a:p>
                <a:pPr lvl="1"/>
                <a:r>
                  <a:rPr lang="en-GB" dirty="0"/>
                  <a:t>Diffusion generates in an arbitrary order</a:t>
                </a:r>
              </a:p>
              <a:p>
                <a:r>
                  <a:rPr lang="en-GB" dirty="0"/>
                  <a:t>Sampling needs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network calls (for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dimensional data)</a:t>
                </a:r>
              </a:p>
              <a:p>
                <a:pPr lvl="1"/>
                <a:r>
                  <a:rPr lang="en-GB" dirty="0"/>
                  <a:t>Diffusion sampling takes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timesteps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ACF0C1B-51CD-A414-EE70-AB03A1815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66933" cy="4351338"/>
              </a:xfrm>
              <a:blipFill>
                <a:blip r:embed="rId2"/>
                <a:stretch>
                  <a:fillRect l="-1149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5ABD394-C6B8-2B37-5DED-1943AB2F9F86}"/>
                  </a:ext>
                </a:extLst>
              </p:cNvPr>
              <p:cNvSpPr txBox="1"/>
              <p:nvPr/>
            </p:nvSpPr>
            <p:spPr>
              <a:xfrm>
                <a:off x="7795683" y="4557190"/>
                <a:ext cx="3168650" cy="132343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nl-NL" sz="20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nl-NL" sz="20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…, </m:t>
                      </m:r>
                    </m:oMath>
                  </m:oMathPara>
                </a14:m>
                <a:endParaRPr lang="nl-NL" sz="20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5ABD394-C6B8-2B37-5DED-1943AB2F9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683" y="4557190"/>
                <a:ext cx="3168650" cy="1323439"/>
              </a:xfrm>
              <a:prstGeom prst="rect">
                <a:avLst/>
              </a:prstGeom>
              <a:blipFill>
                <a:blip r:embed="rId3"/>
                <a:stretch>
                  <a:fillRect b="-3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D7E9D0D-0D06-00FF-CFE2-A2845D908A54}"/>
                  </a:ext>
                </a:extLst>
              </p:cNvPr>
              <p:cNvSpPr txBox="1"/>
              <p:nvPr/>
            </p:nvSpPr>
            <p:spPr>
              <a:xfrm>
                <a:off x="7795683" y="2301391"/>
                <a:ext cx="3292527" cy="101790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nl-NL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func>
                          <m:func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nl-NL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NL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l-N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nl-N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2000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nl-NL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GB" sz="2000" dirty="0"/>
                  <a:t> </a:t>
                </a:r>
              </a:p>
              <a:p>
                <a:r>
                  <a:rPr lang="en-GB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000" dirty="0"/>
                  <a:t> denotes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D7E9D0D-0D06-00FF-CFE2-A2845D908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683" y="2301391"/>
                <a:ext cx="3292527" cy="1017907"/>
              </a:xfrm>
              <a:prstGeom prst="rect">
                <a:avLst/>
              </a:prstGeom>
              <a:blipFill>
                <a:blip r:embed="rId4"/>
                <a:stretch>
                  <a:fillRect l="-1845" t="-46746" b="-112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82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2" grpId="0" animBg="1"/>
      <p:bldP spid="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223449-4F28-B6E7-1FD0-93BAC25C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Auto-Regressive Models (ARM)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ACF0C1B-51CD-A414-EE70-AB03A1815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6693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Auto-Regressive Models (ARM) are </a:t>
                </a:r>
                <a:r>
                  <a:rPr lang="en-GB" b="1" dirty="0" err="1"/>
                  <a:t>likehood</a:t>
                </a:r>
                <a:r>
                  <a:rPr lang="en-GB" b="1" dirty="0"/>
                  <a:t>-based models</a:t>
                </a:r>
                <a:r>
                  <a:rPr lang="en-GB" dirty="0"/>
                  <a:t> that try to capture a high dimensional joint distribution as a </a:t>
                </a:r>
                <a:r>
                  <a:rPr lang="en-GB" b="1" dirty="0"/>
                  <a:t>factorization of probability conditionals</a:t>
                </a:r>
                <a:r>
                  <a:rPr lang="en-GB" dirty="0"/>
                  <a:t> using the probability chain rule</a:t>
                </a:r>
              </a:p>
              <a:p>
                <a:r>
                  <a:rPr lang="en-GB" dirty="0"/>
                  <a:t>Examples in NLP are </a:t>
                </a:r>
                <a:r>
                  <a:rPr lang="en-GB" b="1" dirty="0"/>
                  <a:t>GPT &amp; BERT</a:t>
                </a:r>
              </a:p>
              <a:p>
                <a:r>
                  <a:rPr lang="en-GB" b="1" dirty="0"/>
                  <a:t>Prespecified order</a:t>
                </a:r>
                <a:r>
                  <a:rPr lang="en-GB" dirty="0"/>
                  <a:t> to generate data (left-to-right)</a:t>
                </a:r>
              </a:p>
              <a:p>
                <a:pPr lvl="1"/>
                <a:r>
                  <a:rPr lang="en-GB" dirty="0"/>
                  <a:t>Diffusion generates in an arbitrary order</a:t>
                </a:r>
              </a:p>
              <a:p>
                <a:r>
                  <a:rPr lang="en-GB" dirty="0"/>
                  <a:t>Sampling needs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network calls (for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dimensional data)</a:t>
                </a:r>
              </a:p>
              <a:p>
                <a:pPr lvl="1"/>
                <a:r>
                  <a:rPr lang="en-GB" dirty="0"/>
                  <a:t>Diffusion sampling takes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timesteps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ACF0C1B-51CD-A414-EE70-AB03A1815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66933" cy="4351338"/>
              </a:xfrm>
              <a:blipFill>
                <a:blip r:embed="rId2"/>
                <a:stretch>
                  <a:fillRect l="-1149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4819EA4F-B823-9363-63B0-2DD815847538}"/>
              </a:ext>
            </a:extLst>
          </p:cNvPr>
          <p:cNvGrpSpPr/>
          <p:nvPr/>
        </p:nvGrpSpPr>
        <p:grpSpPr>
          <a:xfrm>
            <a:off x="7992534" y="2514600"/>
            <a:ext cx="2895599" cy="2971799"/>
            <a:chOff x="7958667" y="2624667"/>
            <a:chExt cx="2895599" cy="297179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FB7CAF-8B48-4D15-F559-F54D41381FE1}"/>
                </a:ext>
              </a:extLst>
            </p:cNvPr>
            <p:cNvSpPr/>
            <p:nvPr/>
          </p:nvSpPr>
          <p:spPr>
            <a:xfrm>
              <a:off x="7958667" y="2624667"/>
              <a:ext cx="524933" cy="5249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6BF060-96AB-0468-142C-5F0A78CDF7C2}"/>
                </a:ext>
              </a:extLst>
            </p:cNvPr>
            <p:cNvSpPr/>
            <p:nvPr/>
          </p:nvSpPr>
          <p:spPr>
            <a:xfrm>
              <a:off x="7958667" y="3440289"/>
              <a:ext cx="524933" cy="5249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09161F-AEF4-8E14-D4BE-3B6791667803}"/>
                </a:ext>
              </a:extLst>
            </p:cNvPr>
            <p:cNvSpPr/>
            <p:nvPr/>
          </p:nvSpPr>
          <p:spPr>
            <a:xfrm>
              <a:off x="7958667" y="4255911"/>
              <a:ext cx="524933" cy="5249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A812412-A39E-5C18-A925-9B31BA5757F1}"/>
                </a:ext>
              </a:extLst>
            </p:cNvPr>
            <p:cNvSpPr/>
            <p:nvPr/>
          </p:nvSpPr>
          <p:spPr>
            <a:xfrm>
              <a:off x="7958667" y="5071533"/>
              <a:ext cx="524933" cy="5249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686B30-8F9A-AECB-722B-3A962DE617DA}"/>
                </a:ext>
              </a:extLst>
            </p:cNvPr>
            <p:cNvSpPr/>
            <p:nvPr/>
          </p:nvSpPr>
          <p:spPr>
            <a:xfrm>
              <a:off x="9144000" y="2624667"/>
              <a:ext cx="524933" cy="52493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20E3E2-CE17-A58A-EB4A-20AB3F64AD7A}"/>
                </a:ext>
              </a:extLst>
            </p:cNvPr>
            <p:cNvSpPr/>
            <p:nvPr/>
          </p:nvSpPr>
          <p:spPr>
            <a:xfrm>
              <a:off x="9144000" y="3440289"/>
              <a:ext cx="524933" cy="52493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E635E3A-92E4-1D76-83E8-1653D55A6993}"/>
                </a:ext>
              </a:extLst>
            </p:cNvPr>
            <p:cNvSpPr/>
            <p:nvPr/>
          </p:nvSpPr>
          <p:spPr>
            <a:xfrm>
              <a:off x="9144000" y="4255911"/>
              <a:ext cx="524933" cy="52493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77F2F2-F6DC-1FA0-86F2-7A2BCB82C44C}"/>
                </a:ext>
              </a:extLst>
            </p:cNvPr>
            <p:cNvSpPr/>
            <p:nvPr/>
          </p:nvSpPr>
          <p:spPr>
            <a:xfrm>
              <a:off x="9144000" y="5071533"/>
              <a:ext cx="524933" cy="52493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4691BE-6719-A1A9-5B4A-AF2CD6E24E2F}"/>
                </a:ext>
              </a:extLst>
            </p:cNvPr>
            <p:cNvSpPr/>
            <p:nvPr/>
          </p:nvSpPr>
          <p:spPr>
            <a:xfrm>
              <a:off x="10329333" y="2624667"/>
              <a:ext cx="524933" cy="5249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15E4175-6503-4684-D9CB-C29716CC5DE6}"/>
                </a:ext>
              </a:extLst>
            </p:cNvPr>
            <p:cNvSpPr/>
            <p:nvPr/>
          </p:nvSpPr>
          <p:spPr>
            <a:xfrm>
              <a:off x="10329333" y="3440289"/>
              <a:ext cx="524933" cy="5249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AF4D67-6B7B-8256-10A2-10135A5BFB3D}"/>
                </a:ext>
              </a:extLst>
            </p:cNvPr>
            <p:cNvSpPr/>
            <p:nvPr/>
          </p:nvSpPr>
          <p:spPr>
            <a:xfrm>
              <a:off x="10329333" y="4255911"/>
              <a:ext cx="524933" cy="5249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A54EF51-9684-108A-86D9-31EC9D681C67}"/>
                </a:ext>
              </a:extLst>
            </p:cNvPr>
            <p:cNvSpPr/>
            <p:nvPr/>
          </p:nvSpPr>
          <p:spPr>
            <a:xfrm>
              <a:off x="10329333" y="5071533"/>
              <a:ext cx="524933" cy="5249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1E8B634-7AF4-840B-1F86-C930C95A2760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>
              <a:off x="8483600" y="2887134"/>
              <a:ext cx="660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DCA5AC4-24D2-5CE2-BB9E-A8DC2F03C9DB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>
              <a:off x="8483600" y="3702756"/>
              <a:ext cx="660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B80ABF-9B35-FC1A-4500-1A85626EEC3D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8483600" y="4518378"/>
              <a:ext cx="660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EF634D-156D-3083-54A2-A5C2DA576809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8483600" y="5334000"/>
              <a:ext cx="660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7DFFB4C-5259-0ADD-3C18-5799EF9BEC29}"/>
                </a:ext>
              </a:extLst>
            </p:cNvPr>
            <p:cNvCxnSpPr>
              <a:stCxn id="13" idx="6"/>
              <a:endCxn id="21" idx="2"/>
            </p:cNvCxnSpPr>
            <p:nvPr/>
          </p:nvCxnSpPr>
          <p:spPr>
            <a:xfrm>
              <a:off x="9668933" y="2887134"/>
              <a:ext cx="660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085184A-42A6-F7D5-2BB5-37408CDD8D0A}"/>
                </a:ext>
              </a:extLst>
            </p:cNvPr>
            <p:cNvCxnSpPr>
              <a:stCxn id="14" idx="6"/>
              <a:endCxn id="22" idx="2"/>
            </p:cNvCxnSpPr>
            <p:nvPr/>
          </p:nvCxnSpPr>
          <p:spPr>
            <a:xfrm>
              <a:off x="9668933" y="3702756"/>
              <a:ext cx="660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3AFDAD4-A429-0485-648B-5237C2F453D5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>
              <a:off x="9668933" y="4518378"/>
              <a:ext cx="660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62386EE-C50E-CE40-9362-46E22B226774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>
              <a:off x="9668933" y="5334000"/>
              <a:ext cx="660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AC6A909-20AD-0CBF-F7CA-C28A8F48225C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>
              <a:off x="8483600" y="2887134"/>
              <a:ext cx="660400" cy="815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FBB8207-CE90-B7AC-4B2A-93D3140492E8}"/>
                </a:ext>
              </a:extLst>
            </p:cNvPr>
            <p:cNvCxnSpPr>
              <a:stCxn id="9" idx="6"/>
              <a:endCxn id="15" idx="2"/>
            </p:cNvCxnSpPr>
            <p:nvPr/>
          </p:nvCxnSpPr>
          <p:spPr>
            <a:xfrm>
              <a:off x="8483600" y="2887134"/>
              <a:ext cx="660400" cy="163124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A26D873-78D1-B2AF-DDD8-30F2A1FCB2E6}"/>
                </a:ext>
              </a:extLst>
            </p:cNvPr>
            <p:cNvCxnSpPr>
              <a:stCxn id="9" idx="6"/>
              <a:endCxn id="16" idx="2"/>
            </p:cNvCxnSpPr>
            <p:nvPr/>
          </p:nvCxnSpPr>
          <p:spPr>
            <a:xfrm>
              <a:off x="8483600" y="2887134"/>
              <a:ext cx="660400" cy="24468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71E98D6-FBFC-6D64-5524-3E53ACE19ACF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8483600" y="2887134"/>
              <a:ext cx="660400" cy="815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CC83264-50A2-D1C8-A4E9-58680E4675CD}"/>
                </a:ext>
              </a:extLst>
            </p:cNvPr>
            <p:cNvCxnSpPr>
              <a:stCxn id="10" idx="6"/>
              <a:endCxn id="15" idx="2"/>
            </p:cNvCxnSpPr>
            <p:nvPr/>
          </p:nvCxnSpPr>
          <p:spPr>
            <a:xfrm>
              <a:off x="8483600" y="3702756"/>
              <a:ext cx="660400" cy="815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91CB76B-1C66-A8D0-E090-8AA0CFFCC095}"/>
                </a:ext>
              </a:extLst>
            </p:cNvPr>
            <p:cNvCxnSpPr>
              <a:stCxn id="10" idx="6"/>
              <a:endCxn id="16" idx="2"/>
            </p:cNvCxnSpPr>
            <p:nvPr/>
          </p:nvCxnSpPr>
          <p:spPr>
            <a:xfrm>
              <a:off x="8483600" y="3702756"/>
              <a:ext cx="660400" cy="163124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D05816-D4DC-A6E4-9D44-4DDAE4408895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 flipV="1">
              <a:off x="8483600" y="2887134"/>
              <a:ext cx="660400" cy="163124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3F31DB6-10DF-CAD7-06FB-BF92C5587E7B}"/>
                </a:ext>
              </a:extLst>
            </p:cNvPr>
            <p:cNvCxnSpPr>
              <a:stCxn id="11" idx="6"/>
              <a:endCxn id="14" idx="2"/>
            </p:cNvCxnSpPr>
            <p:nvPr/>
          </p:nvCxnSpPr>
          <p:spPr>
            <a:xfrm flipV="1">
              <a:off x="8483600" y="3702756"/>
              <a:ext cx="660400" cy="815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49176C2-7970-F89C-A59F-B438AF9A3D11}"/>
                </a:ext>
              </a:extLst>
            </p:cNvPr>
            <p:cNvCxnSpPr>
              <a:stCxn id="11" idx="6"/>
              <a:endCxn id="16" idx="2"/>
            </p:cNvCxnSpPr>
            <p:nvPr/>
          </p:nvCxnSpPr>
          <p:spPr>
            <a:xfrm>
              <a:off x="8483600" y="4518378"/>
              <a:ext cx="660400" cy="815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4E8B559-1A7E-A21B-5C76-7670F61214E9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 flipV="1">
              <a:off x="8483600" y="2887134"/>
              <a:ext cx="660400" cy="24468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388DE61-B75A-0741-D95B-625659343844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 flipV="1">
              <a:off x="8483600" y="3702756"/>
              <a:ext cx="660400" cy="163124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B3E5B52-3A73-1085-D937-E97D8A4A4543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 flipV="1">
              <a:off x="8483600" y="4518378"/>
              <a:ext cx="660400" cy="815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F144C91-39EC-FA1F-004D-AB1D08C35521}"/>
                </a:ext>
              </a:extLst>
            </p:cNvPr>
            <p:cNvCxnSpPr>
              <a:stCxn id="13" idx="6"/>
              <a:endCxn id="22" idx="2"/>
            </p:cNvCxnSpPr>
            <p:nvPr/>
          </p:nvCxnSpPr>
          <p:spPr>
            <a:xfrm>
              <a:off x="9668933" y="2887134"/>
              <a:ext cx="660400" cy="815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1EC912D-81D0-F4BE-E59A-C36BCFCAB1C1}"/>
                </a:ext>
              </a:extLst>
            </p:cNvPr>
            <p:cNvCxnSpPr>
              <a:stCxn id="13" idx="6"/>
              <a:endCxn id="23" idx="2"/>
            </p:cNvCxnSpPr>
            <p:nvPr/>
          </p:nvCxnSpPr>
          <p:spPr>
            <a:xfrm>
              <a:off x="9668933" y="2887134"/>
              <a:ext cx="660400" cy="163124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62E126B-4BC9-1011-8B41-88511BD9BEFE}"/>
                </a:ext>
              </a:extLst>
            </p:cNvPr>
            <p:cNvCxnSpPr>
              <a:stCxn id="13" idx="6"/>
              <a:endCxn id="24" idx="2"/>
            </p:cNvCxnSpPr>
            <p:nvPr/>
          </p:nvCxnSpPr>
          <p:spPr>
            <a:xfrm>
              <a:off x="9668933" y="2887134"/>
              <a:ext cx="660400" cy="24468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9759848-4094-FDCC-7ADC-B9DBD46B9C92}"/>
                </a:ext>
              </a:extLst>
            </p:cNvPr>
            <p:cNvCxnSpPr>
              <a:stCxn id="14" idx="6"/>
              <a:endCxn id="21" idx="2"/>
            </p:cNvCxnSpPr>
            <p:nvPr/>
          </p:nvCxnSpPr>
          <p:spPr>
            <a:xfrm flipV="1">
              <a:off x="9668933" y="2887134"/>
              <a:ext cx="660400" cy="815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78E5F4D-7392-80F8-1F37-71B2D73C7474}"/>
                </a:ext>
              </a:extLst>
            </p:cNvPr>
            <p:cNvCxnSpPr>
              <a:stCxn id="14" idx="6"/>
              <a:endCxn id="23" idx="2"/>
            </p:cNvCxnSpPr>
            <p:nvPr/>
          </p:nvCxnSpPr>
          <p:spPr>
            <a:xfrm>
              <a:off x="9668933" y="3702756"/>
              <a:ext cx="660400" cy="815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F25B8B0-C4CC-A582-E154-81F8CDAD4401}"/>
                </a:ext>
              </a:extLst>
            </p:cNvPr>
            <p:cNvCxnSpPr>
              <a:stCxn id="14" idx="6"/>
              <a:endCxn id="24" idx="2"/>
            </p:cNvCxnSpPr>
            <p:nvPr/>
          </p:nvCxnSpPr>
          <p:spPr>
            <a:xfrm>
              <a:off x="9668933" y="3702756"/>
              <a:ext cx="660400" cy="163124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2044C5C-FDE8-D5FE-9200-8B3FA286F8DF}"/>
                </a:ext>
              </a:extLst>
            </p:cNvPr>
            <p:cNvCxnSpPr>
              <a:stCxn id="15" idx="6"/>
              <a:endCxn id="21" idx="2"/>
            </p:cNvCxnSpPr>
            <p:nvPr/>
          </p:nvCxnSpPr>
          <p:spPr>
            <a:xfrm flipV="1">
              <a:off x="9668933" y="2887134"/>
              <a:ext cx="660400" cy="163124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540A395-E95B-7ED9-476E-23B466D47C12}"/>
                </a:ext>
              </a:extLst>
            </p:cNvPr>
            <p:cNvCxnSpPr>
              <a:stCxn id="15" idx="6"/>
              <a:endCxn id="22" idx="2"/>
            </p:cNvCxnSpPr>
            <p:nvPr/>
          </p:nvCxnSpPr>
          <p:spPr>
            <a:xfrm flipV="1">
              <a:off x="9668933" y="3702756"/>
              <a:ext cx="660400" cy="815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C1F3CBC-6B94-0D48-0113-0E4183D247A6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>
              <a:off x="9668933" y="4518378"/>
              <a:ext cx="660400" cy="815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E6EB222-B206-E900-58C4-EE7C58BB7988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 flipV="1">
              <a:off x="9668933" y="4518378"/>
              <a:ext cx="660400" cy="815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693DCE3-CB51-8BAB-4B2E-94BDD894FB79}"/>
                </a:ext>
              </a:extLst>
            </p:cNvPr>
            <p:cNvCxnSpPr>
              <a:stCxn id="16" idx="6"/>
              <a:endCxn id="22" idx="2"/>
            </p:cNvCxnSpPr>
            <p:nvPr/>
          </p:nvCxnSpPr>
          <p:spPr>
            <a:xfrm flipV="1">
              <a:off x="9668933" y="3702756"/>
              <a:ext cx="660400" cy="163124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BA41DD6-3EE6-5F28-E061-713FE920141E}"/>
                </a:ext>
              </a:extLst>
            </p:cNvPr>
            <p:cNvCxnSpPr>
              <a:stCxn id="16" idx="6"/>
              <a:endCxn id="21" idx="2"/>
            </p:cNvCxnSpPr>
            <p:nvPr/>
          </p:nvCxnSpPr>
          <p:spPr>
            <a:xfrm flipV="1">
              <a:off x="9668933" y="2887134"/>
              <a:ext cx="660400" cy="24468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46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5fda4-97a3-47c7-8308-3025c576a37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D911B2078E4FAC111FDBF9740ABB" ma:contentTypeVersion="7" ma:contentTypeDescription="Een nieuw document maken." ma:contentTypeScope="" ma:versionID="8be3cd228d68f4e4ba3fab0fbbe01390">
  <xsd:schema xmlns:xsd="http://www.w3.org/2001/XMLSchema" xmlns:xs="http://www.w3.org/2001/XMLSchema" xmlns:p="http://schemas.microsoft.com/office/2006/metadata/properties" xmlns:ns3="32f5fda4-97a3-47c7-8308-3025c576a379" xmlns:ns4="065d5d57-d9fb-4c30-80d3-68aca1ff0522" targetNamespace="http://schemas.microsoft.com/office/2006/metadata/properties" ma:root="true" ma:fieldsID="801ea412268bea31b4cd4d632ac8c751" ns3:_="" ns4:_="">
    <xsd:import namespace="32f5fda4-97a3-47c7-8308-3025c576a379"/>
    <xsd:import namespace="065d5d57-d9fb-4c30-80d3-68aca1ff0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fda4-97a3-47c7-8308-3025c576a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5d57-d9fb-4c30-80d3-68aca1ff0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132242-1526-4AAA-B2E0-CF080077ABF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65d5d57-d9fb-4c30-80d3-68aca1ff0522"/>
    <ds:schemaRef ds:uri="http://purl.org/dc/terms/"/>
    <ds:schemaRef ds:uri="http://schemas.openxmlformats.org/package/2006/metadata/core-properties"/>
    <ds:schemaRef ds:uri="32f5fda4-97a3-47c7-8308-3025c576a37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FCE147-8410-4EC7-8887-8B99F5151F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fda4-97a3-47c7-8308-3025c576a379"/>
    <ds:schemaRef ds:uri="065d5d57-d9fb-4c30-80d3-68aca1ff0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2F3C67-3F37-474D-9609-B4FDD4474B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59683</TotalTime>
  <Words>1300</Words>
  <Application>Microsoft Office PowerPoint</Application>
  <PresentationFormat>Widescreen</PresentationFormat>
  <Paragraphs>217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Montserrat</vt:lpstr>
      <vt:lpstr>Montserrat Light</vt:lpstr>
      <vt:lpstr>Office Theme</vt:lpstr>
      <vt:lpstr>Weekly Update #23</vt:lpstr>
      <vt:lpstr>EvoDiff1</vt:lpstr>
      <vt:lpstr>EvoDiff1</vt:lpstr>
      <vt:lpstr>ByteNet</vt:lpstr>
      <vt:lpstr>PowerPoint Presentation</vt:lpstr>
      <vt:lpstr>ByteNet Block</vt:lpstr>
      <vt:lpstr>OADM vs D3PM2</vt:lpstr>
      <vt:lpstr>Auto-Regressive Models (ARM)</vt:lpstr>
      <vt:lpstr>Auto-Regressive Models (ARM)</vt:lpstr>
      <vt:lpstr>Auto-Regressive Models (ARM)</vt:lpstr>
      <vt:lpstr>Auto-Regressive Models (ARM)</vt:lpstr>
      <vt:lpstr>Auto-Regressive Models (ARM)</vt:lpstr>
      <vt:lpstr>Auto-Regressive Models (ARM)</vt:lpstr>
      <vt:lpstr>Order Agnostic AR Diffusion Models (OARDM)</vt:lpstr>
      <vt:lpstr>Order Agnostic AR Diffusion Models (OARDM)</vt:lpstr>
      <vt:lpstr>Order Agnostic AR Diffusion Models (OARDM)</vt:lpstr>
      <vt:lpstr>Order Agnostic AR Diffusion Models (OARDM)</vt:lpstr>
      <vt:lpstr>Order Agnostic AR Diffusion Models (OARDM)</vt:lpstr>
      <vt:lpstr>Order Agnostic AR Diffusion Models (OARDM)</vt:lpstr>
      <vt:lpstr>Training</vt:lpstr>
      <vt:lpstr>Validation</vt:lpstr>
      <vt:lpstr>New plan/progress</vt:lpstr>
      <vt:lpstr>New plan/progress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32</cp:revision>
  <dcterms:created xsi:type="dcterms:W3CDTF">2023-09-07T14:29:33Z</dcterms:created>
  <dcterms:modified xsi:type="dcterms:W3CDTF">2024-09-05T14:01:03Z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0x0101001CFAD911B2078E4FAC111FDBF9740ABB</vt:lpwstr>
  </property>
</Properties>
</file>