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5" r:id="rId6"/>
    <p:sldId id="301" r:id="rId7"/>
    <p:sldId id="305" r:id="rId8"/>
    <p:sldId id="303" r:id="rId9"/>
    <p:sldId id="309" r:id="rId10"/>
    <p:sldId id="307" r:id="rId11"/>
    <p:sldId id="308" r:id="rId12"/>
    <p:sldId id="311" r:id="rId13"/>
    <p:sldId id="312" r:id="rId14"/>
    <p:sldId id="313" r:id="rId15"/>
    <p:sldId id="30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87FF-E6A9-C8F1-79A9-1B7417BB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– as used in D3PM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5656AE-3E48-2FB0-DE98-9AFFBC068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187" y="1965532"/>
            <a:ext cx="6836813" cy="32922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974E-F85D-F41B-C6CA-12DEB454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0BF44-58CF-D6DF-1B86-87EA9B094611}"/>
              </a:ext>
            </a:extLst>
          </p:cNvPr>
          <p:cNvSpPr txBox="1"/>
          <p:nvPr/>
        </p:nvSpPr>
        <p:spPr>
          <a:xfrm>
            <a:off x="838201" y="1965532"/>
            <a:ext cx="4494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embed_and_combine</a:t>
            </a:r>
            <a:r>
              <a:rPr lang="en-GB" dirty="0"/>
              <a:t> is easily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don’t have targets – does that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padding_mask</a:t>
            </a:r>
            <a:r>
              <a:rPr lang="en-GB" i="1" dirty="0"/>
              <a:t> </a:t>
            </a:r>
            <a:r>
              <a:rPr lang="en-GB" dirty="0"/>
              <a:t>is something to look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do the </a:t>
            </a:r>
            <a:r>
              <a:rPr lang="en-GB" i="1" dirty="0" err="1"/>
              <a:t>CustomDecoder</a:t>
            </a:r>
            <a:endParaRPr lang="en-GB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T5 decoder but how to integrate </a:t>
            </a:r>
            <a:r>
              <a:rPr lang="en-GB" i="1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38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7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define a transition matrix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</a:t>
                </a:r>
                <a:r>
                  <a:rPr lang="en-GB" b="1" dirty="0"/>
                  <a:t>efficiently sample </a:t>
                </a:r>
                <a:r>
                  <a:rPr lang="en-GB" dirty="0"/>
                  <a:t>from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obtain a</a:t>
                </a:r>
                <a:r>
                  <a:rPr lang="en-GB" b="1" dirty="0"/>
                  <a:t> tractable forward process posterior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b="1" dirty="0"/>
                  <a:t>Uniform transition</a:t>
                </a:r>
                <a:r>
                  <a:rPr lang="en-GB" sz="2000" dirty="0"/>
                  <a:t>, go to any state with equal probability	</a:t>
                </a:r>
              </a:p>
              <a:p>
                <a:pPr lvl="1"/>
                <a:r>
                  <a:rPr lang="en-GB" sz="1800" dirty="0"/>
                  <a:t> </a:t>
                </a:r>
              </a:p>
              <a:p>
                <a:r>
                  <a:rPr lang="en-GB" sz="2000" b="1" dirty="0"/>
                  <a:t>Absorbing transition</a:t>
                </a:r>
                <a:r>
                  <a:rPr lang="en-GB" sz="2000" dirty="0"/>
                  <a:t>, go to a [MASK] state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set to 1</a:t>
                </a:r>
              </a:p>
              <a:p>
                <a:r>
                  <a:rPr lang="en-GB" sz="2000" b="1" dirty="0"/>
                  <a:t>Discretized Gaussian</a:t>
                </a:r>
                <a:r>
                  <a:rPr lang="en-GB" sz="2000" dirty="0"/>
                  <a:t>, useful for ordinal data</a:t>
                </a:r>
              </a:p>
              <a:p>
                <a:r>
                  <a:rPr lang="en-GB" sz="2000" b="1" dirty="0"/>
                  <a:t>Token embedding distance</a:t>
                </a:r>
                <a:r>
                  <a:rPr lang="en-GB" sz="2000" dirty="0"/>
                  <a:t>, transition to a semantically close token (useful for natural language)</a:t>
                </a:r>
              </a:p>
              <a:p>
                <a:r>
                  <a:rPr lang="en-GB" sz="2000" dirty="0"/>
                  <a:t>These matrices can become sparse, so the optimal reverse process considers which transitions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are non-zero</a:t>
                </a:r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1" y="2119764"/>
            <a:ext cx="3394636" cy="30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826250"/>
            <a:ext cx="2413125" cy="4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76-3808-9C9E-D3EE-30ED294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Matrix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3" y="2201260"/>
            <a:ext cx="3836016" cy="145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5E1C-9529-0D59-6D8E-29E6008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53" y="2213301"/>
            <a:ext cx="3486481" cy="145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7C578-0E2D-EF3F-340E-2102B44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3" y="4412130"/>
            <a:ext cx="3836016" cy="14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306953" y="1856812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049033" y="1831928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B27D-FF23-0C6D-90FF-C83AB4DD571E}"/>
              </a:ext>
            </a:extLst>
          </p:cNvPr>
          <p:cNvSpPr txBox="1"/>
          <p:nvPr/>
        </p:nvSpPr>
        <p:spPr>
          <a:xfrm>
            <a:off x="1049033" y="4021343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 Gaussian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94B4DD-759A-6A6F-CE89-48A3700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53" y="4412130"/>
            <a:ext cx="3486481" cy="1253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74702-9A76-C638-5B23-6A16C2463449}"/>
              </a:ext>
            </a:extLst>
          </p:cNvPr>
          <p:cNvSpPr txBox="1"/>
          <p:nvPr/>
        </p:nvSpPr>
        <p:spPr>
          <a:xfrm>
            <a:off x="7306953" y="3985056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D862-7807-4932-89D2-8D2EF0C78034}"/>
              </a:ext>
            </a:extLst>
          </p:cNvPr>
          <p:cNvSpPr txBox="1"/>
          <p:nvPr/>
        </p:nvSpPr>
        <p:spPr>
          <a:xfrm>
            <a:off x="5275148" y="5819199"/>
            <a:ext cx="377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reality we want a matrix that maintains a uniform stationary distribution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69A14D-2DA5-7D01-DCC2-4FF7E73F4540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6560287" y="5072533"/>
            <a:ext cx="780127" cy="713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pPr lvl="1"/>
                <a:r>
                  <a:rPr lang="en-GB" dirty="0"/>
                  <a:t>T5 has relative positional encoding and efficient simple normalization</a:t>
                </a:r>
              </a:p>
              <a:p>
                <a:r>
                  <a:rPr lang="en-GB" dirty="0"/>
                  <a:t>During training 3 metrics are observed</a:t>
                </a:r>
              </a:p>
              <a:p>
                <a:pPr lvl="1">
                  <a:buFont typeface="Cambria Math" panose="02040503050406030204" pitchFamily="18" charset="0"/>
                  <a:buChar char="↓"/>
                </a:pPr>
                <a:r>
                  <a:rPr lang="en-GB" b="1" dirty="0"/>
                  <a:t>Train loss</a:t>
                </a:r>
                <a:r>
                  <a:rPr lang="en-GB" dirty="0"/>
                  <a:t>, measures how well the model performs 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grad norm</a:t>
                </a:r>
                <a:r>
                  <a:rPr lang="en-GB" dirty="0"/>
                  <a:t>, shows how big the updates are to model parameters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param norm</a:t>
                </a:r>
                <a:r>
                  <a:rPr lang="en-GB" dirty="0"/>
                  <a:t>, shows the magnitude of model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F720-969B-74BE-2926-275C292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7DF9-DFB5-5100-F933-482D54BA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Finalized dataset and analysis</a:t>
            </a:r>
          </a:p>
          <a:p>
            <a:r>
              <a:rPr lang="en-GB" dirty="0"/>
              <a:t>Read up on SEFLIES</a:t>
            </a:r>
          </a:p>
          <a:p>
            <a:r>
              <a:rPr lang="en-GB" dirty="0"/>
              <a:t>Run D3PM on aa sequences</a:t>
            </a:r>
          </a:p>
          <a:p>
            <a:pPr lvl="1"/>
            <a:r>
              <a:rPr lang="en-GB" dirty="0" err="1"/>
              <a:t>DDiT_Llama</a:t>
            </a:r>
            <a:r>
              <a:rPr lang="en-GB" dirty="0"/>
              <a:t> with uniform transition</a:t>
            </a:r>
          </a:p>
          <a:p>
            <a:r>
              <a:rPr lang="en-GB" dirty="0"/>
              <a:t>Started implementing T5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95A2E-8923-A701-5E02-E7E4FFEF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1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466-4A34-04F6-AD81-621DCE27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pic>
        <p:nvPicPr>
          <p:cNvPr id="6" name="Content Placeholder 5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64A4BC2-F67E-431E-C7FC-BA0AC673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048"/>
            <a:ext cx="5966928" cy="3580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BE7-BC4B-E62F-4BA2-1AB3AA51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8E5C-4B0E-0687-1140-78BA84E9AD1B}"/>
              </a:ext>
            </a:extLst>
          </p:cNvPr>
          <p:cNvSpPr txBox="1"/>
          <p:nvPr/>
        </p:nvSpPr>
        <p:spPr>
          <a:xfrm>
            <a:off x="696286" y="1904301"/>
            <a:ext cx="5603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Created a training/validation/test split (0.8/0.1/0.1)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30</a:t>
            </a:r>
            <a:r>
              <a:rPr lang="en-GB" sz="2000" dirty="0"/>
              <a:t>-72-</a:t>
            </a:r>
            <a:r>
              <a:rPr lang="en-GB" sz="2000" i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Atom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402</a:t>
            </a:r>
            <a:r>
              <a:rPr lang="en-GB" sz="2000" dirty="0"/>
              <a:t>-967-</a:t>
            </a:r>
            <a:r>
              <a:rPr lang="en-GB" sz="2000" i="1" dirty="0"/>
              <a:t>1343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F-group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47</a:t>
            </a:r>
            <a:r>
              <a:rPr lang="en-GB" sz="2000" dirty="0"/>
              <a:t>-115-</a:t>
            </a:r>
            <a:r>
              <a:rPr lang="en-GB" sz="2000" i="1" dirty="0"/>
              <a:t>160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30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EFB-AFB3-1FEB-8629-89BD7752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0390-012B-39D2-0F2C-E43DDFF8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4080" cy="4351338"/>
          </a:xfrm>
        </p:spPr>
        <p:txBody>
          <a:bodyPr>
            <a:normAutofit/>
          </a:bodyPr>
          <a:lstStyle/>
          <a:p>
            <a:r>
              <a:rPr lang="en-GB" dirty="0"/>
              <a:t>SELFIES was developed specifically for generative tasks</a:t>
            </a:r>
          </a:p>
          <a:p>
            <a:pPr lvl="1"/>
            <a:r>
              <a:rPr lang="en-GB" dirty="0"/>
              <a:t>Designed as a formal grammar that is 100% robust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[C][C][C][C][Branch1][Ring1][C][C][C][C]</a:t>
            </a:r>
          </a:p>
          <a:p>
            <a:pPr lvl="1"/>
            <a:r>
              <a:rPr lang="en-GB" dirty="0"/>
              <a:t>[C][=C][C][=C][C][=C][Ring1][=Branch1]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Crystal structures and stochasticity</a:t>
            </a:r>
          </a:p>
          <a:p>
            <a:pPr lvl="1"/>
            <a:r>
              <a:rPr lang="en-GB" dirty="0"/>
              <a:t>Generated molecule not desired</a:t>
            </a:r>
          </a:p>
          <a:p>
            <a:r>
              <a:rPr lang="en-GB" dirty="0"/>
              <a:t>Use </a:t>
            </a:r>
            <a:r>
              <a:rPr lang="en-GB" dirty="0" err="1"/>
              <a:t>RDKit</a:t>
            </a:r>
            <a:r>
              <a:rPr lang="en-GB" dirty="0"/>
              <a:t> and SELFIES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89A0-15F3-91EE-D472-E07163BA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C8AB0-2E1B-AB63-AB22-71AAB815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401" y="5445091"/>
            <a:ext cx="2591162" cy="600159"/>
          </a:xfrm>
          <a:prstGeom prst="rect">
            <a:avLst/>
          </a:prstGeom>
        </p:spPr>
      </p:pic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41FD106F-DF6F-3B62-A29C-122EB60C2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5" y="840104"/>
            <a:ext cx="5658035" cy="31091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E2BEA-3919-8321-EE8B-F88A69119E0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64067" y="5682953"/>
            <a:ext cx="1803334" cy="6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hexagon with a white background&#10;&#10;Description automatically generated">
            <a:extLst>
              <a:ext uri="{FF2B5EF4-FFF2-40B4-BE49-F238E27FC236}">
                <a16:creationId xmlns:a16="http://schemas.microsoft.com/office/drawing/2014/main" id="{51997E91-06DE-E191-A91D-28352D65E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82" y="4365342"/>
            <a:ext cx="2305950" cy="768650"/>
          </a:xfrm>
          <a:prstGeom prst="rect">
            <a:avLst/>
          </a:prstGeom>
        </p:spPr>
      </p:pic>
      <p:pic>
        <p:nvPicPr>
          <p:cNvPr id="16" name="Picture 15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D10557E1-EA4D-EFD2-A920-00E738CBF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32" y="4365342"/>
            <a:ext cx="2305950" cy="7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CD6-818D-11BB-3196-2BE5F6FC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setups</a:t>
            </a:r>
          </a:p>
        </p:txBody>
      </p:sp>
      <p:pic>
        <p:nvPicPr>
          <p:cNvPr id="6" name="Content Placeholder 5" descr="A graph of a train&#10;&#10;Description automatically generated">
            <a:extLst>
              <a:ext uri="{FF2B5EF4-FFF2-40B4-BE49-F238E27FC236}">
                <a16:creationId xmlns:a16="http://schemas.microsoft.com/office/drawing/2014/main" id="{60AA332A-3797-334C-8E8A-0D9868C9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70" y="427290"/>
            <a:ext cx="4028230" cy="2116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C55E-3DDA-3CC3-E5E5-8A9DD86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37709C2B-D9CF-1CB4-126F-9E25DD3E4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66" y="2368290"/>
            <a:ext cx="4028234" cy="2116097"/>
          </a:xfrm>
          <a:prstGeom prst="rect">
            <a:avLst/>
          </a:prstGeom>
        </p:spPr>
      </p:pic>
      <p:pic>
        <p:nvPicPr>
          <p:cNvPr id="10" name="Picture 9" descr="A graph of a train loss&#10;&#10;Description automatically generated">
            <a:extLst>
              <a:ext uri="{FF2B5EF4-FFF2-40B4-BE49-F238E27FC236}">
                <a16:creationId xmlns:a16="http://schemas.microsoft.com/office/drawing/2014/main" id="{331CDEBF-2E48-FB41-AB32-2AB04668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65" y="4309291"/>
            <a:ext cx="4028235" cy="21160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861052-EC08-902D-D25C-31B77FCFA5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87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7C53B1"/>
                </a:solidFill>
              </a:rPr>
              <a:t>Ethereal-sea</a:t>
            </a:r>
          </a:p>
          <a:p>
            <a:pPr lvl="1"/>
            <a:r>
              <a:rPr lang="en-GB" sz="1100" dirty="0"/>
              <a:t>Batch size = [32]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[6]</a:t>
            </a:r>
          </a:p>
          <a:p>
            <a:pPr lvl="1"/>
            <a:r>
              <a:rPr lang="en-GB" sz="1100" dirty="0"/>
              <a:t>Epochs = [5]</a:t>
            </a:r>
          </a:p>
          <a:p>
            <a:r>
              <a:rPr lang="en-GB" sz="1600" dirty="0">
                <a:solidFill>
                  <a:srgbClr val="DC6D3D"/>
                </a:solidFill>
              </a:rPr>
              <a:t>Effortless-valley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[6]</a:t>
            </a:r>
          </a:p>
          <a:p>
            <a:pPr lvl="1"/>
            <a:r>
              <a:rPr lang="en-GB" sz="1100" dirty="0"/>
              <a:t>Epochs = [10]</a:t>
            </a:r>
          </a:p>
          <a:p>
            <a:r>
              <a:rPr lang="en-GB" sz="1600" dirty="0">
                <a:solidFill>
                  <a:srgbClr val="E37892"/>
                </a:solidFill>
              </a:rPr>
              <a:t>Cool-terrain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[384]</a:t>
            </a:r>
          </a:p>
          <a:p>
            <a:pPr lvl="1"/>
            <a:r>
              <a:rPr lang="en-GB" sz="1100" dirty="0"/>
              <a:t># Layers and heads = [12]</a:t>
            </a:r>
          </a:p>
          <a:p>
            <a:pPr lvl="1"/>
            <a:r>
              <a:rPr lang="en-GB" sz="1100" dirty="0"/>
              <a:t>Epochs = [5]</a:t>
            </a:r>
          </a:p>
          <a:p>
            <a:r>
              <a:rPr lang="en-GB" sz="1600" dirty="0">
                <a:solidFill>
                  <a:srgbClr val="87CEBF"/>
                </a:solidFill>
              </a:rPr>
              <a:t>Balmy-elevator</a:t>
            </a:r>
          </a:p>
          <a:p>
            <a:pPr lvl="1"/>
            <a:r>
              <a:rPr lang="en-GB" sz="1100" dirty="0"/>
              <a:t>Batch size = [128]</a:t>
            </a:r>
          </a:p>
          <a:p>
            <a:pPr lvl="1"/>
            <a:r>
              <a:rPr lang="en-GB" sz="1100" dirty="0"/>
              <a:t>Embedding dimension = [768]</a:t>
            </a:r>
          </a:p>
          <a:p>
            <a:pPr lvl="1"/>
            <a:r>
              <a:rPr lang="en-GB" sz="1100" dirty="0"/>
              <a:t># Layers and heads = [12]</a:t>
            </a:r>
          </a:p>
          <a:p>
            <a:pPr lvl="1"/>
            <a:r>
              <a:rPr lang="en-GB" sz="1100" dirty="0"/>
              <a:t>Epochs = [5] (</a:t>
            </a:r>
            <a:r>
              <a:rPr lang="en-GB" sz="1100" i="1" dirty="0"/>
              <a:t>only did 2.6 epochs</a:t>
            </a:r>
            <a:r>
              <a:rPr lang="en-GB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18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56367</TotalTime>
  <Words>582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#16</vt:lpstr>
      <vt:lpstr>Discrete DDPM (D3PM)</vt:lpstr>
      <vt:lpstr>Transition matrices</vt:lpstr>
      <vt:lpstr>Transition Matrix example</vt:lpstr>
      <vt:lpstr>D3PM</vt:lpstr>
      <vt:lpstr>This week?</vt:lpstr>
      <vt:lpstr>UniRef50</vt:lpstr>
      <vt:lpstr>SELFIES</vt:lpstr>
      <vt:lpstr>Different setups</vt:lpstr>
      <vt:lpstr>T5 – as used in D3PM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26</cp:revision>
  <dcterms:created xsi:type="dcterms:W3CDTF">2023-09-07T14:29:33Z</dcterms:created>
  <dcterms:modified xsi:type="dcterms:W3CDTF">2024-05-30T12:45:50Z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