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75" r:id="rId7"/>
    <p:sldId id="276" r:id="rId8"/>
    <p:sldId id="277" r:id="rId9"/>
    <p:sldId id="278" r:id="rId10"/>
    <p:sldId id="261" r:id="rId11"/>
    <p:sldId id="262" r:id="rId12"/>
    <p:sldId id="279" r:id="rId13"/>
    <p:sldId id="280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76E3-1936-442E-AA52-67E59423293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76E3-1936-442E-AA52-67E59423293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20D8-25FE-1B49-E0BE-46168583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2 – Cast all-atom representation in a diffusion setting and explore different setups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F4A0-1D85-CF5F-9F93-4E2CE37CD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49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13E-2FB5-8FE0-3131-BAD00DEA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Recap from previous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9E47-F466-4D87-2CAF-69349EC3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Montserrat" pitchFamily="2" charset="0"/>
              </a:rPr>
              <a:t>Started exploring topics: atom-by-atom generation, non-standard amino acids (nsAA), (chemical) language models and data augmentation</a:t>
            </a:r>
          </a:p>
          <a:p>
            <a:pPr lvl="1"/>
            <a:r>
              <a:rPr lang="en-GB" sz="2000" dirty="0">
                <a:latin typeface="Montserrat" pitchFamily="2" charset="0"/>
              </a:rPr>
              <a:t>Summarized “Atom-by-atom protein generation and beyond with language models” and contacted author</a:t>
            </a:r>
          </a:p>
          <a:p>
            <a:r>
              <a:rPr lang="en-GB" sz="2400" dirty="0">
                <a:latin typeface="Montserrat" pitchFamily="2" charset="0"/>
              </a:rPr>
              <a:t>Started exploring SMILES trough </a:t>
            </a:r>
            <a:r>
              <a:rPr lang="en-GB" sz="2400" dirty="0" err="1">
                <a:latin typeface="Montserrat" pitchFamily="2" charset="0"/>
              </a:rPr>
              <a:t>RDKit</a:t>
            </a:r>
            <a:r>
              <a:rPr lang="en-GB" sz="2400" dirty="0">
                <a:latin typeface="Montserrat" pitchFamily="2" charset="0"/>
              </a:rPr>
              <a:t> tutorial</a:t>
            </a:r>
          </a:p>
          <a:p>
            <a:r>
              <a:rPr lang="en-GB" sz="2400" dirty="0">
                <a:latin typeface="Montserrat" pitchFamily="2" charset="0"/>
              </a:rPr>
              <a:t>Created a mind map</a:t>
            </a:r>
          </a:p>
          <a:p>
            <a:r>
              <a:rPr lang="en-GB" sz="2400" dirty="0">
                <a:latin typeface="Montserrat" pitchFamily="2" charset="0"/>
              </a:rPr>
              <a:t>Went on holiday to Stockholm</a:t>
            </a:r>
          </a:p>
          <a:p>
            <a:pPr marL="0" indent="0">
              <a:buNone/>
            </a:pPr>
            <a:endParaRPr lang="en-GB" sz="2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9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3C74-0E0B-F1FF-F780-4C9EDAA0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What I have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3731-5492-EE84-8ABC-310F5B44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latin typeface="Montserrat" pitchFamily="2" charset="0"/>
              </a:rPr>
              <a:t>Delved into Language Models for protein design</a:t>
            </a:r>
          </a:p>
          <a:p>
            <a:pPr lvl="1"/>
            <a:r>
              <a:rPr lang="en-GB" sz="1600" dirty="0" err="1">
                <a:latin typeface="Montserrat" pitchFamily="2" charset="0"/>
              </a:rPr>
              <a:t>Valentini</a:t>
            </a:r>
            <a:r>
              <a:rPr lang="en-GB" sz="1600" dirty="0">
                <a:latin typeface="Montserrat" pitchFamily="2" charset="0"/>
              </a:rPr>
              <a:t>, Giorgio, et al. "The promises of large language models for protein design and </a:t>
            </a:r>
            <a:r>
              <a:rPr lang="en-GB" sz="1600" dirty="0" err="1">
                <a:latin typeface="Montserrat" pitchFamily="2" charset="0"/>
              </a:rPr>
              <a:t>modeling</a:t>
            </a:r>
            <a:r>
              <a:rPr lang="en-GB" sz="1600" dirty="0">
                <a:latin typeface="Montserrat" pitchFamily="2" charset="0"/>
              </a:rPr>
              <a:t>." Frontiers in Bioinformatics 3 (2023).</a:t>
            </a:r>
          </a:p>
          <a:p>
            <a:r>
              <a:rPr lang="en-GB" sz="2400" dirty="0">
                <a:latin typeface="Montserrat" pitchFamily="2" charset="0"/>
              </a:rPr>
              <a:t>Looked at papers that use 3Di sequences:</a:t>
            </a:r>
          </a:p>
          <a:p>
            <a:pPr lvl="1"/>
            <a:r>
              <a:rPr lang="nl-NL" sz="1600" dirty="0" err="1">
                <a:latin typeface="Montserrat" pitchFamily="2" charset="0"/>
              </a:rPr>
              <a:t>Heinzinger</a:t>
            </a:r>
            <a:r>
              <a:rPr lang="nl-NL" sz="1600" dirty="0">
                <a:latin typeface="Montserrat" pitchFamily="2" charset="0"/>
              </a:rPr>
              <a:t>, Michael, et al. "ProstT5: </a:t>
            </a:r>
            <a:r>
              <a:rPr lang="nl-NL" sz="1600" dirty="0" err="1">
                <a:latin typeface="Montserrat" pitchFamily="2" charset="0"/>
              </a:rPr>
              <a:t>Bilingual</a:t>
            </a:r>
            <a:r>
              <a:rPr lang="nl-NL" sz="1600" dirty="0">
                <a:latin typeface="Montserrat" pitchFamily="2" charset="0"/>
              </a:rPr>
              <a:t> </a:t>
            </a:r>
            <a:r>
              <a:rPr lang="nl-NL" sz="1600" dirty="0" err="1">
                <a:latin typeface="Montserrat" pitchFamily="2" charset="0"/>
              </a:rPr>
              <a:t>language</a:t>
            </a:r>
            <a:r>
              <a:rPr lang="nl-NL" sz="1600" dirty="0">
                <a:latin typeface="Montserrat" pitchFamily="2" charset="0"/>
              </a:rPr>
              <a:t> model </a:t>
            </a:r>
            <a:r>
              <a:rPr lang="nl-NL" sz="1600" dirty="0" err="1">
                <a:latin typeface="Montserrat" pitchFamily="2" charset="0"/>
              </a:rPr>
              <a:t>for</a:t>
            </a:r>
            <a:r>
              <a:rPr lang="nl-NL" sz="1600" dirty="0">
                <a:latin typeface="Montserrat" pitchFamily="2" charset="0"/>
              </a:rPr>
              <a:t> </a:t>
            </a:r>
            <a:r>
              <a:rPr lang="nl-NL" sz="1600" dirty="0" err="1">
                <a:latin typeface="Montserrat" pitchFamily="2" charset="0"/>
              </a:rPr>
              <a:t>protein</a:t>
            </a:r>
            <a:r>
              <a:rPr lang="nl-NL" sz="1600" dirty="0">
                <a:latin typeface="Montserrat" pitchFamily="2" charset="0"/>
              </a:rPr>
              <a:t> </a:t>
            </a:r>
            <a:r>
              <a:rPr lang="nl-NL" sz="1600" dirty="0" err="1">
                <a:latin typeface="Montserrat" pitchFamily="2" charset="0"/>
              </a:rPr>
              <a:t>sequence</a:t>
            </a:r>
            <a:r>
              <a:rPr lang="nl-NL" sz="1600" dirty="0">
                <a:latin typeface="Montserrat" pitchFamily="2" charset="0"/>
              </a:rPr>
              <a:t> </a:t>
            </a:r>
            <a:r>
              <a:rPr lang="nl-NL" sz="1600" dirty="0" err="1">
                <a:latin typeface="Montserrat" pitchFamily="2" charset="0"/>
              </a:rPr>
              <a:t>and</a:t>
            </a:r>
            <a:r>
              <a:rPr lang="nl-NL" sz="1600" dirty="0">
                <a:latin typeface="Montserrat" pitchFamily="2" charset="0"/>
              </a:rPr>
              <a:t> </a:t>
            </a:r>
            <a:r>
              <a:rPr lang="nl-NL" sz="1600" dirty="0" err="1">
                <a:latin typeface="Montserrat" pitchFamily="2" charset="0"/>
              </a:rPr>
              <a:t>structure</a:t>
            </a:r>
            <a:r>
              <a:rPr lang="nl-NL" sz="1600" dirty="0">
                <a:latin typeface="Montserrat" pitchFamily="2" charset="0"/>
              </a:rPr>
              <a:t>." </a:t>
            </a:r>
            <a:r>
              <a:rPr lang="nl-NL" sz="1600" dirty="0" err="1">
                <a:latin typeface="Montserrat" pitchFamily="2" charset="0"/>
              </a:rPr>
              <a:t>bioRxiv</a:t>
            </a:r>
            <a:r>
              <a:rPr lang="nl-NL" sz="1600" dirty="0">
                <a:latin typeface="Montserrat" pitchFamily="2" charset="0"/>
              </a:rPr>
              <a:t> (2023): 2023-07.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Su, Jin, et al. "</a:t>
            </a:r>
            <a:r>
              <a:rPr lang="en-GB" sz="1600" dirty="0" err="1">
                <a:latin typeface="Montserrat" pitchFamily="2" charset="0"/>
              </a:rPr>
              <a:t>Saprot</a:t>
            </a:r>
            <a:r>
              <a:rPr lang="en-GB" sz="1600" dirty="0">
                <a:latin typeface="Montserrat" pitchFamily="2" charset="0"/>
              </a:rPr>
              <a:t>: Protein language </a:t>
            </a:r>
            <a:r>
              <a:rPr lang="en-GB" sz="1600" dirty="0" err="1">
                <a:latin typeface="Montserrat" pitchFamily="2" charset="0"/>
              </a:rPr>
              <a:t>modeling</a:t>
            </a:r>
            <a:r>
              <a:rPr lang="en-GB" sz="1600" dirty="0">
                <a:latin typeface="Montserrat" pitchFamily="2" charset="0"/>
              </a:rPr>
              <a:t> with structure-aware vocabulary." </a:t>
            </a:r>
            <a:r>
              <a:rPr lang="en-GB" sz="1600" dirty="0" err="1">
                <a:latin typeface="Montserrat" pitchFamily="2" charset="0"/>
              </a:rPr>
              <a:t>bioRxiv</a:t>
            </a:r>
            <a:r>
              <a:rPr lang="en-GB" sz="1600" dirty="0">
                <a:latin typeface="Montserrat" pitchFamily="2" charset="0"/>
              </a:rPr>
              <a:t> (2023): 2023-10.</a:t>
            </a:r>
          </a:p>
          <a:p>
            <a:r>
              <a:rPr lang="en-GB" sz="2400" dirty="0">
                <a:latin typeface="Montserrat" pitchFamily="2" charset="0"/>
              </a:rPr>
              <a:t>Tried to create a database with all-atom and 3Di representation</a:t>
            </a:r>
          </a:p>
          <a:p>
            <a:pPr lvl="1"/>
            <a:r>
              <a:rPr lang="en-GB" sz="2000" dirty="0">
                <a:latin typeface="Montserrat" pitchFamily="2" charset="0"/>
              </a:rPr>
              <a:t>Creating a 3Di database on my laptop but was not a success yet</a:t>
            </a:r>
          </a:p>
          <a:p>
            <a:r>
              <a:rPr lang="en-GB" sz="2400" dirty="0">
                <a:latin typeface="Montserrat" pitchFamily="2" charset="0"/>
              </a:rPr>
              <a:t>Questions got answered by Daniel Flam-Shepherd</a:t>
            </a:r>
          </a:p>
          <a:p>
            <a:pPr lvl="1"/>
            <a:r>
              <a:rPr lang="en-GB" sz="2000" dirty="0">
                <a:latin typeface="Montserrat" pitchFamily="2" charset="0"/>
              </a:rPr>
              <a:t>They did not test against other models (only tried different architectures)</a:t>
            </a:r>
          </a:p>
          <a:p>
            <a:pPr lvl="1"/>
            <a:r>
              <a:rPr lang="en-GB" sz="2000" dirty="0">
                <a:latin typeface="Montserrat" pitchFamily="2" charset="0"/>
              </a:rPr>
              <a:t>Data augmentation using atom reordering does not change molecular structure so is a feasible augmentation</a:t>
            </a:r>
          </a:p>
          <a:p>
            <a:pPr lvl="1"/>
            <a:endParaRPr lang="en-GB" sz="2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6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1E19-61B8-D2E8-02F1-BC9B326D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Summary/Idea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4ABA-4D1D-CA63-D931-C18977170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Montserrat" pitchFamily="2" charset="0"/>
              </a:rPr>
              <a:t>Use all-atom representation in combination with 3Di tokens (optionally use angle representation). </a:t>
            </a:r>
          </a:p>
          <a:p>
            <a:pPr lvl="1"/>
            <a:r>
              <a:rPr lang="en-GB" sz="2000" dirty="0">
                <a:latin typeface="Montserrat" pitchFamily="2" charset="0"/>
              </a:rPr>
              <a:t>This gives a rich representation of a protein in 1D and 3D space</a:t>
            </a:r>
          </a:p>
          <a:p>
            <a:pPr lvl="1"/>
            <a:r>
              <a:rPr lang="en-GB" sz="2000" dirty="0">
                <a:latin typeface="Montserrat" pitchFamily="2" charset="0"/>
              </a:rPr>
              <a:t>Allows for a possible unnatural amino acid generation</a:t>
            </a:r>
          </a:p>
          <a:p>
            <a:r>
              <a:rPr lang="en-GB" sz="2400" dirty="0">
                <a:latin typeface="Montserrat" pitchFamily="2" charset="0"/>
              </a:rPr>
              <a:t>3 possible architectures:</a:t>
            </a:r>
          </a:p>
          <a:p>
            <a:pPr lvl="1"/>
            <a:r>
              <a:rPr lang="en-GB" sz="2000" dirty="0">
                <a:latin typeface="Montserrat" pitchFamily="2" charset="0"/>
              </a:rPr>
              <a:t>Vanilla Transformer – Used by M. </a:t>
            </a:r>
            <a:r>
              <a:rPr lang="en-GB" sz="2000" dirty="0" err="1">
                <a:latin typeface="Montserrat" pitchFamily="2" charset="0"/>
              </a:rPr>
              <a:t>Heizinger</a:t>
            </a:r>
            <a:r>
              <a:rPr lang="en-GB" sz="2000" dirty="0">
                <a:latin typeface="Montserrat" pitchFamily="2" charset="0"/>
              </a:rPr>
              <a:t> et al.(2023) where they translate AA sequence into 3Di tokens</a:t>
            </a:r>
          </a:p>
          <a:p>
            <a:pPr lvl="1"/>
            <a:r>
              <a:rPr lang="en-GB" sz="2000" dirty="0">
                <a:latin typeface="Montserrat" pitchFamily="2" charset="0"/>
              </a:rPr>
              <a:t>Encoder/BERT – Used by anonymous (2023) where they use a combination of AA sequence and 3Di sequence to extract protein features (secondary structure info, etc.)</a:t>
            </a:r>
          </a:p>
          <a:p>
            <a:pPr lvl="1"/>
            <a:r>
              <a:rPr lang="en-GB" sz="2000" dirty="0">
                <a:latin typeface="Montserrat" pitchFamily="2" charset="0"/>
              </a:rPr>
              <a:t>Decoder/GPT – Used by Flam-Shepherd et al. (2022) where they use the all-atom representation to generate new proteins</a:t>
            </a:r>
          </a:p>
        </p:txBody>
      </p:sp>
    </p:spTree>
    <p:extLst>
      <p:ext uri="{BB962C8B-B14F-4D97-AF65-F5344CB8AC3E}">
        <p14:creationId xmlns:p14="http://schemas.microsoft.com/office/powerpoint/2010/main" val="290189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975F-0290-647E-E643-33BE5E20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latin typeface="Montserrat Light" pitchFamily="2" charset="0"/>
              </a:rPr>
              <a:t>Summary/Idea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D071-696C-1F5A-63CE-9FCF2F7DF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latin typeface="Montserrat" pitchFamily="2" charset="0"/>
              </a:rPr>
              <a:t>A reason for atom-by-atom: </a:t>
            </a:r>
            <a:r>
              <a:rPr lang="en-GB" sz="2000" i="1" dirty="0">
                <a:solidFill>
                  <a:srgbClr val="FF0000"/>
                </a:solidFill>
                <a:latin typeface="Montserrat" pitchFamily="2" charset="0"/>
              </a:rPr>
              <a:t>Compared with algorithms in NLP, protein tokenization methods still remain at a low level without a well-defined and biologically meaningful protein token algorithm (Vu et al., 2022). This may be a direction for unlocking the secrets of proteins. </a:t>
            </a:r>
          </a:p>
          <a:p>
            <a:pPr lvl="1"/>
            <a:r>
              <a:rPr lang="en-GB" sz="2000" dirty="0">
                <a:latin typeface="Montserrat" pitchFamily="2" charset="0"/>
              </a:rPr>
              <a:t>From: Hu et al. (2022) - Protein Language Models and Structure Prediction Connection and Progression</a:t>
            </a:r>
          </a:p>
          <a:p>
            <a:r>
              <a:rPr lang="en-GB" sz="2400" dirty="0">
                <a:latin typeface="Montserrat" pitchFamily="2" charset="0"/>
              </a:rPr>
              <a:t>Use diffusion on the transformer architecture?</a:t>
            </a:r>
          </a:p>
          <a:p>
            <a:r>
              <a:rPr lang="en-GB" sz="2400" dirty="0">
                <a:latin typeface="Montserrat" pitchFamily="2" charset="0"/>
              </a:rPr>
              <a:t>Build on existing language models i.e. fine-tune using new representation</a:t>
            </a:r>
          </a:p>
          <a:p>
            <a:r>
              <a:rPr lang="en-GB" sz="2400" dirty="0">
                <a:latin typeface="Montserrat" pitchFamily="2" charset="0"/>
              </a:rPr>
              <a:t>Use larger protein language model to help train our smaller model?</a:t>
            </a:r>
          </a:p>
          <a:p>
            <a:pPr lvl="1"/>
            <a:r>
              <a:rPr lang="en-GB" sz="2000" dirty="0">
                <a:latin typeface="Montserrat" pitchFamily="2" charset="0"/>
              </a:rPr>
              <a:t>This has been done where GPT-4 is used to train and improve smaller models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11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7AED-E2B5-8D17-F76A-ABAB136A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Small change to the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5ADF-6B0C-FB68-96FE-B35ADC22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a festival from the 9</a:t>
            </a:r>
            <a:r>
              <a:rPr lang="en-GB" baseline="30000" dirty="0"/>
              <a:t>th</a:t>
            </a:r>
            <a:r>
              <a:rPr lang="en-GB" dirty="0"/>
              <a:t> till 11</a:t>
            </a:r>
            <a:r>
              <a:rPr lang="en-GB" baseline="30000" dirty="0"/>
              <a:t>th</a:t>
            </a:r>
            <a:r>
              <a:rPr lang="en-GB" dirty="0"/>
              <a:t> of May but greenlight is on the 10</a:t>
            </a:r>
            <a:r>
              <a:rPr lang="en-GB" baseline="30000" dirty="0"/>
              <a:t>th</a:t>
            </a:r>
            <a:r>
              <a:rPr lang="en-GB" dirty="0"/>
              <a:t> so maybe we can change greenlight to the 8</a:t>
            </a:r>
            <a:r>
              <a:rPr lang="en-GB" baseline="30000" dirty="0"/>
              <a:t>th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774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342C-7908-6E8F-4F55-1689982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Next week?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77C7-9F01-AD0E-7CE8-833461F01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Montserrat" pitchFamily="2" charset="0"/>
              </a:rPr>
              <a:t>Finish creating the database</a:t>
            </a:r>
          </a:p>
          <a:p>
            <a:r>
              <a:rPr lang="en-GB" sz="2400" dirty="0">
                <a:latin typeface="Montserrat" pitchFamily="2" charset="0"/>
              </a:rPr>
              <a:t>Make a decision on architecture</a:t>
            </a:r>
          </a:p>
          <a:p>
            <a:endParaRPr lang="en-GB" sz="2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3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4DD-75EB-3F93-BD97-4E014EC1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6424-5624-8C22-532D-E4A570F1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Focus on research questions</a:t>
            </a:r>
          </a:p>
          <a:p>
            <a:r>
              <a:rPr lang="en-GB" dirty="0">
                <a:latin typeface="Montserrat" pitchFamily="2" charset="0"/>
              </a:rPr>
              <a:t>Change the greenlight meeting in Mare</a:t>
            </a:r>
          </a:p>
          <a:p>
            <a:r>
              <a:rPr lang="en-GB" dirty="0">
                <a:latin typeface="Montserrat" pitchFamily="2" charset="0"/>
              </a:rPr>
              <a:t>Conversion back and forth from 3di and structure</a:t>
            </a:r>
          </a:p>
          <a:p>
            <a:r>
              <a:rPr lang="en-GB" dirty="0">
                <a:latin typeface="Montserrat" pitchFamily="2" charset="0"/>
              </a:rPr>
              <a:t>3di per atom instead of per aa</a:t>
            </a:r>
          </a:p>
          <a:p>
            <a:r>
              <a:rPr lang="en-GB" dirty="0">
                <a:latin typeface="Montserrat" pitchFamily="2" charset="0"/>
              </a:rPr>
              <a:t>See if we want to investigate sequence length</a:t>
            </a:r>
          </a:p>
          <a:p>
            <a:pPr lvl="1"/>
            <a:r>
              <a:rPr lang="en-GB" dirty="0">
                <a:latin typeface="Montserrat" pitchFamily="2" charset="0"/>
              </a:rPr>
              <a:t>What architectures like Hyena or Mamba</a:t>
            </a:r>
          </a:p>
        </p:txBody>
      </p:sp>
    </p:spTree>
    <p:extLst>
      <p:ext uri="{BB962C8B-B14F-4D97-AF65-F5344CB8AC3E}">
        <p14:creationId xmlns:p14="http://schemas.microsoft.com/office/powerpoint/2010/main" val="155395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216D-D40C-1406-AF2D-AA164E64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Scenario 1 – Use GPT with all-atom &amp; 3Di tokens and compare with original all-atom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ADC8-D7C7-7987-4E2D-F65F2EF9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56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Props1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FCE147-8410-4EC7-8887-8B99F515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132242-1526-4AAA-B2E0-CF080077ABF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65d5d57-d9fb-4c30-80d3-68aca1ff0522"/>
    <ds:schemaRef ds:uri="http://schemas.microsoft.com/office/2006/documentManagement/types"/>
    <ds:schemaRef ds:uri="32f5fda4-97a3-47c7-8308-3025c576a37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22800</TotalTime>
  <Words>561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Light</vt:lpstr>
      <vt:lpstr>Office Theme</vt:lpstr>
      <vt:lpstr>Weekly Update #5</vt:lpstr>
      <vt:lpstr>Recap from previous weeks</vt:lpstr>
      <vt:lpstr>What I have done</vt:lpstr>
      <vt:lpstr>Summary/Idea overview</vt:lpstr>
      <vt:lpstr>Summary/Idea overview</vt:lpstr>
      <vt:lpstr>Small change to the schedule</vt:lpstr>
      <vt:lpstr>Next week?</vt:lpstr>
      <vt:lpstr>notes</vt:lpstr>
      <vt:lpstr>Scenario 1 – Use GPT with all-atom &amp; 3Di tokens and compare with original all-atom paper</vt:lpstr>
      <vt:lpstr>Scenario 2 – Cast all-atom representation in a diffusion setting and explore different setups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14</cp:revision>
  <dcterms:created xsi:type="dcterms:W3CDTF">2023-09-07T14:29:33Z</dcterms:created>
  <dcterms:modified xsi:type="dcterms:W3CDTF">2024-01-11T11:04:48Z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