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4" r:id="rId6"/>
    <p:sldId id="275" r:id="rId7"/>
    <p:sldId id="278" r:id="rId8"/>
    <p:sldId id="279" r:id="rId9"/>
    <p:sldId id="280" r:id="rId10"/>
    <p:sldId id="281" r:id="rId11"/>
    <p:sldId id="282" r:id="rId12"/>
    <p:sldId id="286" r:id="rId13"/>
    <p:sldId id="284" r:id="rId14"/>
    <p:sldId id="288" r:id="rId15"/>
    <p:sldId id="287" r:id="rId16"/>
    <p:sldId id="289" r:id="rId17"/>
    <p:sldId id="290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F2C810-122D-D06B-A481-1710A7A4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773"/>
            <a:ext cx="6105600" cy="4838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9BE05-5AAF-2CA6-C90E-EF84BAA3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66" y="1216773"/>
            <a:ext cx="6105600" cy="43856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AB0367E-2184-AF40-686C-60CEC447A355}"/>
              </a:ext>
            </a:extLst>
          </p:cNvPr>
          <p:cNvSpPr txBox="1">
            <a:spLocks/>
          </p:cNvSpPr>
          <p:nvPr/>
        </p:nvSpPr>
        <p:spPr>
          <a:xfrm>
            <a:off x="838200" y="337693"/>
            <a:ext cx="10515600" cy="7321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Montserrat Light" pitchFamily="2" charset="0"/>
              </a:rPr>
              <a:t>Experiments sorted on importance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10EE24-4875-A956-7913-AA680F63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11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C74-0E0B-F1FF-F780-4C9EDAA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3731-5492-EE84-8ABC-310F5B44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  <a:latin typeface="Montserrat" pitchFamily="2" charset="0"/>
              </a:rPr>
              <a:t>Worked out the four scenarios</a:t>
            </a:r>
          </a:p>
          <a:p>
            <a:r>
              <a:rPr lang="en-GB" dirty="0">
                <a:latin typeface="Montserrat" pitchFamily="2" charset="0"/>
              </a:rPr>
              <a:t>Explored 3Di further</a:t>
            </a:r>
          </a:p>
          <a:p>
            <a:r>
              <a:rPr lang="en-GB" sz="2400" dirty="0">
                <a:solidFill>
                  <a:schemeClr val="bg2"/>
                </a:solidFill>
                <a:latin typeface="Montserrat" pitchFamily="2" charset="0"/>
              </a:rPr>
              <a:t>Worked on creating SMILES dataset and 3Di dataset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Found a way to obtain 3Di sequence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But I ran into problems with the size (200.000+ proteins) of all .</a:t>
            </a:r>
            <a:r>
              <a:rPr lang="en-GB" dirty="0" err="1">
                <a:solidFill>
                  <a:schemeClr val="bg2"/>
                </a:solidFill>
                <a:latin typeface="Montserrat" pitchFamily="2" charset="0"/>
              </a:rPr>
              <a:t>pdb</a:t>
            </a:r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 files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Maybe perform a length screening beforehand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Still looking into atom reordering</a:t>
            </a:r>
          </a:p>
          <a:p>
            <a:pPr lvl="1"/>
            <a:endParaRPr lang="en-GB" dirty="0">
              <a:solidFill>
                <a:schemeClr val="bg2"/>
              </a:solidFill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  <a:p>
            <a:pPr lvl="1"/>
            <a:endParaRPr lang="en-GB" sz="20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E93E-D151-AEA9-C63F-E4182E2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23D8-47A9-D9FC-B2D6-5FEC75C1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3Di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6DE4-6346-4E1A-BAA4-9731E72A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i="1" dirty="0">
                <a:latin typeface="Montserrat" pitchFamily="2" charset="0"/>
              </a:rPr>
              <a:t>“For FoldSeek, we developed a type of structural alphabet that does not describe the backbone but, rather, tertiary interactions.” </a:t>
            </a:r>
            <a:r>
              <a:rPr lang="en-GB" sz="2000" baseline="30000" dirty="0">
                <a:latin typeface="Montserrat" pitchFamily="2" charset="0"/>
              </a:rPr>
              <a:t>1</a:t>
            </a:r>
          </a:p>
          <a:p>
            <a:pPr marL="0" indent="0">
              <a:buNone/>
            </a:pPr>
            <a:endParaRPr lang="en-GB" sz="2000" baseline="30000" dirty="0">
              <a:latin typeface="Montserrat" pitchFamily="2" charset="0"/>
            </a:endParaRPr>
          </a:p>
          <a:p>
            <a:r>
              <a:rPr lang="en-GB" sz="2000" dirty="0">
                <a:latin typeface="Montserrat" pitchFamily="2" charset="0"/>
              </a:rPr>
              <a:t>Extracts structural features from a protein and uses an VQ-VAE to convert to 3Di sequence</a:t>
            </a:r>
          </a:p>
          <a:p>
            <a:pPr lvl="1"/>
            <a:r>
              <a:rPr lang="en-GB" sz="1800" i="1" dirty="0">
                <a:latin typeface="Montserrat" pitchFamily="2" charset="0"/>
              </a:rPr>
              <a:t>“the encoder predicts the best matching 3Di state for each residue.” </a:t>
            </a:r>
            <a:r>
              <a:rPr lang="en-GB" sz="1800" baseline="30000" dirty="0">
                <a:latin typeface="Montserrat" pitchFamily="2" charset="0"/>
              </a:rPr>
              <a:t>1</a:t>
            </a:r>
          </a:p>
          <a:p>
            <a:pPr marL="457200" lvl="1" indent="0">
              <a:buNone/>
            </a:pPr>
            <a:endParaRPr lang="en-GB" sz="1800" baseline="30000" dirty="0">
              <a:latin typeface="Montserrat" pitchFamily="2" charset="0"/>
            </a:endParaRPr>
          </a:p>
          <a:p>
            <a:r>
              <a:rPr lang="en-GB" sz="2000" i="1" dirty="0">
                <a:latin typeface="Montserrat" pitchFamily="2" charset="0"/>
              </a:rPr>
              <a:t>“To select nearest-</a:t>
            </a:r>
            <a:r>
              <a:rPr lang="en-GB" sz="2000" i="1" dirty="0" err="1">
                <a:latin typeface="Montserrat" pitchFamily="2" charset="0"/>
              </a:rPr>
              <a:t>neighbor</a:t>
            </a:r>
            <a:r>
              <a:rPr lang="en-GB" sz="2000" i="1" dirty="0">
                <a:latin typeface="Montserrat" pitchFamily="2" charset="0"/>
              </a:rPr>
              <a:t> residues that maximize the performance of the resulting 3Di alphabet in finding and aligning homologous structures, we introduced the virtual </a:t>
            </a:r>
            <a:r>
              <a:rPr lang="en-GB" sz="2000" i="1" dirty="0" err="1">
                <a:latin typeface="Montserrat" pitchFamily="2" charset="0"/>
              </a:rPr>
              <a:t>center</a:t>
            </a:r>
            <a:r>
              <a:rPr lang="en-GB" sz="2000" i="1" dirty="0">
                <a:latin typeface="Montserrat" pitchFamily="2" charset="0"/>
              </a:rPr>
              <a:t> V of a residue. The virtual </a:t>
            </a:r>
            <a:r>
              <a:rPr lang="en-GB" sz="2000" i="1" dirty="0" err="1">
                <a:latin typeface="Montserrat" pitchFamily="2" charset="0"/>
              </a:rPr>
              <a:t>center</a:t>
            </a:r>
            <a:r>
              <a:rPr lang="en-GB" sz="2000" i="1" dirty="0">
                <a:latin typeface="Montserrat" pitchFamily="2" charset="0"/>
              </a:rPr>
              <a:t> position is defined by the angle θ, the dihedral angle τ and the length l”</a:t>
            </a:r>
            <a:r>
              <a:rPr lang="en-GB" sz="2000" baseline="30000" dirty="0">
                <a:latin typeface="Montserrat" pitchFamily="2" charset="0"/>
              </a:rPr>
              <a:t> 1</a:t>
            </a:r>
          </a:p>
          <a:p>
            <a:endParaRPr lang="en-GB" sz="2000" i="1" dirty="0">
              <a:latin typeface="Montserrat" pitchFamily="2" charset="0"/>
            </a:endParaRPr>
          </a:p>
          <a:p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AF0DF-66CA-C802-CF64-7FD96585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52E50-01C9-217E-9E9C-CA585860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</p:spTree>
    <p:extLst>
      <p:ext uri="{BB962C8B-B14F-4D97-AF65-F5344CB8AC3E}">
        <p14:creationId xmlns:p14="http://schemas.microsoft.com/office/powerpoint/2010/main" val="18180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C74-0E0B-F1FF-F780-4C9EDAA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3731-5492-EE84-8ABC-310F5B44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  <a:latin typeface="Montserrat" pitchFamily="2" charset="0"/>
              </a:rPr>
              <a:t>Worked out the four scenarios</a:t>
            </a:r>
          </a:p>
          <a:p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Explored 3Di further</a:t>
            </a:r>
          </a:p>
          <a:p>
            <a:r>
              <a:rPr lang="en-GB" sz="2400" dirty="0">
                <a:latin typeface="Montserrat" pitchFamily="2" charset="0"/>
              </a:rPr>
              <a:t>Worked on creating SMILES dataset and 3Di dataset</a:t>
            </a:r>
          </a:p>
          <a:p>
            <a:pPr lvl="1"/>
            <a:r>
              <a:rPr lang="en-GB" dirty="0">
                <a:latin typeface="Montserrat" pitchFamily="2" charset="0"/>
              </a:rPr>
              <a:t>Found a way to obtain 3Di sequence</a:t>
            </a:r>
          </a:p>
          <a:p>
            <a:pPr lvl="2"/>
            <a:r>
              <a:rPr lang="en-GB" dirty="0">
                <a:latin typeface="Montserrat" pitchFamily="2" charset="0"/>
              </a:rPr>
              <a:t>But I ran into problems with the size (200.000+ proteins) of all .</a:t>
            </a:r>
            <a:r>
              <a:rPr lang="en-GB" dirty="0" err="1">
                <a:latin typeface="Montserrat" pitchFamily="2" charset="0"/>
              </a:rPr>
              <a:t>pdb</a:t>
            </a:r>
            <a:r>
              <a:rPr lang="en-GB" dirty="0">
                <a:latin typeface="Montserrat" pitchFamily="2" charset="0"/>
              </a:rPr>
              <a:t> files</a:t>
            </a:r>
          </a:p>
          <a:p>
            <a:pPr lvl="2"/>
            <a:r>
              <a:rPr lang="en-GB" dirty="0">
                <a:latin typeface="Montserrat" pitchFamily="2" charset="0"/>
              </a:rPr>
              <a:t>Maybe perform a length screening beforehand</a:t>
            </a:r>
          </a:p>
          <a:p>
            <a:pPr lvl="1"/>
            <a:r>
              <a:rPr lang="en-GB" dirty="0">
                <a:latin typeface="Montserrat" pitchFamily="2" charset="0"/>
              </a:rPr>
              <a:t>Still looking into atom reordering</a:t>
            </a:r>
          </a:p>
          <a:p>
            <a:pPr lvl="1"/>
            <a:endParaRPr lang="en-GB" dirty="0">
              <a:solidFill>
                <a:schemeClr val="bg2"/>
              </a:solidFill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  <a:p>
            <a:pPr lvl="1"/>
            <a:endParaRPr lang="en-GB" sz="20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E93E-D151-AEA9-C63F-E4182E2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4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22DE-4904-96DA-B531-AB02F80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807E-E1B6-6BA7-7966-E3FD7328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experimenting</a:t>
            </a:r>
          </a:p>
          <a:p>
            <a:r>
              <a:rPr lang="en-GB" dirty="0"/>
              <a:t>Do a data analysis</a:t>
            </a:r>
          </a:p>
          <a:p>
            <a:r>
              <a:rPr lang="en-GB" dirty="0"/>
              <a:t>Integrate feedback of current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70781-B14A-AFD4-6B1A-ED7B84F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0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FF3AD-71E6-BC55-4C8A-44354F6C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Montserrat" pitchFamily="2" charset="0"/>
              </a:rPr>
              <a:t>Started exploring topics: atom-by-atom generation, non-standard amino acids (nsAA), (chemical) language models, data augmentation and 3Di</a:t>
            </a:r>
          </a:p>
          <a:p>
            <a:r>
              <a:rPr lang="en-GB" sz="2400" dirty="0">
                <a:latin typeface="Montserrat" pitchFamily="2" charset="0"/>
              </a:rPr>
              <a:t>Started creating protein SMILES dataset with </a:t>
            </a:r>
            <a:r>
              <a:rPr lang="en-GB" sz="2400" dirty="0" err="1">
                <a:latin typeface="Montserrat" pitchFamily="2" charset="0"/>
              </a:rPr>
              <a:t>RDKit</a:t>
            </a:r>
            <a:endParaRPr lang="en-GB" sz="2400" dirty="0">
              <a:latin typeface="Montserrat" pitchFamily="2" charset="0"/>
            </a:endParaRPr>
          </a:p>
          <a:p>
            <a:r>
              <a:rPr lang="en-GB" sz="2400" dirty="0">
                <a:latin typeface="Montserrat" pitchFamily="2" charset="0"/>
              </a:rPr>
              <a:t>Created a mind map</a:t>
            </a:r>
          </a:p>
          <a:p>
            <a:r>
              <a:rPr lang="en-GB" sz="2400" dirty="0">
                <a:latin typeface="Montserrat" pitchFamily="2" charset="0"/>
              </a:rPr>
              <a:t>Brainstormed on scenarios</a:t>
            </a:r>
          </a:p>
          <a:p>
            <a:pPr marL="0" indent="0">
              <a:buNone/>
            </a:pPr>
            <a:endParaRPr lang="en-GB" sz="24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878B-ACF6-9004-B824-F2528FE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C74-0E0B-F1FF-F780-4C9EDAA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3731-5492-EE84-8ABC-310F5B44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Montserrat" pitchFamily="2" charset="0"/>
              </a:rPr>
              <a:t>Worked out the four scenarios</a:t>
            </a:r>
          </a:p>
          <a:p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Explored 3Di further</a:t>
            </a:r>
          </a:p>
          <a:p>
            <a:r>
              <a:rPr lang="en-GB" sz="2400" dirty="0">
                <a:solidFill>
                  <a:schemeClr val="bg2"/>
                </a:solidFill>
                <a:latin typeface="Montserrat" pitchFamily="2" charset="0"/>
              </a:rPr>
              <a:t>Worked on creating SMILES dataset and 3Di dataset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Ran into problems with the size of all .</a:t>
            </a:r>
            <a:r>
              <a:rPr lang="en-GB" dirty="0" err="1">
                <a:solidFill>
                  <a:schemeClr val="bg2"/>
                </a:solidFill>
                <a:latin typeface="Montserrat" pitchFamily="2" charset="0"/>
              </a:rPr>
              <a:t>pdb</a:t>
            </a:r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 files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Found a way to obtain 3Di sequence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But I ran into problems with the size (200.000+ proteins) of all .</a:t>
            </a:r>
            <a:r>
              <a:rPr lang="en-GB" dirty="0" err="1">
                <a:solidFill>
                  <a:schemeClr val="bg2"/>
                </a:solidFill>
                <a:latin typeface="Montserrat" pitchFamily="2" charset="0"/>
              </a:rPr>
              <a:t>pdb</a:t>
            </a:r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 files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Maybe perform a length screening beforehand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Still looking into atom reordering</a:t>
            </a:r>
          </a:p>
          <a:p>
            <a:pPr lvl="1"/>
            <a:endParaRPr lang="en-GB" dirty="0">
              <a:latin typeface="Montserrat" pitchFamily="2" charset="0"/>
            </a:endParaRPr>
          </a:p>
          <a:p>
            <a:pPr lvl="1"/>
            <a:endParaRPr lang="en-GB" dirty="0">
              <a:solidFill>
                <a:schemeClr val="bg2"/>
              </a:solidFill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  <a:p>
            <a:pPr lvl="1"/>
            <a:endParaRPr lang="en-GB" sz="20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E93E-D151-AEA9-C63F-E4182E2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6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7F0B7-045F-F5F5-BCAB-4A704E66DBC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211261" y="205851"/>
            <a:ext cx="9769475" cy="569436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DF0E9-0E96-7879-8D5E-EB85C862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71" y="6088326"/>
            <a:ext cx="8428057" cy="65994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0B24FE1-F716-913A-97BA-BD2788DC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4DEF3-BDB6-69A1-B1B6-58ED94F9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56" y="537912"/>
            <a:ext cx="9654887" cy="57821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F58CB-2400-B2B6-704B-ECF87BE5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3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0D59E-FF27-5584-139E-C5289F27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48" y="176921"/>
            <a:ext cx="8833103" cy="65041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85F5-7AC9-FC75-7F32-4E21301F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8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2A906-D072-7F82-C56B-2A10877F2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79" y="206421"/>
            <a:ext cx="7388841" cy="64451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126EC-136B-F139-C453-5FB01EA8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33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7490DA-3EC5-50CC-C52F-72631F96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94" y="6108490"/>
            <a:ext cx="5030212" cy="7495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ECA8D6-64E8-BC3E-9362-8B9272CC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232"/>
            <a:ext cx="3967420" cy="4057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72285A-1728-BFD8-F6B1-F4392A0CA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460" y="1145232"/>
            <a:ext cx="4421080" cy="483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7FD3E-BC3B-EBB9-F147-E1A3A5767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580" y="1145232"/>
            <a:ext cx="3967420" cy="311882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6C3C3F2-58CE-9E52-FF9F-C484AB03D4CE}"/>
              </a:ext>
            </a:extLst>
          </p:cNvPr>
          <p:cNvSpPr txBox="1">
            <a:spLocks/>
          </p:cNvSpPr>
          <p:nvPr/>
        </p:nvSpPr>
        <p:spPr>
          <a:xfrm>
            <a:off x="838200" y="38160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C49BEC-67DB-FBDA-BDE9-43BE81DA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68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7BA1-D86D-9C79-B2A9-42583DD8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3EFF-53B7-15CC-C5C8-6D982474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is the </a:t>
            </a:r>
            <a:r>
              <a:rPr lang="en-GB" dirty="0"/>
              <a:t>[EVALUATION] </a:t>
            </a:r>
            <a:r>
              <a:rPr lang="en-GB" b="1" dirty="0"/>
              <a:t>performance and how does it compare to other models </a:t>
            </a:r>
            <a:r>
              <a:rPr lang="en-GB" dirty="0"/>
              <a:t>[MODELS] </a:t>
            </a:r>
            <a:r>
              <a:rPr lang="en-GB" b="1" dirty="0"/>
              <a:t>when a</a:t>
            </a:r>
            <a:r>
              <a:rPr lang="en-GB" dirty="0"/>
              <a:t> [DIFFUSION TYPE] &amp; [ARCHITECTURE] </a:t>
            </a:r>
            <a:r>
              <a:rPr lang="en-GB" b="1" dirty="0"/>
              <a:t>diffusion model for generative protein design is trained on </a:t>
            </a:r>
            <a:r>
              <a:rPr lang="en-GB" dirty="0"/>
              <a:t>[DATASET]</a:t>
            </a:r>
            <a:r>
              <a:rPr lang="en-GB" b="1" dirty="0"/>
              <a:t> proteins represented using the SELFIES representation using</a:t>
            </a:r>
          </a:p>
          <a:p>
            <a:pPr lvl="1"/>
            <a:r>
              <a:rPr lang="en-GB" dirty="0"/>
              <a:t>[OBJECTIVE]?</a:t>
            </a:r>
          </a:p>
          <a:p>
            <a:pPr lvl="1"/>
            <a:r>
              <a:rPr lang="en-GB" dirty="0"/>
              <a:t>[ADDITIONAL INFO]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A3D7A-06D3-87C4-48D3-7532BDEF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6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22895</TotalTime>
  <Words>445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Montserrat</vt:lpstr>
      <vt:lpstr>Montserrat Light</vt:lpstr>
      <vt:lpstr>Office Theme</vt:lpstr>
      <vt:lpstr>Weekly Update #7</vt:lpstr>
      <vt:lpstr>Recap from previous weeks</vt:lpstr>
      <vt:lpstr>What I have 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question</vt:lpstr>
      <vt:lpstr>PowerPoint Presentation</vt:lpstr>
      <vt:lpstr>What I have done</vt:lpstr>
      <vt:lpstr>3Di – What is it?</vt:lpstr>
      <vt:lpstr>What I have done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15</cp:revision>
  <dcterms:created xsi:type="dcterms:W3CDTF">2023-09-07T14:29:33Z</dcterms:created>
  <dcterms:modified xsi:type="dcterms:W3CDTF">2024-01-11T11:57:12Z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