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74" r:id="rId6"/>
    <p:sldId id="294" r:id="rId7"/>
    <p:sldId id="311" r:id="rId8"/>
    <p:sldId id="295" r:id="rId9"/>
    <p:sldId id="301" r:id="rId10"/>
    <p:sldId id="305" r:id="rId11"/>
    <p:sldId id="296" r:id="rId12"/>
    <p:sldId id="303" r:id="rId13"/>
    <p:sldId id="297" r:id="rId14"/>
    <p:sldId id="299" r:id="rId15"/>
    <p:sldId id="298" r:id="rId16"/>
    <p:sldId id="307" r:id="rId17"/>
    <p:sldId id="306" r:id="rId18"/>
    <p:sldId id="308" r:id="rId19"/>
    <p:sldId id="309" r:id="rId20"/>
    <p:sldId id="310" r:id="rId21"/>
    <p:sldId id="304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D3PM with a mix of uniform and absorbing transitions is similar to </a:t>
                </a:r>
                <a:r>
                  <a:rPr lang="en-GB" b="1" dirty="0"/>
                  <a:t>BERT</a:t>
                </a:r>
                <a:r>
                  <a:rPr lang="en-GB" dirty="0"/>
                  <a:t> objective when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Also similar to (Generative) Masked Language-Models (</a:t>
                </a:r>
                <a:r>
                  <a:rPr lang="en-GB" b="1" dirty="0"/>
                  <a:t>MLMs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MLMs are trained on predicting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masked tokens given context according to some schedule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482D-7625-CD66-0245-27A0EC04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0043-717D-C6BD-F7E9-FB7FC7D0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Uses </a:t>
            </a:r>
            <a:r>
              <a:rPr lang="en-GB" b="1" dirty="0"/>
              <a:t>relative positional encodings </a:t>
            </a:r>
            <a:r>
              <a:rPr lang="en-GB" dirty="0"/>
              <a:t>instead of absolute positional encodings</a:t>
            </a:r>
          </a:p>
          <a:p>
            <a:pPr lvl="1"/>
            <a:r>
              <a:rPr lang="en-GB" dirty="0"/>
              <a:t>Effective when working with longer sequences</a:t>
            </a:r>
          </a:p>
          <a:p>
            <a:r>
              <a:rPr lang="en-GB" dirty="0"/>
              <a:t>Applies normalization </a:t>
            </a:r>
            <a:r>
              <a:rPr lang="en-GB" b="1" dirty="0"/>
              <a:t>before</a:t>
            </a:r>
            <a:r>
              <a:rPr lang="en-GB" dirty="0"/>
              <a:t> sub-layer and residual connection</a:t>
            </a:r>
          </a:p>
          <a:p>
            <a:pPr lvl="1"/>
            <a:r>
              <a:rPr lang="en-GB" dirty="0"/>
              <a:t>Ensures better gradient flow and training stability</a:t>
            </a:r>
          </a:p>
          <a:p>
            <a:r>
              <a:rPr lang="en-GB" dirty="0"/>
              <a:t>Normalization is </a:t>
            </a:r>
            <a:r>
              <a:rPr lang="en-GB" b="1" dirty="0"/>
              <a:t>scale only </a:t>
            </a:r>
            <a:r>
              <a:rPr lang="en-GB" dirty="0"/>
              <a:t>(does not shift)</a:t>
            </a:r>
          </a:p>
          <a:p>
            <a:pPr lvl="1"/>
            <a:r>
              <a:rPr lang="en-GB" dirty="0"/>
              <a:t>Is more efficient and simpler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A600-EF45-A342-6B70-416D293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 descr="A diagram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861E47F1-E7CC-AD84-3A5F-6360A312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489556" cy="32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2FDE-7681-DAF6-0741-91F9FDC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3F0-3AD1-2A5E-0297-8EE206FE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has uniform transition</a:t>
            </a:r>
          </a:p>
          <a:p>
            <a:pPr lvl="1"/>
            <a:r>
              <a:rPr lang="en-GB" dirty="0"/>
              <a:t>Add absorbing state transition</a:t>
            </a:r>
          </a:p>
          <a:p>
            <a:r>
              <a:rPr lang="en-GB" dirty="0"/>
              <a:t>Does not use reparameterization</a:t>
            </a:r>
          </a:p>
          <a:p>
            <a:pPr lvl="1"/>
            <a:r>
              <a:rPr lang="en-GB" dirty="0"/>
              <a:t>Only for efficiency so perhaps later</a:t>
            </a:r>
          </a:p>
          <a:p>
            <a:r>
              <a:rPr lang="en-GB" dirty="0"/>
              <a:t>During training 3 metrics are observed</a:t>
            </a:r>
          </a:p>
          <a:p>
            <a:pPr lvl="1">
              <a:buFont typeface="Cambria Math" panose="02040503050406030204" pitchFamily="18" charset="0"/>
              <a:buChar char="↓"/>
            </a:pPr>
            <a:r>
              <a:rPr lang="en-GB" b="1" dirty="0"/>
              <a:t>Train loss</a:t>
            </a:r>
            <a:r>
              <a:rPr lang="en-GB" dirty="0"/>
              <a:t>, measures how well the model performs </a:t>
            </a:r>
          </a:p>
          <a:p>
            <a:pPr lvl="1">
              <a:buFont typeface="Cambria Math" panose="02040503050406030204" pitchFamily="18" charset="0"/>
              <a:buChar char="⇅"/>
            </a:pPr>
            <a:r>
              <a:rPr lang="en-GB" b="1" dirty="0"/>
              <a:t>Train grad norm</a:t>
            </a:r>
            <a:r>
              <a:rPr lang="en-GB" dirty="0"/>
              <a:t>, shows how big the updates are to model parameters</a:t>
            </a:r>
          </a:p>
          <a:p>
            <a:pPr lvl="1">
              <a:buFont typeface="Cambria Math" panose="02040503050406030204" pitchFamily="18" charset="0"/>
              <a:buChar char="⇅"/>
            </a:pPr>
            <a:r>
              <a:rPr lang="en-GB" b="1" dirty="0"/>
              <a:t>Train param norm</a:t>
            </a:r>
            <a:r>
              <a:rPr lang="en-GB" dirty="0"/>
              <a:t>, shows the magnitude of model parameters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FCE8-759C-E86D-8D11-65581B34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466-4A34-04F6-AD81-621DCE27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UniRef50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A3E0-6123-5649-1097-222737B9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BE7-BC4B-E62F-4BA2-1AB3AA51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EFB-AFB3-1FEB-8629-89BD7752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– Amino Acid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0390-012B-39D2-0F2C-E43DDFF8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Directly from FASTA</a:t>
            </a:r>
          </a:p>
          <a:p>
            <a:r>
              <a:rPr lang="en-GB" b="1" dirty="0"/>
              <a:t>Vocabulary</a:t>
            </a:r>
            <a:r>
              <a:rPr lang="en-GB" dirty="0"/>
              <a:t> size of 20</a:t>
            </a:r>
          </a:p>
          <a:p>
            <a:r>
              <a:rPr lang="en-GB" dirty="0"/>
              <a:t>Average </a:t>
            </a:r>
            <a:r>
              <a:rPr lang="en-GB" b="1" dirty="0"/>
              <a:t>length</a:t>
            </a:r>
            <a:r>
              <a:rPr lang="en-GB" dirty="0"/>
              <a:t> of 68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89A0-15F3-91EE-D472-E07163BA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2DC84-6F04-EBEA-4839-AD105492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12" y="3619716"/>
            <a:ext cx="745911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EFB-AFB3-1FEB-8629-89BD7752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– All-Atom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0390-012B-39D2-0F2C-E43DDFF8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Use </a:t>
            </a:r>
            <a:r>
              <a:rPr lang="en-GB" dirty="0" err="1"/>
              <a:t>RDKit</a:t>
            </a:r>
            <a:r>
              <a:rPr lang="en-GB" dirty="0"/>
              <a:t> and SELFIES packages</a:t>
            </a:r>
          </a:p>
          <a:p>
            <a:r>
              <a:rPr lang="en-GB" b="1" dirty="0"/>
              <a:t>Vocabulary</a:t>
            </a:r>
            <a:r>
              <a:rPr lang="en-GB" dirty="0"/>
              <a:t> size of 21</a:t>
            </a:r>
          </a:p>
          <a:p>
            <a:pPr lvl="1"/>
            <a:r>
              <a:rPr lang="en-GB" dirty="0"/>
              <a:t>[#Branch1], [Branch1], [#C], [=O], [O], [C@@H1], [Branch3], [=C], [=Branch2], [C], [#Branch2], </a:t>
            </a:r>
          </a:p>
          <a:p>
            <a:pPr marL="457200" lvl="1" indent="0">
              <a:buNone/>
            </a:pPr>
            <a:r>
              <a:rPr lang="en-GB" dirty="0"/>
              <a:t>    [=Branch1], [C@H1], [NH1], [P], [N], [Ring2], [S], [=N], [Branch2], [Ring1]</a:t>
            </a:r>
          </a:p>
          <a:p>
            <a:r>
              <a:rPr lang="en-GB" dirty="0"/>
              <a:t>Average </a:t>
            </a:r>
            <a:r>
              <a:rPr lang="en-GB" b="1" dirty="0"/>
              <a:t>length</a:t>
            </a:r>
            <a:r>
              <a:rPr lang="en-GB" dirty="0"/>
              <a:t> of 913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[C][C][C@H1][Branch1][C][C][C@H1][Branch3][#Branch2][P][#Branch2][N][C][=Branch1][C][=O][C@H1][Branch1][C][C][N][C][=Branch1][C][=O][C@H1][Branch1][#Branch2][C][C][=C][C][=C][C][=C][Ring1][=Branch1][N][C][=Branch1][C][=O][C@H1][Branch1][Ring1][C][S][N][C][=Branch1][C][=O][C@H1][Branch1][#Branch1][C][C][=Branch1][C][=O][O][N][C][=Branch1][C][=O][C@@H1][Branch3][#Branch2][=N][=Branch2][N][C][=Branch1][C][=O][C@H1][Branch1][Branch2][C][C][C][Branch1][C][N][=O][N][C][=Branch1][C][=O][C@H1][Branch1][=Branch2][C][C][=C][NH1][C][=N][Ring1][Branch1][N][C][=Branch1][C][=O][C@H1][Branch1][#Branch1][C][C][Branch1][C][C][C][N][C][=Branch1][C][=O][C@@H1][Branch3][#Branch2][=Branch2][N][N][C][=Branch1][C][=O][C@H1][Branch1][=Branch1][C][C][C][C][N][N][C][=Branch1][C][=O][C@H1][Branch1][=Branch2][C][C][=C][NH1][C][=N][Ring1][Branch1][N][C][=Branch1][C][=O][C@H1][Branch1][Branch2][C][C][C][Branch1][C][N][=O][N][C][=Branch1][C][=O][C@H1][Branch1][Branch2][C][C][C][Branch1][C][N][=O][N][C][=Branch1][C][=O][C@H1][Branch1][#Branch2][C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89A0-15F3-91EE-D472-E07163BA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C8AB0-2E1B-AB63-AB22-71AAB815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86" y="1525545"/>
            <a:ext cx="2591162" cy="60015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4E2BEA-3919-8321-EE8B-F88A69119E0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95109" y="1825625"/>
            <a:ext cx="1665077" cy="13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461E-670E-0F1C-9A6E-679E9AE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analysis – Functional Group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0E8E-C148-8950-5E77-0E909FC1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Using </a:t>
            </a:r>
            <a:r>
              <a:rPr lang="en-GB" dirty="0" err="1"/>
              <a:t>RDKit</a:t>
            </a:r>
            <a:r>
              <a:rPr lang="en-GB" dirty="0"/>
              <a:t> package</a:t>
            </a:r>
          </a:p>
          <a:p>
            <a:r>
              <a:rPr lang="en-GB" b="1" dirty="0"/>
              <a:t>Vocabulary</a:t>
            </a:r>
            <a:r>
              <a:rPr lang="en-GB" dirty="0"/>
              <a:t> size of 15</a:t>
            </a:r>
          </a:p>
          <a:p>
            <a:pPr lvl="1"/>
            <a:r>
              <a:rPr lang="pt-BR" dirty="0"/>
              <a:t>CNC(C)=O, CC(=O)N(C)C, CNC, CN, CC(=O)O, cnc, CN(C)C(C)=O, CO, cO, CS, CC(N)=O, CNC(=N)N, CC(=O)NC, CSC, c[nH]c</a:t>
            </a:r>
          </a:p>
          <a:p>
            <a:r>
              <a:rPr lang="en-GB" dirty="0"/>
              <a:t>Average </a:t>
            </a:r>
            <a:r>
              <a:rPr lang="en-GB" b="1" dirty="0"/>
              <a:t>length</a:t>
            </a:r>
            <a:r>
              <a:rPr lang="en-GB" dirty="0"/>
              <a:t> of 109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CNCNC(C)=OCSCCNC(C)=OCNCNC(C)=OCOCNC(C)=OCNC(C)=OCNC(C)=OCNC(C)=OCNC(C)=OCOCNC(C)=</a:t>
            </a:r>
            <a:r>
              <a:rPr lang="en-GB" dirty="0" err="1"/>
              <a:t>OcOCNC</a:t>
            </a:r>
            <a:r>
              <a:rPr lang="en-GB" dirty="0"/>
              <a:t>(C)=OCNC(C)=OCNC(C)=OCSCNC(C)=OCNC(C)=OCNC(C)=OCNC(C)=OCNC(C)=OCC(=O)OCNC(C)=</a:t>
            </a:r>
            <a:r>
              <a:rPr lang="en-GB" dirty="0" err="1"/>
              <a:t>OcOCNC</a:t>
            </a:r>
            <a:r>
              <a:rPr lang="en-GB" dirty="0"/>
              <a:t>(C)=OCNCNC(C)=OCC(=O)OCNC(C)=OCC(=O)OCNC(C)=OCC(=O)OCNC(C)=OCC(=O)OCNC(C)=OCNCNC(C)=OCNC(C)=OCNC(C)=OCC(=O)NCCNC(C)=</a:t>
            </a:r>
            <a:r>
              <a:rPr lang="en-GB" dirty="0" err="1"/>
              <a:t>OcOCNC</a:t>
            </a:r>
            <a:r>
              <a:rPr lang="en-GB" dirty="0"/>
              <a:t>(C)=OCOCNC(C)=OCSCNC(C)=OCNC(C)=OCC(=O)OCNC(C)=OCC(N)=OCNC(C)=OCOCNC(C)=OCNC(C)=OCC(=O)OCNC(C)=OCOCNC(C)=OCNC(C)=OCC(N)=OCNC(C)=OCNC(C)=OCOCC(=O)NCCNC(C)=OCC(N)=OCNC(C)=OCNC(C)=OCOCNC(C)=OCNC(C)=</a:t>
            </a:r>
            <a:r>
              <a:rPr lang="en-GB" dirty="0" err="1"/>
              <a:t>OcOCNC</a:t>
            </a:r>
            <a:r>
              <a:rPr lang="en-GB" dirty="0"/>
              <a:t>(C)=OCC(N)=OCNC(C)=OCNC(=N)NCNC(C)=OCNC(C)=OCNCNC(C)=</a:t>
            </a:r>
            <a:r>
              <a:rPr lang="en-GB" dirty="0" err="1"/>
              <a:t>Ocncc</a:t>
            </a:r>
            <a:r>
              <a:rPr lang="en-GB" dirty="0"/>
              <a:t>[</a:t>
            </a:r>
            <a:r>
              <a:rPr lang="en-GB" dirty="0" err="1"/>
              <a:t>nH</a:t>
            </a:r>
            <a:r>
              <a:rPr lang="en-GB" dirty="0"/>
              <a:t>]</a:t>
            </a:r>
            <a:r>
              <a:rPr lang="en-GB" dirty="0" err="1"/>
              <a:t>cCNC</a:t>
            </a:r>
            <a:r>
              <a:rPr lang="en-GB" dirty="0"/>
              <a:t>(C)=OCNCC(=O)N(C)CCNC(C)=OCNC(C)=OCOCNC(C)=OCOCNC(C)=OCNC(C)=</a:t>
            </a:r>
            <a:r>
              <a:rPr lang="en-GB" dirty="0" err="1"/>
              <a:t>OcOCNC</a:t>
            </a:r>
            <a:r>
              <a:rPr lang="en-GB" dirty="0"/>
              <a:t>(C)=OCC(=O)OCNC(C)=OCC(=O)OCNC(C)=</a:t>
            </a:r>
            <a:r>
              <a:rPr lang="en-GB" dirty="0" err="1"/>
              <a:t>OcOCC</a:t>
            </a:r>
            <a:r>
              <a:rPr lang="en-GB" dirty="0"/>
              <a:t>(=O)NCCNC(C)=OCNCNC(C)=OCC(N)=OCNC(C)=OCOCNC(C)=OCOCNC(C)=OCNC(C)=OCC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6B66-DF5A-02BF-E513-D5D7C8E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0AA2C-5909-A1C0-2616-5A7073A0D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92" y="1646238"/>
            <a:ext cx="2943636" cy="4191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9643-F6BF-5D80-2ADB-F30510D7E4BA}"/>
              </a:ext>
            </a:extLst>
          </p:cNvPr>
          <p:cNvCxnSpPr>
            <a:cxnSpLocks/>
          </p:cNvCxnSpPr>
          <p:nvPr/>
        </p:nvCxnSpPr>
        <p:spPr>
          <a:xfrm flipV="1">
            <a:off x="3950898" y="1851504"/>
            <a:ext cx="1949994" cy="11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40D5-DCFB-0F94-7CA4-337BA828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groups – 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1E55-432F-1898-3E92-551EBF3DC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get back to atom sequence or mol object</a:t>
            </a:r>
          </a:p>
          <a:p>
            <a:r>
              <a:rPr lang="en-GB" dirty="0"/>
              <a:t>Are these the correct functional groups for proteins?</a:t>
            </a:r>
          </a:p>
          <a:p>
            <a:pPr lvl="1"/>
            <a:endParaRPr lang="pt-BR" i="1" dirty="0"/>
          </a:p>
          <a:p>
            <a:r>
              <a:rPr lang="pt-BR" i="1" dirty="0"/>
              <a:t>group.atoms </a:t>
            </a:r>
            <a:r>
              <a:rPr lang="pt-BR" dirty="0"/>
              <a:t>= O=CO, S, N=C(N)N, N, NC=O, O, [nH]</a:t>
            </a:r>
          </a:p>
          <a:p>
            <a:r>
              <a:rPr lang="pt-BR" i="1" dirty="0"/>
              <a:t>group.type </a:t>
            </a:r>
            <a:r>
              <a:rPr lang="pt-BR" dirty="0"/>
              <a:t>= CNC(C)=O, CC(=O)N(C)C, CNC, CN, CC(=O)O, cnc, ...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33E5-2BF8-C0E5-74C2-1E9350C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how Q matrices look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Started exploring topics: atom-by-atom generation, non-standard amino acids (nsAA), (chemical) language models, data augmentation, discrete diffusion</a:t>
            </a:r>
          </a:p>
          <a:p>
            <a:r>
              <a:rPr lang="en-GB" sz="2000" dirty="0">
                <a:latin typeface="Montserrat" pitchFamily="2" charset="0"/>
              </a:rPr>
              <a:t>Finished 10-week deadline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Compare different protein sequence representations (amino acids, all-atom, etc.) in a discrete diffusion setting with a D3PM</a:t>
            </a:r>
          </a:p>
          <a:p>
            <a:r>
              <a:rPr lang="en-GB" sz="2000" dirty="0">
                <a:latin typeface="Montserrat" pitchFamily="2" charset="0"/>
              </a:rPr>
              <a:t>Started setting up in the cluster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A lot of troubles with original D3PM implementation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Tried different implementation and settled on D3PM minimal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776-A4C8-CB36-3950-01D85AF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diffusion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F53C-F183-3173-021B-F01FF45C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Forward process </a:t>
            </a:r>
            <a:r>
              <a:rPr lang="en-GB" dirty="0"/>
              <a:t>corrupts data: </a:t>
            </a:r>
          </a:p>
          <a:p>
            <a:r>
              <a:rPr lang="en-GB" b="1" dirty="0"/>
              <a:t>Backwards process </a:t>
            </a:r>
            <a:r>
              <a:rPr lang="en-GB" dirty="0"/>
              <a:t>removes corruption: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62BD-47C4-23EA-40EE-C66C91A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2BFDC-0E8A-CA22-76D6-4B0D5D41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89" y="1747107"/>
            <a:ext cx="4689424" cy="49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DC024-4DA1-0DC4-FBD6-FE27A23D2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46" y="2238307"/>
            <a:ext cx="4150697" cy="398419"/>
          </a:xfrm>
          <a:prstGeom prst="rect">
            <a:avLst/>
          </a:prstGeom>
        </p:spPr>
      </p:pic>
      <p:pic>
        <p:nvPicPr>
          <p:cNvPr id="7" name="Picture 6" descr="A diagram of different steps&#10;&#10;Description automatically generated with medium confidence">
            <a:extLst>
              <a:ext uri="{FF2B5EF4-FFF2-40B4-BE49-F238E27FC236}">
                <a16:creationId xmlns:a16="http://schemas.microsoft.com/office/drawing/2014/main" id="{DBD3101A-01BD-A892-80ED-2BF02E756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308877" y="3105473"/>
            <a:ext cx="7700424" cy="2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776-A4C8-CB36-3950-01D85AF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diffusion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F53C-F183-3173-021B-F01FF45C2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Typically, we optimize for a </a:t>
                </a:r>
                <a:r>
                  <a:rPr lang="en-GB" b="1" dirty="0"/>
                  <a:t>variational upper bound </a:t>
                </a:r>
                <a:r>
                  <a:rPr lang="en-GB" dirty="0"/>
                  <a:t>on the negative log-likelihood (KL-divergence)</a:t>
                </a:r>
              </a:p>
              <a:p>
                <a:r>
                  <a:rPr lang="en-GB" dirty="0"/>
                  <a:t>Corruption process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arbitrary but to allow for efficient training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GB" dirty="0"/>
                  <a:t> we want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 </a:t>
                </a:r>
                <a:r>
                  <a:rPr lang="en-GB" b="1" dirty="0"/>
                  <a:t>Efficient sampling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 A </a:t>
                </a:r>
                <a:r>
                  <a:rPr lang="en-GB" b="1" dirty="0"/>
                  <a:t>tractable forward process posterior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F53C-F183-3173-021B-F01FF45C2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62BD-47C4-23EA-40EE-C66C91A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DDPM (D3PM)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categories we define a transition matrix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obtain the two desired properties of original diffusion models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Uniform transition</a:t>
                </a:r>
                <a:r>
                  <a:rPr lang="en-GB" dirty="0"/>
                  <a:t>, go to any state with equal probability	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b="1" dirty="0"/>
                  <a:t>Absorbing transition</a:t>
                </a:r>
                <a:r>
                  <a:rPr lang="en-GB" dirty="0"/>
                  <a:t>, go to a [MASK] state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r>
                  <a:rPr lang="en-GB" dirty="0"/>
                  <a:t> 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set to 1</a:t>
                </a:r>
              </a:p>
              <a:p>
                <a:r>
                  <a:rPr lang="en-GB" b="1" dirty="0"/>
                  <a:t>Discretized Gaussian</a:t>
                </a:r>
                <a:r>
                  <a:rPr lang="en-GB" dirty="0"/>
                  <a:t>, useful for ordinal data</a:t>
                </a:r>
              </a:p>
              <a:p>
                <a:r>
                  <a:rPr lang="en-GB" b="1" dirty="0"/>
                  <a:t>Token embedding distance</a:t>
                </a:r>
                <a:r>
                  <a:rPr lang="en-GB" dirty="0"/>
                  <a:t>, transition to a semantically close token (useful for natural language)</a:t>
                </a:r>
              </a:p>
              <a:p>
                <a:r>
                  <a:rPr lang="en-GB" dirty="0"/>
                  <a:t>These matrices can become sparse, so the optimal reverse process considers which transitions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are non-zero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81" y="2253717"/>
            <a:ext cx="3587752" cy="327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1" y="2985640"/>
            <a:ext cx="2519412" cy="4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D76-3808-9C9E-D3EE-30ED294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Matrix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4B296-FDD8-0785-7D04-0F67B3BC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3" y="2201260"/>
            <a:ext cx="3836016" cy="1450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5E1C-9529-0D59-6D8E-29E60085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659F0-BBB5-2DC0-8F31-9EA1865E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53" y="2213301"/>
            <a:ext cx="3486481" cy="145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7C578-0E2D-EF3F-340E-2102B44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3" y="4412130"/>
            <a:ext cx="3836016" cy="1407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9AAA0-C75A-AA3F-5842-5CEF4F553D6E}"/>
              </a:ext>
            </a:extLst>
          </p:cNvPr>
          <p:cNvSpPr txBox="1"/>
          <p:nvPr/>
        </p:nvSpPr>
        <p:spPr>
          <a:xfrm>
            <a:off x="7306953" y="1856812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0075-BFD5-3B29-F0D4-4A1C7A5B1A97}"/>
              </a:ext>
            </a:extLst>
          </p:cNvPr>
          <p:cNvSpPr txBox="1"/>
          <p:nvPr/>
        </p:nvSpPr>
        <p:spPr>
          <a:xfrm>
            <a:off x="1049033" y="1831928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FB27D-FF23-0C6D-90FF-C83AB4DD571E}"/>
              </a:ext>
            </a:extLst>
          </p:cNvPr>
          <p:cNvSpPr txBox="1"/>
          <p:nvPr/>
        </p:nvSpPr>
        <p:spPr>
          <a:xfrm>
            <a:off x="1049033" y="4021343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Discrete Gaussian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94B4DD-759A-6A6F-CE89-48A37001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953" y="4412130"/>
            <a:ext cx="3486481" cy="12538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74702-9A76-C638-5B23-6A16C2463449}"/>
              </a:ext>
            </a:extLst>
          </p:cNvPr>
          <p:cNvSpPr txBox="1"/>
          <p:nvPr/>
        </p:nvSpPr>
        <p:spPr>
          <a:xfrm>
            <a:off x="7306953" y="3985056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Token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CD862-7807-4932-89D2-8D2EF0C78034}"/>
              </a:ext>
            </a:extLst>
          </p:cNvPr>
          <p:cNvSpPr txBox="1"/>
          <p:nvPr/>
        </p:nvSpPr>
        <p:spPr>
          <a:xfrm>
            <a:off x="5275148" y="5819199"/>
            <a:ext cx="377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reality we want a matrix that maintains a uniform stationary distribution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C69A14D-2DA5-7D01-DCC2-4FF7E73F4540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6560287" y="5072533"/>
            <a:ext cx="780127" cy="713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 </a:t>
            </a:r>
            <a:r>
              <a:rPr lang="en-GB" sz="3200" dirty="0"/>
              <a:t>– reparameterization of reverse process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Predict an informative intermediate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instead of predicting directly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places all of its probability value on the original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then the final KL-divergence will be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Since the reverse process now makes use the forward process, we can more effectively learn the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its sparsity patterns</a:t>
                </a:r>
              </a:p>
              <a:p>
                <a:r>
                  <a:rPr lang="en-GB" dirty="0"/>
                  <a:t> Reparameterization also allows for inference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steps </a:t>
                </a:r>
              </a:p>
              <a:p>
                <a:pPr lvl="1"/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A9573-989A-E35C-75B0-DDA820CE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51" y="5623376"/>
            <a:ext cx="5084065" cy="3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GB" dirty="0"/>
                  <a:t>worked the best for absorbing state model on text 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for absorbing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For text generation we have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D3PM text is trained on </a:t>
                </a:r>
                <a:r>
                  <a:rPr lang="en-GB" b="1" dirty="0"/>
                  <a:t>T5-small architecture </a:t>
                </a:r>
              </a:p>
              <a:p>
                <a:pPr lvl="1"/>
                <a:r>
                  <a:rPr lang="en-GB" dirty="0"/>
                  <a:t>With an inverse sqrt learning rate decay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53811</TotalTime>
  <Words>1698</Words>
  <Application>Microsoft Office PowerPoint</Application>
  <PresentationFormat>Widescreen</PresentationFormat>
  <Paragraphs>123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#15</vt:lpstr>
      <vt:lpstr>Recap from previous weeks</vt:lpstr>
      <vt:lpstr>General diffusion model</vt:lpstr>
      <vt:lpstr>General diffusion model</vt:lpstr>
      <vt:lpstr>Discrete DDPM (D3PM)</vt:lpstr>
      <vt:lpstr>Transition matrices</vt:lpstr>
      <vt:lpstr>Transition Matrix example</vt:lpstr>
      <vt:lpstr>D3PM – reparameterization of reverse process</vt:lpstr>
      <vt:lpstr>D3PM</vt:lpstr>
      <vt:lpstr>D3PM similarities</vt:lpstr>
      <vt:lpstr>T5 architecture</vt:lpstr>
      <vt:lpstr>Code base</vt:lpstr>
      <vt:lpstr>UniRef50</vt:lpstr>
      <vt:lpstr>Data analysis – Amino Acid Sequence</vt:lpstr>
      <vt:lpstr>Data analysis – All-Atom Sequence</vt:lpstr>
      <vt:lpstr>Data analysis – Functional Group Sequence</vt:lpstr>
      <vt:lpstr>Functional groups – Some questions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24</cp:revision>
  <dcterms:created xsi:type="dcterms:W3CDTF">2023-09-07T14:29:33Z</dcterms:created>
  <dcterms:modified xsi:type="dcterms:W3CDTF">2024-05-22T15:13:16Z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