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01" r:id="rId7"/>
    <p:sldId id="305" r:id="rId8"/>
    <p:sldId id="303" r:id="rId9"/>
    <p:sldId id="307" r:id="rId10"/>
    <p:sldId id="309" r:id="rId11"/>
    <p:sldId id="316" r:id="rId12"/>
    <p:sldId id="318" r:id="rId13"/>
    <p:sldId id="314" r:id="rId14"/>
    <p:sldId id="315" r:id="rId15"/>
    <p:sldId id="317" r:id="rId16"/>
    <p:sldId id="319" r:id="rId17"/>
    <p:sldId id="313" r:id="rId18"/>
    <p:sldId id="30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BF"/>
    <a:srgbClr val="E37892"/>
    <a:srgbClr val="DC6D3D"/>
    <a:srgbClr val="7C5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79" d="100"/>
          <a:sy n="79" d="100"/>
        </p:scale>
        <p:origin x="46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06/06/2024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06/06/2024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06/06/2024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5E88-DC3E-0E85-B5FB-6A717EB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Similarities to MLM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BERT is a one-step D3PM with 10% absorbing state and 5% uniform transitions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𝑣𝑏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i="1" smtClean="0">
                        <a:latin typeface="Cambria Math" panose="02040503050406030204" pitchFamily="18" charset="0"/>
                      </a:rPr>
                      <m:t>] =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𝐵𝐸𝑅𝑇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being a constant</a:t>
                </a:r>
              </a:p>
              <a:p>
                <a:r>
                  <a:rPr lang="en-GB" dirty="0"/>
                  <a:t>BERT takes in a partially corrupted sequence and outputs for each corrupted token the probabilities over the vocabulary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3845-7B6B-A775-6095-DFF9184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5E88-DC3E-0E85-B5FB-6A717EB0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Similarities to MLM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Generative Masked Language Models (MLMs) mask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tokens</a:t>
                </a:r>
              </a:p>
              <a:p>
                <a:r>
                  <a:rPr lang="en-GB" dirty="0"/>
                  <a:t> Objective MLMs</a:t>
                </a:r>
              </a:p>
              <a:p>
                <a:endParaRPr lang="en-GB" dirty="0"/>
              </a:p>
              <a:p>
                <a:r>
                  <a:rPr lang="en-GB" dirty="0"/>
                  <a:t>Objective of D3PM can be simplified (when using a reparameterization)</a:t>
                </a:r>
              </a:p>
              <a:p>
                <a:pPr lvl="1"/>
                <a:r>
                  <a:rPr lang="en-GB" dirty="0"/>
                  <a:t>Unmasked tokens have a KL-divergence of 0</a:t>
                </a:r>
              </a:p>
              <a:p>
                <a:pPr lvl="1"/>
                <a:r>
                  <a:rPr lang="en-GB" dirty="0"/>
                  <a:t>Masking transitions in KL-divergence set to constant (not dependent on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Taking noise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 New objective</a:t>
                </a:r>
              </a:p>
              <a:p>
                <a:endParaRPr lang="en-GB" dirty="0"/>
              </a:p>
              <a:p>
                <a:r>
                  <a:rPr lang="en-GB" dirty="0"/>
                  <a:t>Masking is computed independently with a reweighted version</a:t>
                </a:r>
              </a:p>
              <a:p>
                <a:pPr lvl="1"/>
                <a:r>
                  <a:rPr lang="en-GB" dirty="0"/>
                  <a:t>Mask each token with a reweighted prob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Similar to a mixture of binomials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DE3A-57E3-5573-E084-AEE83F59F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03500-D92C-FDF2-1381-35CDF65C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692" y="2149517"/>
            <a:ext cx="6785059" cy="709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504AE-E5E9-80C7-E10B-8E33337CF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17" y="4292685"/>
            <a:ext cx="4733755" cy="719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89733-F1E9-85F5-AFB3-557FFC2E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541" y="2149517"/>
            <a:ext cx="4527664" cy="2839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3845-7B6B-A775-6095-DFF9184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9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8A9C-795F-D807-F547-02B7061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6AB5-B52E-FDD6-7F4C-2AFE551C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Group Algorithm</a:t>
            </a:r>
            <a:r>
              <a:rPr lang="en-GB" baseline="30000" dirty="0"/>
              <a:t>1 </a:t>
            </a:r>
            <a:r>
              <a:rPr lang="en-GB" dirty="0"/>
              <a:t>– How are the groups found?</a:t>
            </a:r>
          </a:p>
          <a:p>
            <a:pPr lvl="1"/>
            <a:r>
              <a:rPr lang="en-GB" dirty="0"/>
              <a:t>Mark all hetero atoms in a molecule (not a carbon or hydrogen atom)</a:t>
            </a:r>
          </a:p>
          <a:p>
            <a:pPr lvl="1"/>
            <a:r>
              <a:rPr lang="en-GB" dirty="0"/>
              <a:t>Mark “interesting” carbon atoms</a:t>
            </a:r>
          </a:p>
          <a:p>
            <a:pPr lvl="2"/>
            <a:r>
              <a:rPr lang="en-GB" dirty="0"/>
              <a:t>Dependent on their bonds, connected atoms or part of specific rings</a:t>
            </a:r>
          </a:p>
          <a:p>
            <a:pPr lvl="1"/>
            <a:r>
              <a:rPr lang="en-GB" dirty="0"/>
              <a:t>Merge all connected marked atoms to a single FG</a:t>
            </a:r>
          </a:p>
          <a:p>
            <a:pPr lvl="1"/>
            <a:r>
              <a:rPr lang="en-GB" dirty="0"/>
              <a:t>Extract FG</a:t>
            </a:r>
          </a:p>
          <a:p>
            <a:r>
              <a:rPr lang="en-GB" dirty="0"/>
              <a:t>Logically what are the amino acid groups?</a:t>
            </a:r>
          </a:p>
          <a:p>
            <a:pPr lvl="1"/>
            <a:r>
              <a:rPr lang="en-GB" dirty="0"/>
              <a:t>Carboxyl acid CO</a:t>
            </a:r>
            <a:r>
              <a:rPr lang="en-GB" baseline="-25000" dirty="0"/>
              <a:t>2</a:t>
            </a:r>
            <a:r>
              <a:rPr lang="en-GB" dirty="0"/>
              <a:t>H, amine NH</a:t>
            </a:r>
            <a:r>
              <a:rPr lang="en-GB" baseline="-25000" dirty="0"/>
              <a:t>2</a:t>
            </a:r>
            <a:r>
              <a:rPr lang="en-GB" dirty="0"/>
              <a:t> and alpha carbon CH</a:t>
            </a:r>
          </a:p>
          <a:p>
            <a:pPr lvl="1"/>
            <a:r>
              <a:rPr lang="en-GB" dirty="0"/>
              <a:t>Side chains: Methyl (CH</a:t>
            </a:r>
            <a:r>
              <a:rPr lang="en-GB" baseline="-25000" dirty="0"/>
              <a:t>3</a:t>
            </a:r>
            <a:r>
              <a:rPr lang="en-GB" dirty="0"/>
              <a:t>), Thiol (CH</a:t>
            </a:r>
            <a:r>
              <a:rPr lang="en-GB" baseline="-25000" dirty="0"/>
              <a:t>2</a:t>
            </a:r>
            <a:r>
              <a:rPr lang="en-GB" dirty="0"/>
              <a:t>SH), Carboxyl#2 (CH</a:t>
            </a:r>
            <a:r>
              <a:rPr lang="en-GB" baseline="-25000" dirty="0"/>
              <a:t>2</a:t>
            </a:r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en-GB" dirty="0"/>
              <a:t>H), Carboxyl#3 ( CH</a:t>
            </a:r>
            <a:r>
              <a:rPr lang="en-GB" baseline="-25000" dirty="0"/>
              <a:t>2</a:t>
            </a:r>
            <a:r>
              <a:rPr lang="en-GB" dirty="0"/>
              <a:t>CH</a:t>
            </a:r>
            <a:r>
              <a:rPr lang="en-GB" baseline="-25000" dirty="0"/>
              <a:t>2</a:t>
            </a:r>
            <a:r>
              <a:rPr lang="en-GB" dirty="0"/>
              <a:t>CO</a:t>
            </a:r>
            <a:r>
              <a:rPr lang="en-GB" baseline="-25000" dirty="0"/>
              <a:t>2</a:t>
            </a:r>
            <a:r>
              <a:rPr lang="en-GB" dirty="0"/>
              <a:t>H), etc..</a:t>
            </a:r>
          </a:p>
          <a:p>
            <a:pPr lvl="1"/>
            <a:r>
              <a:rPr lang="en-GB" dirty="0"/>
              <a:t>Looks a lot like each side chain is its own functional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A60BB-105A-F0E2-8437-BAB75FF8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11EED-679C-3B4B-E0BB-73C0B569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1: Peter </a:t>
            </a:r>
            <a:r>
              <a:rPr lang="en-GB" dirty="0" err="1"/>
              <a:t>Ertl</a:t>
            </a:r>
            <a:r>
              <a:rPr lang="en-GB" dirty="0"/>
              <a:t> (2017) An algorithm to identify functional groups in organic molecules</a:t>
            </a:r>
          </a:p>
        </p:txBody>
      </p:sp>
    </p:spTree>
    <p:extLst>
      <p:ext uri="{BB962C8B-B14F-4D97-AF65-F5344CB8AC3E}">
        <p14:creationId xmlns:p14="http://schemas.microsoft.com/office/powerpoint/2010/main" val="386855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0DB9-6DF0-BA10-1FEF-C7B52A31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3155-02E7-A0DA-8267-A592CB56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SELFIES/FN distribution per length takes a long time</a:t>
            </a:r>
          </a:p>
          <a:p>
            <a:r>
              <a:rPr lang="en-GB" dirty="0"/>
              <a:t>Getting the aa distribution per length is saved</a:t>
            </a:r>
          </a:p>
          <a:p>
            <a:pPr lvl="1"/>
            <a:r>
              <a:rPr lang="en-GB" dirty="0"/>
              <a:t>But plotting takes a long time?</a:t>
            </a:r>
          </a:p>
          <a:p>
            <a:pPr lvl="1"/>
            <a:r>
              <a:rPr lang="en-GB" dirty="0"/>
              <a:t>Cluster is busy again today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37FBA-E8D4-6A0B-BD38-C9E9013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9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ED1-6EBE-86EC-AF09-04C1E34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106B-22A8-C245-899C-B532470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F8FD-03C7-ED63-6EC8-9F689A9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7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define a transition matrix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</a:t>
                </a:r>
                <a:r>
                  <a:rPr lang="en-GB" b="1" dirty="0"/>
                  <a:t>efficiently sample </a:t>
                </a:r>
                <a:r>
                  <a:rPr lang="en-GB" dirty="0"/>
                  <a:t>from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obtain a</a:t>
                </a:r>
                <a:r>
                  <a:rPr lang="en-GB" b="1" dirty="0"/>
                  <a:t> tractable forward process posterior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b="1" dirty="0"/>
                  <a:t>Uniform transition</a:t>
                </a:r>
                <a:r>
                  <a:rPr lang="en-GB" sz="2000" dirty="0"/>
                  <a:t>, go to any state with equal probability	</a:t>
                </a:r>
              </a:p>
              <a:p>
                <a:pPr lvl="1"/>
                <a:r>
                  <a:rPr lang="en-GB" sz="1800" dirty="0"/>
                  <a:t> </a:t>
                </a:r>
              </a:p>
              <a:p>
                <a:r>
                  <a:rPr lang="en-GB" sz="2000" b="1" dirty="0"/>
                  <a:t>Absorbing transition</a:t>
                </a:r>
                <a:r>
                  <a:rPr lang="en-GB" sz="2000" dirty="0"/>
                  <a:t>, go to a [MASK] state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set to 1</a:t>
                </a:r>
              </a:p>
              <a:p>
                <a:r>
                  <a:rPr lang="en-GB" sz="2000" b="1" dirty="0"/>
                  <a:t>Discretized Gaussian</a:t>
                </a:r>
                <a:r>
                  <a:rPr lang="en-GB" sz="2000" dirty="0"/>
                  <a:t>, useful for ordinal data</a:t>
                </a:r>
              </a:p>
              <a:p>
                <a:r>
                  <a:rPr lang="en-GB" sz="2000" b="1" dirty="0"/>
                  <a:t>Token embedding distance</a:t>
                </a:r>
                <a:r>
                  <a:rPr lang="en-GB" sz="2000" dirty="0"/>
                  <a:t>, transition to a semantically close token (useful for natural language)</a:t>
                </a:r>
              </a:p>
              <a:p>
                <a:r>
                  <a:rPr lang="en-GB" sz="2000" dirty="0"/>
                  <a:t>These matrices can become sparse, so the optimal reverse process considers which transitions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 are non-zero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1" y="2156340"/>
            <a:ext cx="3394636" cy="30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845230"/>
            <a:ext cx="2413125" cy="4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76-3808-9C9E-D3EE-30ED294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Matrix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3" y="2201260"/>
            <a:ext cx="3836016" cy="145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5E1C-9529-0D59-6D8E-29E6008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53" y="2213301"/>
            <a:ext cx="3486481" cy="145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7C578-0E2D-EF3F-340E-2102B44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3" y="4412130"/>
            <a:ext cx="3836016" cy="14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306953" y="1856812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049033" y="1831928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B27D-FF23-0C6D-90FF-C83AB4DD571E}"/>
              </a:ext>
            </a:extLst>
          </p:cNvPr>
          <p:cNvSpPr txBox="1"/>
          <p:nvPr/>
        </p:nvSpPr>
        <p:spPr>
          <a:xfrm>
            <a:off x="1049033" y="4021343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 Gaussian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94B4DD-759A-6A6F-CE89-48A3700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53" y="4412130"/>
            <a:ext cx="3486481" cy="1253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74702-9A76-C638-5B23-6A16C2463449}"/>
              </a:ext>
            </a:extLst>
          </p:cNvPr>
          <p:cNvSpPr txBox="1"/>
          <p:nvPr/>
        </p:nvSpPr>
        <p:spPr>
          <a:xfrm>
            <a:off x="7306953" y="3985056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D862-7807-4932-89D2-8D2EF0C78034}"/>
              </a:ext>
            </a:extLst>
          </p:cNvPr>
          <p:cNvSpPr txBox="1"/>
          <p:nvPr/>
        </p:nvSpPr>
        <p:spPr>
          <a:xfrm>
            <a:off x="5275148" y="5819199"/>
            <a:ext cx="377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reality we want a matrix that maintains a uniform stationary distribution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69A14D-2DA5-7D01-DCC2-4FF7E73F4540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6560287" y="5072533"/>
            <a:ext cx="780127" cy="713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28BFC9-7CDF-6923-E189-BE07139FCCE7}"/>
              </a:ext>
            </a:extLst>
          </p:cNvPr>
          <p:cNvSpPr txBox="1"/>
          <p:nvPr/>
        </p:nvSpPr>
        <p:spPr>
          <a:xfrm>
            <a:off x="820433" y="2124029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A499A-34E3-10E1-AC0A-803F94A35668}"/>
              </a:ext>
            </a:extLst>
          </p:cNvPr>
          <p:cNvSpPr txBox="1"/>
          <p:nvPr/>
        </p:nvSpPr>
        <p:spPr>
          <a:xfrm>
            <a:off x="7078353" y="2112632"/>
            <a:ext cx="457200" cy="155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4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B807-2862-5790-219A-C267649E97F3}"/>
              </a:ext>
            </a:extLst>
          </p:cNvPr>
          <p:cNvSpPr txBox="1"/>
          <p:nvPr/>
        </p:nvSpPr>
        <p:spPr>
          <a:xfrm>
            <a:off x="820432" y="4291217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1451-4513-9C89-7519-7E01B6EFB5FD}"/>
              </a:ext>
            </a:extLst>
          </p:cNvPr>
          <p:cNvSpPr txBox="1"/>
          <p:nvPr/>
        </p:nvSpPr>
        <p:spPr>
          <a:xfrm>
            <a:off x="7078352" y="4317440"/>
            <a:ext cx="457200" cy="134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0281-954E-1384-00AB-2C6111C57E2C}"/>
              </a:ext>
            </a:extLst>
          </p:cNvPr>
          <p:cNvSpPr txBox="1"/>
          <p:nvPr/>
        </p:nvSpPr>
        <p:spPr>
          <a:xfrm>
            <a:off x="1097280" y="3652011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227F-8171-C91E-9721-3D33E9582ED0}"/>
              </a:ext>
            </a:extLst>
          </p:cNvPr>
          <p:cNvSpPr txBox="1"/>
          <p:nvPr/>
        </p:nvSpPr>
        <p:spPr>
          <a:xfrm>
            <a:off x="946637" y="5750519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AAE68-3820-5A93-63D2-5C6D17961CA4}"/>
              </a:ext>
            </a:extLst>
          </p:cNvPr>
          <p:cNvSpPr txBox="1"/>
          <p:nvPr/>
        </p:nvSpPr>
        <p:spPr>
          <a:xfrm>
            <a:off x="7306952" y="3628562"/>
            <a:ext cx="34864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      1	  2	3               4          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DCFAA-A68C-19B7-92AF-8C38E5869504}"/>
              </a:ext>
            </a:extLst>
          </p:cNvPr>
          <p:cNvSpPr txBox="1"/>
          <p:nvPr/>
        </p:nvSpPr>
        <p:spPr>
          <a:xfrm>
            <a:off x="7306952" y="5588718"/>
            <a:ext cx="348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  1                  2                3                  4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1305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pPr lvl="1"/>
                <a:r>
                  <a:rPr lang="en-GB" dirty="0"/>
                  <a:t>T5 has relative positional encoding and efficient simple normalization</a:t>
                </a:r>
              </a:p>
              <a:p>
                <a:r>
                  <a:rPr lang="en-GB" dirty="0"/>
                  <a:t>During training 3 metrics are observed</a:t>
                </a:r>
              </a:p>
              <a:p>
                <a:pPr lvl="1">
                  <a:buFont typeface="Cambria Math" panose="02040503050406030204" pitchFamily="18" charset="0"/>
                  <a:buChar char="↓"/>
                </a:pPr>
                <a:r>
                  <a:rPr lang="en-GB" b="1" dirty="0"/>
                  <a:t>Train loss</a:t>
                </a:r>
                <a:r>
                  <a:rPr lang="en-GB" dirty="0"/>
                  <a:t>, measures how well the model performs </a:t>
                </a:r>
              </a:p>
              <a:p>
                <a:pPr lvl="2"/>
                <a:r>
                  <a:rPr lang="en-GB" dirty="0"/>
                  <a:t>VB loss and CE loss are also separately measured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grad norm</a:t>
                </a:r>
                <a:r>
                  <a:rPr lang="en-GB" dirty="0"/>
                  <a:t>, shows how big the updates are to model parameters</a:t>
                </a:r>
              </a:p>
              <a:p>
                <a:pPr lvl="1">
                  <a:buFont typeface="Cambria Math" panose="02040503050406030204" pitchFamily="18" charset="0"/>
                  <a:buChar char="⇅"/>
                </a:pPr>
                <a:r>
                  <a:rPr lang="en-GB" b="1" dirty="0"/>
                  <a:t>Train param norm</a:t>
                </a:r>
                <a:r>
                  <a:rPr lang="en-GB" dirty="0"/>
                  <a:t>, shows the magnitude of model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466-4A34-04F6-AD81-621DCE27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pic>
        <p:nvPicPr>
          <p:cNvPr id="6" name="Content Placeholder 5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64A4BC2-F67E-431E-C7FC-BA0AC673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048"/>
            <a:ext cx="5966928" cy="3580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BE7-BC4B-E62F-4BA2-1AB3AA51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8E5C-4B0E-0687-1140-78BA84E9AD1B}"/>
              </a:ext>
            </a:extLst>
          </p:cNvPr>
          <p:cNvSpPr txBox="1"/>
          <p:nvPr/>
        </p:nvSpPr>
        <p:spPr>
          <a:xfrm>
            <a:off x="696286" y="1904301"/>
            <a:ext cx="5603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Created a training/validation/test split (0.8/0.1/0.1)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30</a:t>
            </a:r>
            <a:r>
              <a:rPr lang="en-GB" sz="2000" dirty="0"/>
              <a:t>-72-</a:t>
            </a:r>
            <a:r>
              <a:rPr lang="en-GB" sz="2000" i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Atom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402</a:t>
            </a:r>
            <a:r>
              <a:rPr lang="en-GB" sz="2000" dirty="0"/>
              <a:t>-967-</a:t>
            </a:r>
            <a:r>
              <a:rPr lang="en-GB" sz="2000" i="1" dirty="0"/>
              <a:t>1343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F-group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Vocabulary</a:t>
            </a:r>
            <a:r>
              <a:rPr lang="en-GB" sz="2000" dirty="0"/>
              <a:t>: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Lengths</a:t>
            </a:r>
            <a:r>
              <a:rPr lang="en-GB" sz="2000" dirty="0"/>
              <a:t>: </a:t>
            </a:r>
            <a:r>
              <a:rPr lang="en-GB" sz="2000" i="1" dirty="0"/>
              <a:t>47</a:t>
            </a:r>
            <a:r>
              <a:rPr lang="en-GB" sz="2000" dirty="0"/>
              <a:t>-115-</a:t>
            </a:r>
            <a:r>
              <a:rPr lang="en-GB" sz="2000" i="1" dirty="0"/>
              <a:t>160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30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F720-969B-74BE-2926-275C292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7DF9-DFB5-5100-F933-482D54BA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Decided on architecture</a:t>
            </a:r>
          </a:p>
          <a:p>
            <a:r>
              <a:rPr lang="en-GB" dirty="0"/>
              <a:t>Created the architecture</a:t>
            </a:r>
          </a:p>
          <a:p>
            <a:r>
              <a:rPr lang="en-GB" dirty="0"/>
              <a:t>Similarities to MLMs</a:t>
            </a:r>
          </a:p>
          <a:p>
            <a:r>
              <a:rPr lang="en-GB" dirty="0"/>
              <a:t>Details on functional group code</a:t>
            </a:r>
          </a:p>
          <a:p>
            <a:r>
              <a:rPr lang="en-GB" dirty="0"/>
              <a:t>More distribution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95A2E-8923-A701-5E02-E7E4FFEF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21B-CA8B-ACE5-CD02-F8A0BFFB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Architecture? – 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7D7F-9A97-8D35-98CA-8FD1C7F0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do we want our architecture to do?</a:t>
            </a:r>
          </a:p>
          <a:p>
            <a:pPr lvl="1"/>
            <a:r>
              <a:rPr lang="en-GB" dirty="0"/>
              <a:t>Given a corrupted sequence and a timestep give a slightly less corrupted sequence</a:t>
            </a:r>
          </a:p>
          <a:p>
            <a:r>
              <a:rPr lang="en-GB" dirty="0"/>
              <a:t>BERT outputs probabilities of vocabulary</a:t>
            </a:r>
          </a:p>
          <a:p>
            <a:pPr lvl="1"/>
            <a:r>
              <a:rPr lang="en-GB" dirty="0"/>
              <a:t>Less complex since only the encoder part of a transformer</a:t>
            </a:r>
          </a:p>
          <a:p>
            <a:pPr lvl="1"/>
            <a:r>
              <a:rPr lang="en-GB" dirty="0"/>
              <a:t>Works well for  sequence understanding</a:t>
            </a:r>
          </a:p>
          <a:p>
            <a:r>
              <a:rPr lang="en-GB" dirty="0"/>
              <a:t>GPT outputs a sequence</a:t>
            </a:r>
          </a:p>
          <a:p>
            <a:pPr lvl="1"/>
            <a:r>
              <a:rPr lang="en-GB" dirty="0"/>
              <a:t>Less complex since only the decoder part of a transformer</a:t>
            </a:r>
          </a:p>
          <a:p>
            <a:pPr lvl="1"/>
            <a:r>
              <a:rPr lang="en-GB" dirty="0"/>
              <a:t>Works well for next token prediction (sequence finishing)</a:t>
            </a:r>
          </a:p>
          <a:p>
            <a:r>
              <a:rPr lang="en-GB" dirty="0"/>
              <a:t>Transformer (T5) outputs a sequence</a:t>
            </a:r>
          </a:p>
          <a:p>
            <a:pPr lvl="1"/>
            <a:r>
              <a:rPr lang="en-GB" dirty="0"/>
              <a:t>More complex but not always a bad thing</a:t>
            </a:r>
          </a:p>
          <a:p>
            <a:pPr lvl="1"/>
            <a:r>
              <a:rPr lang="en-GB" dirty="0"/>
              <a:t>Works better for our generative setup</a:t>
            </a:r>
          </a:p>
          <a:p>
            <a:r>
              <a:rPr lang="en-GB" dirty="0"/>
              <a:t>Transformer architecture used in other sequence diffusion models</a:t>
            </a:r>
          </a:p>
          <a:p>
            <a:pPr lvl="1"/>
            <a:r>
              <a:rPr lang="en-GB" dirty="0"/>
              <a:t>D3PM, DPLM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F660-7D2B-8F31-B10B-F986BD12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CDDF-82F1-F55E-477C-F7EA3273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on 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F5AA-5F26-A45D-B0CC-9A9BCF83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Converted some code from FLAX to PyTorch</a:t>
            </a:r>
          </a:p>
          <a:p>
            <a:r>
              <a:rPr lang="en-GB" dirty="0"/>
              <a:t>Changed some T5 PyTorch code to include timesteps</a:t>
            </a:r>
          </a:p>
          <a:p>
            <a:r>
              <a:rPr lang="en-GB" dirty="0"/>
              <a:t>Model builds correctly</a:t>
            </a:r>
          </a:p>
          <a:p>
            <a:r>
              <a:rPr lang="en-GB" dirty="0"/>
              <a:t>Small bug in the decoder for forward pass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9F1E-19F3-39B4-BA6D-8018FF2E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6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56675</TotalTime>
  <Words>849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#17</vt:lpstr>
      <vt:lpstr>Discrete DDPM (D3PM)</vt:lpstr>
      <vt:lpstr>Transition matrices</vt:lpstr>
      <vt:lpstr>Transition Matrix example</vt:lpstr>
      <vt:lpstr>D3PM</vt:lpstr>
      <vt:lpstr>UniRef50</vt:lpstr>
      <vt:lpstr>This week?</vt:lpstr>
      <vt:lpstr>Architecture? – T5</vt:lpstr>
      <vt:lpstr>Progress on T5</vt:lpstr>
      <vt:lpstr>Similarities to MLM</vt:lpstr>
      <vt:lpstr>Similarities to MLM</vt:lpstr>
      <vt:lpstr>Functional groups</vt:lpstr>
      <vt:lpstr>More distributions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27</cp:revision>
  <dcterms:created xsi:type="dcterms:W3CDTF">2023-09-07T14:29:33Z</dcterms:created>
  <dcterms:modified xsi:type="dcterms:W3CDTF">2024-06-06T15:00:02Z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