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74" r:id="rId6"/>
    <p:sldId id="307" r:id="rId7"/>
    <p:sldId id="287" r:id="rId8"/>
    <p:sldId id="300" r:id="rId9"/>
    <p:sldId id="301" r:id="rId10"/>
    <p:sldId id="302" r:id="rId11"/>
    <p:sldId id="303" r:id="rId12"/>
    <p:sldId id="304" r:id="rId13"/>
    <p:sldId id="291" r:id="rId14"/>
    <p:sldId id="306" r:id="rId15"/>
    <p:sldId id="305" r:id="rId16"/>
    <p:sldId id="292" r:id="rId17"/>
    <p:sldId id="295" r:id="rId18"/>
    <p:sldId id="296" r:id="rId19"/>
    <p:sldId id="297" r:id="rId20"/>
    <p:sldId id="290" r:id="rId21"/>
    <p:sldId id="262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852C0-B3AD-422A-8AC7-999B4B96542A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DEC08-3FA1-4AFD-BCF5-808F173E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4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8E6-68E5-4178-872D-0F851C97ED69}" type="datetime1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7954-6BA2-48F8-8324-E7B42E1DF6B8}" type="datetime1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4326-195C-4919-8134-94385E9DEDD3}" type="datetime1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A08-C688-4736-B48D-54330E3B0660}" type="datetime1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2959-0F8E-4F90-871A-8F5FD7C39EC8}" type="datetime1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7246-D1ED-490C-B907-18BC78CE6760}" type="datetime1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0BB0-71AE-4107-B014-A2BC23E779E7}" type="datetime1">
              <a:rPr lang="en-GB" smtClean="0"/>
              <a:t>25/01/2024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0EF8-B2C4-45D1-9C57-5415AFB88FFD}" type="datetime1">
              <a:rPr lang="en-GB" smtClean="0"/>
              <a:t>25/01/2024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74F-8DB5-4E16-85A3-7EB5BBD6A1D0}" type="datetime1">
              <a:rPr lang="en-GB" smtClean="0"/>
              <a:t>25/01/2024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3B4-2A34-40EC-A0AA-458AEED764AC}" type="datetime1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FF93-216F-4D16-9658-CAD79F528681}" type="datetime1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7C4E-3FF8-4D7B-9C77-296658F7CF32}" type="datetime1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Weekly Update #9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Montserrat" pitchFamily="2" charset="0"/>
              </a:rPr>
              <a:t>Gijs Admiraal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1FEE-C09C-57D1-63F0-9C80EA12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A1D6-4186-23EF-E121-B77A84B0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Comparative research sub-questions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AE16-C3E5-5D47-6133-89F4D3CD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What is the effect of the models when performing de novo generation and when performing inpainting tasks?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What is the effect of the models when tested on different subsets of proteins lengths?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What is the effect on the model(s) when additional structural information in the form of a 3Di sequence</a:t>
            </a:r>
            <a:r>
              <a:rPr lang="en-GB" sz="2000" i="1" baseline="30000" dirty="0"/>
              <a:t>1 </a:t>
            </a:r>
            <a:r>
              <a:rPr lang="en-GB" sz="2000" dirty="0"/>
              <a:t>is provided</a:t>
            </a:r>
            <a:r>
              <a:rPr lang="en-GB" sz="2000" i="1" dirty="0"/>
              <a:t>? </a:t>
            </a:r>
            <a:r>
              <a:rPr lang="en-GB" sz="2000" dirty="0"/>
              <a:t>How should this information be provided?</a:t>
            </a:r>
          </a:p>
          <a:p>
            <a:pPr lvl="1"/>
            <a:r>
              <a:rPr lang="en-GB" sz="1800" dirty="0"/>
              <a:t>A co-design approach where sequence and structure is generated together</a:t>
            </a:r>
          </a:p>
          <a:p>
            <a:pPr lvl="1"/>
            <a:r>
              <a:rPr lang="en-GB" sz="1800" dirty="0"/>
              <a:t>A conditioning approach where structure information is provided during sampling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31786-B15C-C327-5236-0151A3E2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9A9A-654D-788B-A3EC-D4A5358C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480" y="6382921"/>
            <a:ext cx="10590320" cy="365125"/>
          </a:xfrm>
        </p:spPr>
        <p:txBody>
          <a:bodyPr/>
          <a:lstStyle/>
          <a:p>
            <a:r>
              <a:rPr lang="en-GB" dirty="0"/>
              <a:t>1: M. van </a:t>
            </a:r>
            <a:r>
              <a:rPr lang="en-GB" dirty="0" err="1"/>
              <a:t>Kempen</a:t>
            </a:r>
            <a:r>
              <a:rPr lang="en-GB" dirty="0"/>
              <a:t> et al. (2022) - Fast and accurate protein structure search with </a:t>
            </a:r>
            <a:r>
              <a:rPr lang="en-GB" dirty="0" err="1"/>
              <a:t>Foldseek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98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A1D6-4186-23EF-E121-B77A84B0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research sub-questions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AE16-C3E5-5D47-6133-89F4D3CD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What is the effect when the all-atom model uses the data augmentation method as specified by J. Arus-Pous, et al. (2019)</a:t>
            </a:r>
            <a:r>
              <a:rPr lang="en-GB" sz="2000" i="1" baseline="30000" dirty="0"/>
              <a:t>1 </a:t>
            </a:r>
            <a:r>
              <a:rPr lang="en-GB" sz="2000" dirty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What is the effect when the all-atom model is fine-tuned on unnatural sequences. Is it able to correctly learn the training distribution?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31786-B15C-C327-5236-0151A3E2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9A9A-654D-788B-A3EC-D4A5358C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480" y="6382921"/>
            <a:ext cx="10590320" cy="365125"/>
          </a:xfrm>
        </p:spPr>
        <p:txBody>
          <a:bodyPr/>
          <a:lstStyle/>
          <a:p>
            <a:r>
              <a:rPr lang="en-GB" dirty="0"/>
              <a:t>1: J. Arus-Pous, et al (2019) - Randomized SMILES strings improve the quality of molecular generative models</a:t>
            </a:r>
          </a:p>
        </p:txBody>
      </p:sp>
    </p:spTree>
    <p:extLst>
      <p:ext uri="{BB962C8B-B14F-4D97-AF65-F5344CB8AC3E}">
        <p14:creationId xmlns:p14="http://schemas.microsoft.com/office/powerpoint/2010/main" val="377870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4D15-B8F1-1632-354C-B209CBD4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69247-A6B0-F8AD-2A2D-7A5FFDC34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On sequences from Swiss-Prot and Protein Data Bank (PDB)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F893E-3BD5-C5BD-394F-1F3E2910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59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D53C9-7971-635C-4C32-73DAB5BF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Length Distribution</a:t>
            </a:r>
          </a:p>
        </p:txBody>
      </p:sp>
      <p:pic>
        <p:nvPicPr>
          <p:cNvPr id="6" name="Content Placeholder 5" descr="A graph of a protein distribution&#10;&#10;Description automatically generated">
            <a:extLst>
              <a:ext uri="{FF2B5EF4-FFF2-40B4-BE49-F238E27FC236}">
                <a16:creationId xmlns:a16="http://schemas.microsoft.com/office/drawing/2014/main" id="{9CC44086-263A-0A8C-8615-83BF5B954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34" y="2484190"/>
            <a:ext cx="5828261" cy="3700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16EEA2-55A4-22B8-2B3D-6C00F1FD6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2505" y="2484373"/>
            <a:ext cx="5828261" cy="37005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0311E-A1E8-E1A4-FA00-B5C284BD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FA591C-985B-4013-A3A4-EEE533F44A2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76655-BDF6-9A46-7E60-6C8710C5661B}"/>
              </a:ext>
            </a:extLst>
          </p:cNvPr>
          <p:cNvSpPr txBox="1"/>
          <p:nvPr/>
        </p:nvSpPr>
        <p:spPr>
          <a:xfrm>
            <a:off x="838200" y="6356350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Note that I forgot to remove similar/replicate sequences or chains</a:t>
            </a:r>
          </a:p>
        </p:txBody>
      </p:sp>
    </p:spTree>
    <p:extLst>
      <p:ext uri="{BB962C8B-B14F-4D97-AF65-F5344CB8AC3E}">
        <p14:creationId xmlns:p14="http://schemas.microsoft.com/office/powerpoint/2010/main" val="159895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B6B6EED-E947-288E-D4BD-E1CDA05A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amino acid distribution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1B752D-13D4-BB42-7E1F-08345F953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34" y="2469620"/>
            <a:ext cx="5828261" cy="3730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6F470F-C252-9A0F-E9B1-2E899B516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469620"/>
            <a:ext cx="5828261" cy="37300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D9E6F-FB25-8403-0C78-BBE3A7A1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FA591C-985B-4013-A3A4-EEE533F44A2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8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B6B6EED-E947-288E-D4BD-E1CDA05A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268069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Amino acid distribution per sequence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D9E6F-FB25-8403-0C78-BBE3A7A1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FA591C-985B-4013-A3A4-EEE533F44A2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FB4CEC9-5D0C-B281-0596-1DF9E2DE3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854" y="2268885"/>
            <a:ext cx="6122594" cy="3917028"/>
          </a:xfrm>
        </p:spPr>
      </p:pic>
    </p:spTree>
    <p:extLst>
      <p:ext uri="{BB962C8B-B14F-4D97-AF65-F5344CB8AC3E}">
        <p14:creationId xmlns:p14="http://schemas.microsoft.com/office/powerpoint/2010/main" val="274263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A078-38DC-740C-9C38-AA753C87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(better) data analysis?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AEF1-A5F0-4F4B-9A32-1C2B8A05A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How large on average do SMILES sequences get compared to AA sequences?</a:t>
            </a:r>
          </a:p>
          <a:p>
            <a:r>
              <a:rPr lang="en-GB" sz="2000" dirty="0"/>
              <a:t>Check for replicates and chains</a:t>
            </a:r>
          </a:p>
          <a:p>
            <a:r>
              <a:rPr lang="en-GB" sz="2000" dirty="0"/>
              <a:t>Ask Daniel how he created his dataset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5F3CE-6A78-7FD9-5FC6-984D4239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668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22DE-4904-96DA-B531-AB02F80C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807E-E1B6-6BA7-7966-E3FD7328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Do a bit more data analysis</a:t>
            </a:r>
          </a:p>
          <a:p>
            <a:r>
              <a:rPr lang="en-GB" sz="2000" dirty="0"/>
              <a:t>Create a diagram of the architecture</a:t>
            </a:r>
          </a:p>
          <a:p>
            <a:r>
              <a:rPr lang="en-GB" sz="2000" dirty="0"/>
              <a:t>Start writing a bit</a:t>
            </a:r>
          </a:p>
          <a:p>
            <a:r>
              <a:rPr lang="en-GB" sz="2000" dirty="0"/>
              <a:t>Integrate feedback of current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70781-B14A-AFD4-6B1A-ED7B84FD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03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4DD-75EB-3F93-BD97-4E014EC1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6424-5624-8C22-532D-E4A570F1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>
              <a:latin typeface="Montserra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FF3AD-71E6-BC55-4C8A-44354F6C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5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113E-2FB5-8FE0-3131-BAD00DEA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Montserrat Light" pitchFamily="2" charset="0"/>
              </a:rPr>
              <a:t>Recap from previous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9E47-F466-4D87-2CAF-69349EC3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Montserrat" pitchFamily="2" charset="0"/>
              </a:rPr>
              <a:t>Started exploring topics: atom-by-atom generation, non-standard amino acids (nsAA), (chemical) language models, data augmentation and 3Di</a:t>
            </a:r>
          </a:p>
          <a:p>
            <a:r>
              <a:rPr lang="en-GB" sz="2000" dirty="0">
                <a:latin typeface="Montserrat" pitchFamily="2" charset="0"/>
              </a:rPr>
              <a:t>Started creating protein SMILES dataset with </a:t>
            </a:r>
            <a:r>
              <a:rPr lang="en-GB" sz="2000" dirty="0" err="1">
                <a:latin typeface="Montserrat" pitchFamily="2" charset="0"/>
              </a:rPr>
              <a:t>RDKit</a:t>
            </a:r>
            <a:endParaRPr lang="en-GB" sz="2000" dirty="0">
              <a:latin typeface="Montserrat" pitchFamily="2" charset="0"/>
            </a:endParaRPr>
          </a:p>
          <a:p>
            <a:r>
              <a:rPr lang="en-GB" sz="2000" dirty="0">
                <a:latin typeface="Montserrat" pitchFamily="2" charset="0"/>
              </a:rPr>
              <a:t>Created a mind map</a:t>
            </a:r>
          </a:p>
          <a:p>
            <a:r>
              <a:rPr lang="en-GB" sz="2000" dirty="0">
                <a:latin typeface="Montserrat" pitchFamily="2" charset="0"/>
              </a:rPr>
              <a:t>Brainstormed and written out scenario#2 All-atom in a diffusion setting</a:t>
            </a:r>
          </a:p>
          <a:p>
            <a:r>
              <a:rPr lang="en-GB" sz="2000" dirty="0">
                <a:latin typeface="Montserrat" pitchFamily="2" charset="0"/>
              </a:rPr>
              <a:t>Performed a small data analysis</a:t>
            </a:r>
          </a:p>
          <a:p>
            <a:pPr marL="0" indent="0">
              <a:buNone/>
            </a:pPr>
            <a:endParaRPr lang="en-GB" sz="2400" dirty="0">
              <a:latin typeface="Montserra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4878B-ACF6-9004-B824-F2528FE0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19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7169-DF44-050C-A749-0254C854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3Di – What is it?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41B45B-E199-E30F-24CD-E5D36E0CD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835" y="2096028"/>
            <a:ext cx="9888330" cy="38105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48E81-BFB0-6BEA-4373-F0055CFA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65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23D8-47A9-D9FC-B2D6-5FEC75C1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3Di –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6DE4-6346-4E1A-BAA4-9731E72A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i="1" dirty="0">
                <a:latin typeface="Montserrat" pitchFamily="2" charset="0"/>
              </a:rPr>
              <a:t>“For FoldSeek, we developed a type of structural alphabet that does not describe the backbone but, rather, tertiary interactions.” </a:t>
            </a:r>
            <a:r>
              <a:rPr lang="en-GB" sz="1800" baseline="30000" dirty="0">
                <a:latin typeface="Montserrat" pitchFamily="2" charset="0"/>
              </a:rPr>
              <a:t>1</a:t>
            </a:r>
          </a:p>
          <a:p>
            <a:pPr marL="0" indent="0">
              <a:buNone/>
            </a:pPr>
            <a:endParaRPr lang="en-GB" sz="1800" baseline="30000" dirty="0">
              <a:latin typeface="Montserrat" pitchFamily="2" charset="0"/>
            </a:endParaRPr>
          </a:p>
          <a:p>
            <a:r>
              <a:rPr lang="en-GB" sz="1800" dirty="0">
                <a:latin typeface="Montserrat" pitchFamily="2" charset="0"/>
              </a:rPr>
              <a:t>Extracts structural features from a protein and uses an VQ-VAE to convert to 3Di sequence</a:t>
            </a:r>
          </a:p>
          <a:p>
            <a:pPr lvl="1"/>
            <a:r>
              <a:rPr lang="en-GB" sz="1400" i="1" dirty="0">
                <a:latin typeface="Montserrat" pitchFamily="2" charset="0"/>
              </a:rPr>
              <a:t>“To describe the interaction geometry of residues </a:t>
            </a:r>
            <a:r>
              <a:rPr lang="en-GB" sz="1400" i="1" dirty="0" err="1">
                <a:latin typeface="Montserrat" pitchFamily="2" charset="0"/>
              </a:rPr>
              <a:t>i</a:t>
            </a:r>
            <a:r>
              <a:rPr lang="en-GB" sz="1400" i="1" dirty="0">
                <a:latin typeface="Montserrat" pitchFamily="2" charset="0"/>
              </a:rPr>
              <a:t> and j, we extract seven angles, the Euclidean Cα distance and two sequence distance features from the six Cα coordinates of the two backbone fragments (blue and red).”</a:t>
            </a:r>
            <a:r>
              <a:rPr lang="en-GB" sz="1400" baseline="30000" dirty="0">
                <a:latin typeface="Montserrat" pitchFamily="2" charset="0"/>
              </a:rPr>
              <a:t>  1</a:t>
            </a:r>
            <a:endParaRPr lang="en-GB" sz="1400" i="1" dirty="0">
              <a:latin typeface="Montserrat" pitchFamily="2" charset="0"/>
            </a:endParaRPr>
          </a:p>
          <a:p>
            <a:pPr lvl="1"/>
            <a:r>
              <a:rPr lang="en-GB" sz="1600" i="1" dirty="0">
                <a:latin typeface="Montserrat" pitchFamily="2" charset="0"/>
              </a:rPr>
              <a:t>“the encoder predicts the best matching 3Di state for each residue.” </a:t>
            </a:r>
            <a:r>
              <a:rPr lang="en-GB" sz="1600" baseline="30000" dirty="0">
                <a:latin typeface="Montserrat" pitchFamily="2" charset="0"/>
              </a:rPr>
              <a:t>1</a:t>
            </a:r>
          </a:p>
          <a:p>
            <a:pPr marL="457200" lvl="1" indent="0">
              <a:buNone/>
            </a:pPr>
            <a:endParaRPr lang="en-GB" sz="1600" baseline="30000" dirty="0">
              <a:latin typeface="Montserrat" pitchFamily="2" charset="0"/>
            </a:endParaRPr>
          </a:p>
          <a:p>
            <a:r>
              <a:rPr lang="en-GB" sz="1800" i="1" dirty="0">
                <a:latin typeface="Montserrat" pitchFamily="2" charset="0"/>
              </a:rPr>
              <a:t>“To select nearest-</a:t>
            </a:r>
            <a:r>
              <a:rPr lang="en-GB" sz="1800" i="1" dirty="0" err="1">
                <a:latin typeface="Montserrat" pitchFamily="2" charset="0"/>
              </a:rPr>
              <a:t>neighbor</a:t>
            </a:r>
            <a:r>
              <a:rPr lang="en-GB" sz="1800" i="1" dirty="0">
                <a:latin typeface="Montserrat" pitchFamily="2" charset="0"/>
              </a:rPr>
              <a:t> residues that maximize the performance of the resulting 3Di alphabet in finding and aligning homologous structures, we introduced the virtual </a:t>
            </a:r>
            <a:r>
              <a:rPr lang="en-GB" sz="1800" i="1" dirty="0" err="1">
                <a:latin typeface="Montserrat" pitchFamily="2" charset="0"/>
              </a:rPr>
              <a:t>center</a:t>
            </a:r>
            <a:r>
              <a:rPr lang="en-GB" sz="1800" i="1" dirty="0">
                <a:latin typeface="Montserrat" pitchFamily="2" charset="0"/>
              </a:rPr>
              <a:t> V of a residue. The virtual </a:t>
            </a:r>
            <a:r>
              <a:rPr lang="en-GB" sz="1800" i="1" dirty="0" err="1">
                <a:latin typeface="Montserrat" pitchFamily="2" charset="0"/>
              </a:rPr>
              <a:t>center</a:t>
            </a:r>
            <a:r>
              <a:rPr lang="en-GB" sz="1800" i="1" dirty="0">
                <a:latin typeface="Montserrat" pitchFamily="2" charset="0"/>
              </a:rPr>
              <a:t> position is defined by the angle θ, the dihedral angle τ and the length l”</a:t>
            </a:r>
            <a:r>
              <a:rPr lang="en-GB" sz="1800" baseline="30000" dirty="0">
                <a:latin typeface="Montserrat" pitchFamily="2" charset="0"/>
              </a:rPr>
              <a:t> 1</a:t>
            </a:r>
          </a:p>
          <a:p>
            <a:endParaRPr lang="en-GB" sz="2000" i="1" dirty="0">
              <a:latin typeface="Montserrat" pitchFamily="2" charset="0"/>
            </a:endParaRPr>
          </a:p>
          <a:p>
            <a:endParaRPr lang="en-GB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AF0DF-66CA-C802-CF64-7FD96585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52E50-01C9-217E-9E9C-CA585860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</p:spTree>
    <p:extLst>
      <p:ext uri="{BB962C8B-B14F-4D97-AF65-F5344CB8AC3E}">
        <p14:creationId xmlns:p14="http://schemas.microsoft.com/office/powerpoint/2010/main" val="18180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B53F-FAAF-BDE7-7CD1-49CE4487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Reasons for all-atom in a discrete diffusion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793A-7FE8-BD00-FBBB-F5E0F6DE9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672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Language models have the ability to generate </a:t>
            </a:r>
            <a:r>
              <a:rPr lang="en-GB" sz="2000" i="1" dirty="0"/>
              <a:t>de novo</a:t>
            </a:r>
            <a:r>
              <a:rPr lang="en-GB" sz="2000" dirty="0"/>
              <a:t> proteins and large molecules with an all-atom representation</a:t>
            </a:r>
            <a:r>
              <a:rPr lang="en-GB" sz="2000" baseline="30000" dirty="0"/>
              <a:t>1,5</a:t>
            </a:r>
          </a:p>
          <a:p>
            <a:pPr lvl="1"/>
            <a:r>
              <a:rPr lang="en-GB" sz="1400" dirty="0"/>
              <a:t>Thus, worth exploring if diffusion models also have this ability</a:t>
            </a:r>
          </a:p>
          <a:p>
            <a:r>
              <a:rPr lang="en-GB" sz="2000" dirty="0"/>
              <a:t>All-atom allows for a new token representation</a:t>
            </a:r>
          </a:p>
          <a:p>
            <a:pPr lvl="1"/>
            <a:r>
              <a:rPr lang="en-GB" sz="1400" i="1" dirty="0">
                <a:latin typeface="Montserrat" pitchFamily="2" charset="0"/>
              </a:rPr>
              <a:t>Compared with algorithms in NLP, protein tokenization methods still remain at a low level without a well-defined and biologically meaningful protein token algorithm (Vu et al., 2022). This may be a direction for unlocking the secrets of proteins.</a:t>
            </a:r>
            <a:r>
              <a:rPr lang="en-GB" sz="1400" i="1" baseline="30000" dirty="0">
                <a:latin typeface="Montserrat" pitchFamily="2" charset="0"/>
              </a:rPr>
              <a:t>2</a:t>
            </a:r>
            <a:r>
              <a:rPr lang="en-GB" sz="1400" i="1" dirty="0">
                <a:latin typeface="Montserrat" pitchFamily="2" charset="0"/>
              </a:rPr>
              <a:t> </a:t>
            </a:r>
            <a:endParaRPr lang="en-GB" sz="1800" dirty="0"/>
          </a:p>
          <a:p>
            <a:r>
              <a:rPr lang="en-GB" sz="2000" dirty="0"/>
              <a:t>All-atom allows for data augmentation</a:t>
            </a:r>
            <a:r>
              <a:rPr lang="en-GB" sz="2000" baseline="30000" dirty="0"/>
              <a:t>3</a:t>
            </a:r>
          </a:p>
          <a:p>
            <a:r>
              <a:rPr lang="en-GB" sz="2000" dirty="0"/>
              <a:t>Discrete diffusion techniques relatively unexplored</a:t>
            </a:r>
          </a:p>
          <a:p>
            <a:pPr lvl="1"/>
            <a:r>
              <a:rPr lang="en-GB" sz="1400" i="1" dirty="0"/>
              <a:t>Diffusion models with discrete state spaces have been explored for text and image segmentation domains (Hoogeboom et al., 2021) but they have not yet been demonstrated as a competitive model class for large scale text or image generation.  </a:t>
            </a:r>
            <a:r>
              <a:rPr lang="en-GB" sz="1400" i="1" baseline="30000" dirty="0"/>
              <a:t>4</a:t>
            </a:r>
            <a:endParaRPr lang="en-GB" sz="1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4CCEC-BC80-7917-A9AE-D29A0DA6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2F92E-9D10-C487-116D-3B9CE772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533901"/>
            <a:ext cx="10515600" cy="365125"/>
          </a:xfrm>
        </p:spPr>
        <p:txBody>
          <a:bodyPr/>
          <a:lstStyle/>
          <a:p>
            <a:r>
              <a:rPr lang="en-GB" dirty="0"/>
              <a:t>1: D. Flam-Shepherd et al. 2023-1, 2: B. Hu et al. 2022,  3: J. Arus-Pous, et al 2019,</a:t>
            </a:r>
          </a:p>
          <a:p>
            <a:r>
              <a:rPr lang="en-GB" dirty="0"/>
              <a:t> 4: J. Austin et al. 2023, 5: D. Flam-Shepherd et al. 2023-2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0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A1D-3CDD-B8F9-B7C7-C467335C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5EE34-6319-5A8E-53CB-5FB3BA46C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What is the performance of training on an all-atom sequence representation using SMILES and how does it compare to other representations such as amino acids sequence  when using a diffusion model for </a:t>
            </a:r>
            <a:r>
              <a:rPr lang="en-GB" sz="2000" i="1" dirty="0"/>
              <a:t>de novo </a:t>
            </a:r>
            <a:r>
              <a:rPr lang="en-GB" sz="2000" dirty="0"/>
              <a:t>generative protein design?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68B9F-B3D3-245F-1F95-6983755B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87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D00A-8441-EE85-84D4-60033BAB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directions/sets of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B3CB-B904-251A-ABE7-B7E553A3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One set of experiments to find/select certain model variables</a:t>
            </a:r>
          </a:p>
          <a:p>
            <a:pPr lvl="1"/>
            <a:r>
              <a:rPr lang="en-GB" sz="1800" dirty="0"/>
              <a:t>Architecture, Diffusion Type, Performance Metrics, … 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One set of experiments that is comparative of nature</a:t>
            </a:r>
          </a:p>
          <a:p>
            <a:pPr lvl="1"/>
            <a:r>
              <a:rPr lang="en-GB" sz="1800" dirty="0"/>
              <a:t>Compare models trained with different representations on different tasks</a:t>
            </a:r>
          </a:p>
          <a:p>
            <a:pPr marL="914400" lvl="1" indent="-457200">
              <a:buFont typeface="+mj-lt"/>
              <a:buAutoNum type="arabicPeriod"/>
            </a:pPr>
            <a:endParaRPr lang="en-GB" sz="18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One set of experiments that is explorative of nature</a:t>
            </a:r>
          </a:p>
          <a:p>
            <a:pPr lvl="1"/>
            <a:r>
              <a:rPr lang="en-GB" sz="1800" dirty="0"/>
              <a:t>Explore the strengths and weaknesses of the all-atom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F79BB-E7CF-A4B9-0C2D-4CFE8B3B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BB76D1-94B5-9300-AF4E-A3B07DBC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D340F56-F30C-B1EE-7FF5-0B6FF9F166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000" dirty="0"/>
                  <a:t>Sequence representations</a:t>
                </a:r>
              </a:p>
              <a:p>
                <a:pPr lvl="1"/>
                <a:r>
                  <a:rPr lang="en-GB" sz="1800" dirty="0"/>
                  <a:t>All-atom representation using SMILES or SELFIES</a:t>
                </a:r>
              </a:p>
              <a:p>
                <a:pPr lvl="1"/>
                <a:r>
                  <a:rPr lang="en-GB" sz="1800" dirty="0"/>
                  <a:t>Functional groups or atom motifs (e.g.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𝑂𝐻</m:t>
                    </m:r>
                  </m:oMath>
                </a14:m>
                <a:r>
                  <a:rPr lang="en-GB" sz="1800" dirty="0"/>
                  <a:t>,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GB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or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)</a:t>
                </a:r>
              </a:p>
              <a:p>
                <a:pPr lvl="1"/>
                <a:r>
                  <a:rPr lang="en-GB" sz="1800" dirty="0"/>
                  <a:t>Amino acids</a:t>
                </a:r>
              </a:p>
              <a:p>
                <a:pPr lvl="1"/>
                <a:r>
                  <a:rPr lang="en-GB" sz="1800" dirty="0"/>
                  <a:t>Amino acids motifs (e.g.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800" dirty="0"/>
                  <a:t>-Helices or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800" dirty="0"/>
                  <a:t>-plate )</a:t>
                </a:r>
              </a:p>
              <a:p>
                <a:r>
                  <a:rPr lang="en-GB" sz="2000" dirty="0"/>
                  <a:t>Architecture types</a:t>
                </a:r>
              </a:p>
              <a:p>
                <a:pPr lvl="1"/>
                <a:r>
                  <a:rPr lang="en-GB" sz="1800" dirty="0"/>
                  <a:t>Transformer</a:t>
                </a:r>
              </a:p>
              <a:p>
                <a:pPr lvl="1"/>
                <a:r>
                  <a:rPr lang="en-GB" sz="1800" dirty="0"/>
                  <a:t>MLP</a:t>
                </a:r>
              </a:p>
              <a:p>
                <a:pPr lvl="1"/>
                <a:r>
                  <a:rPr lang="en-GB" sz="1800" dirty="0"/>
                  <a:t>UNET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D340F56-F30C-B1EE-7FF5-0B6FF9F166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C16D3-4C85-0921-2DBB-74FC2466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70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5D63-3CF6-892D-F315-ED46F87F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6231-474C-054A-6EAD-78615E6D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Discrete diffusion types</a:t>
            </a:r>
          </a:p>
          <a:p>
            <a:pPr lvl="1"/>
            <a:r>
              <a:rPr lang="en-GB" sz="1800" dirty="0"/>
              <a:t>Apply categorical noise directly to sequence (use a masking technique) </a:t>
            </a:r>
          </a:p>
          <a:p>
            <a:pPr lvl="1"/>
            <a:r>
              <a:rPr lang="en-GB" sz="1800" dirty="0"/>
              <a:t>Apply Gaussian noise to token-vector embeddings</a:t>
            </a:r>
          </a:p>
          <a:p>
            <a:pPr lvl="1"/>
            <a:r>
              <a:rPr lang="en-GB" sz="1800" dirty="0"/>
              <a:t>Apply multinomial one hot distribution for amino acid type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BAAE9-00DD-409B-4F0F-FB957274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9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6D9653F-90EB-C04F-0EFE-A94D16DE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599" cy="365125"/>
          </a:xfrm>
        </p:spPr>
        <p:txBody>
          <a:bodyPr/>
          <a:lstStyle/>
          <a:p>
            <a:r>
              <a:rPr lang="fr-FR" dirty="0" err="1"/>
              <a:t>Left</a:t>
            </a:r>
            <a:r>
              <a:rPr lang="fr-FR" dirty="0"/>
              <a:t>: N. </a:t>
            </a:r>
            <a:r>
              <a:rPr lang="fr-FR" dirty="0" err="1"/>
              <a:t>Gruver</a:t>
            </a:r>
            <a:r>
              <a:rPr lang="fr-FR" dirty="0"/>
              <a:t>, et al 2023,    Right: J. </a:t>
            </a:r>
            <a:r>
              <a:rPr lang="fr-FR" dirty="0" err="1"/>
              <a:t>Arus-Pous</a:t>
            </a:r>
            <a:r>
              <a:rPr lang="fr-FR" dirty="0"/>
              <a:t>, et al 2019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50D6FF-1111-4288-AF2A-50324831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136" y="3605922"/>
            <a:ext cx="5209368" cy="22471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94EDF1-B0D8-9EB1-5559-9F975C9A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7" y="3728621"/>
            <a:ext cx="6515498" cy="197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1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D911B2078E4FAC111FDBF9740ABB" ma:contentTypeVersion="7" ma:contentTypeDescription="Een nieuw document maken." ma:contentTypeScope="" ma:versionID="8be3cd228d68f4e4ba3fab0fbbe01390">
  <xsd:schema xmlns:xsd="http://www.w3.org/2001/XMLSchema" xmlns:xs="http://www.w3.org/2001/XMLSchema" xmlns:p="http://schemas.microsoft.com/office/2006/metadata/properties" xmlns:ns3="32f5fda4-97a3-47c7-8308-3025c576a379" xmlns:ns4="065d5d57-d9fb-4c30-80d3-68aca1ff0522" targetNamespace="http://schemas.microsoft.com/office/2006/metadata/properties" ma:root="true" ma:fieldsID="801ea412268bea31b4cd4d632ac8c751" ns3:_="" ns4:_="">
    <xsd:import namespace="32f5fda4-97a3-47c7-8308-3025c576a379"/>
    <xsd:import namespace="065d5d57-d9fb-4c30-80d3-68aca1ff0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fda4-97a3-47c7-8308-3025c576a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5d57-d9fb-4c30-80d3-68aca1ff0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5fda4-97a3-47c7-8308-3025c576a37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FCE147-8410-4EC7-8887-8B99F5151F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fda4-97a3-47c7-8308-3025c576a379"/>
    <ds:schemaRef ds:uri="065d5d57-d9fb-4c30-80d3-68aca1ff0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132242-1526-4AAA-B2E0-CF080077ABF5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065d5d57-d9fb-4c30-80d3-68aca1ff0522"/>
    <ds:schemaRef ds:uri="http://schemas.microsoft.com/office/2006/documentManagement/types"/>
    <ds:schemaRef ds:uri="32f5fda4-97a3-47c7-8308-3025c576a37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2F3C67-3F37-474D-9609-B4FDD4474B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23187</TotalTime>
  <Words>930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Montserrat</vt:lpstr>
      <vt:lpstr>Montserrat Light</vt:lpstr>
      <vt:lpstr>Office Theme</vt:lpstr>
      <vt:lpstr>Weekly Update #9</vt:lpstr>
      <vt:lpstr>Recap from previous weeks</vt:lpstr>
      <vt:lpstr>3Di – What is it?</vt:lpstr>
      <vt:lpstr>3Di – What is it?</vt:lpstr>
      <vt:lpstr>Reasons for all-atom in a discrete diffusion setting</vt:lpstr>
      <vt:lpstr>Scenario #2</vt:lpstr>
      <vt:lpstr>Three directions/sets of experiments</vt:lpstr>
      <vt:lpstr>Variables</vt:lpstr>
      <vt:lpstr>Variables</vt:lpstr>
      <vt:lpstr>Comparative research sub-questions</vt:lpstr>
      <vt:lpstr>Exploratory research sub-questions</vt:lpstr>
      <vt:lpstr>Data analysis</vt:lpstr>
      <vt:lpstr>Length Distribution</vt:lpstr>
      <vt:lpstr>Total amino acid distribution</vt:lpstr>
      <vt:lpstr>Amino acid distribution per sequence</vt:lpstr>
      <vt:lpstr>More (better) data analysis?  </vt:lpstr>
      <vt:lpstr>Next week?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17</cp:revision>
  <dcterms:created xsi:type="dcterms:W3CDTF">2023-09-07T14:29:33Z</dcterms:created>
  <dcterms:modified xsi:type="dcterms:W3CDTF">2024-01-25T14:09:18Z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0x0101001CFAD911B2078E4FAC111FDBF9740ABB</vt:lpwstr>
  </property>
</Properties>
</file>