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05" r:id="rId6"/>
    <p:sldId id="307" r:id="rId7"/>
    <p:sldId id="306" r:id="rId8"/>
    <p:sldId id="308" r:id="rId9"/>
    <p:sldId id="314" r:id="rId10"/>
    <p:sldId id="309" r:id="rId11"/>
    <p:sldId id="313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BF"/>
    <a:srgbClr val="E37892"/>
    <a:srgbClr val="DC6D3D"/>
    <a:srgbClr val="7C5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1F04-627B-3942-FD05-9A60DF19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3C694E-2AAB-5810-CF20-7D3F39EE8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271"/>
            <a:ext cx="10515600" cy="41400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7EF73-4B1B-E8B0-6ADC-5A5BFBF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6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1476-6C83-F884-007B-B1C350A6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B731C6-E1DA-6EBD-EC49-30A1F6368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911"/>
            <a:ext cx="10515600" cy="41727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17EED-7A4E-92F8-D7AE-BE038979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4161-AD33-6DEF-4DA4-A9D3F9F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469F-7820-9DB1-F28C-B5063CD9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Got absorbing state to work</a:t>
            </a:r>
          </a:p>
          <a:p>
            <a:r>
              <a:rPr lang="en-GB" dirty="0"/>
              <a:t>Fixed issues in training/validation loop</a:t>
            </a:r>
          </a:p>
          <a:p>
            <a:pPr lvl="1"/>
            <a:r>
              <a:rPr lang="en-GB" dirty="0"/>
              <a:t>Found new issues</a:t>
            </a:r>
          </a:p>
          <a:p>
            <a:r>
              <a:rPr lang="en-GB" dirty="0"/>
              <a:t>Worked on all atom analysis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52FA8-36DE-5E90-DFAA-172C24E8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3ED1-60CD-97DE-AFEF-F298FFF0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SELFIES</a:t>
            </a:r>
          </a:p>
        </p:txBody>
      </p:sp>
      <p:pic>
        <p:nvPicPr>
          <p:cNvPr id="6" name="Content Placeholder 5" descr="A diagram of a molecule&#10;&#10;Description automatically generated">
            <a:extLst>
              <a:ext uri="{FF2B5EF4-FFF2-40B4-BE49-F238E27FC236}">
                <a16:creationId xmlns:a16="http://schemas.microsoft.com/office/drawing/2014/main" id="{E912B14B-F239-32FB-242D-3517021F9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1" y="1825625"/>
            <a:ext cx="810493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35FC2-3AB2-21FE-0907-CE70A28F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2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0715-F9D5-9F8E-DEC0-63BB7B8A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5EF7DD-1C60-4BC3-FE68-2B8815FB7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627" y="1958109"/>
            <a:ext cx="4408119" cy="37768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0231-4E19-3910-D5E9-3BCDA7A8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7AD1C-1374-5B44-220D-F9F38748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54" y="1958109"/>
            <a:ext cx="4408119" cy="3667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B6606D-22F2-8663-EAF6-583EE1600A99}"/>
              </a:ext>
            </a:extLst>
          </p:cNvPr>
          <p:cNvSpPr/>
          <p:nvPr/>
        </p:nvSpPr>
        <p:spPr>
          <a:xfrm>
            <a:off x="7975599" y="2133297"/>
            <a:ext cx="279168" cy="215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7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1880-F008-9AE2-B62C-ACA82C73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all-atom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6A3A-9B98-998B-23DC-FF8B5FBE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RDKit: </a:t>
            </a:r>
            <a:r>
              <a:rPr lang="en-GB" dirty="0" err="1"/>
              <a:t>molecule.GetSubstructMatches</a:t>
            </a:r>
            <a:r>
              <a:rPr lang="en-GB" dirty="0"/>
              <a:t>(</a:t>
            </a:r>
            <a:r>
              <a:rPr lang="en-GB" dirty="0" err="1"/>
              <a:t>molecule_sub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Finds substructures in a molecule</a:t>
            </a:r>
          </a:p>
          <a:p>
            <a:r>
              <a:rPr lang="en-GB" dirty="0"/>
              <a:t>Original code: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Validate by turning aa </a:t>
            </a:r>
            <a:r>
              <a:rPr lang="en-GB" dirty="0" err="1"/>
              <a:t>seq</a:t>
            </a:r>
            <a:r>
              <a:rPr lang="en-GB" dirty="0"/>
              <a:t> into selfies </a:t>
            </a:r>
            <a:r>
              <a:rPr lang="en-GB" dirty="0" err="1"/>
              <a:t>seq</a:t>
            </a:r>
            <a:r>
              <a:rPr lang="en-GB" dirty="0"/>
              <a:t> and compare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6BCF9-2369-F1FA-70C0-2F9C6A59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1B095-2DAA-C61A-7D4E-96DACCEB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25" y="2997200"/>
            <a:ext cx="5785549" cy="2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4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141AF-0AEB-8162-9468-F222A9C0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576E93-7A49-DD3E-E085-A68BBE2B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35" y="0"/>
            <a:ext cx="749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F15A-9F95-5AE0-CD1B-8EC5A718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all-atom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FDBC7-34AD-13F1-8801-32C2B903F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292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We have:</a:t>
                </a:r>
              </a:p>
              <a:p>
                <a:pPr lvl="1"/>
                <a:r>
                  <a:rPr lang="en-GB" dirty="0"/>
                  <a:t>Backbone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NL" b="0" dirty="0"/>
                  <a:t>-Carbon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nl-NL" b="0" dirty="0"/>
                  <a:t>-Carbon</a:t>
                </a:r>
              </a:p>
              <a:p>
                <a:r>
                  <a:rPr lang="en-GB" b="0" dirty="0"/>
                  <a:t>Using graph traversal find </a:t>
                </a:r>
                <a:r>
                  <a:rPr lang="en-GB" b="1" dirty="0"/>
                  <a:t>sidechain bond ids</a:t>
                </a:r>
              </a:p>
              <a:p>
                <a:pPr lvl="1"/>
                <a:r>
                  <a:rPr lang="en-GB" dirty="0"/>
                  <a:t>Using a queue and visited</a:t>
                </a:r>
              </a:p>
              <a:p>
                <a:r>
                  <a:rPr lang="en-GB" dirty="0"/>
                  <a:t>Extract </a:t>
                </a:r>
                <a:r>
                  <a:rPr lang="en-GB" b="1" dirty="0" err="1"/>
                  <a:t>substruct</a:t>
                </a:r>
                <a:r>
                  <a:rPr lang="en-GB" dirty="0"/>
                  <a:t> using atom ids</a:t>
                </a:r>
              </a:p>
              <a:p>
                <a:r>
                  <a:rPr lang="en-GB" b="1" dirty="0"/>
                  <a:t>Fails</a:t>
                </a:r>
                <a:r>
                  <a:rPr lang="en-GB" dirty="0"/>
                  <a:t> for rings connected to backbone (</a:t>
                </a:r>
                <a:r>
                  <a:rPr lang="en-GB" i="1" dirty="0"/>
                  <a:t>Pro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Create </a:t>
                </a:r>
                <a:r>
                  <a:rPr lang="en-GB" b="1" dirty="0"/>
                  <a:t>amino acid </a:t>
                </a:r>
                <a:r>
                  <a:rPr lang="en-GB" dirty="0"/>
                  <a:t>using </a:t>
                </a:r>
                <a:r>
                  <a:rPr lang="en-GB" dirty="0" err="1"/>
                  <a:t>substruct</a:t>
                </a:r>
                <a:endParaRPr lang="en-GB" dirty="0"/>
              </a:p>
              <a:p>
                <a:pPr lvl="1"/>
                <a:r>
                  <a:rPr lang="en-GB" b="0" dirty="0"/>
                  <a:t>From 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-C find </a:t>
                </a:r>
                <a:r>
                  <a:rPr lang="en-GB" i="1" dirty="0"/>
                  <a:t>N</a:t>
                </a:r>
                <a:r>
                  <a:rPr lang="en-GB" dirty="0"/>
                  <a:t> and </a:t>
                </a:r>
                <a:r>
                  <a:rPr lang="en-GB" i="1" dirty="0"/>
                  <a:t>C(=O)O</a:t>
                </a:r>
              </a:p>
              <a:p>
                <a:pPr lvl="1"/>
                <a:r>
                  <a:rPr lang="en-GB" dirty="0"/>
                  <a:t>Must be in backbone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FDBC7-34AD-13F1-8801-32C2B903F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29200" cy="4351338"/>
              </a:xfrm>
              <a:blipFill>
                <a:blip r:embed="rId2"/>
                <a:stretch>
                  <a:fillRect l="-1455" t="-2801" b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A484-D86E-FDB4-CB1A-57EBD808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  <p:pic>
        <p:nvPicPr>
          <p:cNvPr id="11" name="Picture 10" descr="A structure of a molecule&#10;&#10;Description automatically generated">
            <a:extLst>
              <a:ext uri="{FF2B5EF4-FFF2-40B4-BE49-F238E27FC236}">
                <a16:creationId xmlns:a16="http://schemas.microsoft.com/office/drawing/2014/main" id="{B25923C4-8B10-8574-A956-67220C6EE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2" y="661190"/>
            <a:ext cx="5695160" cy="5695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686621-5CDB-13F4-090A-8D51E2CBAAA3}"/>
              </a:ext>
            </a:extLst>
          </p:cNvPr>
          <p:cNvSpPr txBox="1"/>
          <p:nvPr/>
        </p:nvSpPr>
        <p:spPr>
          <a:xfrm>
            <a:off x="6972300" y="1617421"/>
            <a:ext cx="4381500" cy="461665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en-GB" sz="2400" b="1" dirty="0"/>
              <a:t>SP</a:t>
            </a:r>
          </a:p>
          <a:p>
            <a:r>
              <a:rPr lang="en-GB" sz="2400" b="1" dirty="0"/>
              <a:t>I</a:t>
            </a:r>
          </a:p>
          <a:p>
            <a:r>
              <a:rPr lang="en-GB" sz="2400" b="1" dirty="0"/>
              <a:t>CED</a:t>
            </a:r>
          </a:p>
        </p:txBody>
      </p:sp>
    </p:spTree>
    <p:extLst>
      <p:ext uri="{BB962C8B-B14F-4D97-AF65-F5344CB8AC3E}">
        <p14:creationId xmlns:p14="http://schemas.microsoft.com/office/powerpoint/2010/main" val="2885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B4EF-66E6-F48A-A7A8-E5E9514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1124D6D9-D3D9-9D75-3334-B6183A52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22" y="4282344"/>
            <a:ext cx="2148973" cy="2148973"/>
          </a:xfrm>
          <a:prstGeom prst="rect">
            <a:avLst/>
          </a:prstGeom>
        </p:spPr>
      </p:pic>
      <p:pic>
        <p:nvPicPr>
          <p:cNvPr id="8" name="Picture 7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B5E3D77B-960D-B992-1A9D-5EAF2B4DB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612" y="4281264"/>
            <a:ext cx="2148973" cy="2148973"/>
          </a:xfrm>
          <a:prstGeom prst="rect">
            <a:avLst/>
          </a:prstGeom>
        </p:spPr>
      </p:pic>
      <p:pic>
        <p:nvPicPr>
          <p:cNvPr id="10" name="Picture 9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13CB325B-39A5-202C-F7C1-6C2036074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35" y="4281264"/>
            <a:ext cx="2148973" cy="2148973"/>
          </a:xfrm>
          <a:prstGeom prst="rect">
            <a:avLst/>
          </a:prstGeom>
        </p:spPr>
      </p:pic>
      <p:pic>
        <p:nvPicPr>
          <p:cNvPr id="12" name="Picture 11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BD50E44B-5313-A894-33ED-3B24A9C2E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35" y="1902444"/>
            <a:ext cx="2148973" cy="2148973"/>
          </a:xfrm>
          <a:prstGeom prst="rect">
            <a:avLst/>
          </a:prstGeom>
        </p:spPr>
      </p:pic>
      <p:pic>
        <p:nvPicPr>
          <p:cNvPr id="14" name="Picture 13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6A1FAC36-F2AA-53DE-4956-CA5790A86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48" y="1940174"/>
            <a:ext cx="2148973" cy="2148973"/>
          </a:xfrm>
          <a:prstGeom prst="rect">
            <a:avLst/>
          </a:prstGeom>
        </p:spPr>
      </p:pic>
      <p:pic>
        <p:nvPicPr>
          <p:cNvPr id="16" name="Picture 15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15780C7F-1475-7912-750C-7226424DF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825" y="2068064"/>
            <a:ext cx="2148973" cy="2148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426B68-AF65-3113-AC36-748C40921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290" y="1928241"/>
            <a:ext cx="1143160" cy="1981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D5AE2E-4ECB-5BA7-2926-F38012E5C4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90" y="4358471"/>
            <a:ext cx="1197028" cy="18458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BEFF22-DE47-3123-63DC-FA0783E50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0139" y="1995718"/>
            <a:ext cx="981212" cy="19624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E5502E-38EF-9AE1-FD7A-9FD99254AC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6926" y="4459931"/>
            <a:ext cx="971686" cy="18290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66ACB-A2D4-88D4-9717-5999AEEF28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75090" y="1976665"/>
            <a:ext cx="990738" cy="2000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F38F67-8B3C-460A-5BD9-98831453E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5692" y="4469457"/>
            <a:ext cx="943107" cy="18195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5A2BFB1-3BEE-9FCB-7A6A-266AEF59F9E2}"/>
              </a:ext>
            </a:extLst>
          </p:cNvPr>
          <p:cNvSpPr/>
          <p:nvPr/>
        </p:nvSpPr>
        <p:spPr>
          <a:xfrm>
            <a:off x="2656920" y="4971020"/>
            <a:ext cx="1042626" cy="620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DE3AA6-4E6F-7FF2-014B-3CA4A6EB8CF3}"/>
              </a:ext>
            </a:extLst>
          </p:cNvPr>
          <p:cNvSpPr/>
          <p:nvPr/>
        </p:nvSpPr>
        <p:spPr>
          <a:xfrm>
            <a:off x="5778111" y="2521765"/>
            <a:ext cx="1241519" cy="1455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A3C6D-ED64-3DD2-EE97-B66C319947A4}"/>
              </a:ext>
            </a:extLst>
          </p:cNvPr>
          <p:cNvSpPr/>
          <p:nvPr/>
        </p:nvSpPr>
        <p:spPr>
          <a:xfrm>
            <a:off x="9728944" y="3014660"/>
            <a:ext cx="605306" cy="533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28159-BCFB-4B5F-C1A8-5030CAE253A6}"/>
              </a:ext>
            </a:extLst>
          </p:cNvPr>
          <p:cNvSpPr/>
          <p:nvPr/>
        </p:nvSpPr>
        <p:spPr>
          <a:xfrm>
            <a:off x="11426873" y="4748057"/>
            <a:ext cx="605306" cy="533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C96FEC-1B31-73B0-2D43-8559317F9A55}"/>
              </a:ext>
            </a:extLst>
          </p:cNvPr>
          <p:cNvGrpSpPr/>
          <p:nvPr/>
        </p:nvGrpSpPr>
        <p:grpSpPr>
          <a:xfrm>
            <a:off x="2445488" y="338466"/>
            <a:ext cx="5469617" cy="1474681"/>
            <a:chOff x="2806215" y="325591"/>
            <a:chExt cx="5469617" cy="1474681"/>
          </a:xfrm>
        </p:grpSpPr>
        <p:pic>
          <p:nvPicPr>
            <p:cNvPr id="34" name="Picture 33" descr="A structure of a molecule&#10;&#10;Description automatically generated">
              <a:extLst>
                <a:ext uri="{FF2B5EF4-FFF2-40B4-BE49-F238E27FC236}">
                  <a16:creationId xmlns:a16="http://schemas.microsoft.com/office/drawing/2014/main" id="{37F82EF9-9FB2-4245-3D85-EB24498E2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24" b="31868"/>
            <a:stretch/>
          </p:blipFill>
          <p:spPr>
            <a:xfrm>
              <a:off x="4269408" y="325591"/>
              <a:ext cx="4006424" cy="147468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AC1B0-3914-E438-DCD4-F8B6D4730B72}"/>
                </a:ext>
              </a:extLst>
            </p:cNvPr>
            <p:cNvSpPr txBox="1"/>
            <p:nvPr/>
          </p:nvSpPr>
          <p:spPr>
            <a:xfrm>
              <a:off x="2806215" y="888506"/>
              <a:ext cx="146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Backbone: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9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240B-B41F-F12A-E6D6-C124EFD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6353AF-50F6-EF1B-9DA9-0005FF25C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991"/>
            <a:ext cx="10515600" cy="41866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9C1D-C2F9-5474-1B9A-3AA8EA80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8" ma:contentTypeDescription="Een nieuw document maken." ma:contentTypeScope="" ma:versionID="40d074649a363fe51b3448598e53368b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ec6108434aa42753abd390293100ccab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132242-1526-4AAA-B2E0-CF080077ABF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65d5d57-d9fb-4c30-80d3-68aca1ff0522"/>
    <ds:schemaRef ds:uri="32f5fda4-97a3-47c7-8308-3025c576a37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231DB8-6A69-4494-AFC0-8225C457A1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Weekly_Update_27</Template>
  <TotalTime>1746</TotalTime>
  <Words>140</Words>
  <Application>Microsoft Office PowerPoint</Application>
  <PresentationFormat>Widescreen</PresentationFormat>
  <Paragraphs>51</Paragraphs>
  <Slides>11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#25</vt:lpstr>
      <vt:lpstr>This week?</vt:lpstr>
      <vt:lpstr>SELFIES</vt:lpstr>
      <vt:lpstr>SELFIES</vt:lpstr>
      <vt:lpstr>Analyse all-atom</vt:lpstr>
      <vt:lpstr>PowerPoint Presentation</vt:lpstr>
      <vt:lpstr>Analyse all-atom</vt:lpstr>
      <vt:lpstr>PowerPoint Presentation</vt:lpstr>
      <vt:lpstr>Training</vt:lpstr>
      <vt:lpstr>Training</vt:lpstr>
      <vt:lpstr>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Gijs Admiraal</dc:creator>
  <cp:lastModifiedBy>Gijs Admiraal</cp:lastModifiedBy>
  <cp:revision>2</cp:revision>
  <dcterms:created xsi:type="dcterms:W3CDTF">2024-10-03T10:14:25Z</dcterms:created>
  <dcterms:modified xsi:type="dcterms:W3CDTF">2024-10-11T05:42:01Z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