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24"/>
  </p:notesMasterIdLst>
  <p:sldIdLst>
    <p:sldId id="269" r:id="rId6"/>
    <p:sldId id="270" r:id="rId7"/>
    <p:sldId id="271" r:id="rId8"/>
    <p:sldId id="272" r:id="rId9"/>
    <p:sldId id="273" r:id="rId10"/>
    <p:sldId id="281" r:id="rId11"/>
    <p:sldId id="284" r:id="rId12"/>
    <p:sldId id="275" r:id="rId13"/>
    <p:sldId id="276" r:id="rId14"/>
    <p:sldId id="277" r:id="rId15"/>
    <p:sldId id="279" r:id="rId16"/>
    <p:sldId id="278" r:id="rId17"/>
    <p:sldId id="280" r:id="rId18"/>
    <p:sldId id="282" r:id="rId19"/>
    <p:sldId id="283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F2ED0-F543-45BD-B9D3-6D18C6FEDD22}" v="2308" dt="2024-02-01T10:32:5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894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31F67-F89B-48FB-87FF-B7792C433AD1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45AC-FD62-4A98-8E29-0128E3DC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28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does a diffusion model work simply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2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D45AC-FD62-4A98-8E29-0128E3DCC8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0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0858-04AA-4397-C4CE-21EDCE7F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9C0AA-4FBC-B8EF-13C9-3A3A2F4C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07F1-D9CA-48D6-958F-AE81BE5C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A65-CA87-4693-AD64-B641248A63E4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C2C6-B9DB-8229-F703-9E0F843A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00A5-4644-41CF-FABD-D5A2B0E3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0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FABC-5F82-5B7A-8AF8-C249938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040F5-365F-5FDF-FB82-18873D697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76B1-6E4B-7EA3-AB17-DFCD8368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9545-A8A5-428A-91FA-5093C06746AF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9FA9-C886-EDD7-B7C6-85CF1B66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2AD9-54CD-1EBC-2A39-C7FB590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7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DD660-F0A5-43E7-8795-1610A2967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B89EB-26DB-A93C-3023-A5C5811AF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A3977-FB55-E9F5-EC66-BC039D1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E6E4-C629-462E-81D1-056274C28ED0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49C4-438D-A62E-989E-46B4FCB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D95-AB60-36A2-B88C-47D9B81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2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5001-E8DC-BEB3-3FE8-83407B4D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D38-9E01-EED0-354A-C11F5033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1895-1476-0B38-4BC3-B07F5C5D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7B41-5E9F-4C0F-BA2A-37429250636D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9FF4-87C7-6FC2-824E-57E1BBE3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532F-B1A6-EAA6-428A-E96E534D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9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0E3-D4CF-8CAD-FB9B-1F07535F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E8FA2-6F64-188C-8242-B49BC6A6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4B92-3D18-E549-367C-48200622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3A20-B42F-4C2E-90B1-14A7D87B5981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8FBF-03BA-4813-1653-8B748BC0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32D0-8EB1-C195-7B87-CDAD0179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4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7AFB-CA69-7802-7ACB-575267D7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A125-65EC-1ABB-F59F-0C951B84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EB9D-1D62-63D3-B3C0-4EC4E021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21BD-A47A-664D-F1AB-93725571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D50B-F27A-4C86-9782-F41FE2AE4043}" type="datetime1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ABCA2-1537-F1D6-D2DB-B2B1875E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40A9-461A-2BCA-0609-7232C343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E374-4B5D-E339-12EE-A93DF218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F44D-CA65-38E4-BABA-3A777A0A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7C60-AC47-8A26-117A-BA59E00B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7429C-8FED-1001-3F00-EA9C9B3CF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06B62-E403-9467-2D8E-8AC2D9DE9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AADE4-F89F-0F73-0F37-40E038C6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BFC0-989D-446A-9FE1-C53932F21212}" type="datetime1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51DA8-A942-0F02-3C59-5197BE80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C8920-52C4-4384-49F6-43665C0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616A-CD9B-475E-A25B-18BE6FEA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6E2D3-5D98-5F8D-FC0E-AE321BA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E2A-9A97-4C40-8EEA-A9C53DFD8526}" type="datetime1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EC1E3-CBF3-3F5E-23C1-8F27337C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03773-C4A3-F3B3-B33E-1B54AB79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4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4962-1E44-B32F-5151-6776CE0F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52D2-6DFA-4E0F-A2B8-848C0FAA9C9F}" type="datetime1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E01F2-3062-20EA-C9EF-42CBF3A6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6F5F7-D575-580D-D995-966285A2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4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AA9F-33BF-69BF-63F1-7CBC4217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E1C2-764C-E262-E5E1-DF3A21C2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EC90-865D-5C17-7A32-520A74F2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EE9A-D70B-FB31-1504-5E72DC7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5E5-BF1F-4258-8E88-8A4949A28886}" type="datetime1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77607-4247-4C7E-87B8-EEB3B23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7ED0-1491-A450-4548-04A5E168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D081-7073-E67E-F2F9-554B28E4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1BACB-6325-08E1-B09D-B0BE24B60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122C3-1193-1B72-94DF-9713A9B1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6E15B-341F-E323-8E9C-7E449228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2117-8547-4983-A7CA-E72F4ABD5674}" type="datetime1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4BA3-A63F-DA24-9957-4D41E289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38E30-7319-69E9-1AFC-9DB1FE75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3749A-A127-96BF-F4D5-0A341E16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EB53-DA17-DE9A-3FA6-B9314DA2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B662-D163-FDD3-48D1-D367632F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2B6FB-A508-46A1-A7E4-686C06B50510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9583-CEB7-EC91-C1BA-A09B4534B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J. Arús-Pous et al. (2019) - Randomized SMILES strings improve the quality of molecular generative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EDE6-314D-0D85-7652-0D3B621A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7BC0-DE39-4DB8-9382-F42B9EBF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DB6D-D0CD-5765-A43E-D8BE33EE9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9B13-873E-2CC2-DDE5-2DE211566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Discrete Denoising Diffusion Probabilistic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93CB-A02A-F927-75E7-99AA5707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85242-2BD8-800D-C8B0-0D4917A8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6654" y="6348845"/>
            <a:ext cx="8571346" cy="365125"/>
          </a:xfrm>
        </p:spPr>
        <p:txBody>
          <a:bodyPr/>
          <a:lstStyle/>
          <a:p>
            <a:r>
              <a:rPr lang="en-GB" dirty="0"/>
              <a:t>Austin, Jacob, et al. "Structured denoising diffusion models in discrete state-spaces." Advances in Neural Information Processing Systems 34 (2021): 17981-17993.</a:t>
            </a:r>
          </a:p>
        </p:txBody>
      </p:sp>
    </p:spTree>
    <p:extLst>
      <p:ext uri="{BB962C8B-B14F-4D97-AF65-F5344CB8AC3E}">
        <p14:creationId xmlns:p14="http://schemas.microsoft.com/office/powerpoint/2010/main" val="345363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0D76-3808-9C9E-D3EE-30ED294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Transition Matrix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4B296-FDD8-0785-7D04-0F67B3BC2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3" y="2201260"/>
            <a:ext cx="3836016" cy="1450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5E1C-9529-0D59-6D8E-29E60085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6659F0-BBB5-2DC0-8F31-9EA1865E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953" y="2213301"/>
            <a:ext cx="3486481" cy="1450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17C578-0E2D-EF3F-340E-2102B44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033" y="4412130"/>
            <a:ext cx="3836016" cy="14070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9AAA0-C75A-AA3F-5842-5CEF4F553D6E}"/>
              </a:ext>
            </a:extLst>
          </p:cNvPr>
          <p:cNvSpPr txBox="1"/>
          <p:nvPr/>
        </p:nvSpPr>
        <p:spPr>
          <a:xfrm>
            <a:off x="7306953" y="1856812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Absorbing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E0075-BFD5-3B29-F0D4-4A1C7A5B1A97}"/>
              </a:ext>
            </a:extLst>
          </p:cNvPr>
          <p:cNvSpPr txBox="1"/>
          <p:nvPr/>
        </p:nvSpPr>
        <p:spPr>
          <a:xfrm>
            <a:off x="1049033" y="1831928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FB27D-FF23-0C6D-90FF-C83AB4DD571E}"/>
              </a:ext>
            </a:extLst>
          </p:cNvPr>
          <p:cNvSpPr txBox="1"/>
          <p:nvPr/>
        </p:nvSpPr>
        <p:spPr>
          <a:xfrm>
            <a:off x="1049033" y="4021343"/>
            <a:ext cx="3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Discrete Gaussian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94B4DD-759A-6A6F-CE89-48A37001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953" y="4412130"/>
            <a:ext cx="3486481" cy="12538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274702-9A76-C638-5B23-6A16C2463449}"/>
              </a:ext>
            </a:extLst>
          </p:cNvPr>
          <p:cNvSpPr txBox="1"/>
          <p:nvPr/>
        </p:nvSpPr>
        <p:spPr>
          <a:xfrm>
            <a:off x="7306953" y="3985056"/>
            <a:ext cx="34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Token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8BFC9-7CDF-6923-E189-BE07139FCCE7}"/>
              </a:ext>
            </a:extLst>
          </p:cNvPr>
          <p:cNvSpPr txBox="1"/>
          <p:nvPr/>
        </p:nvSpPr>
        <p:spPr>
          <a:xfrm>
            <a:off x="820433" y="2124029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A499A-34E3-10E1-AC0A-803F94A35668}"/>
              </a:ext>
            </a:extLst>
          </p:cNvPr>
          <p:cNvSpPr txBox="1"/>
          <p:nvPr/>
        </p:nvSpPr>
        <p:spPr>
          <a:xfrm>
            <a:off x="7078353" y="2112632"/>
            <a:ext cx="457200" cy="155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3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4</a:t>
            </a:r>
          </a:p>
          <a:p>
            <a:pPr>
              <a:lnSpc>
                <a:spcPct val="150000"/>
              </a:lnSpc>
            </a:pPr>
            <a:r>
              <a:rPr lang="en-GB" sz="1300" dirty="0"/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7B807-2862-5790-219A-C267649E97F3}"/>
              </a:ext>
            </a:extLst>
          </p:cNvPr>
          <p:cNvSpPr txBox="1"/>
          <p:nvPr/>
        </p:nvSpPr>
        <p:spPr>
          <a:xfrm>
            <a:off x="820432" y="4291217"/>
            <a:ext cx="457200" cy="152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11451-4513-9C89-7519-7E01B6EFB5FD}"/>
              </a:ext>
            </a:extLst>
          </p:cNvPr>
          <p:cNvSpPr txBox="1"/>
          <p:nvPr/>
        </p:nvSpPr>
        <p:spPr>
          <a:xfrm>
            <a:off x="7078352" y="4317440"/>
            <a:ext cx="457200" cy="134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0281-954E-1384-00AB-2C6111C57E2C}"/>
              </a:ext>
            </a:extLst>
          </p:cNvPr>
          <p:cNvSpPr txBox="1"/>
          <p:nvPr/>
        </p:nvSpPr>
        <p:spPr>
          <a:xfrm>
            <a:off x="1097280" y="3652011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0227F-8171-C91E-9721-3D33E9582ED0}"/>
              </a:ext>
            </a:extLst>
          </p:cNvPr>
          <p:cNvSpPr txBox="1"/>
          <p:nvPr/>
        </p:nvSpPr>
        <p:spPr>
          <a:xfrm>
            <a:off x="946637" y="5750519"/>
            <a:ext cx="378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     1	      2	       3	       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AAE68-3820-5A93-63D2-5C6D17961CA4}"/>
              </a:ext>
            </a:extLst>
          </p:cNvPr>
          <p:cNvSpPr txBox="1"/>
          <p:nvPr/>
        </p:nvSpPr>
        <p:spPr>
          <a:xfrm>
            <a:off x="7306952" y="3628562"/>
            <a:ext cx="34864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      1	  2	3               4          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DCFAA-A68C-19B7-92AF-8C38E5869504}"/>
              </a:ext>
            </a:extLst>
          </p:cNvPr>
          <p:cNvSpPr txBox="1"/>
          <p:nvPr/>
        </p:nvSpPr>
        <p:spPr>
          <a:xfrm>
            <a:off x="7306952" y="5588718"/>
            <a:ext cx="348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   1                  2                3                  4</a:t>
            </a:r>
          </a:p>
        </p:txBody>
      </p:sp>
    </p:spTree>
    <p:extLst>
      <p:ext uri="{BB962C8B-B14F-4D97-AF65-F5344CB8AC3E}">
        <p14:creationId xmlns:p14="http://schemas.microsoft.com/office/powerpoint/2010/main" val="13050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B448-472B-D674-1528-02C2274E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Absorbing &amp; embedding distance text example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B69B3-3C0F-1861-DBAC-5ADAD5B88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387" y="2443739"/>
            <a:ext cx="10393225" cy="3115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C1975-29CE-B488-9DC4-5770D054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7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details…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is relatively small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depended on transition matrix</a:t>
                </a:r>
              </a:p>
              <a:p>
                <a:pPr lvl="1"/>
                <a:r>
                  <a:rPr lang="nl-NL" dirty="0" err="1"/>
                  <a:t>Absorbing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Uniform: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nl-NL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Others can be derived analytically or tested practically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EA7D4B-1D68-DBC2-0ACB-30D5AA0B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EB9F3B-5BA6-F3FE-2E4A-98BD17A07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Tested on both text and image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BE65-5528-505F-0D12-F84E7598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2B54A-B4FE-A5E4-281F-476C1669FBCD}"/>
                  </a:ext>
                </a:extLst>
              </p:cNvPr>
              <p:cNvSpPr txBox="1"/>
              <p:nvPr/>
            </p:nvSpPr>
            <p:spPr>
              <a:xfrm>
                <a:off x="6756977" y="1510605"/>
                <a:ext cx="46828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400" dirty="0"/>
                  <a:t>: Karrada Street , the main artery of an affluent retail district.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sub>
                    </m:sSub>
                  </m:oMath>
                </a14:m>
                <a:r>
                  <a:rPr lang="en-GB" sz="1400" dirty="0"/>
                  <a:t>: [M]</a:t>
                </a:r>
                <a:r>
                  <a:rPr lang="en-GB" sz="1400" dirty="0" err="1"/>
                  <a:t>arrada</a:t>
                </a:r>
                <a:r>
                  <a:rPr lang="en-GB" sz="1400" dirty="0"/>
                  <a:t>[M] [M] the main[M]er[M] of[M] [M][M][M] retail district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nl-NL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nl-NL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sz="1400" dirty="0"/>
                  <a:t>: </a:t>
                </a:r>
                <a:r>
                  <a:rPr lang="en-GB" sz="1400" dirty="0" err="1"/>
                  <a:t>Karradadi</a:t>
                </a:r>
                <a:r>
                  <a:rPr lang="en-GB" sz="1400" dirty="0"/>
                  <a:t> , the main eatery of the bakery retail district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2B54A-B4FE-A5E4-281F-476C1669F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77" y="1510605"/>
                <a:ext cx="4682836" cy="1384995"/>
              </a:xfrm>
              <a:prstGeom prst="rect">
                <a:avLst/>
              </a:prstGeom>
              <a:blipFill>
                <a:blip r:embed="rId2"/>
                <a:stretch>
                  <a:fillRect l="-390" t="-881" b="-3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id of squares with a black background&#10;&#10;Description automatically generated">
            <a:extLst>
              <a:ext uri="{FF2B5EF4-FFF2-40B4-BE49-F238E27FC236}">
                <a16:creationId xmlns:a16="http://schemas.microsoft.com/office/drawing/2014/main" id="{3BE08A42-341C-367F-DA20-501E0FD1B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9" y="3028950"/>
            <a:ext cx="2587625" cy="25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4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A49E-E186-3FD8-9516-F4BDE739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Text8 and LM1B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7F63-BF6A-6AF8-301F-EBE3655E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Trained using </a:t>
            </a:r>
            <a:r>
              <a:rPr lang="en-GB" b="1" dirty="0"/>
              <a:t>T5-small</a:t>
            </a:r>
          </a:p>
          <a:p>
            <a:r>
              <a:rPr lang="en-GB" b="1" dirty="0"/>
              <a:t>Metrics:</a:t>
            </a:r>
          </a:p>
          <a:p>
            <a:pPr lvl="1"/>
            <a:r>
              <a:rPr lang="en-GB" dirty="0"/>
              <a:t>NLL – likelihood of generated data</a:t>
            </a:r>
          </a:p>
          <a:p>
            <a:pPr lvl="1"/>
            <a:r>
              <a:rPr lang="en-GB" dirty="0"/>
              <a:t>Perplexity – how well model understands language</a:t>
            </a:r>
          </a:p>
          <a:p>
            <a:r>
              <a:rPr lang="en-GB" b="1" dirty="0"/>
              <a:t>D3PM-absorbing</a:t>
            </a:r>
            <a:r>
              <a:rPr lang="en-GB" dirty="0"/>
              <a:t> has best results</a:t>
            </a:r>
          </a:p>
          <a:p>
            <a:r>
              <a:rPr lang="en-GB" dirty="0"/>
              <a:t>D3PM-NN does not significantly outperform D3PM-uniform</a:t>
            </a:r>
          </a:p>
          <a:p>
            <a:r>
              <a:rPr lang="en-GB" dirty="0"/>
              <a:t>Does not outperform Auto-Regressive models (Transformer)</a:t>
            </a:r>
          </a:p>
          <a:p>
            <a:pPr lvl="1"/>
            <a:r>
              <a:rPr lang="en-GB" dirty="0"/>
              <a:t>Text is inherently </a:t>
            </a:r>
            <a:r>
              <a:rPr lang="en-GB" b="1" dirty="0"/>
              <a:t>left-to-right</a:t>
            </a:r>
          </a:p>
          <a:p>
            <a:pPr lvl="1"/>
            <a:r>
              <a:rPr lang="en-GB" dirty="0"/>
              <a:t>Diffusion may not capture long-range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1A01-1629-ECA0-0169-D55BB0C5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9A30C-C0F4-1F59-4639-72CB5968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52" y="897605"/>
            <a:ext cx="6096000" cy="3103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E22A1-C398-2B1A-22AC-E7A01FB9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95" y="4377619"/>
            <a:ext cx="6062505" cy="1652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97FBCE-66AC-116D-FF90-171CDFF35FF1}"/>
              </a:ext>
            </a:extLst>
          </p:cNvPr>
          <p:cNvSpPr txBox="1"/>
          <p:nvPr/>
        </p:nvSpPr>
        <p:spPr>
          <a:xfrm>
            <a:off x="6112748" y="3926750"/>
            <a:ext cx="606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Results on Text8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3F60B-0150-A090-CCD4-7AEA05F017FF}"/>
              </a:ext>
            </a:extLst>
          </p:cNvPr>
          <p:cNvSpPr txBox="1"/>
          <p:nvPr/>
        </p:nvSpPr>
        <p:spPr>
          <a:xfrm>
            <a:off x="6129496" y="6024052"/>
            <a:ext cx="606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Results on LM1B</a:t>
            </a:r>
          </a:p>
        </p:txBody>
      </p:sp>
    </p:spTree>
    <p:extLst>
      <p:ext uri="{BB962C8B-B14F-4D97-AF65-F5344CB8AC3E}">
        <p14:creationId xmlns:p14="http://schemas.microsoft.com/office/powerpoint/2010/main" val="29937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41E-4FEB-D48E-3BCC-AEBC43E7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BF36-CAEC-9273-B3E4-8FA23D70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Trained using </a:t>
            </a:r>
            <a:r>
              <a:rPr lang="en-GB" dirty="0" err="1"/>
              <a:t>PixelCNN</a:t>
            </a:r>
            <a:r>
              <a:rPr lang="en-GB" dirty="0"/>
              <a:t>++</a:t>
            </a:r>
          </a:p>
          <a:p>
            <a:r>
              <a:rPr lang="en-GB" b="1" dirty="0"/>
              <a:t>Metrics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IS – quality and diversity</a:t>
            </a:r>
          </a:p>
          <a:p>
            <a:pPr lvl="1"/>
            <a:r>
              <a:rPr lang="en-GB" dirty="0"/>
              <a:t>FID – compares real and generated distributions</a:t>
            </a:r>
          </a:p>
          <a:p>
            <a:pPr lvl="1"/>
            <a:r>
              <a:rPr lang="en-GB" dirty="0"/>
              <a:t>NLL – likelihood of generated data</a:t>
            </a:r>
          </a:p>
          <a:p>
            <a:r>
              <a:rPr lang="en-GB" b="1" dirty="0"/>
              <a:t>D3PM Gaussian </a:t>
            </a:r>
            <a:r>
              <a:rPr lang="en-GB" dirty="0"/>
              <a:t>performed best across all metrics </a:t>
            </a:r>
          </a:p>
          <a:p>
            <a:pPr lvl="1"/>
            <a:r>
              <a:rPr lang="en-GB" dirty="0"/>
              <a:t>Particularly with logistic reparameterization of reverse process</a:t>
            </a:r>
          </a:p>
          <a:p>
            <a:r>
              <a:rPr lang="en-GB" dirty="0"/>
              <a:t>D3PM outperforms original DDPM on IS and NLL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64B0-20CE-E0FF-1609-6A6FA997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29B35-6639-2B52-5519-9372AB95B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3607"/>
            <a:ext cx="6096000" cy="35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E859D-A4BA-769E-944B-226D830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D7E27-B3E2-47D1-CADB-8C25FE98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94" y="1172063"/>
            <a:ext cx="6087412" cy="4513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FF7DE-19F6-7EC1-CC31-29250ABBD791}"/>
              </a:ext>
            </a:extLst>
          </p:cNvPr>
          <p:cNvSpPr txBox="1"/>
          <p:nvPr/>
        </p:nvSpPr>
        <p:spPr>
          <a:xfrm>
            <a:off x="1518082" y="2126731"/>
            <a:ext cx="153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Absorbing: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2D80D-C287-B3AA-595F-71397C8A651F}"/>
              </a:ext>
            </a:extLst>
          </p:cNvPr>
          <p:cNvSpPr txBox="1"/>
          <p:nvPr/>
        </p:nvSpPr>
        <p:spPr>
          <a:xfrm>
            <a:off x="1664563" y="4361938"/>
            <a:ext cx="124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Uniform:</a:t>
            </a:r>
          </a:p>
        </p:txBody>
      </p:sp>
    </p:spTree>
    <p:extLst>
      <p:ext uri="{BB962C8B-B14F-4D97-AF65-F5344CB8AC3E}">
        <p14:creationId xmlns:p14="http://schemas.microsoft.com/office/powerpoint/2010/main" val="306423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981628-D9B0-9C32-F06E-AD4E57C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77348-7011-8F0F-393F-C7A3675B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D3PM is a </a:t>
            </a:r>
            <a:r>
              <a:rPr lang="en-GB" b="1" dirty="0"/>
              <a:t>flexible solution</a:t>
            </a:r>
            <a:r>
              <a:rPr lang="en-GB" dirty="0"/>
              <a:t> when working with discrete data</a:t>
            </a:r>
          </a:p>
          <a:p>
            <a:r>
              <a:rPr lang="en-GB" dirty="0"/>
              <a:t>Shows </a:t>
            </a:r>
            <a:r>
              <a:rPr lang="en-GB" b="1" dirty="0"/>
              <a:t>competitive results</a:t>
            </a:r>
            <a:r>
              <a:rPr lang="en-GB" dirty="0"/>
              <a:t> </a:t>
            </a:r>
            <a:endParaRPr lang="en-GB" b="1" dirty="0"/>
          </a:p>
          <a:p>
            <a:r>
              <a:rPr lang="en-GB" dirty="0"/>
              <a:t>Further research is needed to </a:t>
            </a:r>
            <a:r>
              <a:rPr lang="en-GB" b="1" dirty="0"/>
              <a:t>bridge gap</a:t>
            </a:r>
            <a:r>
              <a:rPr lang="en-GB" dirty="0"/>
              <a:t> with continuous models and auto-regressive models</a:t>
            </a:r>
          </a:p>
          <a:p>
            <a:pPr lvl="1"/>
            <a:r>
              <a:rPr lang="en-GB" dirty="0"/>
              <a:t>Alternative loss functions</a:t>
            </a:r>
          </a:p>
          <a:p>
            <a:pPr lvl="1"/>
            <a:r>
              <a:rPr lang="en-GB" dirty="0"/>
              <a:t>More structured transition matrices</a:t>
            </a:r>
          </a:p>
          <a:p>
            <a:pPr lvl="1"/>
            <a:r>
              <a:rPr lang="en-GB" dirty="0"/>
              <a:t>Better noise schedules</a:t>
            </a:r>
          </a:p>
          <a:p>
            <a:pPr lvl="1"/>
            <a:r>
              <a:rPr lang="en-GB" dirty="0"/>
              <a:t>Scaling D3PM for text generation</a:t>
            </a:r>
          </a:p>
          <a:p>
            <a:pPr lvl="1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20F5D-A503-105C-4F87-6E3C65A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77C95-B2F2-4CCA-D12C-01B59AC7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73BF4-5DCB-AB3E-5465-0242CC8EF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B602-D83F-D9BC-9149-6B598791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8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E3F192-14A3-572D-D945-E6EE2230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diffusion?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36960-A922-C482-9B2E-2F9E629DA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generative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FC6B-28C6-EDF6-2460-B52AA850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2</a:t>
            </a:fld>
            <a:endParaRPr lang="en-GB"/>
          </a:p>
        </p:txBody>
      </p:sp>
      <p:pic>
        <p:nvPicPr>
          <p:cNvPr id="3" name="Picture 2" descr="A close up of a grey surface&#10;&#10;Description automatically generated">
            <a:extLst>
              <a:ext uri="{FF2B5EF4-FFF2-40B4-BE49-F238E27FC236}">
                <a16:creationId xmlns:a16="http://schemas.microsoft.com/office/drawing/2014/main" id="{965DA187-CDFB-487A-0CA4-A38F306D4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8" y="2021900"/>
            <a:ext cx="3126362" cy="31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0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4D8700-7B8B-22AC-37E2-76F28684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Generative modelling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9F6F8-82E4-9A92-262D-98A0F223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Generate </a:t>
            </a:r>
            <a:r>
              <a:rPr lang="en-GB" b="1" dirty="0"/>
              <a:t>novel outputs </a:t>
            </a:r>
            <a:r>
              <a:rPr lang="en-GB" dirty="0"/>
              <a:t>from complex distributions</a:t>
            </a:r>
          </a:p>
          <a:p>
            <a:r>
              <a:rPr lang="en-GB" dirty="0"/>
              <a:t>Deep learning models </a:t>
            </a:r>
          </a:p>
          <a:p>
            <a:r>
              <a:rPr lang="en-GB" b="1" dirty="0"/>
              <a:t>Generative Adversarial Networks</a:t>
            </a:r>
            <a:r>
              <a:rPr lang="en-GB" dirty="0"/>
              <a:t> (GANs)</a:t>
            </a:r>
          </a:p>
          <a:p>
            <a:pPr lvl="1"/>
            <a:r>
              <a:rPr lang="en-GB" dirty="0"/>
              <a:t>Lack diversity due to mode collapse</a:t>
            </a:r>
          </a:p>
          <a:p>
            <a:r>
              <a:rPr lang="en-GB" b="1" dirty="0"/>
              <a:t>Variational Auto-Encoders </a:t>
            </a:r>
            <a:r>
              <a:rPr lang="en-GB" dirty="0"/>
              <a:t>(VAEs)</a:t>
            </a:r>
          </a:p>
          <a:p>
            <a:pPr lvl="1"/>
            <a:r>
              <a:rPr lang="en-GB" dirty="0"/>
              <a:t>Lack qualitive outputs due to latent space approximation</a:t>
            </a:r>
          </a:p>
          <a:p>
            <a:r>
              <a:rPr lang="en-GB" b="1" dirty="0"/>
              <a:t>Diffusion models</a:t>
            </a:r>
          </a:p>
          <a:p>
            <a:pPr lvl="1"/>
            <a:r>
              <a:rPr lang="en-GB" dirty="0"/>
              <a:t>Generates diverse and qualitative outputs</a:t>
            </a:r>
          </a:p>
          <a:p>
            <a:pPr lvl="1"/>
            <a:r>
              <a:rPr lang="en-GB" dirty="0"/>
              <a:t>Allow for conditioning output towards certain subset</a:t>
            </a:r>
          </a:p>
          <a:p>
            <a:pPr lvl="1"/>
            <a:r>
              <a:rPr lang="en-GB" dirty="0"/>
              <a:t>Allow for inpainting</a:t>
            </a:r>
          </a:p>
          <a:p>
            <a:pPr lvl="1"/>
            <a:r>
              <a:rPr lang="en-GB" dirty="0"/>
              <a:t>computationally more expensive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F017-7331-D6ED-D457-0FECAE12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C6FE746B-AEB9-88C2-1AAF-DA0ED0872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27"/>
          <a:stretch/>
        </p:blipFill>
        <p:spPr>
          <a:xfrm>
            <a:off x="6018180" y="2173020"/>
            <a:ext cx="6173820" cy="1134384"/>
          </a:xfrm>
          <a:prstGeom prst="rect">
            <a:avLst/>
          </a:prstGeom>
        </p:spPr>
      </p:pic>
      <p:pic>
        <p:nvPicPr>
          <p:cNvPr id="10" name="Picture 9" descr="A diagram of a machine&#10;&#10;Description automatically generated">
            <a:extLst>
              <a:ext uri="{FF2B5EF4-FFF2-40B4-BE49-F238E27FC236}">
                <a16:creationId xmlns:a16="http://schemas.microsoft.com/office/drawing/2014/main" id="{416E1815-8794-99D9-E0D5-0C7CE311C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86"/>
          <a:stretch/>
        </p:blipFill>
        <p:spPr>
          <a:xfrm>
            <a:off x="6018180" y="4469504"/>
            <a:ext cx="6173820" cy="1059281"/>
          </a:xfrm>
          <a:prstGeom prst="rect">
            <a:avLst/>
          </a:prstGeom>
        </p:spPr>
      </p:pic>
      <p:pic>
        <p:nvPicPr>
          <p:cNvPr id="14" name="Picture 13" descr="A diagram of a machine&#10;&#10;Description automatically generated">
            <a:extLst>
              <a:ext uri="{FF2B5EF4-FFF2-40B4-BE49-F238E27FC236}">
                <a16:creationId xmlns:a16="http://schemas.microsoft.com/office/drawing/2014/main" id="{FEDFA124-B4F0-AD0E-154F-E0D5ECE6B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69" b="48817"/>
          <a:stretch/>
        </p:blipFill>
        <p:spPr>
          <a:xfrm>
            <a:off x="6018180" y="3358813"/>
            <a:ext cx="6173820" cy="10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4EE4-FC32-5F26-7DB6-34F3F6AD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Diffusion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6A3B7-4962-4D44-5CFD-99914666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 descr="A collage of images of a person&#10;&#10;Description automatically generated">
            <a:extLst>
              <a:ext uri="{FF2B5EF4-FFF2-40B4-BE49-F238E27FC236}">
                <a16:creationId xmlns:a16="http://schemas.microsoft.com/office/drawing/2014/main" id="{269C47A6-7DE1-CA90-18EF-3F9E162ED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52" y="1652566"/>
            <a:ext cx="6096148" cy="1814556"/>
          </a:xfrm>
          <a:prstGeom prst="rect">
            <a:avLst/>
          </a:prstGeom>
        </p:spPr>
      </p:pic>
      <p:pic>
        <p:nvPicPr>
          <p:cNvPr id="10" name="Picture 9" descr="A diagram of different steps&#10;&#10;Description automatically generated">
            <a:extLst>
              <a:ext uri="{FF2B5EF4-FFF2-40B4-BE49-F238E27FC236}">
                <a16:creationId xmlns:a16="http://schemas.microsoft.com/office/drawing/2014/main" id="{61320481-1F4F-74ED-A0F1-65CAC008F3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27"/>
          <a:stretch/>
        </p:blipFill>
        <p:spPr>
          <a:xfrm>
            <a:off x="6095852" y="3429000"/>
            <a:ext cx="6096148" cy="2121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DA3DB23E-B708-5250-B906-0E956D82E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652" cy="4351338"/>
              </a:xfrm>
            </p:spPr>
            <p:txBody>
              <a:bodyPr/>
              <a:lstStyle/>
              <a:p>
                <a:r>
                  <a:rPr lang="en-GB" dirty="0"/>
                  <a:t>Learn complex distribution by adding and removing noise</a:t>
                </a:r>
              </a:p>
              <a:p>
                <a:r>
                  <a:rPr lang="en-GB" dirty="0"/>
                  <a:t>(De)Noising process governed by Markov process</a:t>
                </a:r>
              </a:p>
              <a:p>
                <a:r>
                  <a:rPr lang="en-GB" b="1" dirty="0"/>
                  <a:t>Forward process</a:t>
                </a:r>
                <a:r>
                  <a:rPr lang="en-GB" dirty="0"/>
                  <a:t>: transform complex distribution to simple distribution over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timesteps</a:t>
                </a:r>
              </a:p>
              <a:p>
                <a:r>
                  <a:rPr lang="en-GB" b="1" dirty="0"/>
                  <a:t>Backwards process</a:t>
                </a:r>
                <a:r>
                  <a:rPr lang="en-GB" dirty="0"/>
                  <a:t>: neural network learns to predict the noise at each timestep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DA3DB23E-B708-5250-B906-0E956D82E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652" cy="4351338"/>
              </a:xfrm>
              <a:blipFill>
                <a:blip r:embed="rId5"/>
                <a:stretch>
                  <a:fillRect l="-1044" t="-1261" r="-1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0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92B5-2689-43FD-1D98-0E38C765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details…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7BB3E-A8F3-0173-58A1-42D8C2DC1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Noising uses </a:t>
                </a:r>
                <a:r>
                  <a:rPr lang="en-GB" b="1" dirty="0"/>
                  <a:t>noise 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that increases over time</a:t>
                </a:r>
              </a:p>
              <a:p>
                <a:pPr lvl="1"/>
                <a:r>
                  <a:rPr lang="en-GB" dirty="0"/>
                  <a:t>Often non-linearly for better training and sampling</a:t>
                </a:r>
              </a:p>
              <a:p>
                <a:r>
                  <a:rPr lang="en-GB" b="1" dirty="0"/>
                  <a:t>Forward process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original input with noise corresponding to time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Backward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uses neural network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that learns to predict the noise at time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Loss</a:t>
                </a:r>
                <a:r>
                  <a:rPr lang="en-GB" dirty="0"/>
                  <a:t> is the variational </a:t>
                </a:r>
                <a:r>
                  <a:rPr lang="en-GB" dirty="0" err="1"/>
                  <a:t>upperbound</a:t>
                </a:r>
                <a:r>
                  <a:rPr lang="en-GB" dirty="0"/>
                  <a:t> on the negative-log-likelihood (NLL)</a:t>
                </a:r>
              </a:p>
              <a:p>
                <a:pPr lvl="1"/>
                <a:r>
                  <a:rPr lang="en-GB" dirty="0"/>
                  <a:t>KL-divergence between predicted and true posteriors for each timestep</a:t>
                </a:r>
              </a:p>
              <a:p>
                <a:pPr lvl="1"/>
                <a:r>
                  <a:rPr lang="en-GB" dirty="0"/>
                  <a:t>KL-divergence measures how well one distribution follows another</a:t>
                </a:r>
              </a:p>
              <a:p>
                <a:r>
                  <a:rPr lang="en-GB" dirty="0"/>
                  <a:t>Careful selection of noising process allows for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Tractable solution</a:t>
                </a:r>
                <a:r>
                  <a:rPr lang="en-GB" dirty="0"/>
                  <a:t> of posterior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b="1" dirty="0"/>
                  <a:t>Easy sampling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for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Gaussian process satisfies these constraints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7BB3E-A8F3-0173-58A1-42D8C2DC1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96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AA44C-35E1-5ADF-22D5-88F1E9DA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6049E-909F-832A-AB93-2D70569E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discretise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C6F56-471F-4696-3C39-8294196B7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all data is continuous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B3441-95B6-7382-1538-AF64735C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4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7AA14-0374-1352-1E12-7022ECA4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7BC0-DE39-4DB8-9382-F42B9EBF41C1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 descr="A colorful gradient on a surface&#10;&#10;Description automatically generated with medium confidence">
            <a:extLst>
              <a:ext uri="{FF2B5EF4-FFF2-40B4-BE49-F238E27FC236}">
                <a16:creationId xmlns:a16="http://schemas.microsoft.com/office/drawing/2014/main" id="{9BE4FAD6-DCF4-CD19-DCC8-26B6955E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2" y="1878342"/>
            <a:ext cx="5307553" cy="166149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4A903B-5D10-894D-8939-7991D98B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29529"/>
              </p:ext>
            </p:extLst>
          </p:nvPr>
        </p:nvGraphicFramePr>
        <p:xfrm>
          <a:off x="1003822" y="4581237"/>
          <a:ext cx="5307552" cy="607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6888">
                  <a:extLst>
                    <a:ext uri="{9D8B030D-6E8A-4147-A177-3AD203B41FA5}">
                      <a16:colId xmlns:a16="http://schemas.microsoft.com/office/drawing/2014/main" val="238053168"/>
                    </a:ext>
                  </a:extLst>
                </a:gridCol>
                <a:gridCol w="1326888">
                  <a:extLst>
                    <a:ext uri="{9D8B030D-6E8A-4147-A177-3AD203B41FA5}">
                      <a16:colId xmlns:a16="http://schemas.microsoft.com/office/drawing/2014/main" val="4070519761"/>
                    </a:ext>
                  </a:extLst>
                </a:gridCol>
                <a:gridCol w="1326888">
                  <a:extLst>
                    <a:ext uri="{9D8B030D-6E8A-4147-A177-3AD203B41FA5}">
                      <a16:colId xmlns:a16="http://schemas.microsoft.com/office/drawing/2014/main" val="2346917584"/>
                    </a:ext>
                  </a:extLst>
                </a:gridCol>
                <a:gridCol w="1326888">
                  <a:extLst>
                    <a:ext uri="{9D8B030D-6E8A-4147-A177-3AD203B41FA5}">
                      <a16:colId xmlns:a16="http://schemas.microsoft.com/office/drawing/2014/main" val="1850721476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985510"/>
                  </a:ext>
                </a:extLst>
              </a:tr>
            </a:tbl>
          </a:graphicData>
        </a:graphic>
      </p:graphicFrame>
      <p:pic>
        <p:nvPicPr>
          <p:cNvPr id="9" name="Graphic 8" descr="Star with solid fill">
            <a:extLst>
              <a:ext uri="{FF2B5EF4-FFF2-40B4-BE49-F238E27FC236}">
                <a16:creationId xmlns:a16="http://schemas.microsoft.com/office/drawing/2014/main" id="{14AB4A38-32CF-DCBC-5F78-DE6E1017B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834" y="4613090"/>
            <a:ext cx="543986" cy="543986"/>
          </a:xfrm>
          <a:prstGeom prst="rect">
            <a:avLst/>
          </a:prstGeom>
        </p:spPr>
      </p:pic>
      <p:pic>
        <p:nvPicPr>
          <p:cNvPr id="12" name="Graphic 11" descr="Alien Face with solid fill">
            <a:extLst>
              <a:ext uri="{FF2B5EF4-FFF2-40B4-BE49-F238E27FC236}">
                <a16:creationId xmlns:a16="http://schemas.microsoft.com/office/drawing/2014/main" id="{0B970BE7-61D9-CEE2-BC0B-B2869051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0792" y="4581237"/>
            <a:ext cx="543986" cy="543986"/>
          </a:xfrm>
          <a:prstGeom prst="rect">
            <a:avLst/>
          </a:prstGeom>
        </p:spPr>
      </p:pic>
      <p:pic>
        <p:nvPicPr>
          <p:cNvPr id="14" name="Graphic 13" descr="Heart with solid fill">
            <a:extLst>
              <a:ext uri="{FF2B5EF4-FFF2-40B4-BE49-F238E27FC236}">
                <a16:creationId xmlns:a16="http://schemas.microsoft.com/office/drawing/2014/main" id="{76EDAB1B-2668-AB36-0192-1F2DEAA6D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4820" y="4613090"/>
            <a:ext cx="543986" cy="543986"/>
          </a:xfrm>
          <a:prstGeom prst="rect">
            <a:avLst/>
          </a:prstGeom>
        </p:spPr>
      </p:pic>
      <p:pic>
        <p:nvPicPr>
          <p:cNvPr id="16" name="Graphic 15" descr="Stop with solid fill">
            <a:extLst>
              <a:ext uri="{FF2B5EF4-FFF2-40B4-BE49-F238E27FC236}">
                <a16:creationId xmlns:a16="http://schemas.microsoft.com/office/drawing/2014/main" id="{AC861816-57B9-C9D4-CBBC-926F329EF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2806" y="4613090"/>
            <a:ext cx="543986" cy="543986"/>
          </a:xfrm>
          <a:prstGeom prst="rect">
            <a:avLst/>
          </a:prstGeom>
        </p:spPr>
      </p:pic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ECA2275-B47A-785E-4E3A-7026AA5AB9E7}"/>
              </a:ext>
            </a:extLst>
          </p:cNvPr>
          <p:cNvSpPr/>
          <p:nvPr/>
        </p:nvSpPr>
        <p:spPr>
          <a:xfrm>
            <a:off x="1551708" y="2161310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1F6FEAE-3D8B-72EA-EE63-5DC969ED0425}"/>
              </a:ext>
            </a:extLst>
          </p:cNvPr>
          <p:cNvSpPr/>
          <p:nvPr/>
        </p:nvSpPr>
        <p:spPr>
          <a:xfrm>
            <a:off x="3251518" y="2558473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4267A51C-E216-F6B6-05A4-1051F9E52CB1}"/>
              </a:ext>
            </a:extLst>
          </p:cNvPr>
          <p:cNvSpPr/>
          <p:nvPr/>
        </p:nvSpPr>
        <p:spPr>
          <a:xfrm>
            <a:off x="4356573" y="2068946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1B99E7BE-EC8F-F4CA-A7C6-FAE55FA60790}"/>
              </a:ext>
            </a:extLst>
          </p:cNvPr>
          <p:cNvSpPr/>
          <p:nvPr/>
        </p:nvSpPr>
        <p:spPr>
          <a:xfrm>
            <a:off x="2128264" y="4614298"/>
            <a:ext cx="409112" cy="489527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A25A7-97AB-F2A5-66F1-D2149A6EA2CC}"/>
              </a:ext>
            </a:extLst>
          </p:cNvPr>
          <p:cNvSpPr txBox="1"/>
          <p:nvPr/>
        </p:nvSpPr>
        <p:spPr>
          <a:xfrm>
            <a:off x="9400307" y="2281139"/>
            <a:ext cx="2459182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l-NL" i="1" dirty="0" err="1"/>
              <a:t>Lorem</a:t>
            </a:r>
            <a:r>
              <a:rPr lang="nl-NL" i="1" dirty="0"/>
              <a:t> </a:t>
            </a:r>
            <a:r>
              <a:rPr lang="nl-NL" i="1" dirty="0" err="1"/>
              <a:t>ipsum</a:t>
            </a:r>
            <a:r>
              <a:rPr lang="nl-NL" i="1" dirty="0"/>
              <a:t> </a:t>
            </a:r>
            <a:r>
              <a:rPr lang="nl-NL" i="1" dirty="0" err="1"/>
              <a:t>dolor</a:t>
            </a:r>
            <a:r>
              <a:rPr lang="nl-NL" i="1" dirty="0"/>
              <a:t> </a:t>
            </a:r>
            <a:r>
              <a:rPr lang="nl-NL" i="1" dirty="0" err="1"/>
              <a:t>sit</a:t>
            </a:r>
            <a:r>
              <a:rPr lang="nl-NL" i="1" dirty="0"/>
              <a:t> </a:t>
            </a:r>
            <a:r>
              <a:rPr lang="nl-NL" i="1" dirty="0" err="1"/>
              <a:t>amet</a:t>
            </a:r>
            <a:r>
              <a:rPr lang="nl-NL" i="1" dirty="0"/>
              <a:t>, </a:t>
            </a:r>
            <a:r>
              <a:rPr lang="nl-NL" i="1" dirty="0" err="1"/>
              <a:t>consectetur</a:t>
            </a:r>
            <a:r>
              <a:rPr lang="nl-NL" i="1" dirty="0"/>
              <a:t> </a:t>
            </a:r>
            <a:r>
              <a:rPr lang="nl-NL" i="1" dirty="0" err="1"/>
              <a:t>adipiscing</a:t>
            </a:r>
            <a:r>
              <a:rPr lang="nl-NL" i="1" dirty="0"/>
              <a:t> </a:t>
            </a:r>
            <a:r>
              <a:rPr lang="nl-NL" i="1" dirty="0" err="1"/>
              <a:t>elit</a:t>
            </a:r>
            <a:r>
              <a:rPr lang="nl-NL" i="1" dirty="0"/>
              <a:t>, </a:t>
            </a:r>
            <a:r>
              <a:rPr lang="nl-NL" i="1" dirty="0" err="1"/>
              <a:t>sed</a:t>
            </a:r>
            <a:r>
              <a:rPr lang="nl-NL" i="1" dirty="0"/>
              <a:t> do </a:t>
            </a:r>
            <a:r>
              <a:rPr lang="nl-NL" i="1" dirty="0" err="1"/>
              <a:t>eiusmod</a:t>
            </a:r>
            <a:r>
              <a:rPr lang="nl-NL" i="1" dirty="0"/>
              <a:t> </a:t>
            </a:r>
            <a:r>
              <a:rPr lang="nl-NL" i="1" dirty="0" err="1"/>
              <a:t>tempor</a:t>
            </a:r>
            <a:r>
              <a:rPr lang="nl-NL" i="1" dirty="0"/>
              <a:t> </a:t>
            </a:r>
            <a:r>
              <a:rPr lang="nl-NL" i="1" dirty="0" err="1"/>
              <a:t>incididunt</a:t>
            </a:r>
            <a:r>
              <a:rPr lang="nl-NL" i="1" dirty="0"/>
              <a:t> ut </a:t>
            </a:r>
            <a:r>
              <a:rPr lang="nl-NL" i="1" dirty="0" err="1"/>
              <a:t>labore</a:t>
            </a:r>
            <a:r>
              <a:rPr lang="nl-NL" i="1" dirty="0"/>
              <a:t> et </a:t>
            </a:r>
            <a:r>
              <a:rPr lang="nl-NL" i="1" dirty="0" err="1"/>
              <a:t>dolore</a:t>
            </a:r>
            <a:r>
              <a:rPr lang="nl-NL" i="1" dirty="0"/>
              <a:t> magna </a:t>
            </a:r>
            <a:r>
              <a:rPr lang="nl-NL" i="1" dirty="0" err="1"/>
              <a:t>aliqua</a:t>
            </a:r>
            <a:r>
              <a:rPr lang="nl-NL" i="1" dirty="0"/>
              <a:t>. </a:t>
            </a:r>
            <a:endParaRPr lang="en-GB" i="1" dirty="0"/>
          </a:p>
        </p:txBody>
      </p:sp>
      <p:pic>
        <p:nvPicPr>
          <p:cNvPr id="22" name="Picture 21" descr="A table of numbers and a face&#10;&#10;Description automatically generated with medium confidence">
            <a:extLst>
              <a:ext uri="{FF2B5EF4-FFF2-40B4-BE49-F238E27FC236}">
                <a16:creationId xmlns:a16="http://schemas.microsoft.com/office/drawing/2014/main" id="{B11A7F8C-6862-DCAA-E604-F0129AEBC9C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r="12799"/>
          <a:stretch/>
        </p:blipFill>
        <p:spPr>
          <a:xfrm>
            <a:off x="7262762" y="2028532"/>
            <a:ext cx="2091365" cy="28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Discrete DDPM (D3PM)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b="1" dirty="0"/>
                  <a:t> categories </a:t>
                </a:r>
                <a:r>
                  <a:rPr lang="en-GB" dirty="0"/>
                  <a:t>we define a </a:t>
                </a:r>
                <a:r>
                  <a:rPr lang="en-GB" b="1" dirty="0"/>
                  <a:t>transition matrix</a:t>
                </a:r>
                <a:r>
                  <a:rPr lang="en-GB" dirty="0"/>
                  <a:t>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define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</a:t>
                </a:r>
                <a:r>
                  <a:rPr lang="en-GB" b="1" dirty="0"/>
                  <a:t>efficiently sample </a:t>
                </a:r>
                <a:r>
                  <a:rPr lang="en-GB" dirty="0"/>
                  <a:t>from any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obtain a</a:t>
                </a:r>
                <a:r>
                  <a:rPr lang="en-GB" b="1" dirty="0"/>
                  <a:t> tractable forward process posterior</a:t>
                </a: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Transition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52383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dirty="0"/>
                  <a:t>Uniform transition</a:t>
                </a:r>
                <a:r>
                  <a:rPr lang="en-GB" sz="2000" dirty="0"/>
                  <a:t>, go to any state with equal probability	</a:t>
                </a:r>
              </a:p>
              <a:p>
                <a:pPr lvl="1"/>
                <a:r>
                  <a:rPr lang="en-GB" sz="1800" dirty="0"/>
                  <a:t> </a:t>
                </a:r>
              </a:p>
              <a:p>
                <a:r>
                  <a:rPr lang="en-GB" sz="2000" b="1" dirty="0"/>
                  <a:t>Absorbing transition</a:t>
                </a:r>
                <a:r>
                  <a:rPr lang="en-GB" sz="2000" dirty="0"/>
                  <a:t>, go to a [MASK] state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sz="2000" b="0" dirty="0"/>
              </a:p>
              <a:p>
                <a:pPr lvl="1"/>
                <a:r>
                  <a:rPr lang="en-GB" sz="1800" dirty="0"/>
                  <a:t> 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800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800" dirty="0"/>
                  <a:t> set to 1</a:t>
                </a:r>
              </a:p>
              <a:p>
                <a:r>
                  <a:rPr lang="en-GB" sz="2000" b="1" dirty="0"/>
                  <a:t>Discretized Gaussian</a:t>
                </a:r>
                <a:r>
                  <a:rPr lang="en-GB" sz="2000" dirty="0"/>
                  <a:t>, useful for discrete ordinal data</a:t>
                </a:r>
              </a:p>
              <a:p>
                <a:r>
                  <a:rPr lang="en-GB" sz="2000" b="1" dirty="0"/>
                  <a:t>Token embedding distance</a:t>
                </a:r>
                <a:r>
                  <a:rPr lang="en-GB" sz="2000" dirty="0"/>
                  <a:t>, transition to a semantically close token (useful for natural language)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52383" cy="4351338"/>
              </a:xfrm>
              <a:blipFill>
                <a:blip r:embed="rId2"/>
                <a:stretch>
                  <a:fillRect l="-789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45" y="2455942"/>
            <a:ext cx="3394636" cy="309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45" y="3395666"/>
            <a:ext cx="1923173" cy="33843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2011C8F-C44F-8CC6-4C27-9DA8AD32C8EE}"/>
              </a:ext>
            </a:extLst>
          </p:cNvPr>
          <p:cNvGrpSpPr/>
          <p:nvPr/>
        </p:nvGrpSpPr>
        <p:grpSpPr>
          <a:xfrm>
            <a:off x="8056419" y="2845558"/>
            <a:ext cx="3389745" cy="2355922"/>
            <a:chOff x="4401127" y="4954226"/>
            <a:chExt cx="3389745" cy="23559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894827-14AF-A306-13C5-908642C3D30F}"/>
                </a:ext>
              </a:extLst>
            </p:cNvPr>
            <p:cNvGrpSpPr/>
            <p:nvPr/>
          </p:nvGrpSpPr>
          <p:grpSpPr>
            <a:xfrm>
              <a:off x="4401127" y="4960576"/>
              <a:ext cx="3389745" cy="2349572"/>
              <a:chOff x="4285672" y="4929342"/>
              <a:chExt cx="3389745" cy="234957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358EBB3-D054-831F-C3C1-2E103BCD1DC8}"/>
                  </a:ext>
                </a:extLst>
              </p:cNvPr>
              <p:cNvSpPr/>
              <p:nvPr/>
            </p:nvSpPr>
            <p:spPr>
              <a:xfrm>
                <a:off x="4285672" y="4929342"/>
                <a:ext cx="840509" cy="840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21ED506-1EB7-CF0A-2AD3-CB53C1D6DFAA}"/>
                  </a:ext>
                </a:extLst>
              </p:cNvPr>
              <p:cNvSpPr/>
              <p:nvPr/>
            </p:nvSpPr>
            <p:spPr>
              <a:xfrm>
                <a:off x="5560290" y="6438405"/>
                <a:ext cx="840509" cy="840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5F0108A-07B8-A248-3C90-F36FF81C39E3}"/>
                  </a:ext>
                </a:extLst>
              </p:cNvPr>
              <p:cNvSpPr/>
              <p:nvPr/>
            </p:nvSpPr>
            <p:spPr>
              <a:xfrm>
                <a:off x="6834908" y="4929342"/>
                <a:ext cx="840509" cy="84050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2A747C90-36C7-D56E-5212-519D859FAAD0}"/>
                </a:ext>
              </a:extLst>
            </p:cNvPr>
            <p:cNvCxnSpPr>
              <a:cxnSpLocks/>
              <a:stCxn id="9" idx="0"/>
              <a:endCxn id="11" idx="0"/>
            </p:cNvCxnSpPr>
            <p:nvPr/>
          </p:nvCxnSpPr>
          <p:spPr>
            <a:xfrm rot="5400000" flipH="1" flipV="1">
              <a:off x="6096000" y="3685958"/>
              <a:ext cx="12700" cy="2549236"/>
            </a:xfrm>
            <a:prstGeom prst="curvedConnector3">
              <a:avLst>
                <a:gd name="adj1" fmla="val 34727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EFB3630D-2CF4-CB02-7D76-12637500951B}"/>
                </a:ext>
              </a:extLst>
            </p:cNvPr>
            <p:cNvCxnSpPr>
              <a:cxnSpLocks/>
              <a:stCxn id="11" idx="5"/>
              <a:endCxn id="10" idx="6"/>
            </p:cNvCxnSpPr>
            <p:nvPr/>
          </p:nvCxnSpPr>
          <p:spPr>
            <a:xfrm rot="5400000">
              <a:off x="6486069" y="5708180"/>
              <a:ext cx="1211899" cy="115152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5DC2528-0293-D49D-C877-9C2517C1C6AA}"/>
                </a:ext>
              </a:extLst>
            </p:cNvPr>
            <p:cNvCxnSpPr>
              <a:cxnSpLocks/>
              <a:stCxn id="10" idx="2"/>
              <a:endCxn id="9" idx="3"/>
            </p:cNvCxnSpPr>
            <p:nvPr/>
          </p:nvCxnSpPr>
          <p:spPr>
            <a:xfrm rot="10800000">
              <a:off x="4524217" y="5677996"/>
              <a:ext cx="1151528" cy="12118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593373B-BB40-589A-DD6A-B1635C74C4F9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rot="5400000" flipH="1" flipV="1">
            <a:off x="9721106" y="3599513"/>
            <a:ext cx="1211898" cy="557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3A775DC-5B33-D60B-72AF-ED97AD210DB4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8896928" y="3272163"/>
            <a:ext cx="557199" cy="12118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E16ECDA-F137-203A-D33E-424DCFC3C48A}"/>
              </a:ext>
            </a:extLst>
          </p:cNvPr>
          <p:cNvCxnSpPr>
            <a:stCxn id="11" idx="1"/>
            <a:endCxn id="9" idx="7"/>
          </p:cNvCxnSpPr>
          <p:nvPr/>
        </p:nvCxnSpPr>
        <p:spPr>
          <a:xfrm rot="16200000" flipV="1">
            <a:off x="9751292" y="1997544"/>
            <a:ext cx="12700" cy="1954907"/>
          </a:xfrm>
          <a:prstGeom prst="curvedConnector3">
            <a:avLst>
              <a:gd name="adj1" fmla="val 2769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AD3C87-809D-469E-94DC-F31AF2A748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B5AE8F-7517-4870-92E5-CACED0F47D85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65d5d57-d9fb-4c30-80d3-68aca1ff0522"/>
    <ds:schemaRef ds:uri="http://schemas.microsoft.com/office/2006/documentManagement/types"/>
    <ds:schemaRef ds:uri="http://purl.org/dc/terms/"/>
    <ds:schemaRef ds:uri="32f5fda4-97a3-47c7-8308-3025c576a37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C26DF7-35A7-4C2A-9448-8055EE6104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790</Words>
  <Application>Microsoft Office PowerPoint</Application>
  <PresentationFormat>Widescreen</PresentationFormat>
  <Paragraphs>150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Montserrat</vt:lpstr>
      <vt:lpstr>Montserrat Light</vt:lpstr>
      <vt:lpstr>Office Theme</vt:lpstr>
      <vt:lpstr>Office Theme</vt:lpstr>
      <vt:lpstr>D3PM</vt:lpstr>
      <vt:lpstr>What is diffusion?</vt:lpstr>
      <vt:lpstr>Generative modelling</vt:lpstr>
      <vt:lpstr>Diffusion models</vt:lpstr>
      <vt:lpstr>Some details…</vt:lpstr>
      <vt:lpstr>Let’s discretise</vt:lpstr>
      <vt:lpstr>PowerPoint Presentation</vt:lpstr>
      <vt:lpstr>Discrete DDPM (D3PM)</vt:lpstr>
      <vt:lpstr>Transition matrices</vt:lpstr>
      <vt:lpstr>Transition Matrix example</vt:lpstr>
      <vt:lpstr>Absorbing &amp; embedding distance text example </vt:lpstr>
      <vt:lpstr>Some details…</vt:lpstr>
      <vt:lpstr>Results</vt:lpstr>
      <vt:lpstr>Text8 and LM1B</vt:lpstr>
      <vt:lpstr>CIFAR-10</vt:lpstr>
      <vt:lpstr>PowerPoint Presentation</vt:lpstr>
      <vt:lpstr>Discussion and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Gijs Admiraal</dc:creator>
  <cp:lastModifiedBy>Gijs Admiraal</cp:lastModifiedBy>
  <cp:revision>7</cp:revision>
  <dcterms:created xsi:type="dcterms:W3CDTF">2024-01-29T12:01:01Z</dcterms:created>
  <dcterms:modified xsi:type="dcterms:W3CDTF">2024-09-26T11:31:36Z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