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4"/>
  </p:sldMasterIdLst>
  <p:notesMasterIdLst>
    <p:notesMasterId r:id="rId43"/>
  </p:notesMasterIdLst>
  <p:sldIdLst>
    <p:sldId id="256" r:id="rId5"/>
    <p:sldId id="257" r:id="rId6"/>
    <p:sldId id="258" r:id="rId7"/>
    <p:sldId id="260" r:id="rId8"/>
    <p:sldId id="261"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10" r:id="rId30"/>
    <p:sldId id="305" r:id="rId31"/>
    <p:sldId id="301" r:id="rId32"/>
    <p:sldId id="302" r:id="rId33"/>
    <p:sldId id="304" r:id="rId34"/>
    <p:sldId id="303" r:id="rId35"/>
    <p:sldId id="306" r:id="rId36"/>
    <p:sldId id="307" r:id="rId37"/>
    <p:sldId id="308" r:id="rId38"/>
    <p:sldId id="309" r:id="rId39"/>
    <p:sldId id="311" r:id="rId40"/>
    <p:sldId id="312" r:id="rId41"/>
    <p:sldId id="275" r:id="rId42"/>
  </p:sldIdLst>
  <p:sldSz cx="12192000" cy="6858000"/>
  <p:notesSz cx="6858000" cy="9144000"/>
  <p:embeddedFontLst>
    <p:embeddedFont>
      <p:font typeface="Abril Fatface" panose="02000503000000020003" pitchFamily="2" charset="0"/>
      <p:regular r:id="rId44"/>
    </p:embeddedFont>
    <p:embeddedFont>
      <p:font typeface="Antic Slab" panose="020B0604020202020204" charset="0"/>
      <p:regular r:id="rId45"/>
    </p:embeddedFont>
    <p:embeddedFont>
      <p:font typeface="Calibri" panose="020F0502020204030204" pitchFamily="34" charset="0"/>
      <p:regular r:id="rId46"/>
      <p:bold r:id="rId47"/>
      <p:italic r:id="rId48"/>
      <p:boldItalic r:id="rId49"/>
    </p:embeddedFont>
    <p:embeddedFont>
      <p:font typeface="Calistoga" panose="020B0604020202020204" charset="0"/>
      <p:regular r:id="rId50"/>
    </p:embeddedFont>
    <p:embeddedFont>
      <p:font typeface="Montserrat" panose="00000500000000000000" pitchFamily="2"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F8AC38-A304-4D83-BA1A-2FADA49D5AC6}" v="6" dt="2023-12-13T15:51:14.5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47" y="4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8.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3.fntdata"/><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6.fntdata"/><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1.fntdata"/><Relationship Id="rId5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326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721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833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a073618e6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627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a073618e6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9344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518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6044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4912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7733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8435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2795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6472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59638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4833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35130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19483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3051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99048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66560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2139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6005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4199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30559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63186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9616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14828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6881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79376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6448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9111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1940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8826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txBox="1">
            <a:spLocks noGrp="1"/>
          </p:cNvSpPr>
          <p:nvPr>
            <p:ph type="subTitle" idx="1"/>
          </p:nvPr>
        </p:nvSpPr>
        <p:spPr>
          <a:xfrm>
            <a:off x="377400" y="5925775"/>
            <a:ext cx="11500500" cy="586500"/>
          </a:xfrm>
          <a:prstGeom prst="rect">
            <a:avLst/>
          </a:prstGeom>
        </p:spPr>
        <p:txBody>
          <a:bodyPr spcFirstLastPara="1" wrap="square" lIns="121900" tIns="121900" rIns="121900" bIns="121900" anchor="ctr" anchorCtr="0">
            <a:noAutofit/>
          </a:bodyPr>
          <a:lstStyle>
            <a:lvl1pPr lvl="0" algn="r">
              <a:lnSpc>
                <a:spcPct val="100000"/>
              </a:lnSpc>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a:endParaRPr/>
          </a:p>
        </p:txBody>
      </p:sp>
      <p:sp>
        <p:nvSpPr>
          <p:cNvPr id="12" name="Google Shape;12;p2"/>
          <p:cNvSpPr txBox="1">
            <a:spLocks noGrp="1"/>
          </p:cNvSpPr>
          <p:nvPr>
            <p:ph type="title"/>
          </p:nvPr>
        </p:nvSpPr>
        <p:spPr>
          <a:xfrm>
            <a:off x="834600" y="2762700"/>
            <a:ext cx="9941700" cy="1332600"/>
          </a:xfrm>
          <a:prstGeom prst="rect">
            <a:avLst/>
          </a:prstGeom>
        </p:spPr>
        <p:txBody>
          <a:bodyPr spcFirstLastPara="1" wrap="square" lIns="121900" tIns="121900" rIns="121900" bIns="121900" anchor="ctr" anchorCtr="0">
            <a:noAutofit/>
          </a:bodyPr>
          <a:lstStyle>
            <a:lvl1pPr marL="0" marR="0" lvl="0" indent="0" rtl="0">
              <a:lnSpc>
                <a:spcPct val="80000"/>
              </a:lnSpc>
              <a:spcBef>
                <a:spcPts val="0"/>
              </a:spcBef>
              <a:spcAft>
                <a:spcPts val="0"/>
              </a:spcAft>
              <a:buClr>
                <a:schemeClr val="dk1"/>
              </a:buClr>
              <a:buSzPts val="9000"/>
              <a:buFont typeface="Aldrich"/>
              <a:buNone/>
              <a:defRPr sz="65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cxnSp>
        <p:nvCxnSpPr>
          <p:cNvPr id="13" name="Google Shape;13;p2"/>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252725" y="1833738"/>
            <a:ext cx="5322600" cy="13248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16" name="Google Shape;16;p3"/>
          <p:cNvSpPr txBox="1">
            <a:spLocks noGrp="1"/>
          </p:cNvSpPr>
          <p:nvPr>
            <p:ph type="body" idx="1"/>
          </p:nvPr>
        </p:nvSpPr>
        <p:spPr>
          <a:xfrm>
            <a:off x="1252700" y="3238038"/>
            <a:ext cx="5322600" cy="2235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7" name="Google Shape;17;p3"/>
          <p:cNvSpPr>
            <a:spLocks noGrp="1"/>
          </p:cNvSpPr>
          <p:nvPr>
            <p:ph type="pic" idx="2"/>
          </p:nvPr>
        </p:nvSpPr>
        <p:spPr>
          <a:xfrm flipH="1">
            <a:off x="7208200" y="1633013"/>
            <a:ext cx="3731100" cy="3976500"/>
          </a:xfrm>
          <a:prstGeom prst="rect">
            <a:avLst/>
          </a:prstGeom>
          <a:noFill/>
          <a:ln>
            <a:noFill/>
          </a:ln>
        </p:spPr>
      </p:sp>
      <p:cxnSp>
        <p:nvCxnSpPr>
          <p:cNvPr id="18" name="Google Shape;18;p3"/>
          <p:cNvCxnSpPr/>
          <p:nvPr/>
        </p:nvCxnSpPr>
        <p:spPr>
          <a:xfrm rot="10800000">
            <a:off x="497850" y="5609513"/>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9" name="Google Shape;19;p3"/>
          <p:cNvCxnSpPr/>
          <p:nvPr/>
        </p:nvCxnSpPr>
        <p:spPr>
          <a:xfrm rot="10800000">
            <a:off x="497850" y="1248488"/>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Six columns">
  <p:cSld name="CUSTOM_2">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90775" y="751875"/>
            <a:ext cx="11210400" cy="7635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2" name="Google Shape;22;p4"/>
          <p:cNvSpPr txBox="1">
            <a:spLocks noGrp="1"/>
          </p:cNvSpPr>
          <p:nvPr>
            <p:ph type="body" idx="1"/>
          </p:nvPr>
        </p:nvSpPr>
        <p:spPr>
          <a:xfrm>
            <a:off x="2993825" y="2894770"/>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23" name="Google Shape;23;p4"/>
          <p:cNvSpPr txBox="1">
            <a:spLocks noGrp="1"/>
          </p:cNvSpPr>
          <p:nvPr>
            <p:ph type="body" idx="2"/>
          </p:nvPr>
        </p:nvSpPr>
        <p:spPr>
          <a:xfrm>
            <a:off x="7332750" y="2894770"/>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24" name="Google Shape;24;p4"/>
          <p:cNvSpPr txBox="1">
            <a:spLocks noGrp="1"/>
          </p:cNvSpPr>
          <p:nvPr>
            <p:ph type="body" idx="3"/>
          </p:nvPr>
        </p:nvSpPr>
        <p:spPr>
          <a:xfrm>
            <a:off x="7332725" y="4913329"/>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25" name="Google Shape;25;p4"/>
          <p:cNvSpPr txBox="1">
            <a:spLocks noGrp="1"/>
          </p:cNvSpPr>
          <p:nvPr>
            <p:ph type="title" idx="4"/>
          </p:nvPr>
        </p:nvSpPr>
        <p:spPr>
          <a:xfrm>
            <a:off x="2993825" y="2199000"/>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26" name="Google Shape;26;p4"/>
          <p:cNvSpPr txBox="1">
            <a:spLocks noGrp="1"/>
          </p:cNvSpPr>
          <p:nvPr>
            <p:ph type="title" idx="5"/>
          </p:nvPr>
        </p:nvSpPr>
        <p:spPr>
          <a:xfrm>
            <a:off x="7332750" y="2199000"/>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27" name="Google Shape;27;p4"/>
          <p:cNvSpPr txBox="1">
            <a:spLocks noGrp="1"/>
          </p:cNvSpPr>
          <p:nvPr>
            <p:ph type="title" idx="6"/>
          </p:nvPr>
        </p:nvSpPr>
        <p:spPr>
          <a:xfrm>
            <a:off x="7332725" y="4217559"/>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28" name="Google Shape;28;p4"/>
          <p:cNvSpPr txBox="1">
            <a:spLocks noGrp="1"/>
          </p:cNvSpPr>
          <p:nvPr>
            <p:ph type="body" idx="7"/>
          </p:nvPr>
        </p:nvSpPr>
        <p:spPr>
          <a:xfrm>
            <a:off x="2993825" y="491324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29" name="Google Shape;29;p4"/>
          <p:cNvSpPr txBox="1">
            <a:spLocks noGrp="1"/>
          </p:cNvSpPr>
          <p:nvPr>
            <p:ph type="title" idx="8"/>
          </p:nvPr>
        </p:nvSpPr>
        <p:spPr>
          <a:xfrm>
            <a:off x="2993825" y="4217475"/>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cxnSp>
        <p:nvCxnSpPr>
          <p:cNvPr id="30" name="Google Shape;30;p4"/>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31" name="Google Shape;31;p4"/>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lvl1pPr marL="0" marR="0" lvl="0" indent="0" algn="ctr" rtl="0">
              <a:spcBef>
                <a:spcPts val="0"/>
              </a:spcBef>
              <a:spcAft>
                <a:spcPts val="0"/>
              </a:spcAft>
              <a:buClr>
                <a:schemeClr val="dk1"/>
              </a:buClr>
              <a:buSzPts val="6000"/>
              <a:buFont typeface="Aldrich"/>
              <a:buNone/>
              <a:defRPr sz="6000"/>
            </a:lvl1pPr>
            <a:lvl2pPr lvl="1" algn="ctr"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34" name="Google Shape;34;p5"/>
          <p:cNvSpPr txBox="1">
            <a:spLocks noGrp="1"/>
          </p:cNvSpPr>
          <p:nvPr>
            <p:ph type="body" idx="1"/>
          </p:nvPr>
        </p:nvSpPr>
        <p:spPr>
          <a:xfrm>
            <a:off x="589400" y="4649500"/>
            <a:ext cx="11104200" cy="7635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cxnSp>
        <p:nvCxnSpPr>
          <p:cNvPr id="35" name="Google Shape;35;p5"/>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6 One column">
  <p:cSld name="CUSTOM_5">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44" name="Google Shape;44;p7"/>
          <p:cNvSpPr txBox="1">
            <a:spLocks noGrp="1"/>
          </p:cNvSpPr>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cxnSp>
        <p:nvCxnSpPr>
          <p:cNvPr id="45" name="Google Shape;45;p7"/>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10 Timeline">
  <p:cSld name="CUSTOM_14">
    <p:spTree>
      <p:nvGrpSpPr>
        <p:cNvPr id="1" name="Shape 64"/>
        <p:cNvGrpSpPr/>
        <p:nvPr/>
      </p:nvGrpSpPr>
      <p:grpSpPr>
        <a:xfrm>
          <a:off x="0" y="0"/>
          <a:ext cx="0" cy="0"/>
          <a:chOff x="0" y="0"/>
          <a:chExt cx="0" cy="0"/>
        </a:xfrm>
      </p:grpSpPr>
      <p:sp>
        <p:nvSpPr>
          <p:cNvPr id="65" name="Google Shape;65;p11"/>
          <p:cNvSpPr txBox="1">
            <a:spLocks noGrp="1"/>
          </p:cNvSpPr>
          <p:nvPr>
            <p:ph type="subTitle" idx="1"/>
          </p:nvPr>
        </p:nvSpPr>
        <p:spPr>
          <a:xfrm>
            <a:off x="415600"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66" name="Google Shape;66;p11"/>
          <p:cNvSpPr txBox="1">
            <a:spLocks noGrp="1"/>
          </p:cNvSpPr>
          <p:nvPr>
            <p:ph type="subTitle" idx="2"/>
          </p:nvPr>
        </p:nvSpPr>
        <p:spPr>
          <a:xfrm>
            <a:off x="2775377"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67" name="Google Shape;67;p11"/>
          <p:cNvSpPr txBox="1">
            <a:spLocks noGrp="1"/>
          </p:cNvSpPr>
          <p:nvPr>
            <p:ph type="subTitle" idx="3"/>
          </p:nvPr>
        </p:nvSpPr>
        <p:spPr>
          <a:xfrm>
            <a:off x="5135153"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68" name="Google Shape;68;p11"/>
          <p:cNvSpPr txBox="1">
            <a:spLocks noGrp="1"/>
          </p:cNvSpPr>
          <p:nvPr>
            <p:ph type="subTitle" idx="4"/>
          </p:nvPr>
        </p:nvSpPr>
        <p:spPr>
          <a:xfrm>
            <a:off x="7494930"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69" name="Google Shape;69;p11"/>
          <p:cNvSpPr txBox="1">
            <a:spLocks noGrp="1"/>
          </p:cNvSpPr>
          <p:nvPr>
            <p:ph type="subTitle" idx="5"/>
          </p:nvPr>
        </p:nvSpPr>
        <p:spPr>
          <a:xfrm>
            <a:off x="9854707"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70" name="Google Shape;70;p11"/>
          <p:cNvSpPr txBox="1">
            <a:spLocks noGrp="1"/>
          </p:cNvSpPr>
          <p:nvPr>
            <p:ph type="title"/>
          </p:nvPr>
        </p:nvSpPr>
        <p:spPr>
          <a:xfrm>
            <a:off x="415600" y="821975"/>
            <a:ext cx="114369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71" name="Google Shape;71;p11"/>
          <p:cNvSpPr txBox="1">
            <a:spLocks noGrp="1"/>
          </p:cNvSpPr>
          <p:nvPr>
            <p:ph type="body" idx="6"/>
          </p:nvPr>
        </p:nvSpPr>
        <p:spPr>
          <a:xfrm>
            <a:off x="415600" y="3503450"/>
            <a:ext cx="1997700" cy="1656000"/>
          </a:xfrm>
          <a:prstGeom prst="rect">
            <a:avLst/>
          </a:prstGeom>
        </p:spPr>
        <p:txBody>
          <a:bodyPr spcFirstLastPara="1" wrap="square" lIns="121900" tIns="121900" rIns="121900" bIns="121900" anchor="t" anchorCtr="0">
            <a:noAutofit/>
          </a:bodyPr>
          <a:lstStyle>
            <a:lvl1pPr marL="457200" lvl="0" indent="-330200" algn="ctr">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72" name="Google Shape;72;p11"/>
          <p:cNvSpPr txBox="1">
            <a:spLocks noGrp="1"/>
          </p:cNvSpPr>
          <p:nvPr>
            <p:ph type="body" idx="7"/>
          </p:nvPr>
        </p:nvSpPr>
        <p:spPr>
          <a:xfrm>
            <a:off x="2775375"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73" name="Google Shape;73;p11"/>
          <p:cNvSpPr txBox="1">
            <a:spLocks noGrp="1"/>
          </p:cNvSpPr>
          <p:nvPr>
            <p:ph type="body" idx="8"/>
          </p:nvPr>
        </p:nvSpPr>
        <p:spPr>
          <a:xfrm>
            <a:off x="5135150"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74" name="Google Shape;74;p11"/>
          <p:cNvSpPr txBox="1">
            <a:spLocks noGrp="1"/>
          </p:cNvSpPr>
          <p:nvPr>
            <p:ph type="body" idx="9"/>
          </p:nvPr>
        </p:nvSpPr>
        <p:spPr>
          <a:xfrm>
            <a:off x="7494925"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75" name="Google Shape;75;p11"/>
          <p:cNvSpPr txBox="1">
            <a:spLocks noGrp="1"/>
          </p:cNvSpPr>
          <p:nvPr>
            <p:ph type="body" idx="13"/>
          </p:nvPr>
        </p:nvSpPr>
        <p:spPr>
          <a:xfrm>
            <a:off x="9854700"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2 Title and text right">
  <p:cSld name="CUSTOM_16">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5376199" y="2122000"/>
            <a:ext cx="5061300" cy="12429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82" name="Google Shape;82;p13"/>
          <p:cNvSpPr txBox="1">
            <a:spLocks noGrp="1"/>
          </p:cNvSpPr>
          <p:nvPr>
            <p:ph type="body" idx="1"/>
          </p:nvPr>
        </p:nvSpPr>
        <p:spPr>
          <a:xfrm>
            <a:off x="5376290" y="3503650"/>
            <a:ext cx="5061300" cy="1702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cxnSp>
        <p:nvCxnSpPr>
          <p:cNvPr id="83" name="Google Shape;83;p13"/>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1pPr>
            <a:lvl2pPr lvl="1">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2pPr>
            <a:lvl3pPr lvl="2">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3pPr>
            <a:lvl4pPr lvl="3">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4pPr>
            <a:lvl5pPr lvl="4">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5pPr>
            <a:lvl6pPr lvl="5">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6pPr>
            <a:lvl7pPr lvl="6">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7pPr>
            <a:lvl8pPr lvl="7">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8pPr>
            <a:lvl9pPr lvl="8">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1pPr>
            <a:lvl2pPr marL="914400" lvl="1"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2pPr>
            <a:lvl3pPr marL="1371600" lvl="2"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3pPr>
            <a:lvl4pPr marL="1828800" lvl="3"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4pPr>
            <a:lvl5pPr marL="2286000" lvl="4"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5pPr>
            <a:lvl6pPr marL="2743200" lvl="5"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6pPr>
            <a:lvl7pPr marL="3200400" lvl="6"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7pPr>
            <a:lvl8pPr marL="3657600" lvl="7"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8pPr>
            <a:lvl9pPr marL="4114800" lvl="8" indent="-349250">
              <a:lnSpc>
                <a:spcPct val="115000"/>
              </a:lnSpc>
              <a:spcBef>
                <a:spcPts val="2100"/>
              </a:spcBef>
              <a:spcAft>
                <a:spcPts val="2100"/>
              </a:spcAft>
              <a:buClr>
                <a:schemeClr val="dk2"/>
              </a:buClr>
              <a:buSzPts val="1900"/>
              <a:buFont typeface="Antic Slab"/>
              <a:buChar char="■"/>
              <a:defRPr sz="1900" b="1">
                <a:solidFill>
                  <a:schemeClr val="dk2"/>
                </a:solidFill>
                <a:latin typeface="Antic Slab"/>
                <a:ea typeface="Antic Slab"/>
                <a:cs typeface="Antic Slab"/>
                <a:sym typeface="Antic Slab"/>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7"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p:nvPr/>
        </p:nvSpPr>
        <p:spPr>
          <a:xfrm>
            <a:off x="6379900" y="2507500"/>
            <a:ext cx="1467600" cy="1467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tic Slab"/>
              <a:ea typeface="Antic Slab"/>
              <a:cs typeface="Antic Slab"/>
              <a:sym typeface="Antic Slab"/>
            </a:endParaRPr>
          </a:p>
        </p:txBody>
      </p:sp>
      <p:sp>
        <p:nvSpPr>
          <p:cNvPr id="118" name="Google Shape;118;p17"/>
          <p:cNvSpPr/>
          <p:nvPr/>
        </p:nvSpPr>
        <p:spPr>
          <a:xfrm>
            <a:off x="1358950" y="3370350"/>
            <a:ext cx="6227045" cy="834224"/>
          </a:xfrm>
          <a:prstGeom prst="rect">
            <a:avLst/>
          </a:prstGeom>
        </p:spPr>
        <p:txBody>
          <a:bodyPr>
            <a:prstTxWarp prst="textPlain">
              <a:avLst/>
            </a:prstTxWarp>
          </a:bodyPr>
          <a:lstStyle/>
          <a:p>
            <a:pPr lvl="0" algn="ctr"/>
            <a:endParaRPr b="0" i="0">
              <a:ln w="19050" cap="flat" cmpd="sng">
                <a:solidFill>
                  <a:schemeClr val="dk1"/>
                </a:solidFill>
                <a:prstDash val="solid"/>
                <a:round/>
                <a:headEnd type="none" w="sm" len="sm"/>
                <a:tailEnd type="none" w="sm" len="sm"/>
              </a:ln>
              <a:noFill/>
              <a:latin typeface="Calistoga"/>
            </a:endParaRPr>
          </a:p>
        </p:txBody>
      </p:sp>
      <p:sp>
        <p:nvSpPr>
          <p:cNvPr id="119" name="Google Shape;119;p17"/>
          <p:cNvSpPr txBox="1">
            <a:spLocks noGrp="1"/>
          </p:cNvSpPr>
          <p:nvPr>
            <p:ph type="subTitle" idx="1"/>
          </p:nvPr>
        </p:nvSpPr>
        <p:spPr>
          <a:xfrm>
            <a:off x="505046" y="354314"/>
            <a:ext cx="11341203" cy="586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a:t>NT521.O11 – FINAL REPORT</a:t>
            </a:r>
            <a:endParaRPr/>
          </a:p>
        </p:txBody>
      </p:sp>
      <p:sp>
        <p:nvSpPr>
          <p:cNvPr id="120" name="Google Shape;120;p17"/>
          <p:cNvSpPr txBox="1">
            <a:spLocks noGrp="1"/>
          </p:cNvSpPr>
          <p:nvPr>
            <p:ph type="title"/>
          </p:nvPr>
        </p:nvSpPr>
        <p:spPr>
          <a:xfrm>
            <a:off x="850548" y="2059004"/>
            <a:ext cx="9941700" cy="2622691"/>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t>FLAG: Finding Line Anomalies (in code) with Generative 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a:spLocks noGrp="1"/>
          </p:cNvSpPr>
          <p:nvPr>
            <p:ph type="title"/>
          </p:nvPr>
        </p:nvSpPr>
        <p:spPr>
          <a:xfrm>
            <a:off x="489098" y="324726"/>
            <a:ext cx="9197027"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Background: Role of comments</a:t>
            </a:r>
            <a:endParaRPr/>
          </a:p>
        </p:txBody>
      </p:sp>
      <p:sp>
        <p:nvSpPr>
          <p:cNvPr id="171" name="Google Shape;171;p22"/>
          <p:cNvSpPr txBox="1">
            <a:spLocks noGrp="1"/>
          </p:cNvSpPr>
          <p:nvPr>
            <p:ph type="body" idx="1"/>
          </p:nvPr>
        </p:nvSpPr>
        <p:spPr>
          <a:xfrm>
            <a:off x="489098" y="1307737"/>
            <a:ext cx="9436395" cy="3439699"/>
          </a:xfrm>
          <a:prstGeom prst="rect">
            <a:avLst/>
          </a:prstGeom>
        </p:spPr>
        <p:txBody>
          <a:bodyPr spcFirstLastPara="1" wrap="square" lIns="121900" tIns="121900" rIns="121900" bIns="121900" anchor="t" anchorCtr="0">
            <a:noAutofit/>
          </a:bodyPr>
          <a:lstStyle/>
          <a:p>
            <a:pPr marL="285750" lvl="0" indent="-285750" algn="l"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Nhận xét (comment) có vai trò khá quan trọng trong việc dự đoán hành vi của chương trình.</a:t>
            </a:r>
          </a:p>
          <a:p>
            <a:pPr marL="285750" lvl="0" indent="-285750" algn="l"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Có thể được sử dụng để tìm ra các sai sót trong mã nguồn.</a:t>
            </a:r>
          </a:p>
        </p:txBody>
      </p:sp>
    </p:spTree>
    <p:extLst>
      <p:ext uri="{BB962C8B-B14F-4D97-AF65-F5344CB8AC3E}">
        <p14:creationId xmlns:p14="http://schemas.microsoft.com/office/powerpoint/2010/main" val="2435466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a:spLocks noGrp="1"/>
          </p:cNvSpPr>
          <p:nvPr>
            <p:ph type="title"/>
          </p:nvPr>
        </p:nvSpPr>
        <p:spPr>
          <a:xfrm>
            <a:off x="489098" y="324726"/>
            <a:ext cx="9197027"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Background: Bug detection</a:t>
            </a:r>
            <a:endParaRPr/>
          </a:p>
        </p:txBody>
      </p:sp>
      <p:sp>
        <p:nvSpPr>
          <p:cNvPr id="171" name="Google Shape;171;p22"/>
          <p:cNvSpPr txBox="1">
            <a:spLocks noGrp="1"/>
          </p:cNvSpPr>
          <p:nvPr>
            <p:ph type="body" idx="1"/>
          </p:nvPr>
        </p:nvSpPr>
        <p:spPr>
          <a:xfrm>
            <a:off x="489098" y="1307737"/>
            <a:ext cx="9436395" cy="3439699"/>
          </a:xfrm>
          <a:prstGeom prst="rect">
            <a:avLst/>
          </a:prstGeom>
        </p:spPr>
        <p:txBody>
          <a:bodyPr spcFirstLastPara="1" wrap="square" lIns="121900" tIns="121900" rIns="121900" bIns="121900" anchor="t" anchorCtr="0">
            <a:noAutofit/>
          </a:bodyPr>
          <a:lstStyle/>
          <a:p>
            <a:pPr marL="285750" lvl="0" indent="-285750" algn="l" rtl="0">
              <a:spcBef>
                <a:spcPts val="0"/>
              </a:spcBef>
              <a:spcAft>
                <a:spcPts val="0"/>
              </a:spcAft>
              <a:buFont typeface="Wingdings" panose="05000000000000000000" pitchFamily="2" charset="2"/>
              <a:buChar char="q"/>
            </a:pPr>
            <a:r>
              <a:rPr lang="en-US">
                <a:latin typeface="Montserrat" panose="00000500000000000000" pitchFamily="2" charset="0"/>
                <a:sym typeface="Wingdings" panose="05000000000000000000" pitchFamily="2" charset="2"/>
              </a:rPr>
              <a:t>Static detector</a:t>
            </a:r>
            <a:r>
              <a:rPr lang="en-US" b="0">
                <a:latin typeface="Montserrat" panose="00000500000000000000" pitchFamily="2" charset="0"/>
                <a:sym typeface="Wingdings" panose="05000000000000000000" pitchFamily="2" charset="2"/>
              </a:rPr>
              <a:t>: </a:t>
            </a:r>
            <a:r>
              <a:rPr lang="vi-VN" b="0">
                <a:latin typeface="Montserrat" panose="00000500000000000000" pitchFamily="2" charset="0"/>
                <a:sym typeface="Wingdings" panose="05000000000000000000" pitchFamily="2" charset="2"/>
              </a:rPr>
              <a:t>được sử dụng trong giai đoạn phát triển trước khi triển khai</a:t>
            </a:r>
            <a:r>
              <a:rPr lang="en-US" b="0">
                <a:latin typeface="Montserrat" panose="00000500000000000000" pitchFamily="2" charset="0"/>
                <a:sym typeface="Wingdings" panose="05000000000000000000" pitchFamily="2" charset="2"/>
              </a:rPr>
              <a:t> chính thức</a:t>
            </a:r>
            <a:r>
              <a:rPr lang="vi-VN" b="0">
                <a:latin typeface="Montserrat" panose="00000500000000000000" pitchFamily="2" charset="0"/>
                <a:sym typeface="Wingdings" panose="05000000000000000000" pitchFamily="2" charset="2"/>
              </a:rPr>
              <a:t> để phát hiện lỗi trong mã</a:t>
            </a:r>
            <a:r>
              <a:rPr lang="en-US" b="0">
                <a:latin typeface="Montserrat" panose="00000500000000000000" pitchFamily="2" charset="0"/>
                <a:sym typeface="Wingdings" panose="05000000000000000000" pitchFamily="2" charset="2"/>
              </a:rPr>
              <a:t>. Chỉ có thể tìm ra được các lỗi đã được phát hiện từ trước.</a:t>
            </a:r>
          </a:p>
          <a:p>
            <a:pPr marL="285750" lvl="0" indent="-285750" algn="l" rtl="0">
              <a:spcBef>
                <a:spcPts val="0"/>
              </a:spcBef>
              <a:spcAft>
                <a:spcPts val="0"/>
              </a:spcAft>
              <a:buFont typeface="Wingdings" panose="05000000000000000000" pitchFamily="2" charset="2"/>
              <a:buChar char="q"/>
            </a:pPr>
            <a:r>
              <a:rPr lang="en-US">
                <a:latin typeface="Montserrat" panose="00000500000000000000" pitchFamily="2" charset="0"/>
                <a:sym typeface="Wingdings" panose="05000000000000000000" pitchFamily="2" charset="2"/>
              </a:rPr>
              <a:t>Unit testing</a:t>
            </a:r>
            <a:r>
              <a:rPr lang="en-US" b="0">
                <a:latin typeface="Montserrat" panose="00000500000000000000" pitchFamily="2" charset="0"/>
                <a:sym typeface="Wingdings" panose="05000000000000000000" pitchFamily="2" charset="2"/>
              </a:rPr>
              <a:t>: phát hiện lỗi bằng cách thực thi các trường hợp cụ thể lên chương trình. Cần phải sinh rất nhiều testcase để kiểm tra, có thể không phát hiện được lỗi bảo mật của chương trình.</a:t>
            </a:r>
          </a:p>
          <a:p>
            <a:pPr marL="285750" lvl="0" indent="-285750" algn="l" rtl="0">
              <a:spcBef>
                <a:spcPts val="0"/>
              </a:spcBef>
              <a:spcAft>
                <a:spcPts val="0"/>
              </a:spcAft>
              <a:buFont typeface="Wingdings" panose="05000000000000000000" pitchFamily="2" charset="2"/>
              <a:buChar char="q"/>
            </a:pPr>
            <a:endParaRPr lang="vi-VN" b="0">
              <a:latin typeface="Montserrat" panose="00000500000000000000" pitchFamily="2" charset="0"/>
              <a:sym typeface="Wingdings" panose="05000000000000000000" pitchFamily="2" charset="2"/>
            </a:endParaRPr>
          </a:p>
          <a:p>
            <a:pPr marL="285750" lvl="0" indent="-285750" algn="l" rtl="0">
              <a:spcBef>
                <a:spcPts val="0"/>
              </a:spcBef>
              <a:spcAft>
                <a:spcPts val="0"/>
              </a:spcAft>
              <a:buFont typeface="Wingdings" panose="05000000000000000000" pitchFamily="2" charset="2"/>
              <a:buChar char="q"/>
            </a:pPr>
            <a:endParaRPr lang="en-US" b="0">
              <a:latin typeface="Montserrat" panose="00000500000000000000" pitchFamily="2" charset="0"/>
              <a:sym typeface="Wingdings" panose="05000000000000000000" pitchFamily="2" charset="2"/>
            </a:endParaRPr>
          </a:p>
        </p:txBody>
      </p:sp>
    </p:spTree>
    <p:extLst>
      <p:ext uri="{BB962C8B-B14F-4D97-AF65-F5344CB8AC3E}">
        <p14:creationId xmlns:p14="http://schemas.microsoft.com/office/powerpoint/2010/main" val="856015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a:spLocks noGrp="1"/>
          </p:cNvSpPr>
          <p:nvPr>
            <p:ph type="title"/>
          </p:nvPr>
        </p:nvSpPr>
        <p:spPr>
          <a:xfrm>
            <a:off x="489098" y="324726"/>
            <a:ext cx="9197027"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Phương pháp đề xuất – FLAG</a:t>
            </a:r>
            <a:endParaRPr/>
          </a:p>
        </p:txBody>
      </p:sp>
      <p:sp>
        <p:nvSpPr>
          <p:cNvPr id="171" name="Google Shape;171;p22"/>
          <p:cNvSpPr txBox="1">
            <a:spLocks noGrp="1"/>
          </p:cNvSpPr>
          <p:nvPr>
            <p:ph type="body" idx="1"/>
          </p:nvPr>
        </p:nvSpPr>
        <p:spPr>
          <a:xfrm>
            <a:off x="489098" y="1307737"/>
            <a:ext cx="9436395" cy="3439699"/>
          </a:xfrm>
          <a:prstGeom prst="rect">
            <a:avLst/>
          </a:prstGeom>
        </p:spPr>
        <p:txBody>
          <a:bodyPr spcFirstLastPara="1" wrap="square" lIns="121900" tIns="121900" rIns="121900" bIns="121900" anchor="t" anchorCtr="0">
            <a:noAutofit/>
          </a:bodyPr>
          <a:lstStyle/>
          <a:p>
            <a:pPr marL="285750" lvl="0" indent="-285750" algn="l"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Không phụ thuộc vào các ngôn ngữ lập trình.</a:t>
            </a:r>
          </a:p>
          <a:p>
            <a:pPr marL="285750" lvl="0" indent="-285750" algn="l"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K</a:t>
            </a:r>
            <a:r>
              <a:rPr lang="vi-VN" b="0">
                <a:latin typeface="Montserrat" panose="00000500000000000000" pitchFamily="2" charset="0"/>
                <a:sym typeface="Wingdings" panose="05000000000000000000" pitchFamily="2" charset="2"/>
              </a:rPr>
              <a:t>hông yêu cầu mã nguồn phải được biên dịch hoặc soạn thảo đúng cú pháp</a:t>
            </a:r>
            <a:r>
              <a:rPr lang="en-US" b="0">
                <a:latin typeface="Montserrat" panose="00000500000000000000" pitchFamily="2" charset="0"/>
                <a:sym typeface="Wingdings" panose="05000000000000000000" pitchFamily="2" charset="2"/>
              </a:rPr>
              <a:t>.</a:t>
            </a:r>
          </a:p>
          <a:p>
            <a:pPr marL="285750" lvl="0" indent="-285750" algn="l"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Không yêu cầu phải tạo các quy tắc kiểm tra bảo mật.</a:t>
            </a:r>
          </a:p>
        </p:txBody>
      </p:sp>
    </p:spTree>
    <p:extLst>
      <p:ext uri="{BB962C8B-B14F-4D97-AF65-F5344CB8AC3E}">
        <p14:creationId xmlns:p14="http://schemas.microsoft.com/office/powerpoint/2010/main" val="4071672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0" name="Google Shape;310;p33"/>
          <p:cNvSpPr/>
          <p:nvPr/>
        </p:nvSpPr>
        <p:spPr>
          <a:xfrm>
            <a:off x="8962958" y="2356941"/>
            <a:ext cx="940800" cy="9408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311" name="Google Shape;311;p33"/>
          <p:cNvSpPr/>
          <p:nvPr/>
        </p:nvSpPr>
        <p:spPr>
          <a:xfrm>
            <a:off x="6603182" y="2366028"/>
            <a:ext cx="940800" cy="9408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312" name="Google Shape;312;p33"/>
          <p:cNvSpPr/>
          <p:nvPr/>
        </p:nvSpPr>
        <p:spPr>
          <a:xfrm>
            <a:off x="4241505" y="2356941"/>
            <a:ext cx="940800" cy="9408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313" name="Google Shape;313;p33"/>
          <p:cNvSpPr/>
          <p:nvPr/>
        </p:nvSpPr>
        <p:spPr>
          <a:xfrm>
            <a:off x="1883077" y="2356941"/>
            <a:ext cx="940800" cy="9408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314" name="Google Shape;314;p33"/>
          <p:cNvSpPr txBox="1">
            <a:spLocks noGrp="1"/>
          </p:cNvSpPr>
          <p:nvPr>
            <p:ph type="title"/>
          </p:nvPr>
        </p:nvSpPr>
        <p:spPr>
          <a:xfrm>
            <a:off x="415600" y="821975"/>
            <a:ext cx="114369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t>FLAG Approach</a:t>
            </a:r>
            <a:endParaRPr/>
          </a:p>
        </p:txBody>
      </p:sp>
      <p:sp>
        <p:nvSpPr>
          <p:cNvPr id="315" name="Google Shape;315;p33"/>
          <p:cNvSpPr txBox="1">
            <a:spLocks noGrp="1"/>
          </p:cNvSpPr>
          <p:nvPr>
            <p:ph type="subTitle" idx="1"/>
          </p:nvPr>
        </p:nvSpPr>
        <p:spPr>
          <a:xfrm>
            <a:off x="1355182" y="2532978"/>
            <a:ext cx="1997700" cy="606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1</a:t>
            </a:r>
            <a:endParaRPr/>
          </a:p>
        </p:txBody>
      </p:sp>
      <p:sp>
        <p:nvSpPr>
          <p:cNvPr id="316" name="Google Shape;316;p33"/>
          <p:cNvSpPr txBox="1">
            <a:spLocks noGrp="1"/>
          </p:cNvSpPr>
          <p:nvPr>
            <p:ph type="body" idx="7"/>
          </p:nvPr>
        </p:nvSpPr>
        <p:spPr>
          <a:xfrm>
            <a:off x="3714956" y="3455603"/>
            <a:ext cx="2037257" cy="1656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sz="2400" b="0">
                <a:latin typeface="Calistoga" panose="020B0604020202020204" charset="0"/>
              </a:rPr>
              <a:t>L</a:t>
            </a:r>
            <a:r>
              <a:rPr lang="en" sz="2400" b="0">
                <a:latin typeface="Calistoga" panose="020B0604020202020204" charset="0"/>
              </a:rPr>
              <a:t>ine </a:t>
            </a:r>
            <a:r>
              <a:rPr lang="en-US" sz="2400" b="0">
                <a:latin typeface="Calistoga" panose="020B0604020202020204" charset="0"/>
              </a:rPr>
              <a:t>generation</a:t>
            </a:r>
            <a:endParaRPr sz="2400" b="0">
              <a:latin typeface="Calistoga" panose="020B0604020202020204" charset="0"/>
            </a:endParaRPr>
          </a:p>
        </p:txBody>
      </p:sp>
      <p:sp>
        <p:nvSpPr>
          <p:cNvPr id="317" name="Google Shape;317;p33"/>
          <p:cNvSpPr txBox="1">
            <a:spLocks noGrp="1"/>
          </p:cNvSpPr>
          <p:nvPr>
            <p:ph type="subTitle" idx="2"/>
          </p:nvPr>
        </p:nvSpPr>
        <p:spPr>
          <a:xfrm>
            <a:off x="3714959" y="2532978"/>
            <a:ext cx="1997700" cy="606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2</a:t>
            </a:r>
            <a:endParaRPr/>
          </a:p>
        </p:txBody>
      </p:sp>
      <p:sp>
        <p:nvSpPr>
          <p:cNvPr id="318" name="Google Shape;318;p33"/>
          <p:cNvSpPr txBox="1">
            <a:spLocks noGrp="1"/>
          </p:cNvSpPr>
          <p:nvPr>
            <p:ph type="body" idx="8"/>
          </p:nvPr>
        </p:nvSpPr>
        <p:spPr>
          <a:xfrm>
            <a:off x="6074732" y="3455603"/>
            <a:ext cx="1997700" cy="1656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sz="2400" b="0">
                <a:latin typeface="Calistoga" panose="020B0604020202020204" charset="0"/>
              </a:rPr>
              <a:t>Feature extraction</a:t>
            </a:r>
            <a:endParaRPr sz="2400" b="0">
              <a:latin typeface="Calistoga" panose="020B0604020202020204" charset="0"/>
            </a:endParaRPr>
          </a:p>
        </p:txBody>
      </p:sp>
      <p:sp>
        <p:nvSpPr>
          <p:cNvPr id="319" name="Google Shape;319;p33"/>
          <p:cNvSpPr txBox="1">
            <a:spLocks noGrp="1"/>
          </p:cNvSpPr>
          <p:nvPr>
            <p:ph type="subTitle" idx="3"/>
          </p:nvPr>
        </p:nvSpPr>
        <p:spPr>
          <a:xfrm>
            <a:off x="6074735" y="2532978"/>
            <a:ext cx="1997700" cy="606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3</a:t>
            </a:r>
            <a:endParaRPr/>
          </a:p>
        </p:txBody>
      </p:sp>
      <p:sp>
        <p:nvSpPr>
          <p:cNvPr id="320" name="Google Shape;320;p33"/>
          <p:cNvSpPr txBox="1">
            <a:spLocks noGrp="1"/>
          </p:cNvSpPr>
          <p:nvPr>
            <p:ph type="body" idx="9"/>
          </p:nvPr>
        </p:nvSpPr>
        <p:spPr>
          <a:xfrm>
            <a:off x="8394951" y="3455603"/>
            <a:ext cx="2506395" cy="1656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sz="2400" b="0">
                <a:latin typeface="Calistoga" panose="020B0604020202020204" charset="0"/>
              </a:rPr>
              <a:t>Classification</a:t>
            </a:r>
            <a:endParaRPr sz="2400" b="0">
              <a:latin typeface="Calistoga" panose="020B0604020202020204" charset="0"/>
            </a:endParaRPr>
          </a:p>
        </p:txBody>
      </p:sp>
      <p:sp>
        <p:nvSpPr>
          <p:cNvPr id="321" name="Google Shape;321;p33"/>
          <p:cNvSpPr txBox="1">
            <a:spLocks noGrp="1"/>
          </p:cNvSpPr>
          <p:nvPr>
            <p:ph type="subTitle" idx="4"/>
          </p:nvPr>
        </p:nvSpPr>
        <p:spPr>
          <a:xfrm>
            <a:off x="8434512" y="2532978"/>
            <a:ext cx="1997700" cy="606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4</a:t>
            </a:r>
            <a:endParaRPr/>
          </a:p>
        </p:txBody>
      </p:sp>
      <p:sp>
        <p:nvSpPr>
          <p:cNvPr id="323" name="Google Shape;323;p33"/>
          <p:cNvSpPr txBox="1">
            <a:spLocks noGrp="1"/>
          </p:cNvSpPr>
          <p:nvPr>
            <p:ph type="body" idx="6"/>
          </p:nvPr>
        </p:nvSpPr>
        <p:spPr>
          <a:xfrm>
            <a:off x="1355182" y="3455603"/>
            <a:ext cx="1997700" cy="1656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sz="2400" b="0">
                <a:latin typeface="Calistoga" panose="020B0604020202020204" charset="0"/>
              </a:rPr>
              <a:t>Prompt formation</a:t>
            </a:r>
            <a:endParaRPr sz="2400" b="0">
              <a:latin typeface="Calistoga" panose="020B0604020202020204" charset="0"/>
            </a:endParaRPr>
          </a:p>
        </p:txBody>
      </p:sp>
      <p:cxnSp>
        <p:nvCxnSpPr>
          <p:cNvPr id="325" name="Google Shape;325;p33"/>
          <p:cNvCxnSpPr>
            <a:cxnSpLocks/>
          </p:cNvCxnSpPr>
          <p:nvPr/>
        </p:nvCxnSpPr>
        <p:spPr>
          <a:xfrm flipH="1" flipV="1">
            <a:off x="2302131" y="3195143"/>
            <a:ext cx="7118251" cy="22235"/>
          </a:xfrm>
          <a:prstGeom prst="straightConnector1">
            <a:avLst/>
          </a:prstGeom>
          <a:noFill/>
          <a:ln w="19050" cap="rnd" cmpd="sng">
            <a:solidFill>
              <a:schemeClr val="dk1"/>
            </a:solidFill>
            <a:prstDash val="solid"/>
            <a:round/>
            <a:headEnd type="none" w="med" len="med"/>
            <a:tailEnd type="none" w="med" len="med"/>
          </a:ln>
        </p:spPr>
      </p:cxnSp>
      <p:cxnSp>
        <p:nvCxnSpPr>
          <p:cNvPr id="326" name="Google Shape;326;p33"/>
          <p:cNvCxnSpPr/>
          <p:nvPr/>
        </p:nvCxnSpPr>
        <p:spPr>
          <a:xfrm rot="10800000">
            <a:off x="2302132" y="2994778"/>
            <a:ext cx="0" cy="445200"/>
          </a:xfrm>
          <a:prstGeom prst="straightConnector1">
            <a:avLst/>
          </a:prstGeom>
          <a:noFill/>
          <a:ln w="19050" cap="rnd" cmpd="sng">
            <a:solidFill>
              <a:schemeClr val="dk1"/>
            </a:solidFill>
            <a:prstDash val="solid"/>
            <a:round/>
            <a:headEnd type="none" w="med" len="med"/>
            <a:tailEnd type="none" w="med" len="med"/>
          </a:ln>
        </p:spPr>
      </p:cxnSp>
      <p:cxnSp>
        <p:nvCxnSpPr>
          <p:cNvPr id="327" name="Google Shape;327;p33"/>
          <p:cNvCxnSpPr/>
          <p:nvPr/>
        </p:nvCxnSpPr>
        <p:spPr>
          <a:xfrm rot="10800000">
            <a:off x="4674882" y="2994778"/>
            <a:ext cx="0" cy="445200"/>
          </a:xfrm>
          <a:prstGeom prst="straightConnector1">
            <a:avLst/>
          </a:prstGeom>
          <a:noFill/>
          <a:ln w="19050" cap="rnd" cmpd="sng">
            <a:solidFill>
              <a:schemeClr val="dk1"/>
            </a:solidFill>
            <a:prstDash val="solid"/>
            <a:round/>
            <a:headEnd type="none" w="med" len="med"/>
            <a:tailEnd type="none" w="med" len="med"/>
          </a:ln>
        </p:spPr>
      </p:cxnSp>
      <p:cxnSp>
        <p:nvCxnSpPr>
          <p:cNvPr id="328" name="Google Shape;328;p33"/>
          <p:cNvCxnSpPr/>
          <p:nvPr/>
        </p:nvCxnSpPr>
        <p:spPr>
          <a:xfrm rot="10800000">
            <a:off x="7047632" y="2994778"/>
            <a:ext cx="0" cy="445200"/>
          </a:xfrm>
          <a:prstGeom prst="straightConnector1">
            <a:avLst/>
          </a:prstGeom>
          <a:noFill/>
          <a:ln w="19050" cap="rnd" cmpd="sng">
            <a:solidFill>
              <a:schemeClr val="dk1"/>
            </a:solidFill>
            <a:prstDash val="solid"/>
            <a:round/>
            <a:headEnd type="none" w="med" len="med"/>
            <a:tailEnd type="none" w="med" len="med"/>
          </a:ln>
        </p:spPr>
      </p:cxnSp>
      <p:cxnSp>
        <p:nvCxnSpPr>
          <p:cNvPr id="329" name="Google Shape;329;p33"/>
          <p:cNvCxnSpPr/>
          <p:nvPr/>
        </p:nvCxnSpPr>
        <p:spPr>
          <a:xfrm rot="10800000">
            <a:off x="9420382" y="2994778"/>
            <a:ext cx="0" cy="445200"/>
          </a:xfrm>
          <a:prstGeom prst="straightConnector1">
            <a:avLst/>
          </a:prstGeom>
          <a:noFill/>
          <a:ln w="19050" cap="rnd"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967683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4" name="Google Shape;314;p33"/>
          <p:cNvSpPr txBox="1">
            <a:spLocks noGrp="1"/>
          </p:cNvSpPr>
          <p:nvPr>
            <p:ph type="title"/>
          </p:nvPr>
        </p:nvSpPr>
        <p:spPr>
          <a:xfrm>
            <a:off x="415600" y="821975"/>
            <a:ext cx="114369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t>FLAG Approach</a:t>
            </a:r>
            <a:endParaRPr/>
          </a:p>
        </p:txBody>
      </p:sp>
      <p:pic>
        <p:nvPicPr>
          <p:cNvPr id="18" name="Picture 17" descr="A diagram of a software process">
            <a:extLst>
              <a:ext uri="{FF2B5EF4-FFF2-40B4-BE49-F238E27FC236}">
                <a16:creationId xmlns:a16="http://schemas.microsoft.com/office/drawing/2014/main" id="{2AEFC8CB-C8FD-4ACF-98B4-C50191D16876}"/>
              </a:ext>
            </a:extLst>
          </p:cNvPr>
          <p:cNvPicPr>
            <a:picLocks noChangeAspect="1"/>
          </p:cNvPicPr>
          <p:nvPr/>
        </p:nvPicPr>
        <p:blipFill>
          <a:blip r:embed="rId3"/>
          <a:stretch>
            <a:fillRect/>
          </a:stretch>
        </p:blipFill>
        <p:spPr>
          <a:xfrm>
            <a:off x="2399364" y="1614105"/>
            <a:ext cx="7469372" cy="5215102"/>
          </a:xfrm>
          <a:prstGeom prst="rect">
            <a:avLst/>
          </a:prstGeom>
        </p:spPr>
      </p:pic>
    </p:spTree>
    <p:extLst>
      <p:ext uri="{BB962C8B-B14F-4D97-AF65-F5344CB8AC3E}">
        <p14:creationId xmlns:p14="http://schemas.microsoft.com/office/powerpoint/2010/main" val="4169124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a:spLocks noGrp="1"/>
          </p:cNvSpPr>
          <p:nvPr>
            <p:ph type="title"/>
          </p:nvPr>
        </p:nvSpPr>
        <p:spPr>
          <a:xfrm>
            <a:off x="489098" y="324726"/>
            <a:ext cx="9197027"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Prompt formation</a:t>
            </a:r>
          </a:p>
        </p:txBody>
      </p:sp>
      <p:sp>
        <p:nvSpPr>
          <p:cNvPr id="171" name="Google Shape;171;p22"/>
          <p:cNvSpPr txBox="1">
            <a:spLocks noGrp="1"/>
          </p:cNvSpPr>
          <p:nvPr>
            <p:ph type="body" idx="1"/>
          </p:nvPr>
        </p:nvSpPr>
        <p:spPr>
          <a:xfrm>
            <a:off x="489098" y="1307737"/>
            <a:ext cx="9436395" cy="3439699"/>
          </a:xfrm>
          <a:prstGeom prst="rect">
            <a:avLst/>
          </a:prstGeom>
        </p:spPr>
        <p:txBody>
          <a:bodyPr spcFirstLastPara="1" wrap="square" lIns="121900" tIns="121900" rIns="121900" bIns="121900" anchor="t" anchorCtr="0">
            <a:noAutofit/>
          </a:bodyPr>
          <a:lstStyle/>
          <a:p>
            <a:pPr marL="285750" lvl="0" indent="-285750" algn="l" rtl="0">
              <a:spcBef>
                <a:spcPts val="0"/>
              </a:spcBef>
              <a:spcAft>
                <a:spcPts val="0"/>
              </a:spcAft>
              <a:buFont typeface="Wingdings" panose="05000000000000000000" pitchFamily="2" charset="2"/>
              <a:buChar char="q"/>
            </a:pPr>
            <a:r>
              <a:rPr lang="en-US">
                <a:latin typeface="Montserrat" panose="00000500000000000000" pitchFamily="2" charset="0"/>
                <a:sym typeface="Wingdings" panose="05000000000000000000" pitchFamily="2" charset="2"/>
              </a:rPr>
              <a:t>Input</a:t>
            </a:r>
            <a:r>
              <a:rPr lang="en-US" b="0">
                <a:latin typeface="Montserrat" panose="00000500000000000000" pitchFamily="2" charset="0"/>
                <a:sym typeface="Wingdings" panose="05000000000000000000" pitchFamily="2" charset="2"/>
              </a:rPr>
              <a:t>: mã nguồn (prefix và suffix) và một dòng cụ thể trong mã nguồn cần phân loại (target line).</a:t>
            </a:r>
          </a:p>
          <a:p>
            <a:pPr marL="285750" lvl="0" indent="-285750" algn="l" rtl="0">
              <a:spcBef>
                <a:spcPts val="0"/>
              </a:spcBef>
              <a:spcAft>
                <a:spcPts val="0"/>
              </a:spcAft>
              <a:buFont typeface="Wingdings" panose="05000000000000000000" pitchFamily="2" charset="2"/>
              <a:buChar char="q"/>
            </a:pPr>
            <a:r>
              <a:rPr lang="fr-FR">
                <a:latin typeface="Montserrat" panose="00000500000000000000" pitchFamily="2" charset="0"/>
                <a:sym typeface="Wingdings" panose="05000000000000000000" pitchFamily="2" charset="2"/>
              </a:rPr>
              <a:t>Output</a:t>
            </a:r>
            <a:r>
              <a:rPr lang="fr-FR" b="0">
                <a:latin typeface="Montserrat" panose="00000500000000000000" pitchFamily="2" charset="0"/>
                <a:sym typeface="Wingdings" panose="05000000000000000000" pitchFamily="2" charset="2"/>
              </a:rPr>
              <a:t> sẽ là một prompt.</a:t>
            </a:r>
          </a:p>
          <a:p>
            <a:pPr marL="285750" lvl="0" indent="-285750" algn="l" rtl="0">
              <a:spcBef>
                <a:spcPts val="0"/>
              </a:spcBef>
              <a:spcAft>
                <a:spcPts val="0"/>
              </a:spcAft>
              <a:buFont typeface="Wingdings" panose="05000000000000000000" pitchFamily="2" charset="2"/>
              <a:buChar char="q"/>
            </a:pPr>
            <a:r>
              <a:rPr lang="vi-VN" b="0">
                <a:latin typeface="Montserrat" panose="00000500000000000000" pitchFamily="2" charset="0"/>
                <a:sym typeface="Wingdings" panose="05000000000000000000" pitchFamily="2" charset="2"/>
              </a:rPr>
              <a:t>Prompt được tạo ra sẽ được gởi đến LLM để thực hiện bước 2 – Line Generation</a:t>
            </a:r>
            <a:r>
              <a:rPr lang="en-US" b="0">
                <a:latin typeface="Montserrat" panose="00000500000000000000" pitchFamily="2" charset="0"/>
                <a:sym typeface="Wingdings" panose="05000000000000000000" pitchFamily="2" charset="2"/>
              </a:rPr>
              <a:t>.</a:t>
            </a:r>
          </a:p>
        </p:txBody>
      </p:sp>
    </p:spTree>
    <p:extLst>
      <p:ext uri="{BB962C8B-B14F-4D97-AF65-F5344CB8AC3E}">
        <p14:creationId xmlns:p14="http://schemas.microsoft.com/office/powerpoint/2010/main" val="2160251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a:spLocks noGrp="1"/>
          </p:cNvSpPr>
          <p:nvPr>
            <p:ph type="title"/>
          </p:nvPr>
        </p:nvSpPr>
        <p:spPr>
          <a:xfrm>
            <a:off x="489098" y="324726"/>
            <a:ext cx="9197027"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Line generation</a:t>
            </a:r>
          </a:p>
        </p:txBody>
      </p:sp>
      <p:sp>
        <p:nvSpPr>
          <p:cNvPr id="171" name="Google Shape;171;p22"/>
          <p:cNvSpPr txBox="1">
            <a:spLocks noGrp="1"/>
          </p:cNvSpPr>
          <p:nvPr>
            <p:ph type="body" idx="1"/>
          </p:nvPr>
        </p:nvSpPr>
        <p:spPr>
          <a:xfrm>
            <a:off x="489098" y="1307737"/>
            <a:ext cx="5778795" cy="3439699"/>
          </a:xfrm>
          <a:prstGeom prst="rect">
            <a:avLst/>
          </a:prstGeom>
        </p:spPr>
        <p:txBody>
          <a:bodyPr spcFirstLastPara="1" wrap="square" lIns="121900" tIns="121900" rIns="121900" bIns="121900" anchor="t" anchorCtr="0">
            <a:noAutofit/>
          </a:bodyPr>
          <a:lstStyle/>
          <a:p>
            <a:pPr marL="285750" lvl="0" indent="-285750" algn="l" rtl="0">
              <a:spcBef>
                <a:spcPts val="0"/>
              </a:spcBef>
              <a:spcAft>
                <a:spcPts val="0"/>
              </a:spcAft>
              <a:buFont typeface="Wingdings" panose="05000000000000000000" pitchFamily="2" charset="2"/>
              <a:buChar char="q"/>
            </a:pPr>
            <a:r>
              <a:rPr lang="en-US">
                <a:latin typeface="Montserrat" panose="00000500000000000000" pitchFamily="2" charset="0"/>
                <a:sym typeface="Wingdings" panose="05000000000000000000" pitchFamily="2" charset="2"/>
              </a:rPr>
              <a:t>Input</a:t>
            </a:r>
            <a:r>
              <a:rPr lang="en-US" b="0">
                <a:latin typeface="Montserrat" panose="00000500000000000000" pitchFamily="2" charset="0"/>
                <a:sym typeface="Wingdings" panose="05000000000000000000" pitchFamily="2" charset="2"/>
              </a:rPr>
              <a:t>: prompt từ output của bước 1.</a:t>
            </a:r>
          </a:p>
          <a:p>
            <a:pPr marL="285750" lvl="0" indent="-285750" algn="l" rtl="0">
              <a:spcBef>
                <a:spcPts val="0"/>
              </a:spcBef>
              <a:spcAft>
                <a:spcPts val="0"/>
              </a:spcAft>
              <a:buFont typeface="Wingdings" panose="05000000000000000000" pitchFamily="2" charset="2"/>
              <a:buChar char="q"/>
            </a:pPr>
            <a:r>
              <a:rPr lang="fr-FR">
                <a:latin typeface="Montserrat" panose="00000500000000000000" pitchFamily="2" charset="0"/>
                <a:sym typeface="Wingdings" panose="05000000000000000000" pitchFamily="2" charset="2"/>
              </a:rPr>
              <a:t>Output</a:t>
            </a:r>
            <a:r>
              <a:rPr lang="fr-FR" b="0">
                <a:latin typeface="Montserrat" panose="00000500000000000000" pitchFamily="2" charset="0"/>
                <a:sym typeface="Wingdings" panose="05000000000000000000" pitchFamily="2" charset="2"/>
              </a:rPr>
              <a:t>: </a:t>
            </a:r>
            <a:r>
              <a:rPr lang="vi-VN" b="0">
                <a:latin typeface="Montserrat" panose="00000500000000000000" pitchFamily="2" charset="0"/>
                <a:sym typeface="Wingdings" panose="05000000000000000000" pitchFamily="2" charset="2"/>
              </a:rPr>
              <a:t>dòng code hoặc nhận xét được sinh ra bởi LLM</a:t>
            </a:r>
            <a:r>
              <a:rPr lang="fr-FR" b="0">
                <a:latin typeface="Montserrat" panose="00000500000000000000" pitchFamily="2" charset="0"/>
                <a:sym typeface="Wingdings" panose="05000000000000000000" pitchFamily="2" charset="2"/>
              </a:rPr>
              <a:t>.</a:t>
            </a:r>
          </a:p>
          <a:p>
            <a:pPr marL="285750" lvl="0" indent="-285750" algn="l" rtl="0">
              <a:spcBef>
                <a:spcPts val="0"/>
              </a:spcBef>
              <a:spcAft>
                <a:spcPts val="0"/>
              </a:spcAft>
              <a:buFont typeface="Wingdings" panose="05000000000000000000" pitchFamily="2" charset="2"/>
              <a:buChar char="q"/>
            </a:pPr>
            <a:r>
              <a:rPr lang="vi-VN" b="0">
                <a:latin typeface="Montserrat" panose="00000500000000000000" pitchFamily="2" charset="0"/>
                <a:sym typeface="Wingdings" panose="05000000000000000000" pitchFamily="2" charset="2"/>
              </a:rPr>
              <a:t>Output của LLM có thể khác so với target line ban đầu, trong trường hợp này, </a:t>
            </a:r>
            <a:r>
              <a:rPr lang="en-US" b="0">
                <a:latin typeface="Montserrat" panose="00000500000000000000" pitchFamily="2" charset="0"/>
                <a:sym typeface="Wingdings" panose="05000000000000000000" pitchFamily="2" charset="2"/>
              </a:rPr>
              <a:t>cần phải</a:t>
            </a:r>
            <a:r>
              <a:rPr lang="vi-VN" b="0">
                <a:latin typeface="Montserrat" panose="00000500000000000000" pitchFamily="2" charset="0"/>
                <a:sym typeface="Wingdings" panose="05000000000000000000" pitchFamily="2" charset="2"/>
              </a:rPr>
              <a:t> gắn cờ để kiểm tra xem có lỗi hay không</a:t>
            </a:r>
            <a:r>
              <a:rPr lang="en-US" b="0">
                <a:latin typeface="Montserrat" panose="00000500000000000000" pitchFamily="2" charset="0"/>
                <a:sym typeface="Wingdings" panose="05000000000000000000" pitchFamily="2" charset="2"/>
              </a:rPr>
              <a:t>.</a:t>
            </a:r>
            <a:endParaRPr lang="fr-FR" b="0">
              <a:latin typeface="Montserrat" panose="00000500000000000000" pitchFamily="2" charset="0"/>
              <a:sym typeface="Wingdings" panose="05000000000000000000" pitchFamily="2" charset="2"/>
            </a:endParaRPr>
          </a:p>
        </p:txBody>
      </p:sp>
      <p:pic>
        <p:nvPicPr>
          <p:cNvPr id="3" name="Picture 2">
            <a:extLst>
              <a:ext uri="{FF2B5EF4-FFF2-40B4-BE49-F238E27FC236}">
                <a16:creationId xmlns:a16="http://schemas.microsoft.com/office/drawing/2014/main" id="{A4448FCD-84FB-02E8-B6D8-9C84C565F582}"/>
              </a:ext>
            </a:extLst>
          </p:cNvPr>
          <p:cNvPicPr>
            <a:picLocks noChangeAspect="1"/>
          </p:cNvPicPr>
          <p:nvPr/>
        </p:nvPicPr>
        <p:blipFill>
          <a:blip r:embed="rId3"/>
          <a:stretch>
            <a:fillRect/>
          </a:stretch>
        </p:blipFill>
        <p:spPr>
          <a:xfrm>
            <a:off x="6326373" y="-1"/>
            <a:ext cx="5865628" cy="6876943"/>
          </a:xfrm>
          <a:prstGeom prst="rect">
            <a:avLst/>
          </a:prstGeom>
        </p:spPr>
      </p:pic>
    </p:spTree>
    <p:extLst>
      <p:ext uri="{BB962C8B-B14F-4D97-AF65-F5344CB8AC3E}">
        <p14:creationId xmlns:p14="http://schemas.microsoft.com/office/powerpoint/2010/main" val="793822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a:spLocks noGrp="1"/>
          </p:cNvSpPr>
          <p:nvPr>
            <p:ph type="title"/>
          </p:nvPr>
        </p:nvSpPr>
        <p:spPr>
          <a:xfrm>
            <a:off x="489098" y="324726"/>
            <a:ext cx="9197027"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Feature extraction: Feature</a:t>
            </a:r>
          </a:p>
        </p:txBody>
      </p:sp>
      <p:sp>
        <p:nvSpPr>
          <p:cNvPr id="171" name="Google Shape;171;p22"/>
          <p:cNvSpPr txBox="1">
            <a:spLocks noGrp="1"/>
          </p:cNvSpPr>
          <p:nvPr>
            <p:ph type="body" idx="1"/>
          </p:nvPr>
        </p:nvSpPr>
        <p:spPr>
          <a:xfrm>
            <a:off x="489098" y="1307737"/>
            <a:ext cx="9436395" cy="3439699"/>
          </a:xfrm>
          <a:prstGeom prst="rect">
            <a:avLst/>
          </a:prstGeom>
        </p:spPr>
        <p:txBody>
          <a:bodyPr spcFirstLastPara="1" wrap="square" lIns="121900" tIns="121900" rIns="121900" bIns="121900" anchor="t" anchorCtr="0">
            <a:noAutofit/>
          </a:bodyPr>
          <a:lstStyle/>
          <a:p>
            <a:pPr marL="285750" lvl="0" indent="-285750" algn="just" rtl="0">
              <a:spcBef>
                <a:spcPts val="0"/>
              </a:spcBef>
              <a:spcAft>
                <a:spcPts val="0"/>
              </a:spcAft>
              <a:buFont typeface="Wingdings" panose="05000000000000000000" pitchFamily="2" charset="2"/>
              <a:buChar char="q"/>
            </a:pPr>
            <a:r>
              <a:rPr lang="en-US">
                <a:latin typeface="Montserrat" panose="00000500000000000000" pitchFamily="2" charset="0"/>
                <a:sym typeface="Wingdings" panose="05000000000000000000" pitchFamily="2" charset="2"/>
              </a:rPr>
              <a:t>Levenshtein Distance (ld): </a:t>
            </a:r>
            <a:r>
              <a:rPr lang="en-US" b="0">
                <a:latin typeface="Montserrat" panose="00000500000000000000" pitchFamily="2" charset="0"/>
                <a:sym typeface="Wingdings" panose="05000000000000000000" pitchFamily="2" charset="2"/>
              </a:rPr>
              <a:t>khoảng cách chỉnh sửa giữa hai chuỗi. Gồm ba phép toán: thêm, xóa và thay thế. Tổng số phép toán cần thiết để chuyển đổi một chuỗi thành chuỗi khác chính là khoảng cách Levenshtein. K</a:t>
            </a:r>
            <a:r>
              <a:rPr lang="vi-VN" b="0">
                <a:latin typeface="Montserrat" panose="00000500000000000000" pitchFamily="2" charset="0"/>
                <a:sym typeface="Wingdings" panose="05000000000000000000" pitchFamily="2" charset="2"/>
              </a:rPr>
              <a:t>hoảng cách Levenshtein được sử dụng để so sánh các dòng mã</a:t>
            </a:r>
            <a:r>
              <a:rPr lang="en-US" b="0">
                <a:latin typeface="Montserrat" panose="00000500000000000000" pitchFamily="2" charset="0"/>
                <a:sym typeface="Wingdings" panose="05000000000000000000" pitchFamily="2" charset="2"/>
              </a:rPr>
              <a:t> trong phương pháp của bài báo.</a:t>
            </a:r>
          </a:p>
          <a:p>
            <a:pPr marL="285750" lvl="0" indent="-285750" algn="just" rtl="0">
              <a:spcBef>
                <a:spcPts val="0"/>
              </a:spcBef>
              <a:spcAft>
                <a:spcPts val="0"/>
              </a:spcAft>
              <a:buFont typeface="Wingdings" panose="05000000000000000000" pitchFamily="2" charset="2"/>
              <a:buChar char="q"/>
            </a:pPr>
            <a:r>
              <a:rPr lang="en-US">
                <a:latin typeface="Montserrat" panose="00000500000000000000" pitchFamily="2" charset="0"/>
                <a:sym typeface="Wingdings" panose="05000000000000000000" pitchFamily="2" charset="2"/>
              </a:rPr>
              <a:t>BLEU (Bilingual Evaluation Understudy Score): </a:t>
            </a:r>
            <a:r>
              <a:rPr lang="vi-VN" b="0">
                <a:latin typeface="Montserrat" panose="00000500000000000000" pitchFamily="2" charset="0"/>
                <a:sym typeface="Wingdings" panose="05000000000000000000" pitchFamily="2" charset="2"/>
              </a:rPr>
              <a:t>một phép đo được sử dụng để đánh giá sự tương tự giữa một câu cần đánh giá và một câu tham chiếu.</a:t>
            </a:r>
            <a:r>
              <a:rPr lang="en-US" b="0">
                <a:latin typeface="Montserrat" panose="00000500000000000000" pitchFamily="2" charset="0"/>
                <a:sym typeface="Wingdings" panose="05000000000000000000" pitchFamily="2" charset="2"/>
              </a:rPr>
              <a:t> Trong nghiên cứu này, </a:t>
            </a:r>
            <a:r>
              <a:rPr lang="vi-VN" b="0">
                <a:latin typeface="Montserrat" panose="00000500000000000000" pitchFamily="2" charset="0"/>
                <a:sym typeface="Wingdings" panose="05000000000000000000" pitchFamily="2" charset="2"/>
              </a:rPr>
              <a:t>BLEU được sử dụng để so sánh các bình luận (comment) vì chúng tương tự với ngôn ngữ tự nhiên.</a:t>
            </a:r>
            <a:r>
              <a:rPr lang="en-US" b="0">
                <a:latin typeface="Montserrat" panose="00000500000000000000" pitchFamily="2" charset="0"/>
                <a:sym typeface="Wingdings" panose="05000000000000000000" pitchFamily="2" charset="2"/>
              </a:rPr>
              <a:t> </a:t>
            </a:r>
            <a:r>
              <a:rPr lang="vi-VN" b="0">
                <a:latin typeface="Montserrat" panose="00000500000000000000" pitchFamily="2" charset="0"/>
                <a:sym typeface="Wingdings" panose="05000000000000000000" pitchFamily="2" charset="2"/>
              </a:rPr>
              <a:t>Các giá trị BLEU-1 đến BLEU-4 được thu thập, nhưng chỉ BLEU-1 mang ý nghĩa.</a:t>
            </a:r>
            <a:endParaRPr lang="en-US">
              <a:latin typeface="Montserrat" panose="00000500000000000000" pitchFamily="2" charset="0"/>
              <a:sym typeface="Wingdings" panose="05000000000000000000" pitchFamily="2" charset="2"/>
            </a:endParaRPr>
          </a:p>
          <a:p>
            <a:pPr marL="285750" lvl="0" indent="-285750" algn="just" rtl="0">
              <a:spcBef>
                <a:spcPts val="0"/>
              </a:spcBef>
              <a:spcAft>
                <a:spcPts val="0"/>
              </a:spcAft>
              <a:buFont typeface="Wingdings" panose="05000000000000000000" pitchFamily="2" charset="2"/>
              <a:buChar char="q"/>
            </a:pPr>
            <a:endParaRPr lang="en-US" b="0">
              <a:latin typeface="Montserrat" panose="00000500000000000000" pitchFamily="2" charset="0"/>
              <a:sym typeface="Wingdings" panose="05000000000000000000" pitchFamily="2" charset="2"/>
            </a:endParaRPr>
          </a:p>
        </p:txBody>
      </p:sp>
    </p:spTree>
    <p:extLst>
      <p:ext uri="{BB962C8B-B14F-4D97-AF65-F5344CB8AC3E}">
        <p14:creationId xmlns:p14="http://schemas.microsoft.com/office/powerpoint/2010/main" val="4277200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a:spLocks noGrp="1"/>
          </p:cNvSpPr>
          <p:nvPr>
            <p:ph type="title"/>
          </p:nvPr>
        </p:nvSpPr>
        <p:spPr>
          <a:xfrm>
            <a:off x="489098" y="324726"/>
            <a:ext cx="9197027"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Feature extraction: Feature</a:t>
            </a:r>
          </a:p>
        </p:txBody>
      </p:sp>
      <p:sp>
        <p:nvSpPr>
          <p:cNvPr id="171" name="Google Shape;171;p22"/>
          <p:cNvSpPr txBox="1">
            <a:spLocks noGrp="1"/>
          </p:cNvSpPr>
          <p:nvPr>
            <p:ph type="body" idx="1"/>
          </p:nvPr>
        </p:nvSpPr>
        <p:spPr>
          <a:xfrm>
            <a:off x="489098" y="1307737"/>
            <a:ext cx="9436395" cy="3439699"/>
          </a:xfrm>
          <a:prstGeom prst="rect">
            <a:avLst/>
          </a:prstGeom>
        </p:spPr>
        <p:txBody>
          <a:bodyPr spcFirstLastPara="1" wrap="square" lIns="121900" tIns="121900" rIns="121900" bIns="121900" anchor="t" anchorCtr="0">
            <a:noAutofit/>
          </a:bodyPr>
          <a:lstStyle/>
          <a:p>
            <a:pPr marL="285750" lvl="0" indent="-285750" algn="just" rtl="0">
              <a:spcBef>
                <a:spcPts val="0"/>
              </a:spcBef>
              <a:spcAft>
                <a:spcPts val="0"/>
              </a:spcAft>
              <a:buFont typeface="Wingdings" panose="05000000000000000000" pitchFamily="2" charset="2"/>
              <a:buChar char="q"/>
            </a:pPr>
            <a:r>
              <a:rPr lang="en-US">
                <a:latin typeface="Montserrat" panose="00000500000000000000" pitchFamily="2" charset="0"/>
                <a:sym typeface="Wingdings" panose="05000000000000000000" pitchFamily="2" charset="2"/>
              </a:rPr>
              <a:t>Distance from comment (dfc): </a:t>
            </a:r>
            <a:r>
              <a:rPr lang="vi-VN" b="0">
                <a:latin typeface="Montserrat" panose="00000500000000000000" pitchFamily="2" charset="0"/>
                <a:sym typeface="Wingdings" panose="05000000000000000000" pitchFamily="2" charset="2"/>
              </a:rPr>
              <a:t>chỉ ra một dòng mã cách xa bình luận gần nhất trước nó bao xa</a:t>
            </a:r>
            <a:r>
              <a:rPr lang="en-US" b="0">
                <a:latin typeface="Montserrat" panose="00000500000000000000" pitchFamily="2" charset="0"/>
                <a:sym typeface="Wingdings" panose="05000000000000000000" pitchFamily="2" charset="2"/>
              </a:rPr>
              <a:t>. </a:t>
            </a:r>
            <a:r>
              <a:rPr lang="vi-VN" b="0">
                <a:latin typeface="Montserrat" panose="00000500000000000000" pitchFamily="2" charset="0"/>
                <a:sym typeface="Wingdings" panose="05000000000000000000" pitchFamily="2" charset="2"/>
              </a:rPr>
              <a:t>Chỉ có các bình luận trước dòng mã được xem là liên quan đến mã vì đó là phong cách thông thường mà mã được viết.</a:t>
            </a:r>
            <a:endParaRPr lang="en-US" b="0">
              <a:latin typeface="Montserrat" panose="00000500000000000000" pitchFamily="2" charset="0"/>
              <a:sym typeface="Wingdings" panose="05000000000000000000" pitchFamily="2" charset="2"/>
            </a:endParaRPr>
          </a:p>
          <a:p>
            <a:pPr marL="285750" lvl="0" indent="-285750" algn="just" rtl="0">
              <a:spcBef>
                <a:spcPts val="0"/>
              </a:spcBef>
              <a:spcAft>
                <a:spcPts val="0"/>
              </a:spcAft>
              <a:buFont typeface="Wingdings" panose="05000000000000000000" pitchFamily="2" charset="2"/>
              <a:buChar char="q"/>
            </a:pPr>
            <a:r>
              <a:rPr lang="en-US">
                <a:latin typeface="Montserrat" panose="00000500000000000000" pitchFamily="2" charset="0"/>
                <a:sym typeface="Wingdings" panose="05000000000000000000" pitchFamily="2" charset="2"/>
              </a:rPr>
              <a:t>logprob (logarithm of probability): </a:t>
            </a:r>
            <a:r>
              <a:rPr lang="en-US" b="0">
                <a:latin typeface="Montserrat" panose="00000500000000000000" pitchFamily="2" charset="0"/>
                <a:sym typeface="Wingdings" panose="05000000000000000000" pitchFamily="2" charset="2"/>
              </a:rPr>
              <a:t>logprob trong ngữ cảnh sinh mã bởi mô hình LLM </a:t>
            </a:r>
            <a:r>
              <a:rPr lang="vi-VN" b="0">
                <a:latin typeface="Montserrat" panose="00000500000000000000" pitchFamily="2" charset="0"/>
                <a:sym typeface="Wingdings" panose="05000000000000000000" pitchFamily="2" charset="2"/>
              </a:rPr>
              <a:t>là logarit của xác suất của token</a:t>
            </a:r>
            <a:r>
              <a:rPr lang="en-US" b="0">
                <a:latin typeface="Montserrat" panose="00000500000000000000" pitchFamily="2" charset="0"/>
                <a:sym typeface="Wingdings" panose="05000000000000000000" pitchFamily="2" charset="2"/>
              </a:rPr>
              <a:t> </a:t>
            </a:r>
            <a:r>
              <a:rPr lang="vi-VN" b="0">
                <a:latin typeface="Montserrat" panose="00000500000000000000" pitchFamily="2" charset="0"/>
                <a:sym typeface="Wingdings" panose="05000000000000000000" pitchFamily="2" charset="2"/>
              </a:rPr>
              <a:t>được sinh ra</a:t>
            </a:r>
            <a:r>
              <a:rPr lang="en-US" b="0">
                <a:latin typeface="Montserrat" panose="00000500000000000000" pitchFamily="2" charset="0"/>
                <a:sym typeface="Wingdings" panose="05000000000000000000" pitchFamily="2" charset="2"/>
              </a:rPr>
              <a:t>. </a:t>
            </a:r>
            <a:r>
              <a:rPr lang="vi-VN" b="0">
                <a:latin typeface="Montserrat" panose="00000500000000000000" pitchFamily="2" charset="0"/>
                <a:sym typeface="Wingdings" panose="05000000000000000000" pitchFamily="2" charset="2"/>
              </a:rPr>
              <a:t>Nếu một token có khả năng được sinh ra cao hơn, nó sẽ có giá trị logprob cao, với giá trị tối đa là 0.</a:t>
            </a:r>
            <a:r>
              <a:rPr lang="en-US" b="0">
                <a:latin typeface="Montserrat" panose="00000500000000000000" pitchFamily="2" charset="0"/>
                <a:sym typeface="Wingdings" panose="05000000000000000000" pitchFamily="2" charset="2"/>
              </a:rPr>
              <a:t> </a:t>
            </a:r>
            <a:r>
              <a:rPr lang="vi-VN" b="0">
                <a:latin typeface="Montserrat" panose="00000500000000000000" pitchFamily="2" charset="0"/>
                <a:sym typeface="Wingdings" panose="05000000000000000000" pitchFamily="2" charset="2"/>
              </a:rPr>
              <a:t>Một LLM có xu hướng "chọn" một token có xác suất cao hơn.</a:t>
            </a:r>
            <a:r>
              <a:rPr lang="en-US" b="0">
                <a:latin typeface="Montserrat" panose="00000500000000000000" pitchFamily="2" charset="0"/>
                <a:sym typeface="Wingdings" panose="05000000000000000000" pitchFamily="2" charset="2"/>
              </a:rPr>
              <a:t> </a:t>
            </a:r>
            <a:r>
              <a:rPr lang="vi-VN" b="0">
                <a:latin typeface="Montserrat" panose="00000500000000000000" pitchFamily="2" charset="0"/>
                <a:sym typeface="Wingdings" panose="05000000000000000000" pitchFamily="2" charset="2"/>
              </a:rPr>
              <a:t>Giá trị logprob gần 0 cho thấy sự tin tưởng hơn trong quá trình sinh mã, trong khi giá trị âm lớn hơn cho thấy sự tin tưởng ít hơn.</a:t>
            </a:r>
            <a:endParaRPr lang="en-US" b="0">
              <a:latin typeface="Montserrat" panose="00000500000000000000" pitchFamily="2" charset="0"/>
              <a:sym typeface="Wingdings" panose="05000000000000000000" pitchFamily="2" charset="2"/>
            </a:endParaRPr>
          </a:p>
        </p:txBody>
      </p:sp>
    </p:spTree>
    <p:extLst>
      <p:ext uri="{BB962C8B-B14F-4D97-AF65-F5344CB8AC3E}">
        <p14:creationId xmlns:p14="http://schemas.microsoft.com/office/powerpoint/2010/main" val="2987676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a:spLocks noGrp="1"/>
          </p:cNvSpPr>
          <p:nvPr>
            <p:ph type="title"/>
          </p:nvPr>
        </p:nvSpPr>
        <p:spPr>
          <a:xfrm>
            <a:off x="489098" y="324726"/>
            <a:ext cx="9197027"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Feature extraction: Extraction</a:t>
            </a:r>
          </a:p>
        </p:txBody>
      </p:sp>
      <p:sp>
        <p:nvSpPr>
          <p:cNvPr id="171" name="Google Shape;171;p22"/>
          <p:cNvSpPr txBox="1">
            <a:spLocks noGrp="1"/>
          </p:cNvSpPr>
          <p:nvPr>
            <p:ph type="body" idx="1"/>
          </p:nvPr>
        </p:nvSpPr>
        <p:spPr>
          <a:xfrm>
            <a:off x="489098" y="1307737"/>
            <a:ext cx="9436395" cy="3439699"/>
          </a:xfrm>
          <a:prstGeom prst="rect">
            <a:avLst/>
          </a:prstGeom>
        </p:spPr>
        <p:txBody>
          <a:bodyPr spcFirstLastPara="1" wrap="square" lIns="121900" tIns="121900" rIns="121900" bIns="121900" anchor="t" anchorCtr="0">
            <a:noAutofit/>
          </a:bodyPr>
          <a:lstStyle/>
          <a:p>
            <a:pPr marL="285750" lvl="0" indent="-285750" algn="just"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C</a:t>
            </a:r>
            <a:r>
              <a:rPr lang="vi-VN" b="0">
                <a:latin typeface="Montserrat" panose="00000500000000000000" pitchFamily="2" charset="0"/>
                <a:sym typeface="Wingdings" panose="05000000000000000000" pitchFamily="2" charset="2"/>
              </a:rPr>
              <a:t>ác dòng mã ban đầu và dòng mã được tạo ra được loại bỏ các khoảng trắng cuối dòng</a:t>
            </a:r>
            <a:r>
              <a:rPr lang="en-US" b="0">
                <a:latin typeface="Montserrat" panose="00000500000000000000" pitchFamily="2" charset="0"/>
                <a:sym typeface="Wingdings" panose="05000000000000000000" pitchFamily="2" charset="2"/>
              </a:rPr>
              <a:t>.</a:t>
            </a:r>
          </a:p>
          <a:p>
            <a:pPr marL="285750" lvl="0" indent="-285750" algn="just" rtl="0">
              <a:spcBef>
                <a:spcPts val="0"/>
              </a:spcBef>
              <a:spcAft>
                <a:spcPts val="0"/>
              </a:spcAft>
              <a:buFont typeface="Wingdings" panose="05000000000000000000" pitchFamily="2" charset="2"/>
              <a:buChar char="q"/>
            </a:pPr>
            <a:r>
              <a:rPr lang="vi-VN" b="0">
                <a:latin typeface="Montserrat" panose="00000500000000000000" pitchFamily="2" charset="0"/>
                <a:sym typeface="Wingdings" panose="05000000000000000000" pitchFamily="2" charset="2"/>
              </a:rPr>
              <a:t>Nếu một trong hai dòng mã là sự kết hợp của mã và bình luận, mã và bình luận được tách riêng để so sánh.</a:t>
            </a:r>
            <a:endParaRPr lang="en-US" b="0">
              <a:latin typeface="Montserrat" panose="00000500000000000000" pitchFamily="2" charset="0"/>
              <a:sym typeface="Wingdings" panose="05000000000000000000" pitchFamily="2" charset="2"/>
            </a:endParaRPr>
          </a:p>
          <a:p>
            <a:pPr marL="285750" lvl="0" indent="-285750" algn="just" rtl="0">
              <a:spcBef>
                <a:spcPts val="0"/>
              </a:spcBef>
              <a:spcAft>
                <a:spcPts val="0"/>
              </a:spcAft>
              <a:buFont typeface="Wingdings" panose="05000000000000000000" pitchFamily="2" charset="2"/>
              <a:buChar char="q"/>
            </a:pPr>
            <a:r>
              <a:rPr lang="vi-VN" b="0">
                <a:latin typeface="Montserrat" panose="00000500000000000000" pitchFamily="2" charset="0"/>
                <a:sym typeface="Wingdings" panose="05000000000000000000" pitchFamily="2" charset="2"/>
              </a:rPr>
              <a:t>Mã của dòng mã ban đầu được so sánh với mã của dòng mã được tạo ra để tính toán khoảng cách Levenshtein.</a:t>
            </a:r>
            <a:endParaRPr lang="en-US" b="0">
              <a:latin typeface="Montserrat" panose="00000500000000000000" pitchFamily="2" charset="0"/>
              <a:sym typeface="Wingdings" panose="05000000000000000000" pitchFamily="2" charset="2"/>
            </a:endParaRPr>
          </a:p>
          <a:p>
            <a:pPr marL="285750" lvl="0" indent="-285750" algn="just" rtl="0">
              <a:spcBef>
                <a:spcPts val="0"/>
              </a:spcBef>
              <a:spcAft>
                <a:spcPts val="0"/>
              </a:spcAft>
              <a:buFont typeface="Wingdings" panose="05000000000000000000" pitchFamily="2" charset="2"/>
              <a:buChar char="q"/>
            </a:pPr>
            <a:r>
              <a:rPr lang="vi-VN" b="0">
                <a:latin typeface="Montserrat" panose="00000500000000000000" pitchFamily="2" charset="0"/>
                <a:sym typeface="Wingdings" panose="05000000000000000000" pitchFamily="2" charset="2"/>
              </a:rPr>
              <a:t>Bình luận của dòng mã ban đầu được so sánh với bình luận của dòng mã được tạo ra để tính toán chỉ số BLEU.</a:t>
            </a:r>
            <a:endParaRPr lang="en-US" b="0">
              <a:latin typeface="Montserrat" panose="00000500000000000000" pitchFamily="2" charset="0"/>
              <a:sym typeface="Wingdings" panose="05000000000000000000" pitchFamily="2" charset="2"/>
            </a:endParaRPr>
          </a:p>
        </p:txBody>
      </p:sp>
    </p:spTree>
    <p:extLst>
      <p:ext uri="{BB962C8B-B14F-4D97-AF65-F5344CB8AC3E}">
        <p14:creationId xmlns:p14="http://schemas.microsoft.com/office/powerpoint/2010/main" val="2909145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p:nvPr/>
        </p:nvSpPr>
        <p:spPr>
          <a:xfrm>
            <a:off x="4596100" y="1833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27" name="Google Shape;127;p18"/>
          <p:cNvSpPr txBox="1">
            <a:spLocks noGrp="1"/>
          </p:cNvSpPr>
          <p:nvPr>
            <p:ph type="body" idx="1"/>
          </p:nvPr>
        </p:nvSpPr>
        <p:spPr>
          <a:xfrm>
            <a:off x="1252700" y="1497438"/>
            <a:ext cx="5322600" cy="3976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1800" kern="1400">
                <a:solidFill>
                  <a:srgbClr val="212120"/>
                </a:solidFill>
                <a:effectLst/>
                <a:latin typeface="Montserrat" panose="00000500000000000000" pitchFamily="2" charset="0"/>
                <a:ea typeface="Times New Roman" panose="02020603050405020304" pitchFamily="18" charset="0"/>
                <a:cs typeface="Times New Roman" panose="02020603050405020304" pitchFamily="18" charset="0"/>
              </a:rPr>
              <a:t>Paper: </a:t>
            </a:r>
            <a:r>
              <a:rPr lang="en-US" sz="1800" b="0" kern="1400">
                <a:solidFill>
                  <a:srgbClr val="212120"/>
                </a:solidFill>
                <a:effectLst/>
                <a:latin typeface="Montserrat" panose="00000500000000000000" pitchFamily="2" charset="0"/>
                <a:ea typeface="Times New Roman" panose="02020603050405020304" pitchFamily="18" charset="0"/>
                <a:cs typeface="Times New Roman" panose="02020603050405020304" pitchFamily="18" charset="0"/>
              </a:rPr>
              <a:t>Baleegh Ahmad; Benjamin Tan; Ramesh Karri; Hammond Pearce, "FLAG: Finding Line Anomalies (in code) with Generative AI," p. 18, 2023.</a:t>
            </a:r>
            <a:endParaRPr lang="en-US" sz="1800" kern="1400">
              <a:solidFill>
                <a:srgbClr val="212120"/>
              </a:solidFill>
              <a:latin typeface="Montserrat" panose="00000500000000000000" pitchFamily="2"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800" kern="1400">
                <a:solidFill>
                  <a:srgbClr val="212120"/>
                </a:solidFill>
                <a:effectLst/>
                <a:latin typeface="Montserrat" panose="00000500000000000000" pitchFamily="2" charset="0"/>
                <a:ea typeface="Times New Roman" panose="02020603050405020304" pitchFamily="18" charset="0"/>
                <a:cs typeface="Times New Roman" panose="02020603050405020304" pitchFamily="18" charset="0"/>
              </a:rPr>
              <a:t>Tên Tiếng Việt: </a:t>
            </a:r>
            <a:r>
              <a:rPr lang="en-US" sz="1800" b="0" kern="1400">
                <a:solidFill>
                  <a:srgbClr val="212120"/>
                </a:solidFill>
                <a:effectLst/>
                <a:latin typeface="Montserrat" panose="00000500000000000000" pitchFamily="2" charset="0"/>
                <a:ea typeface="Times New Roman" panose="02020603050405020304" pitchFamily="18" charset="0"/>
                <a:cs typeface="Times New Roman" panose="02020603050405020304" pitchFamily="18" charset="0"/>
              </a:rPr>
              <a:t>Tìm dòng mã bất thường với Generative AI.</a:t>
            </a:r>
            <a:endParaRPr lang="en-US" sz="1800" kern="1400">
              <a:solidFill>
                <a:srgbClr val="212120"/>
              </a:solidFill>
              <a:latin typeface="Montserrat" panose="00000500000000000000" pitchFamily="2" charset="0"/>
              <a:cs typeface="Times New Roman" panose="02020603050405020304" pitchFamily="18" charset="0"/>
            </a:endParaRPr>
          </a:p>
          <a:p>
            <a:pPr marL="0" lvl="0" indent="0" algn="l" rtl="0">
              <a:spcBef>
                <a:spcPts val="0"/>
              </a:spcBef>
              <a:spcAft>
                <a:spcPts val="0"/>
              </a:spcAft>
              <a:buNone/>
            </a:pPr>
            <a:r>
              <a:rPr lang="en-US" sz="1800" kern="1400">
                <a:solidFill>
                  <a:srgbClr val="212120"/>
                </a:solidFill>
                <a:latin typeface="Montserrat" panose="00000500000000000000" pitchFamily="2" charset="0"/>
                <a:cs typeface="Times New Roman" panose="02020603050405020304" pitchFamily="18" charset="0"/>
              </a:rPr>
              <a:t>Chủ đề nghiên cứu: </a:t>
            </a:r>
            <a:r>
              <a:rPr lang="en-US" sz="1800" b="0" kern="1400">
                <a:solidFill>
                  <a:srgbClr val="212120"/>
                </a:solidFill>
                <a:effectLst/>
                <a:latin typeface="Montserrat" panose="00000500000000000000" pitchFamily="2" charset="0"/>
                <a:ea typeface="Times New Roman" panose="02020603050405020304" pitchFamily="18" charset="0"/>
                <a:cs typeface="Times New Roman" panose="02020603050405020304" pitchFamily="18" charset="0"/>
              </a:rPr>
              <a:t>Phát hiện lỗ hổng bảo mật phần mềm.</a:t>
            </a:r>
            <a:endParaRPr lang="en-US" sz="1800" b="0" kern="1400">
              <a:solidFill>
                <a:srgbClr val="212120"/>
              </a:solidFill>
              <a:latin typeface="Montserrat" panose="00000500000000000000" pitchFamily="2" charset="0"/>
              <a:cs typeface="Times New Roman" panose="02020603050405020304" pitchFamily="18" charset="0"/>
            </a:endParaRPr>
          </a:p>
          <a:p>
            <a:pPr marL="0" lvl="0" indent="0" algn="l" rtl="0">
              <a:spcBef>
                <a:spcPts val="0"/>
              </a:spcBef>
              <a:spcAft>
                <a:spcPts val="0"/>
              </a:spcAft>
              <a:buNone/>
            </a:pPr>
            <a:endParaRPr lang="en-US" sz="1800" kern="1400">
              <a:solidFill>
                <a:srgbClr val="212120"/>
              </a:solidFill>
              <a:latin typeface="UTM Neo Sans Intel"/>
              <a:cs typeface="Times New Roman" panose="02020603050405020304" pitchFamily="18" charset="0"/>
            </a:endParaRPr>
          </a:p>
        </p:txBody>
      </p:sp>
      <p:sp>
        <p:nvSpPr>
          <p:cNvPr id="3" name="Picture Placeholder 2">
            <a:extLst>
              <a:ext uri="{FF2B5EF4-FFF2-40B4-BE49-F238E27FC236}">
                <a16:creationId xmlns:a16="http://schemas.microsoft.com/office/drawing/2014/main" id="{5B05E8E1-9853-E926-EA46-9B9EFEC7FAE7}"/>
              </a:ext>
            </a:extLst>
          </p:cNvPr>
          <p:cNvSpPr>
            <a:spLocks noGrp="1"/>
          </p:cNvSpPr>
          <p:nvPr>
            <p:ph type="pic" idx="2"/>
          </p:nvPr>
        </p:nvSpPr>
        <p:spPr/>
        <p:txBody>
          <a:bodyPr/>
          <a:lstStyle/>
          <a:p>
            <a:endParaRPr lang="en-US"/>
          </a:p>
        </p:txBody>
      </p:sp>
      <p:sp>
        <p:nvSpPr>
          <p:cNvPr id="8" name="Google Shape;119;p17">
            <a:extLst>
              <a:ext uri="{FF2B5EF4-FFF2-40B4-BE49-F238E27FC236}">
                <a16:creationId xmlns:a16="http://schemas.microsoft.com/office/drawing/2014/main" id="{1FF16DA8-2AB0-6AC5-97C2-A6AF36D3A968}"/>
              </a:ext>
            </a:extLst>
          </p:cNvPr>
          <p:cNvSpPr txBox="1">
            <a:spLocks/>
          </p:cNvSpPr>
          <p:nvPr/>
        </p:nvSpPr>
        <p:spPr>
          <a:xfrm>
            <a:off x="505046" y="354314"/>
            <a:ext cx="11341203" cy="586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900"/>
              <a:buFont typeface="Antic Slab"/>
              <a:buChar char="●"/>
              <a:defRPr sz="1900" b="1" i="0" u="none" strike="noStrike" cap="none">
                <a:solidFill>
                  <a:schemeClr val="dk2"/>
                </a:solidFill>
                <a:latin typeface="Antic Slab"/>
                <a:ea typeface="Antic Slab"/>
                <a:cs typeface="Antic Slab"/>
                <a:sym typeface="Antic Slab"/>
              </a:defRPr>
            </a:lvl1pPr>
            <a:lvl2pPr marL="914400" marR="0" lvl="1" indent="-349250" algn="l" rtl="0">
              <a:lnSpc>
                <a:spcPct val="115000"/>
              </a:lnSpc>
              <a:spcBef>
                <a:spcPts val="0"/>
              </a:spcBef>
              <a:spcAft>
                <a:spcPts val="0"/>
              </a:spcAft>
              <a:buClr>
                <a:schemeClr val="dk2"/>
              </a:buClr>
              <a:buSzPts val="1900"/>
              <a:buFont typeface="Antic Slab"/>
              <a:buChar char="○"/>
              <a:defRPr sz="1900" b="1" i="0" u="none" strike="noStrike" cap="none">
                <a:solidFill>
                  <a:schemeClr val="dk2"/>
                </a:solidFill>
                <a:latin typeface="Antic Slab"/>
                <a:ea typeface="Antic Slab"/>
                <a:cs typeface="Antic Slab"/>
                <a:sym typeface="Antic Slab"/>
              </a:defRPr>
            </a:lvl2pPr>
            <a:lvl3pPr marL="1371600" marR="0" lvl="2" indent="-349250" algn="l" rtl="0">
              <a:lnSpc>
                <a:spcPct val="115000"/>
              </a:lnSpc>
              <a:spcBef>
                <a:spcPts val="2100"/>
              </a:spcBef>
              <a:spcAft>
                <a:spcPts val="0"/>
              </a:spcAft>
              <a:buClr>
                <a:schemeClr val="dk2"/>
              </a:buClr>
              <a:buSzPts val="1900"/>
              <a:buFont typeface="Antic Slab"/>
              <a:buChar char="■"/>
              <a:defRPr sz="1900" b="1" i="0" u="none" strike="noStrike" cap="none">
                <a:solidFill>
                  <a:schemeClr val="dk2"/>
                </a:solidFill>
                <a:latin typeface="Antic Slab"/>
                <a:ea typeface="Antic Slab"/>
                <a:cs typeface="Antic Slab"/>
                <a:sym typeface="Antic Slab"/>
              </a:defRPr>
            </a:lvl3pPr>
            <a:lvl4pPr marL="1828800" marR="0" lvl="3" indent="-349250" algn="l" rtl="0">
              <a:lnSpc>
                <a:spcPct val="115000"/>
              </a:lnSpc>
              <a:spcBef>
                <a:spcPts val="2100"/>
              </a:spcBef>
              <a:spcAft>
                <a:spcPts val="0"/>
              </a:spcAft>
              <a:buClr>
                <a:schemeClr val="dk2"/>
              </a:buClr>
              <a:buSzPts val="1900"/>
              <a:buFont typeface="Antic Slab"/>
              <a:buChar char="●"/>
              <a:defRPr sz="1900" b="1" i="0" u="none" strike="noStrike" cap="none">
                <a:solidFill>
                  <a:schemeClr val="dk2"/>
                </a:solidFill>
                <a:latin typeface="Antic Slab"/>
                <a:ea typeface="Antic Slab"/>
                <a:cs typeface="Antic Slab"/>
                <a:sym typeface="Antic Slab"/>
              </a:defRPr>
            </a:lvl4pPr>
            <a:lvl5pPr marL="2286000" marR="0" lvl="4" indent="-349250" algn="l" rtl="0">
              <a:lnSpc>
                <a:spcPct val="115000"/>
              </a:lnSpc>
              <a:spcBef>
                <a:spcPts val="2100"/>
              </a:spcBef>
              <a:spcAft>
                <a:spcPts val="0"/>
              </a:spcAft>
              <a:buClr>
                <a:schemeClr val="dk2"/>
              </a:buClr>
              <a:buSzPts val="1900"/>
              <a:buFont typeface="Antic Slab"/>
              <a:buChar char="○"/>
              <a:defRPr sz="1900" b="1" i="0" u="none" strike="noStrike" cap="none">
                <a:solidFill>
                  <a:schemeClr val="dk2"/>
                </a:solidFill>
                <a:latin typeface="Antic Slab"/>
                <a:ea typeface="Antic Slab"/>
                <a:cs typeface="Antic Slab"/>
                <a:sym typeface="Antic Slab"/>
              </a:defRPr>
            </a:lvl5pPr>
            <a:lvl6pPr marL="2743200" marR="0" lvl="5" indent="-349250" algn="l" rtl="0">
              <a:lnSpc>
                <a:spcPct val="115000"/>
              </a:lnSpc>
              <a:spcBef>
                <a:spcPts val="2100"/>
              </a:spcBef>
              <a:spcAft>
                <a:spcPts val="0"/>
              </a:spcAft>
              <a:buClr>
                <a:schemeClr val="dk2"/>
              </a:buClr>
              <a:buSzPts val="1900"/>
              <a:buFont typeface="Antic Slab"/>
              <a:buChar char="■"/>
              <a:defRPr sz="1900" b="1" i="0" u="none" strike="noStrike" cap="none">
                <a:solidFill>
                  <a:schemeClr val="dk2"/>
                </a:solidFill>
                <a:latin typeface="Antic Slab"/>
                <a:ea typeface="Antic Slab"/>
                <a:cs typeface="Antic Slab"/>
                <a:sym typeface="Antic Slab"/>
              </a:defRPr>
            </a:lvl6pPr>
            <a:lvl7pPr marL="3200400" marR="0" lvl="6" indent="-349250" algn="l" rtl="0">
              <a:lnSpc>
                <a:spcPct val="115000"/>
              </a:lnSpc>
              <a:spcBef>
                <a:spcPts val="2100"/>
              </a:spcBef>
              <a:spcAft>
                <a:spcPts val="0"/>
              </a:spcAft>
              <a:buClr>
                <a:schemeClr val="dk2"/>
              </a:buClr>
              <a:buSzPts val="1900"/>
              <a:buFont typeface="Antic Slab"/>
              <a:buChar char="●"/>
              <a:defRPr sz="1900" b="1" i="0" u="none" strike="noStrike" cap="none">
                <a:solidFill>
                  <a:schemeClr val="dk2"/>
                </a:solidFill>
                <a:latin typeface="Antic Slab"/>
                <a:ea typeface="Antic Slab"/>
                <a:cs typeface="Antic Slab"/>
                <a:sym typeface="Antic Slab"/>
              </a:defRPr>
            </a:lvl7pPr>
            <a:lvl8pPr marL="3657600" marR="0" lvl="7" indent="-349250" algn="l" rtl="0">
              <a:lnSpc>
                <a:spcPct val="115000"/>
              </a:lnSpc>
              <a:spcBef>
                <a:spcPts val="2100"/>
              </a:spcBef>
              <a:spcAft>
                <a:spcPts val="0"/>
              </a:spcAft>
              <a:buClr>
                <a:schemeClr val="dk2"/>
              </a:buClr>
              <a:buSzPts val="1900"/>
              <a:buFont typeface="Antic Slab"/>
              <a:buChar char="○"/>
              <a:defRPr sz="1900" b="1" i="0" u="none" strike="noStrike" cap="none">
                <a:solidFill>
                  <a:schemeClr val="dk2"/>
                </a:solidFill>
                <a:latin typeface="Antic Slab"/>
                <a:ea typeface="Antic Slab"/>
                <a:cs typeface="Antic Slab"/>
                <a:sym typeface="Antic Slab"/>
              </a:defRPr>
            </a:lvl8pPr>
            <a:lvl9pPr marL="4114800" marR="0" lvl="8" indent="-349250" algn="l" rtl="0">
              <a:lnSpc>
                <a:spcPct val="115000"/>
              </a:lnSpc>
              <a:spcBef>
                <a:spcPts val="2100"/>
              </a:spcBef>
              <a:spcAft>
                <a:spcPts val="2100"/>
              </a:spcAft>
              <a:buClr>
                <a:schemeClr val="dk2"/>
              </a:buClr>
              <a:buSzPts val="1900"/>
              <a:buFont typeface="Antic Slab"/>
              <a:buChar char="■"/>
              <a:defRPr sz="1900" b="1" i="0" u="none" strike="noStrike" cap="none">
                <a:solidFill>
                  <a:schemeClr val="dk2"/>
                </a:solidFill>
                <a:latin typeface="Antic Slab"/>
                <a:ea typeface="Antic Slab"/>
                <a:cs typeface="Antic Slab"/>
                <a:sym typeface="Antic Slab"/>
              </a:defRPr>
            </a:lvl9pPr>
          </a:lstStyle>
          <a:p>
            <a:pPr marL="0" indent="0">
              <a:buFont typeface="Antic Slab"/>
              <a:buNone/>
            </a:pPr>
            <a:r>
              <a:rPr lang="en-US"/>
              <a:t>OVERVIEW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a:spLocks noGrp="1"/>
          </p:cNvSpPr>
          <p:nvPr>
            <p:ph type="title"/>
          </p:nvPr>
        </p:nvSpPr>
        <p:spPr>
          <a:xfrm>
            <a:off x="489098" y="324726"/>
            <a:ext cx="9197027"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Classification</a:t>
            </a:r>
          </a:p>
        </p:txBody>
      </p:sp>
      <p:sp>
        <p:nvSpPr>
          <p:cNvPr id="171" name="Google Shape;171;p22"/>
          <p:cNvSpPr txBox="1">
            <a:spLocks noGrp="1"/>
          </p:cNvSpPr>
          <p:nvPr>
            <p:ph type="body" idx="1"/>
          </p:nvPr>
        </p:nvSpPr>
        <p:spPr>
          <a:xfrm>
            <a:off x="489098" y="1031291"/>
            <a:ext cx="9436395" cy="3439699"/>
          </a:xfrm>
          <a:prstGeom prst="rect">
            <a:avLst/>
          </a:prstGeom>
        </p:spPr>
        <p:txBody>
          <a:bodyPr spcFirstLastPara="1" wrap="square" lIns="121900" tIns="121900" rIns="121900" bIns="121900" anchor="t" anchorCtr="0">
            <a:noAutofit/>
          </a:bodyPr>
          <a:lstStyle/>
          <a:p>
            <a:pPr marL="285750" lvl="0" indent="-285750" algn="just"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Việc phân loại cho một tệp xác định có đầu vào là các đặc tính(features) nói trên và các dòng để gắn cờ dựa trên một số điều kiện.</a:t>
            </a:r>
          </a:p>
          <a:p>
            <a:pPr marL="285750" lvl="0" indent="-285750" algn="just" rtl="0">
              <a:spcBef>
                <a:spcPts val="0"/>
              </a:spcBef>
              <a:spcAft>
                <a:spcPts val="0"/>
              </a:spcAft>
              <a:buFont typeface="Wingdings" panose="05000000000000000000" pitchFamily="2" charset="2"/>
              <a:buChar char="q"/>
            </a:pPr>
            <a:r>
              <a:rPr lang="vi-VN" b="0">
                <a:latin typeface="Montserrat" panose="00000500000000000000" pitchFamily="2" charset="0"/>
                <a:sym typeface="Wingdings" panose="05000000000000000000" pitchFamily="2" charset="2"/>
              </a:rPr>
              <a:t>Các điều kiện này được gọi là </a:t>
            </a:r>
            <a:r>
              <a:rPr lang="en-US" b="0">
                <a:latin typeface="Montserrat" panose="00000500000000000000" pitchFamily="2" charset="0"/>
                <a:sym typeface="Wingdings" panose="05000000000000000000" pitchFamily="2" charset="2"/>
              </a:rPr>
              <a:t>criteria (</a:t>
            </a:r>
            <a:r>
              <a:rPr lang="vi-VN" b="0">
                <a:latin typeface="Montserrat" panose="00000500000000000000" pitchFamily="2" charset="0"/>
                <a:sym typeface="Wingdings" panose="05000000000000000000" pitchFamily="2" charset="2"/>
              </a:rPr>
              <a:t>tiêu chí</a:t>
            </a:r>
            <a:r>
              <a:rPr lang="en-US" b="0">
                <a:latin typeface="Montserrat" panose="00000500000000000000" pitchFamily="2" charset="0"/>
                <a:sym typeface="Wingdings" panose="05000000000000000000" pitchFamily="2" charset="2"/>
              </a:rPr>
              <a:t>)</a:t>
            </a:r>
            <a:r>
              <a:rPr lang="vi-VN" b="0">
                <a:latin typeface="Montserrat" panose="00000500000000000000" pitchFamily="2" charset="0"/>
                <a:sym typeface="Wingdings" panose="05000000000000000000" pitchFamily="2" charset="2"/>
              </a:rPr>
              <a:t> và các dòng được đánh dấu là reported_lines.</a:t>
            </a:r>
            <a:endParaRPr lang="en-US" b="0">
              <a:latin typeface="Montserrat" panose="00000500000000000000" pitchFamily="2" charset="0"/>
              <a:sym typeface="Wingdings" panose="05000000000000000000" pitchFamily="2" charset="2"/>
            </a:endParaRPr>
          </a:p>
          <a:p>
            <a:pPr marL="285750" lvl="0" indent="-285750" algn="just"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Các tiêu chí có thể là inclusive (bao gồm) hoặc exclusive (loại trừ).</a:t>
            </a:r>
          </a:p>
          <a:p>
            <a:pPr marL="285750" lvl="0" indent="-285750" algn="just"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 </a:t>
            </a:r>
            <a:r>
              <a:rPr lang="vi-VN" b="0">
                <a:latin typeface="Montserrat" panose="00000500000000000000" pitchFamily="2" charset="0"/>
                <a:sym typeface="Wingdings" panose="05000000000000000000" pitchFamily="2" charset="2"/>
              </a:rPr>
              <a:t>Các tiêu chí bao gồm sử dụng hai ngưỡng</a:t>
            </a:r>
            <a:r>
              <a:rPr lang="en-US" b="0">
                <a:latin typeface="Montserrat" panose="00000500000000000000" pitchFamily="2" charset="0"/>
                <a:sym typeface="Wingdings" panose="05000000000000000000" pitchFamily="2" charset="2"/>
              </a:rPr>
              <a:t> (ld_limit) và (dfc_limit).</a:t>
            </a:r>
          </a:p>
        </p:txBody>
      </p:sp>
      <p:sp>
        <p:nvSpPr>
          <p:cNvPr id="2" name="TextBox 1">
            <a:extLst>
              <a:ext uri="{FF2B5EF4-FFF2-40B4-BE49-F238E27FC236}">
                <a16:creationId xmlns:a16="http://schemas.microsoft.com/office/drawing/2014/main" id="{2E220FCB-956E-9DDB-3BAD-7EBFAA640CCB}"/>
              </a:ext>
            </a:extLst>
          </p:cNvPr>
          <p:cNvSpPr txBox="1"/>
          <p:nvPr/>
        </p:nvSpPr>
        <p:spPr>
          <a:xfrm>
            <a:off x="4357576" y="4173278"/>
            <a:ext cx="3476847" cy="677108"/>
          </a:xfrm>
          <a:prstGeom prst="rect">
            <a:avLst/>
          </a:prstGeom>
          <a:noFill/>
          <a:ln w="15875">
            <a:solidFill>
              <a:srgbClr val="FF0000"/>
            </a:solidFill>
          </a:ln>
        </p:spPr>
        <p:txBody>
          <a:bodyPr wrap="square" rtlCol="0">
            <a:spAutoFit/>
          </a:bodyPr>
          <a:lstStyle/>
          <a:p>
            <a:r>
              <a:rPr lang="en-US" sz="1900" b="1">
                <a:solidFill>
                  <a:srgbClr val="FF0000"/>
                </a:solidFill>
                <a:latin typeface="Montserrat" panose="00000500000000000000" pitchFamily="2" charset="0"/>
              </a:rPr>
              <a:t>Tại sao sử dụng ld_limit và dfc_limit?</a:t>
            </a:r>
          </a:p>
        </p:txBody>
      </p:sp>
      <p:sp>
        <p:nvSpPr>
          <p:cNvPr id="3" name="Google Shape;171;p22">
            <a:extLst>
              <a:ext uri="{FF2B5EF4-FFF2-40B4-BE49-F238E27FC236}">
                <a16:creationId xmlns:a16="http://schemas.microsoft.com/office/drawing/2014/main" id="{79A494B9-2E6F-E7CE-61E6-54B5E14E1452}"/>
              </a:ext>
            </a:extLst>
          </p:cNvPr>
          <p:cNvSpPr txBox="1">
            <a:spLocks/>
          </p:cNvSpPr>
          <p:nvPr/>
        </p:nvSpPr>
        <p:spPr>
          <a:xfrm>
            <a:off x="1415014" y="3222099"/>
            <a:ext cx="9436395" cy="343969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900"/>
              <a:buFont typeface="Antic Slab"/>
              <a:buChar char="●"/>
              <a:defRPr sz="1900" b="1" i="0" u="none" strike="noStrike" cap="none">
                <a:solidFill>
                  <a:schemeClr val="dk2"/>
                </a:solidFill>
                <a:latin typeface="Antic Slab"/>
                <a:ea typeface="Antic Slab"/>
                <a:cs typeface="Antic Slab"/>
                <a:sym typeface="Antic Slab"/>
              </a:defRPr>
            </a:lvl1pPr>
            <a:lvl2pPr marL="914400" marR="0" lvl="1" indent="-349250" algn="l" rtl="0">
              <a:lnSpc>
                <a:spcPct val="115000"/>
              </a:lnSpc>
              <a:spcBef>
                <a:spcPts val="0"/>
              </a:spcBef>
              <a:spcAft>
                <a:spcPts val="0"/>
              </a:spcAft>
              <a:buClr>
                <a:schemeClr val="dk2"/>
              </a:buClr>
              <a:buSzPts val="1900"/>
              <a:buFont typeface="Antic Slab"/>
              <a:buChar char="○"/>
              <a:defRPr sz="1900" b="1" i="0" u="none" strike="noStrike" cap="none">
                <a:solidFill>
                  <a:schemeClr val="dk2"/>
                </a:solidFill>
                <a:latin typeface="Antic Slab"/>
                <a:ea typeface="Antic Slab"/>
                <a:cs typeface="Antic Slab"/>
                <a:sym typeface="Antic Slab"/>
              </a:defRPr>
            </a:lvl2pPr>
            <a:lvl3pPr marL="1371600" marR="0" lvl="2" indent="-349250" algn="l" rtl="0">
              <a:lnSpc>
                <a:spcPct val="115000"/>
              </a:lnSpc>
              <a:spcBef>
                <a:spcPts val="2100"/>
              </a:spcBef>
              <a:spcAft>
                <a:spcPts val="0"/>
              </a:spcAft>
              <a:buClr>
                <a:schemeClr val="dk2"/>
              </a:buClr>
              <a:buSzPts val="1900"/>
              <a:buFont typeface="Antic Slab"/>
              <a:buChar char="■"/>
              <a:defRPr sz="1900" b="1" i="0" u="none" strike="noStrike" cap="none">
                <a:solidFill>
                  <a:schemeClr val="dk2"/>
                </a:solidFill>
                <a:latin typeface="Antic Slab"/>
                <a:ea typeface="Antic Slab"/>
                <a:cs typeface="Antic Slab"/>
                <a:sym typeface="Antic Slab"/>
              </a:defRPr>
            </a:lvl3pPr>
            <a:lvl4pPr marL="1828800" marR="0" lvl="3" indent="-349250" algn="l" rtl="0">
              <a:lnSpc>
                <a:spcPct val="115000"/>
              </a:lnSpc>
              <a:spcBef>
                <a:spcPts val="2100"/>
              </a:spcBef>
              <a:spcAft>
                <a:spcPts val="0"/>
              </a:spcAft>
              <a:buClr>
                <a:schemeClr val="dk2"/>
              </a:buClr>
              <a:buSzPts val="1900"/>
              <a:buFont typeface="Antic Slab"/>
              <a:buChar char="●"/>
              <a:defRPr sz="1900" b="1" i="0" u="none" strike="noStrike" cap="none">
                <a:solidFill>
                  <a:schemeClr val="dk2"/>
                </a:solidFill>
                <a:latin typeface="Antic Slab"/>
                <a:ea typeface="Antic Slab"/>
                <a:cs typeface="Antic Slab"/>
                <a:sym typeface="Antic Slab"/>
              </a:defRPr>
            </a:lvl4pPr>
            <a:lvl5pPr marL="2286000" marR="0" lvl="4" indent="-349250" algn="l" rtl="0">
              <a:lnSpc>
                <a:spcPct val="115000"/>
              </a:lnSpc>
              <a:spcBef>
                <a:spcPts val="2100"/>
              </a:spcBef>
              <a:spcAft>
                <a:spcPts val="0"/>
              </a:spcAft>
              <a:buClr>
                <a:schemeClr val="dk2"/>
              </a:buClr>
              <a:buSzPts val="1900"/>
              <a:buFont typeface="Antic Slab"/>
              <a:buChar char="○"/>
              <a:defRPr sz="1900" b="1" i="0" u="none" strike="noStrike" cap="none">
                <a:solidFill>
                  <a:schemeClr val="dk2"/>
                </a:solidFill>
                <a:latin typeface="Antic Slab"/>
                <a:ea typeface="Antic Slab"/>
                <a:cs typeface="Antic Slab"/>
                <a:sym typeface="Antic Slab"/>
              </a:defRPr>
            </a:lvl5pPr>
            <a:lvl6pPr marL="2743200" marR="0" lvl="5" indent="-349250" algn="l" rtl="0">
              <a:lnSpc>
                <a:spcPct val="115000"/>
              </a:lnSpc>
              <a:spcBef>
                <a:spcPts val="2100"/>
              </a:spcBef>
              <a:spcAft>
                <a:spcPts val="0"/>
              </a:spcAft>
              <a:buClr>
                <a:schemeClr val="dk2"/>
              </a:buClr>
              <a:buSzPts val="1900"/>
              <a:buFont typeface="Antic Slab"/>
              <a:buChar char="■"/>
              <a:defRPr sz="1900" b="1" i="0" u="none" strike="noStrike" cap="none">
                <a:solidFill>
                  <a:schemeClr val="dk2"/>
                </a:solidFill>
                <a:latin typeface="Antic Slab"/>
                <a:ea typeface="Antic Slab"/>
                <a:cs typeface="Antic Slab"/>
                <a:sym typeface="Antic Slab"/>
              </a:defRPr>
            </a:lvl6pPr>
            <a:lvl7pPr marL="3200400" marR="0" lvl="6" indent="-349250" algn="l" rtl="0">
              <a:lnSpc>
                <a:spcPct val="115000"/>
              </a:lnSpc>
              <a:spcBef>
                <a:spcPts val="2100"/>
              </a:spcBef>
              <a:spcAft>
                <a:spcPts val="0"/>
              </a:spcAft>
              <a:buClr>
                <a:schemeClr val="dk2"/>
              </a:buClr>
              <a:buSzPts val="1900"/>
              <a:buFont typeface="Antic Slab"/>
              <a:buChar char="●"/>
              <a:defRPr sz="1900" b="1" i="0" u="none" strike="noStrike" cap="none">
                <a:solidFill>
                  <a:schemeClr val="dk2"/>
                </a:solidFill>
                <a:latin typeface="Antic Slab"/>
                <a:ea typeface="Antic Slab"/>
                <a:cs typeface="Antic Slab"/>
                <a:sym typeface="Antic Slab"/>
              </a:defRPr>
            </a:lvl7pPr>
            <a:lvl8pPr marL="3657600" marR="0" lvl="7" indent="-349250" algn="l" rtl="0">
              <a:lnSpc>
                <a:spcPct val="115000"/>
              </a:lnSpc>
              <a:spcBef>
                <a:spcPts val="2100"/>
              </a:spcBef>
              <a:spcAft>
                <a:spcPts val="0"/>
              </a:spcAft>
              <a:buClr>
                <a:schemeClr val="dk2"/>
              </a:buClr>
              <a:buSzPts val="1900"/>
              <a:buFont typeface="Antic Slab"/>
              <a:buChar char="○"/>
              <a:defRPr sz="1900" b="1" i="0" u="none" strike="noStrike" cap="none">
                <a:solidFill>
                  <a:schemeClr val="dk2"/>
                </a:solidFill>
                <a:latin typeface="Antic Slab"/>
                <a:ea typeface="Antic Slab"/>
                <a:cs typeface="Antic Slab"/>
                <a:sym typeface="Antic Slab"/>
              </a:defRPr>
            </a:lvl8pPr>
            <a:lvl9pPr marL="4114800" marR="0" lvl="8" indent="-349250" algn="l" rtl="0">
              <a:lnSpc>
                <a:spcPct val="115000"/>
              </a:lnSpc>
              <a:spcBef>
                <a:spcPts val="2100"/>
              </a:spcBef>
              <a:spcAft>
                <a:spcPts val="2100"/>
              </a:spcAft>
              <a:buClr>
                <a:schemeClr val="dk2"/>
              </a:buClr>
              <a:buSzPts val="1900"/>
              <a:buFont typeface="Antic Slab"/>
              <a:buChar char="■"/>
              <a:defRPr sz="1900" b="1" i="0" u="none" strike="noStrike" cap="none">
                <a:solidFill>
                  <a:schemeClr val="dk2"/>
                </a:solidFill>
                <a:latin typeface="Antic Slab"/>
                <a:ea typeface="Antic Slab"/>
                <a:cs typeface="Antic Slab"/>
                <a:sym typeface="Antic Slab"/>
              </a:defRPr>
            </a:lvl9pPr>
          </a:lstStyle>
          <a:p>
            <a:pPr marL="285750" indent="-285750" algn="just">
              <a:buFont typeface="Wingdings" panose="05000000000000000000" pitchFamily="2" charset="2"/>
              <a:buChar char="q"/>
            </a:pPr>
            <a:r>
              <a:rPr lang="vi-VN" b="0">
                <a:latin typeface="Montserrat" panose="00000500000000000000" pitchFamily="2" charset="0"/>
                <a:sym typeface="Wingdings" panose="05000000000000000000" pitchFamily="2" charset="2"/>
              </a:rPr>
              <a:t>Tiêu chí đơn giản C0 sử dụng ld_limit làm ngưỡng:</a:t>
            </a:r>
            <a:endParaRPr lang="en-US" b="0">
              <a:latin typeface="Montserrat" panose="00000500000000000000" pitchFamily="2" charset="0"/>
              <a:sym typeface="Wingdings" panose="05000000000000000000" pitchFamily="2" charset="2"/>
            </a:endParaRPr>
          </a:p>
          <a:p>
            <a:pPr marL="0" indent="0" algn="just">
              <a:buNone/>
            </a:pPr>
            <a:endParaRPr lang="en-US" b="0">
              <a:latin typeface="Montserrat" panose="00000500000000000000" pitchFamily="2" charset="0"/>
              <a:sym typeface="Wingdings" panose="05000000000000000000" pitchFamily="2" charset="2"/>
            </a:endParaRPr>
          </a:p>
          <a:p>
            <a:pPr marL="0" indent="0" algn="just">
              <a:buNone/>
            </a:pPr>
            <a:endParaRPr lang="en-US" b="0">
              <a:latin typeface="Montserrat" panose="00000500000000000000" pitchFamily="2" charset="0"/>
              <a:sym typeface="Wingdings" panose="05000000000000000000" pitchFamily="2" charset="2"/>
            </a:endParaRPr>
          </a:p>
          <a:p>
            <a:pPr marL="342900" indent="-342900" algn="just">
              <a:buFont typeface="Wingdings" panose="05000000000000000000" pitchFamily="2" charset="2"/>
              <a:buChar char="q"/>
            </a:pPr>
            <a:r>
              <a:rPr lang="vi-VN" b="0">
                <a:latin typeface="Montserrat" panose="00000500000000000000" pitchFamily="2" charset="0"/>
                <a:sym typeface="Wingdings" panose="05000000000000000000" pitchFamily="2" charset="2"/>
              </a:rPr>
              <a:t>Tiêu chí phức tạp hơn C1 sử dụng cả hai ngưỡng</a:t>
            </a:r>
            <a:r>
              <a:rPr lang="en-US" b="0">
                <a:latin typeface="Montserrat" panose="00000500000000000000" pitchFamily="2" charset="0"/>
                <a:sym typeface="Wingdings" panose="05000000000000000000" pitchFamily="2" charset="2"/>
              </a:rPr>
              <a:t>:</a:t>
            </a:r>
          </a:p>
          <a:p>
            <a:pPr marL="342900" indent="-342900" algn="just">
              <a:buFont typeface="Wingdings" panose="05000000000000000000" pitchFamily="2" charset="2"/>
              <a:buChar char="q"/>
            </a:pPr>
            <a:endParaRPr lang="en-US" b="0">
              <a:latin typeface="Montserrat" panose="00000500000000000000" pitchFamily="2" charset="0"/>
              <a:sym typeface="Wingdings" panose="05000000000000000000" pitchFamily="2" charset="2"/>
            </a:endParaRPr>
          </a:p>
          <a:p>
            <a:pPr marL="342900" indent="-342900" algn="just">
              <a:buFont typeface="Wingdings" panose="05000000000000000000" pitchFamily="2" charset="2"/>
              <a:buChar char="q"/>
            </a:pPr>
            <a:endParaRPr lang="en-US" b="0">
              <a:latin typeface="Montserrat" panose="00000500000000000000" pitchFamily="2" charset="0"/>
              <a:sym typeface="Wingdings" panose="05000000000000000000" pitchFamily="2" charset="2"/>
            </a:endParaRPr>
          </a:p>
          <a:p>
            <a:pPr marL="342900" indent="-342900" algn="just">
              <a:buFont typeface="Wingdings" panose="05000000000000000000" pitchFamily="2" charset="2"/>
              <a:buChar char="q"/>
            </a:pPr>
            <a:r>
              <a:rPr lang="vi-VN" b="0">
                <a:latin typeface="Montserrat" panose="00000500000000000000" pitchFamily="2" charset="0"/>
                <a:sym typeface="Wingdings" panose="05000000000000000000" pitchFamily="2" charset="2"/>
              </a:rPr>
              <a:t>Tiêu chí cuối cùng C2 cũng sử dụng cả hai ngưỡng và áp dụng hàm reduce_fp()</a:t>
            </a:r>
            <a:r>
              <a:rPr lang="en-US" b="0">
                <a:latin typeface="Montserrat" panose="00000500000000000000" pitchFamily="2" charset="0"/>
                <a:sym typeface="Wingdings" panose="05000000000000000000" pitchFamily="2" charset="2"/>
              </a:rPr>
              <a:t>:</a:t>
            </a:r>
          </a:p>
          <a:p>
            <a:pPr marL="0" indent="0" algn="just">
              <a:buNone/>
            </a:pPr>
            <a:endParaRPr lang="en-US" b="0">
              <a:latin typeface="Montserrat" panose="00000500000000000000" pitchFamily="2" charset="0"/>
              <a:sym typeface="Wingdings" panose="05000000000000000000" pitchFamily="2" charset="2"/>
            </a:endParaRPr>
          </a:p>
          <a:p>
            <a:pPr marL="0" indent="0" algn="just">
              <a:buNone/>
            </a:pPr>
            <a:endParaRPr lang="en-US" b="0">
              <a:latin typeface="Montserrat" panose="00000500000000000000" pitchFamily="2" charset="0"/>
              <a:sym typeface="Wingdings" panose="05000000000000000000" pitchFamily="2" charset="2"/>
            </a:endParaRPr>
          </a:p>
        </p:txBody>
      </p:sp>
      <p:pic>
        <p:nvPicPr>
          <p:cNvPr id="5" name="Picture 4">
            <a:extLst>
              <a:ext uri="{FF2B5EF4-FFF2-40B4-BE49-F238E27FC236}">
                <a16:creationId xmlns:a16="http://schemas.microsoft.com/office/drawing/2014/main" id="{5E576225-022D-B018-333B-56696C732654}"/>
              </a:ext>
            </a:extLst>
          </p:cNvPr>
          <p:cNvPicPr>
            <a:picLocks noChangeAspect="1"/>
          </p:cNvPicPr>
          <p:nvPr/>
        </p:nvPicPr>
        <p:blipFill>
          <a:blip r:embed="rId3"/>
          <a:stretch>
            <a:fillRect/>
          </a:stretch>
        </p:blipFill>
        <p:spPr>
          <a:xfrm>
            <a:off x="4066752" y="3691621"/>
            <a:ext cx="4058488" cy="646045"/>
          </a:xfrm>
          <a:prstGeom prst="rect">
            <a:avLst/>
          </a:prstGeom>
        </p:spPr>
      </p:pic>
      <p:pic>
        <p:nvPicPr>
          <p:cNvPr id="7" name="Picture 6">
            <a:extLst>
              <a:ext uri="{FF2B5EF4-FFF2-40B4-BE49-F238E27FC236}">
                <a16:creationId xmlns:a16="http://schemas.microsoft.com/office/drawing/2014/main" id="{80962B52-B7D9-6924-D29E-9BB33148F351}"/>
              </a:ext>
            </a:extLst>
          </p:cNvPr>
          <p:cNvPicPr>
            <a:picLocks noChangeAspect="1"/>
          </p:cNvPicPr>
          <p:nvPr/>
        </p:nvPicPr>
        <p:blipFill>
          <a:blip r:embed="rId4"/>
          <a:stretch>
            <a:fillRect/>
          </a:stretch>
        </p:blipFill>
        <p:spPr>
          <a:xfrm>
            <a:off x="3605757" y="4654435"/>
            <a:ext cx="4980478" cy="741220"/>
          </a:xfrm>
          <a:prstGeom prst="rect">
            <a:avLst/>
          </a:prstGeom>
        </p:spPr>
      </p:pic>
      <p:pic>
        <p:nvPicPr>
          <p:cNvPr id="9" name="Picture 8">
            <a:extLst>
              <a:ext uri="{FF2B5EF4-FFF2-40B4-BE49-F238E27FC236}">
                <a16:creationId xmlns:a16="http://schemas.microsoft.com/office/drawing/2014/main" id="{EF4C82F5-2B40-180A-4070-ECD506E47ACD}"/>
              </a:ext>
            </a:extLst>
          </p:cNvPr>
          <p:cNvPicPr>
            <a:picLocks noChangeAspect="1"/>
          </p:cNvPicPr>
          <p:nvPr/>
        </p:nvPicPr>
        <p:blipFill>
          <a:blip r:embed="rId5"/>
          <a:stretch>
            <a:fillRect/>
          </a:stretch>
        </p:blipFill>
        <p:spPr>
          <a:xfrm>
            <a:off x="3730135" y="5826709"/>
            <a:ext cx="4731721" cy="922079"/>
          </a:xfrm>
          <a:prstGeom prst="rect">
            <a:avLst/>
          </a:prstGeom>
        </p:spPr>
      </p:pic>
    </p:spTree>
    <p:extLst>
      <p:ext uri="{BB962C8B-B14F-4D97-AF65-F5344CB8AC3E}">
        <p14:creationId xmlns:p14="http://schemas.microsoft.com/office/powerpoint/2010/main" val="394000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62" name="Google Shape;162;p21"/>
          <p:cNvSpPr txBox="1">
            <a:spLocks noGrp="1"/>
          </p:cNvSpPr>
          <p:nvPr>
            <p:ph type="body" idx="1"/>
          </p:nvPr>
        </p:nvSpPr>
        <p:spPr>
          <a:xfrm>
            <a:off x="589400" y="4649500"/>
            <a:ext cx="11104200" cy="7635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b="0">
                <a:latin typeface="Montserrat" panose="00000500000000000000" pitchFamily="2" charset="0"/>
              </a:rPr>
              <a:t>Demo phương pháp thực hiện của bài báo</a:t>
            </a:r>
          </a:p>
        </p:txBody>
      </p:sp>
      <p:sp>
        <p:nvSpPr>
          <p:cNvPr id="163" name="Google Shape;163;p21"/>
          <p:cNvSpPr txBox="1">
            <a:spLocks noGrp="1"/>
          </p:cNvSpPr>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t>Thực nghiệm</a:t>
            </a:r>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a:ln w="28575" cap="flat" cmpd="sng">
                  <a:solidFill>
                    <a:schemeClr val="dk1"/>
                  </a:solidFill>
                  <a:prstDash val="solid"/>
                  <a:round/>
                  <a:headEnd type="none" w="sm" len="sm"/>
                  <a:tailEnd type="none" w="sm" len="sm"/>
                </a:ln>
                <a:noFill/>
                <a:latin typeface="Calistoga"/>
              </a:rPr>
              <a:t>3</a:t>
            </a:r>
            <a:endParaRPr b="1" i="0">
              <a:ln w="28575" cap="flat" cmpd="sng">
                <a:solidFill>
                  <a:schemeClr val="dk1"/>
                </a:solidFill>
                <a:prstDash val="solid"/>
                <a:round/>
                <a:headEnd type="none" w="sm" len="sm"/>
                <a:tailEnd type="none" w="sm" len="sm"/>
              </a:ln>
              <a:noFill/>
              <a:latin typeface="Calistoga"/>
            </a:endParaRPr>
          </a:p>
        </p:txBody>
      </p:sp>
    </p:spTree>
    <p:extLst>
      <p:ext uri="{BB962C8B-B14F-4D97-AF65-F5344CB8AC3E}">
        <p14:creationId xmlns:p14="http://schemas.microsoft.com/office/powerpoint/2010/main" val="304430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a:spLocks noGrp="1"/>
          </p:cNvSpPr>
          <p:nvPr>
            <p:ph type="title"/>
          </p:nvPr>
        </p:nvSpPr>
        <p:spPr>
          <a:xfrm>
            <a:off x="489098" y="324726"/>
            <a:ext cx="9197027"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Bộ dữ liệu</a:t>
            </a:r>
          </a:p>
        </p:txBody>
      </p:sp>
      <p:sp>
        <p:nvSpPr>
          <p:cNvPr id="171" name="Google Shape;171;p22"/>
          <p:cNvSpPr txBox="1">
            <a:spLocks noGrp="1"/>
          </p:cNvSpPr>
          <p:nvPr>
            <p:ph type="body" idx="1"/>
          </p:nvPr>
        </p:nvSpPr>
        <p:spPr>
          <a:xfrm>
            <a:off x="489098" y="1307737"/>
            <a:ext cx="9436395" cy="3439699"/>
          </a:xfrm>
          <a:prstGeom prst="rect">
            <a:avLst/>
          </a:prstGeom>
        </p:spPr>
        <p:txBody>
          <a:bodyPr spcFirstLastPara="1" wrap="square" lIns="121900" tIns="121900" rIns="121900" bIns="121900" anchor="t" anchorCtr="0">
            <a:noAutofit/>
          </a:bodyPr>
          <a:lstStyle/>
          <a:p>
            <a:pPr marL="285750" lvl="0" indent="-285750" algn="just"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T</a:t>
            </a:r>
            <a:r>
              <a:rPr lang="vi-VN" b="0">
                <a:latin typeface="Montserrat" panose="00000500000000000000" pitchFamily="2" charset="0"/>
                <a:sym typeface="Wingdings" panose="05000000000000000000" pitchFamily="2" charset="2"/>
              </a:rPr>
              <a:t>ập hợp các chương trình mẫu có </a:t>
            </a:r>
            <a:r>
              <a:rPr lang="vi-VN">
                <a:latin typeface="Montserrat" panose="00000500000000000000" pitchFamily="2" charset="0"/>
                <a:sym typeface="Wingdings" panose="05000000000000000000" pitchFamily="2" charset="2"/>
              </a:rPr>
              <a:t>lỗi về bảo mật </a:t>
            </a:r>
            <a:r>
              <a:rPr lang="vi-VN" b="0">
                <a:latin typeface="Montserrat" panose="00000500000000000000" pitchFamily="2" charset="0"/>
                <a:sym typeface="Wingdings" panose="05000000000000000000" pitchFamily="2" charset="2"/>
              </a:rPr>
              <a:t>và </a:t>
            </a:r>
            <a:r>
              <a:rPr lang="vi-VN">
                <a:latin typeface="Montserrat" panose="00000500000000000000" pitchFamily="2" charset="0"/>
                <a:sym typeface="Wingdings" panose="05000000000000000000" pitchFamily="2" charset="2"/>
              </a:rPr>
              <a:t>lỗi về chức năng</a:t>
            </a:r>
            <a:r>
              <a:rPr lang="vi-VN" b="0">
                <a:latin typeface="Montserrat" panose="00000500000000000000" pitchFamily="2" charset="0"/>
                <a:sym typeface="Wingdings" panose="05000000000000000000" pitchFamily="2" charset="2"/>
              </a:rPr>
              <a:t> trong các ngôn ngữ như C, Python và Verilog đến từ nhiều nguồn khác nhau.</a:t>
            </a:r>
            <a:r>
              <a:rPr lang="en-US" b="0">
                <a:latin typeface="Montserrat" panose="00000500000000000000" pitchFamily="2" charset="0"/>
                <a:sym typeface="Wingdings" panose="05000000000000000000" pitchFamily="2" charset="2"/>
              </a:rPr>
              <a:t> Các tập hợp C1, P1 và V1 chứa các lỗi về bảo mật, các tập hợp C2, P2 và V2 chứa các lỗi về chức năng. </a:t>
            </a:r>
          </a:p>
          <a:p>
            <a:pPr marL="285750" lvl="0" indent="-285750" algn="just"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Các tác giả sử dụng tổng cộng 121 lỗi: 43 cho C, 34 cho Python và 44 cho Verilog.</a:t>
            </a:r>
          </a:p>
          <a:p>
            <a:pPr marL="285750" lvl="0" indent="-285750" algn="just" rtl="0">
              <a:spcBef>
                <a:spcPts val="0"/>
              </a:spcBef>
              <a:spcAft>
                <a:spcPts val="0"/>
              </a:spcAft>
              <a:buFont typeface="Wingdings" panose="05000000000000000000" pitchFamily="2" charset="2"/>
              <a:buChar char="q"/>
            </a:pPr>
            <a:r>
              <a:rPr lang="vi-VN" b="0">
                <a:latin typeface="Montserrat" panose="00000500000000000000" pitchFamily="2" charset="0"/>
                <a:sym typeface="Wingdings" panose="05000000000000000000" pitchFamily="2" charset="2"/>
              </a:rPr>
              <a:t>Các lỗi được các tác giả lấy từ những nguồn trên đã được chỉnh sửa, tinh chỉnh cấu trúc và cách biểu diễn cho phù hợp để sử dụng trên source code của tác giả.</a:t>
            </a:r>
            <a:endParaRPr lang="en-US" b="0">
              <a:latin typeface="Montserrat" panose="00000500000000000000" pitchFamily="2" charset="0"/>
              <a:sym typeface="Wingdings" panose="05000000000000000000" pitchFamily="2" charset="2"/>
            </a:endParaRPr>
          </a:p>
        </p:txBody>
      </p:sp>
      <p:pic>
        <p:nvPicPr>
          <p:cNvPr id="3" name="Picture 2">
            <a:extLst>
              <a:ext uri="{FF2B5EF4-FFF2-40B4-BE49-F238E27FC236}">
                <a16:creationId xmlns:a16="http://schemas.microsoft.com/office/drawing/2014/main" id="{66D40EE6-EE0A-9037-48B0-468B16E8F6BC}"/>
              </a:ext>
            </a:extLst>
          </p:cNvPr>
          <p:cNvPicPr>
            <a:picLocks noChangeAspect="1"/>
          </p:cNvPicPr>
          <p:nvPr/>
        </p:nvPicPr>
        <p:blipFill>
          <a:blip r:embed="rId3"/>
          <a:stretch>
            <a:fillRect/>
          </a:stretch>
        </p:blipFill>
        <p:spPr>
          <a:xfrm>
            <a:off x="1242096" y="4582630"/>
            <a:ext cx="9900397" cy="1717159"/>
          </a:xfrm>
          <a:prstGeom prst="rect">
            <a:avLst/>
          </a:prstGeom>
        </p:spPr>
      </p:pic>
    </p:spTree>
    <p:extLst>
      <p:ext uri="{BB962C8B-B14F-4D97-AF65-F5344CB8AC3E}">
        <p14:creationId xmlns:p14="http://schemas.microsoft.com/office/powerpoint/2010/main" val="1744181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a:spLocks noGrp="1"/>
          </p:cNvSpPr>
          <p:nvPr>
            <p:ph type="title"/>
          </p:nvPr>
        </p:nvSpPr>
        <p:spPr>
          <a:xfrm>
            <a:off x="489098" y="324726"/>
            <a:ext cx="9197027"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Bộ dữ liệu</a:t>
            </a:r>
          </a:p>
        </p:txBody>
      </p:sp>
      <p:sp>
        <p:nvSpPr>
          <p:cNvPr id="171" name="Google Shape;171;p22"/>
          <p:cNvSpPr txBox="1">
            <a:spLocks noGrp="1"/>
          </p:cNvSpPr>
          <p:nvPr>
            <p:ph type="body" idx="1"/>
          </p:nvPr>
        </p:nvSpPr>
        <p:spPr>
          <a:xfrm>
            <a:off x="489098" y="1307737"/>
            <a:ext cx="9436395" cy="3439699"/>
          </a:xfrm>
          <a:prstGeom prst="rect">
            <a:avLst/>
          </a:prstGeom>
        </p:spPr>
        <p:txBody>
          <a:bodyPr spcFirstLastPara="1" wrap="square" lIns="121900" tIns="121900" rIns="121900" bIns="121900" anchor="t" anchorCtr="0">
            <a:noAutofit/>
          </a:bodyPr>
          <a:lstStyle/>
          <a:p>
            <a:pPr marL="285750" lvl="0" indent="-285750" algn="just"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Hammond Pearce, Baleegh Ahmad, Benjamin Tan, Brendan Dolan-Gavitt and Ramesh Karri, "Asleep at the Keyboard? Assessing the Security of GitHub Copilot’s Code Contributions," 2022 IEEE Symposium on Security, p. 754–768, 2022.</a:t>
            </a:r>
          </a:p>
          <a:p>
            <a:pPr marL="285750" lvl="0" indent="-285750" algn="just"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Hammond Pearce, Benjamin Tan, Baleegh Ahmad, Ramesh Karri and Brendan Dolan-Gavitt, "Examining Zero-Shot Vulnerability Repair with Large Language Models," 2023 IEEE Symposium on Security and Privacy (SP), p. 2339–2356, 2023. </a:t>
            </a:r>
          </a:p>
          <a:p>
            <a:pPr marL="285750" lvl="0" indent="-285750" algn="just"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Ratnadira Widyasari, Sheng Qin Sim, Camellia Lok, Haodi Qi, Jack Phan, Qijin Tay, Constance Tan, Fiona Wee, Jodie Ethelda Tan, Yuheng Yieh, Brian Goh, Ferdian Thung, Hong Jin Kang, Thong Hoang, David Lo and Eng Lieh Ouh, "BugsInPy: a database of existing bugs in Python programs to enable controlled testing and debugging studies," Proceedings of the 28th ACM Joint Meeting on European Software Engineering Conference and Symposium on the Foundations of Software Engineering, p. 1556–1560, 2020.</a:t>
            </a:r>
          </a:p>
        </p:txBody>
      </p:sp>
    </p:spTree>
    <p:extLst>
      <p:ext uri="{BB962C8B-B14F-4D97-AF65-F5344CB8AC3E}">
        <p14:creationId xmlns:p14="http://schemas.microsoft.com/office/powerpoint/2010/main" val="3451921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a:spLocks noGrp="1"/>
          </p:cNvSpPr>
          <p:nvPr>
            <p:ph type="title"/>
          </p:nvPr>
        </p:nvSpPr>
        <p:spPr>
          <a:xfrm>
            <a:off x="489098" y="324726"/>
            <a:ext cx="9197027"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Bộ dữ liệu</a:t>
            </a:r>
          </a:p>
        </p:txBody>
      </p:sp>
      <p:sp>
        <p:nvSpPr>
          <p:cNvPr id="171" name="Google Shape;171;p22"/>
          <p:cNvSpPr txBox="1">
            <a:spLocks noGrp="1"/>
          </p:cNvSpPr>
          <p:nvPr>
            <p:ph type="body" idx="1"/>
          </p:nvPr>
        </p:nvSpPr>
        <p:spPr>
          <a:xfrm>
            <a:off x="489098" y="1307737"/>
            <a:ext cx="9436395" cy="3439699"/>
          </a:xfrm>
          <a:prstGeom prst="rect">
            <a:avLst/>
          </a:prstGeom>
        </p:spPr>
        <p:txBody>
          <a:bodyPr spcFirstLastPara="1" wrap="square" lIns="121900" tIns="121900" rIns="121900" bIns="121900" anchor="t" anchorCtr="0">
            <a:noAutofit/>
          </a:bodyPr>
          <a:lstStyle/>
          <a:p>
            <a:pPr marL="285750" lvl="0" indent="-285750" algn="just"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Jooyong Yi, Umair Z. Ahmed, Amey Karkare, Shin Hwei Tan and Abhik Roychoudhury, "A feasibility study of using automated program repair for introductory programming assignments," Proceedings of the 2017 11th Joint Meeting on Foundations of Software Engineering, p. 740–751, 2017</a:t>
            </a:r>
          </a:p>
          <a:p>
            <a:pPr marL="285750" lvl="0" indent="-285750" algn="just"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Baleegh Ahmad, Shailja Thakur, Benjamin Tan, Ramesh Karri, and Hammond Pearce. Fixing Hardware Security Bugs with Large Language Models, February 2023</a:t>
            </a:r>
          </a:p>
          <a:p>
            <a:pPr marL="285750" lvl="0" indent="-285750" algn="just"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Hammad Ahmad, Yu Huang, and Westley Weimer. CirFix: automatically repairing defects in hardware design code. In Proceedings of the 27th ACM International Conference on Architectural Support for Programming Languages and Operating Systems, ASPLOS ’22, pages 990–1003, New York, NY, USA, February 2022. Association for Computing Machinery.</a:t>
            </a:r>
          </a:p>
        </p:txBody>
      </p:sp>
    </p:spTree>
    <p:extLst>
      <p:ext uri="{BB962C8B-B14F-4D97-AF65-F5344CB8AC3E}">
        <p14:creationId xmlns:p14="http://schemas.microsoft.com/office/powerpoint/2010/main" val="1921087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a:spLocks noGrp="1"/>
          </p:cNvSpPr>
          <p:nvPr>
            <p:ph type="title"/>
          </p:nvPr>
        </p:nvSpPr>
        <p:spPr>
          <a:xfrm>
            <a:off x="489098" y="324726"/>
            <a:ext cx="9197027"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Cài đặt</a:t>
            </a:r>
          </a:p>
        </p:txBody>
      </p:sp>
      <p:sp>
        <p:nvSpPr>
          <p:cNvPr id="171" name="Google Shape;171;p22"/>
          <p:cNvSpPr txBox="1">
            <a:spLocks noGrp="1"/>
          </p:cNvSpPr>
          <p:nvPr>
            <p:ph type="body" idx="1"/>
          </p:nvPr>
        </p:nvSpPr>
        <p:spPr>
          <a:xfrm>
            <a:off x="489098" y="1307737"/>
            <a:ext cx="9436395" cy="3439699"/>
          </a:xfrm>
          <a:prstGeom prst="rect">
            <a:avLst/>
          </a:prstGeom>
        </p:spPr>
        <p:txBody>
          <a:bodyPr spcFirstLastPara="1" wrap="square" lIns="121900" tIns="121900" rIns="121900" bIns="121900" anchor="t" anchorCtr="0">
            <a:noAutofit/>
          </a:bodyPr>
          <a:lstStyle/>
          <a:p>
            <a:pPr marL="285750" lvl="0" indent="-285750" algn="just"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S</a:t>
            </a:r>
            <a:r>
              <a:rPr lang="vi-VN" b="0">
                <a:latin typeface="Montserrat" panose="00000500000000000000" pitchFamily="2" charset="0"/>
                <a:sym typeface="Wingdings" panose="05000000000000000000" pitchFamily="2" charset="2"/>
              </a:rPr>
              <a:t>ử dụng bộ mã nguồn open source của FLAG framework được viết bằng ngôn ngữ Python do các tác giả cung cấp trên bài báo để tiến hành hiện thực phương pháp. </a:t>
            </a:r>
            <a:endParaRPr lang="en-US" b="0">
              <a:latin typeface="Montserrat" panose="00000500000000000000" pitchFamily="2" charset="0"/>
              <a:sym typeface="Wingdings" panose="05000000000000000000" pitchFamily="2" charset="2"/>
            </a:endParaRPr>
          </a:p>
          <a:p>
            <a:pPr marL="285750" lvl="0" indent="-285750" algn="just" rtl="0">
              <a:spcBef>
                <a:spcPts val="0"/>
              </a:spcBef>
              <a:spcAft>
                <a:spcPts val="0"/>
              </a:spcAft>
              <a:buFont typeface="Wingdings" panose="05000000000000000000" pitchFamily="2" charset="2"/>
              <a:buChar char="q"/>
            </a:pPr>
            <a:r>
              <a:rPr lang="vi-VN" b="0">
                <a:latin typeface="Montserrat" panose="00000500000000000000" pitchFamily="2" charset="0"/>
                <a:sym typeface="Wingdings" panose="05000000000000000000" pitchFamily="2" charset="2"/>
              </a:rPr>
              <a:t>Bộ mã nguồn được cung cấp tại: https://zenodo.org/records/8012211.</a:t>
            </a:r>
            <a:endParaRPr lang="en-US" b="0">
              <a:latin typeface="Montserrat" panose="00000500000000000000" pitchFamily="2" charset="0"/>
              <a:sym typeface="Wingdings" panose="05000000000000000000" pitchFamily="2" charset="2"/>
            </a:endParaRPr>
          </a:p>
        </p:txBody>
      </p:sp>
    </p:spTree>
    <p:extLst>
      <p:ext uri="{BB962C8B-B14F-4D97-AF65-F5344CB8AC3E}">
        <p14:creationId xmlns:p14="http://schemas.microsoft.com/office/powerpoint/2010/main" val="2195357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a:spLocks noGrp="1"/>
          </p:cNvSpPr>
          <p:nvPr>
            <p:ph type="title"/>
          </p:nvPr>
        </p:nvSpPr>
        <p:spPr>
          <a:xfrm>
            <a:off x="489098" y="324726"/>
            <a:ext cx="9197027"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Cài đặt</a:t>
            </a:r>
          </a:p>
        </p:txBody>
      </p:sp>
      <p:sp>
        <p:nvSpPr>
          <p:cNvPr id="171" name="Google Shape;171;p22"/>
          <p:cNvSpPr txBox="1">
            <a:spLocks noGrp="1"/>
          </p:cNvSpPr>
          <p:nvPr>
            <p:ph type="body" idx="1"/>
          </p:nvPr>
        </p:nvSpPr>
        <p:spPr>
          <a:xfrm>
            <a:off x="489098" y="1307737"/>
            <a:ext cx="9436395" cy="3439699"/>
          </a:xfrm>
          <a:prstGeom prst="rect">
            <a:avLst/>
          </a:prstGeom>
        </p:spPr>
        <p:txBody>
          <a:bodyPr spcFirstLastPara="1" wrap="square" lIns="121900" tIns="121900" rIns="121900" bIns="121900" anchor="t" anchorCtr="0">
            <a:noAutofit/>
          </a:bodyPr>
          <a:lstStyle/>
          <a:p>
            <a:pPr marL="285750" lvl="0" indent="-285750" algn="just"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Mã</a:t>
            </a:r>
            <a:r>
              <a:rPr lang="vi-VN" b="0">
                <a:latin typeface="Montserrat" panose="00000500000000000000" pitchFamily="2" charset="0"/>
                <a:sym typeface="Wingdings" panose="05000000000000000000" pitchFamily="2" charset="2"/>
              </a:rPr>
              <a:t> nguồn </a:t>
            </a:r>
            <a:r>
              <a:rPr lang="en-US" b="0">
                <a:latin typeface="Montserrat" panose="00000500000000000000" pitchFamily="2" charset="0"/>
                <a:sym typeface="Wingdings" panose="05000000000000000000" pitchFamily="2" charset="2"/>
              </a:rPr>
              <a:t>được cung cấp </a:t>
            </a:r>
            <a:r>
              <a:rPr lang="vi-VN" b="0">
                <a:latin typeface="Montserrat" panose="00000500000000000000" pitchFamily="2" charset="0"/>
                <a:sym typeface="Wingdings" panose="05000000000000000000" pitchFamily="2" charset="2"/>
              </a:rPr>
              <a:t>có 2 file thực thi python là: generation.py để </a:t>
            </a:r>
            <a:r>
              <a:rPr lang="en-US" b="0">
                <a:latin typeface="Montserrat" panose="00000500000000000000" pitchFamily="2" charset="0"/>
                <a:sym typeface="Wingdings" panose="05000000000000000000" pitchFamily="2" charset="2"/>
              </a:rPr>
              <a:t>sinh</a:t>
            </a:r>
            <a:r>
              <a:rPr lang="vi-VN" b="0">
                <a:latin typeface="Montserrat" panose="00000500000000000000" pitchFamily="2" charset="0"/>
                <a:sym typeface="Wingdings" panose="05000000000000000000" pitchFamily="2" charset="2"/>
              </a:rPr>
              <a:t> mã</a:t>
            </a:r>
            <a:r>
              <a:rPr lang="en-US" b="0">
                <a:latin typeface="Montserrat" panose="00000500000000000000" pitchFamily="2" charset="0"/>
                <a:sym typeface="Wingdings" panose="05000000000000000000" pitchFamily="2" charset="2"/>
              </a:rPr>
              <a:t> thông qua LLM</a:t>
            </a:r>
            <a:r>
              <a:rPr lang="vi-VN" b="0">
                <a:latin typeface="Montserrat" panose="00000500000000000000" pitchFamily="2" charset="0"/>
                <a:sym typeface="Wingdings" panose="05000000000000000000" pitchFamily="2" charset="2"/>
              </a:rPr>
              <a:t> và evaluation.py để đánh giá kết quả thu được</a:t>
            </a:r>
            <a:r>
              <a:rPr lang="en-US" b="0">
                <a:latin typeface="Montserrat" panose="00000500000000000000" pitchFamily="2" charset="0"/>
                <a:sym typeface="Wingdings" panose="05000000000000000000" pitchFamily="2" charset="2"/>
              </a:rPr>
              <a:t>.</a:t>
            </a:r>
          </a:p>
          <a:p>
            <a:pPr marL="285750" lvl="0" indent="-285750" algn="just"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Tuy nhiên, với file mã nguồn cần kiểm tra, người dùng cần phải xác định trước vị trí của dòng có lỗi cần kiểm tra để thực hiện sinh mã.</a:t>
            </a:r>
          </a:p>
          <a:p>
            <a:pPr marL="285750" lvl="0" indent="-285750" algn="just" rtl="0">
              <a:spcBef>
                <a:spcPts val="0"/>
              </a:spcBef>
              <a:spcAft>
                <a:spcPts val="0"/>
              </a:spcAft>
              <a:buFont typeface="Wingdings" panose="05000000000000000000" pitchFamily="2" charset="2"/>
              <a:buChar char="q"/>
            </a:pPr>
            <a:endParaRPr lang="en-US" b="0">
              <a:latin typeface="Montserrat" panose="00000500000000000000" pitchFamily="2" charset="0"/>
              <a:sym typeface="Wingdings" panose="05000000000000000000" pitchFamily="2" charset="2"/>
            </a:endParaRPr>
          </a:p>
        </p:txBody>
      </p:sp>
    </p:spTree>
    <p:extLst>
      <p:ext uri="{BB962C8B-B14F-4D97-AF65-F5344CB8AC3E}">
        <p14:creationId xmlns:p14="http://schemas.microsoft.com/office/powerpoint/2010/main" val="1770101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a:spLocks noGrp="1"/>
          </p:cNvSpPr>
          <p:nvPr>
            <p:ph type="title"/>
          </p:nvPr>
        </p:nvSpPr>
        <p:spPr>
          <a:xfrm>
            <a:off x="489098" y="324726"/>
            <a:ext cx="9197027"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Kịch bản</a:t>
            </a:r>
          </a:p>
        </p:txBody>
      </p:sp>
      <p:sp>
        <p:nvSpPr>
          <p:cNvPr id="171" name="Google Shape;171;p22"/>
          <p:cNvSpPr txBox="1">
            <a:spLocks noGrp="1"/>
          </p:cNvSpPr>
          <p:nvPr>
            <p:ph type="body" idx="1"/>
          </p:nvPr>
        </p:nvSpPr>
        <p:spPr>
          <a:xfrm>
            <a:off x="489098" y="1307737"/>
            <a:ext cx="9436395" cy="3439699"/>
          </a:xfrm>
          <a:prstGeom prst="rect">
            <a:avLst/>
          </a:prstGeom>
        </p:spPr>
        <p:txBody>
          <a:bodyPr spcFirstLastPara="1" wrap="square" lIns="121900" tIns="121900" rIns="121900" bIns="121900" anchor="t" anchorCtr="0">
            <a:noAutofit/>
          </a:bodyPr>
          <a:lstStyle/>
          <a:p>
            <a:pPr marL="285750" lvl="0" indent="-285750" algn="just" rtl="0">
              <a:spcBef>
                <a:spcPts val="0"/>
              </a:spcBef>
              <a:spcAft>
                <a:spcPts val="0"/>
              </a:spcAft>
              <a:buFont typeface="Wingdings" panose="05000000000000000000" pitchFamily="2" charset="2"/>
              <a:buChar char="q"/>
            </a:pPr>
            <a:r>
              <a:rPr lang="en-US">
                <a:latin typeface="Montserrat" panose="00000500000000000000" pitchFamily="2" charset="0"/>
                <a:sym typeface="Wingdings" panose="05000000000000000000" pitchFamily="2" charset="2"/>
              </a:rPr>
              <a:t>Kịch bản 1</a:t>
            </a:r>
            <a:r>
              <a:rPr lang="en-US" b="0">
                <a:latin typeface="Montserrat" panose="00000500000000000000" pitchFamily="2" charset="0"/>
                <a:sym typeface="Wingdings" panose="05000000000000000000" pitchFamily="2" charset="2"/>
              </a:rPr>
              <a:t>: </a:t>
            </a:r>
            <a:r>
              <a:rPr lang="vi-VN" b="0">
                <a:latin typeface="Montserrat" panose="00000500000000000000" pitchFamily="2" charset="0"/>
                <a:sym typeface="Wingdings" panose="05000000000000000000" pitchFamily="2" charset="2"/>
              </a:rPr>
              <a:t>mô phỏng lại kịch bản mà các tác giả đã sử dụng: sử dụng LLM gpt-3.5-turbo với chế độ auto-complete và instructed-complete. Bộ dữ liệu được sử dụng là 121 lỗi trong bộ mã nguồn mà các tác giả cung cấp.</a:t>
            </a:r>
            <a:r>
              <a:rPr lang="en-US" b="0">
                <a:latin typeface="Montserrat" panose="00000500000000000000" pitchFamily="2" charset="0"/>
                <a:sym typeface="Wingdings" panose="05000000000000000000" pitchFamily="2" charset="2"/>
              </a:rPr>
              <a:t> API được sử dụng ở kịch bản này là </a:t>
            </a:r>
            <a:r>
              <a:rPr lang="vi-VN" b="0">
                <a:latin typeface="Montserrat" panose="00000500000000000000" pitchFamily="2" charset="0"/>
                <a:sym typeface="Wingdings" panose="05000000000000000000" pitchFamily="2" charset="2"/>
              </a:rPr>
              <a:t>gpt-3.5-turbo</a:t>
            </a:r>
            <a:r>
              <a:rPr lang="en-US" b="0">
                <a:latin typeface="Montserrat" panose="00000500000000000000" pitchFamily="2" charset="0"/>
                <a:sym typeface="Wingdings" panose="05000000000000000000" pitchFamily="2" charset="2"/>
              </a:rPr>
              <a:t> TIER 5.</a:t>
            </a:r>
          </a:p>
          <a:p>
            <a:pPr marL="285750" lvl="0" indent="-285750" algn="just" rtl="0">
              <a:spcBef>
                <a:spcPts val="0"/>
              </a:spcBef>
              <a:spcAft>
                <a:spcPts val="0"/>
              </a:spcAft>
              <a:buFont typeface="Wingdings" panose="05000000000000000000" pitchFamily="2" charset="2"/>
              <a:buChar char="q"/>
            </a:pPr>
            <a:r>
              <a:rPr lang="en-US">
                <a:latin typeface="Montserrat" panose="00000500000000000000" pitchFamily="2" charset="0"/>
                <a:sym typeface="Wingdings" panose="05000000000000000000" pitchFamily="2" charset="2"/>
              </a:rPr>
              <a:t>Kịch bản 2</a:t>
            </a:r>
            <a:r>
              <a:rPr lang="en-US" b="0">
                <a:latin typeface="Montserrat" panose="00000500000000000000" pitchFamily="2" charset="0"/>
                <a:sym typeface="Wingdings" panose="05000000000000000000" pitchFamily="2" charset="2"/>
              </a:rPr>
              <a:t>: miểm tra lại tính chính xác của mô hình ban đầu bằng cách kiểm tra thêm 11 bộ mã nguồn C và 1 mã nguồn Python. API được sử dụng ở kịch bản này là </a:t>
            </a:r>
            <a:r>
              <a:rPr lang="vi-VN" b="0">
                <a:latin typeface="Montserrat" panose="00000500000000000000" pitchFamily="2" charset="0"/>
                <a:sym typeface="Wingdings" panose="05000000000000000000" pitchFamily="2" charset="2"/>
              </a:rPr>
              <a:t>gpt-3.5-turbo</a:t>
            </a:r>
            <a:r>
              <a:rPr lang="en-US" b="0">
                <a:latin typeface="Montserrat" panose="00000500000000000000" pitchFamily="2" charset="0"/>
                <a:sym typeface="Wingdings" panose="05000000000000000000" pitchFamily="2" charset="2"/>
              </a:rPr>
              <a:t> TIER free.</a:t>
            </a:r>
          </a:p>
        </p:txBody>
      </p:sp>
    </p:spTree>
    <p:extLst>
      <p:ext uri="{BB962C8B-B14F-4D97-AF65-F5344CB8AC3E}">
        <p14:creationId xmlns:p14="http://schemas.microsoft.com/office/powerpoint/2010/main" val="4117554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a:spLocks noGrp="1"/>
          </p:cNvSpPr>
          <p:nvPr>
            <p:ph type="title"/>
          </p:nvPr>
        </p:nvSpPr>
        <p:spPr>
          <a:xfrm>
            <a:off x="489098" y="324726"/>
            <a:ext cx="9197027"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Kết  quả thực nghiệm: Kịch bản 1</a:t>
            </a:r>
          </a:p>
        </p:txBody>
      </p:sp>
      <p:sp>
        <p:nvSpPr>
          <p:cNvPr id="171" name="Google Shape;171;p22"/>
          <p:cNvSpPr txBox="1">
            <a:spLocks noGrp="1"/>
          </p:cNvSpPr>
          <p:nvPr>
            <p:ph type="body" idx="1"/>
          </p:nvPr>
        </p:nvSpPr>
        <p:spPr>
          <a:xfrm>
            <a:off x="489098" y="1307737"/>
            <a:ext cx="9436395" cy="3439699"/>
          </a:xfrm>
          <a:prstGeom prst="rect">
            <a:avLst/>
          </a:prstGeom>
        </p:spPr>
        <p:txBody>
          <a:bodyPr spcFirstLastPara="1" wrap="square" lIns="121900" tIns="121900" rIns="121900" bIns="121900" anchor="t" anchorCtr="0">
            <a:noAutofit/>
          </a:bodyPr>
          <a:lstStyle/>
          <a:p>
            <a:pPr marL="285750" lvl="0" indent="-285750" algn="just" rtl="0">
              <a:spcBef>
                <a:spcPts val="0"/>
              </a:spcBef>
              <a:spcAft>
                <a:spcPts val="0"/>
              </a:spcAft>
              <a:buFont typeface="Wingdings" panose="05000000000000000000" pitchFamily="2" charset="2"/>
              <a:buChar char="q"/>
            </a:pPr>
            <a:r>
              <a:rPr lang="en-US">
                <a:latin typeface="Montserrat" panose="00000500000000000000" pitchFamily="2" charset="0"/>
                <a:sym typeface="Wingdings" panose="05000000000000000000" pitchFamily="2" charset="2"/>
              </a:rPr>
              <a:t>Thời gian thực thi</a:t>
            </a:r>
            <a:r>
              <a:rPr lang="en-US" b="0">
                <a:latin typeface="Montserrat" panose="00000500000000000000" pitchFamily="2" charset="0"/>
                <a:sym typeface="Wingdings" panose="05000000000000000000" pitchFamily="2" charset="2"/>
              </a:rPr>
              <a:t>: 32h liên tục chạy các file thực nghiệm. API được sử dụng là gpt-3.5-turbo TIER 5. Phần lớn thời gian là cho việc sinh mã để tạo các thuộc tính cho việc đánh giá.</a:t>
            </a:r>
          </a:p>
          <a:p>
            <a:pPr marL="285750" lvl="0" indent="-285750" algn="just" rtl="0">
              <a:spcBef>
                <a:spcPts val="0"/>
              </a:spcBef>
              <a:spcAft>
                <a:spcPts val="0"/>
              </a:spcAft>
              <a:buFont typeface="Wingdings" panose="05000000000000000000" pitchFamily="2" charset="2"/>
              <a:buChar char="q"/>
            </a:pPr>
            <a:r>
              <a:rPr lang="en-US">
                <a:latin typeface="Montserrat" panose="00000500000000000000" pitchFamily="2" charset="0"/>
                <a:sym typeface="Wingdings" panose="05000000000000000000" pitchFamily="2" charset="2"/>
              </a:rPr>
              <a:t>Chi phí</a:t>
            </a:r>
            <a:r>
              <a:rPr lang="en-US" b="0">
                <a:latin typeface="Montserrat" panose="00000500000000000000" pitchFamily="2" charset="0"/>
                <a:sym typeface="Wingdings" panose="05000000000000000000" pitchFamily="2" charset="2"/>
              </a:rPr>
              <a:t>: khoảng 40$.</a:t>
            </a:r>
          </a:p>
          <a:p>
            <a:pPr marL="285750" lvl="0" indent="-285750" algn="just"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Sử dụng 3 tiêu chí để đánh giá là Number of defects detected (DD), False Positive Rate (FPR) và True Positive Rate (TPR).</a:t>
            </a:r>
          </a:p>
        </p:txBody>
      </p:sp>
    </p:spTree>
    <p:extLst>
      <p:ext uri="{BB962C8B-B14F-4D97-AF65-F5344CB8AC3E}">
        <p14:creationId xmlns:p14="http://schemas.microsoft.com/office/powerpoint/2010/main" val="2550415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a:spLocks noGrp="1"/>
          </p:cNvSpPr>
          <p:nvPr>
            <p:ph type="title"/>
          </p:nvPr>
        </p:nvSpPr>
        <p:spPr>
          <a:xfrm>
            <a:off x="489098" y="324726"/>
            <a:ext cx="9197027"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Kết  quả thực nghiệm: Kịch bản 1</a:t>
            </a:r>
          </a:p>
        </p:txBody>
      </p:sp>
      <p:sp>
        <p:nvSpPr>
          <p:cNvPr id="171" name="Google Shape;171;p22"/>
          <p:cNvSpPr txBox="1">
            <a:spLocks noGrp="1"/>
          </p:cNvSpPr>
          <p:nvPr>
            <p:ph type="body" idx="1"/>
          </p:nvPr>
        </p:nvSpPr>
        <p:spPr>
          <a:xfrm>
            <a:off x="489098" y="1307737"/>
            <a:ext cx="9436395" cy="3439699"/>
          </a:xfrm>
          <a:prstGeom prst="rect">
            <a:avLst/>
          </a:prstGeom>
        </p:spPr>
        <p:txBody>
          <a:bodyPr spcFirstLastPara="1" wrap="square" lIns="121900" tIns="121900" rIns="121900" bIns="121900" anchor="t" anchorCtr="0">
            <a:noAutofit/>
          </a:bodyPr>
          <a:lstStyle/>
          <a:p>
            <a:pPr marL="0" lvl="0" indent="0" algn="just" rtl="0">
              <a:spcBef>
                <a:spcPts val="0"/>
              </a:spcBef>
              <a:spcAft>
                <a:spcPts val="0"/>
              </a:spcAft>
              <a:buNone/>
            </a:pPr>
            <a:r>
              <a:rPr lang="en-US" b="0">
                <a:latin typeface="Montserrat" panose="00000500000000000000" pitchFamily="2" charset="0"/>
                <a:sym typeface="Wingdings" panose="05000000000000000000" pitchFamily="2" charset="2"/>
              </a:rPr>
              <a:t>Kết quả khi chạy lại từ dataset gốc và đánh giá lại ở 2 mode của gpt-3.5-turbo:</a:t>
            </a:r>
          </a:p>
          <a:p>
            <a:pPr marL="285750" lvl="0" indent="-285750" algn="just" rtl="0">
              <a:spcBef>
                <a:spcPts val="0"/>
              </a:spcBef>
              <a:spcAft>
                <a:spcPts val="0"/>
              </a:spcAft>
              <a:buFont typeface="Wingdings" panose="05000000000000000000" pitchFamily="2" charset="2"/>
              <a:buChar char="q"/>
            </a:pPr>
            <a:endParaRPr lang="en-US" b="0">
              <a:latin typeface="Montserrat" panose="00000500000000000000" pitchFamily="2" charset="0"/>
              <a:sym typeface="Wingdings" panose="05000000000000000000" pitchFamily="2" charset="2"/>
            </a:endParaRPr>
          </a:p>
        </p:txBody>
      </p:sp>
      <p:pic>
        <p:nvPicPr>
          <p:cNvPr id="2" name="Picture 1" descr="A screenshot of a computer program&#10;&#10;Description automatically generated">
            <a:extLst>
              <a:ext uri="{FF2B5EF4-FFF2-40B4-BE49-F238E27FC236}">
                <a16:creationId xmlns:a16="http://schemas.microsoft.com/office/drawing/2014/main" id="{2C0CE549-FD85-B8B2-0E6C-9F5E8ADA7260}"/>
              </a:ext>
            </a:extLst>
          </p:cNvPr>
          <p:cNvPicPr>
            <a:picLocks noChangeAspect="1"/>
          </p:cNvPicPr>
          <p:nvPr/>
        </p:nvPicPr>
        <p:blipFill>
          <a:blip r:embed="rId3"/>
          <a:stretch>
            <a:fillRect/>
          </a:stretch>
        </p:blipFill>
        <p:spPr>
          <a:xfrm>
            <a:off x="2177970" y="2013893"/>
            <a:ext cx="7836060" cy="4767547"/>
          </a:xfrm>
          <a:prstGeom prst="rect">
            <a:avLst/>
          </a:prstGeom>
        </p:spPr>
      </p:pic>
    </p:spTree>
    <p:extLst>
      <p:ext uri="{BB962C8B-B14F-4D97-AF65-F5344CB8AC3E}">
        <p14:creationId xmlns:p14="http://schemas.microsoft.com/office/powerpoint/2010/main" val="2884743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p:nvPr/>
        </p:nvSpPr>
        <p:spPr>
          <a:xfrm>
            <a:off x="6344850" y="38149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4" name="Google Shape;134;p19"/>
          <p:cNvSpPr/>
          <p:nvPr/>
        </p:nvSpPr>
        <p:spPr>
          <a:xfrm>
            <a:off x="6344850" y="1833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5" name="Google Shape;135;p19"/>
          <p:cNvSpPr/>
          <p:nvPr/>
        </p:nvSpPr>
        <p:spPr>
          <a:xfrm>
            <a:off x="2157700" y="38149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nvSpPr>
        <p:spPr>
          <a:xfrm>
            <a:off x="2157700" y="1833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7" name="Google Shape;137;p19"/>
          <p:cNvSpPr txBox="1">
            <a:spLocks noGrp="1"/>
          </p:cNvSpPr>
          <p:nvPr>
            <p:ph type="title"/>
          </p:nvPr>
        </p:nvSpPr>
        <p:spPr>
          <a:xfrm>
            <a:off x="490775" y="751875"/>
            <a:ext cx="112104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a:t>Table of Contents.</a:t>
            </a:r>
            <a:endParaRPr/>
          </a:p>
        </p:txBody>
      </p:sp>
      <p:sp>
        <p:nvSpPr>
          <p:cNvPr id="138" name="Google Shape;138;p19"/>
          <p:cNvSpPr txBox="1">
            <a:spLocks noGrp="1"/>
          </p:cNvSpPr>
          <p:nvPr>
            <p:ph type="body" idx="1"/>
          </p:nvPr>
        </p:nvSpPr>
        <p:spPr>
          <a:xfrm>
            <a:off x="2993825" y="2742370"/>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b="0">
                <a:latin typeface="Montserrat" panose="00000500000000000000" pitchFamily="2" charset="0"/>
              </a:rPr>
              <a:t>Tổng quan về ngữ cảnh</a:t>
            </a:r>
            <a:endParaRPr b="0">
              <a:latin typeface="Montserrat" panose="00000500000000000000" pitchFamily="2" charset="0"/>
            </a:endParaRPr>
          </a:p>
        </p:txBody>
      </p:sp>
      <p:sp>
        <p:nvSpPr>
          <p:cNvPr id="139" name="Google Shape;139;p19"/>
          <p:cNvSpPr txBox="1">
            <a:spLocks noGrp="1"/>
          </p:cNvSpPr>
          <p:nvPr>
            <p:ph type="body" idx="2"/>
          </p:nvPr>
        </p:nvSpPr>
        <p:spPr>
          <a:xfrm>
            <a:off x="7332750" y="2742370"/>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b="0">
                <a:latin typeface="Montserrat" panose="00000500000000000000" pitchFamily="2" charset="0"/>
              </a:rPr>
              <a:t>Phương pháp đề xuất của bài báo</a:t>
            </a:r>
            <a:endParaRPr b="0">
              <a:latin typeface="Montserrat" panose="00000500000000000000" pitchFamily="2" charset="0"/>
            </a:endParaRPr>
          </a:p>
        </p:txBody>
      </p:sp>
      <p:sp>
        <p:nvSpPr>
          <p:cNvPr id="140" name="Google Shape;140;p19"/>
          <p:cNvSpPr txBox="1">
            <a:spLocks noGrp="1"/>
          </p:cNvSpPr>
          <p:nvPr>
            <p:ph type="body" idx="3"/>
          </p:nvPr>
        </p:nvSpPr>
        <p:spPr>
          <a:xfrm>
            <a:off x="7332725" y="4760929"/>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b="0">
                <a:latin typeface="Montserrat" panose="00000500000000000000" pitchFamily="2" charset="0"/>
              </a:rPr>
              <a:t>Nhận xét và đánh giá về phương pháp của bài báo</a:t>
            </a:r>
            <a:endParaRPr b="0">
              <a:latin typeface="Montserrat" panose="00000500000000000000" pitchFamily="2" charset="0"/>
            </a:endParaRPr>
          </a:p>
        </p:txBody>
      </p:sp>
      <p:sp>
        <p:nvSpPr>
          <p:cNvPr id="141" name="Google Shape;141;p19"/>
          <p:cNvSpPr txBox="1">
            <a:spLocks noGrp="1"/>
          </p:cNvSpPr>
          <p:nvPr>
            <p:ph type="title" idx="4"/>
          </p:nvPr>
        </p:nvSpPr>
        <p:spPr>
          <a:xfrm>
            <a:off x="2993825" y="2046600"/>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a:t>Tổng quan</a:t>
            </a:r>
            <a:endParaRPr/>
          </a:p>
        </p:txBody>
      </p:sp>
      <p:sp>
        <p:nvSpPr>
          <p:cNvPr id="142" name="Google Shape;142;p19"/>
          <p:cNvSpPr txBox="1">
            <a:spLocks noGrp="1"/>
          </p:cNvSpPr>
          <p:nvPr>
            <p:ph type="title" idx="5"/>
          </p:nvPr>
        </p:nvSpPr>
        <p:spPr>
          <a:xfrm>
            <a:off x="7332750" y="2046600"/>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Phương pháp</a:t>
            </a:r>
            <a:endParaRPr/>
          </a:p>
        </p:txBody>
      </p:sp>
      <p:sp>
        <p:nvSpPr>
          <p:cNvPr id="143" name="Google Shape;143;p19"/>
          <p:cNvSpPr txBox="1">
            <a:spLocks noGrp="1"/>
          </p:cNvSpPr>
          <p:nvPr>
            <p:ph type="title" idx="6"/>
          </p:nvPr>
        </p:nvSpPr>
        <p:spPr>
          <a:xfrm>
            <a:off x="7332725" y="4065159"/>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a:t>Nhận xét</a:t>
            </a:r>
            <a:endParaRPr/>
          </a:p>
        </p:txBody>
      </p:sp>
      <p:sp>
        <p:nvSpPr>
          <p:cNvPr id="144" name="Google Shape;144;p19"/>
          <p:cNvSpPr txBox="1">
            <a:spLocks noGrp="1"/>
          </p:cNvSpPr>
          <p:nvPr>
            <p:ph type="body" idx="7"/>
          </p:nvPr>
        </p:nvSpPr>
        <p:spPr>
          <a:xfrm>
            <a:off x="2993825" y="4760845"/>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b="0">
                <a:latin typeface="Montserrat" panose="00000500000000000000" pitchFamily="2" charset="0"/>
              </a:rPr>
              <a:t>Demo phương pháp thực hiện của bài báo</a:t>
            </a:r>
            <a:endParaRPr b="0">
              <a:latin typeface="Montserrat" panose="00000500000000000000" pitchFamily="2" charset="0"/>
            </a:endParaRPr>
          </a:p>
        </p:txBody>
      </p:sp>
      <p:sp>
        <p:nvSpPr>
          <p:cNvPr id="145" name="Google Shape;145;p19"/>
          <p:cNvSpPr txBox="1">
            <a:spLocks noGrp="1"/>
          </p:cNvSpPr>
          <p:nvPr>
            <p:ph type="title" idx="8"/>
          </p:nvPr>
        </p:nvSpPr>
        <p:spPr>
          <a:xfrm>
            <a:off x="2993825" y="4065075"/>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a:t>Thực nghiệm</a:t>
            </a:r>
            <a:endParaRPr/>
          </a:p>
        </p:txBody>
      </p:sp>
      <p:sp>
        <p:nvSpPr>
          <p:cNvPr id="146" name="Google Shape;146;p19"/>
          <p:cNvSpPr/>
          <p:nvPr/>
        </p:nvSpPr>
        <p:spPr>
          <a:xfrm>
            <a:off x="2230050" y="2256638"/>
            <a:ext cx="766461" cy="549659"/>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01</a:t>
            </a:r>
          </a:p>
        </p:txBody>
      </p:sp>
      <p:sp>
        <p:nvSpPr>
          <p:cNvPr id="147" name="Google Shape;147;p19"/>
          <p:cNvSpPr/>
          <p:nvPr/>
        </p:nvSpPr>
        <p:spPr>
          <a:xfrm>
            <a:off x="6440825" y="2256638"/>
            <a:ext cx="884026" cy="549659"/>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02</a:t>
            </a:r>
          </a:p>
        </p:txBody>
      </p:sp>
      <p:sp>
        <p:nvSpPr>
          <p:cNvPr id="148" name="Google Shape;148;p19"/>
          <p:cNvSpPr/>
          <p:nvPr/>
        </p:nvSpPr>
        <p:spPr>
          <a:xfrm>
            <a:off x="2153850" y="4314038"/>
            <a:ext cx="893187" cy="548132"/>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03</a:t>
            </a:r>
          </a:p>
        </p:txBody>
      </p:sp>
      <p:sp>
        <p:nvSpPr>
          <p:cNvPr id="149" name="Google Shape;149;p19"/>
          <p:cNvSpPr/>
          <p:nvPr/>
        </p:nvSpPr>
        <p:spPr>
          <a:xfrm>
            <a:off x="6440825" y="4314038"/>
            <a:ext cx="964184" cy="548132"/>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a:spLocks noGrp="1"/>
          </p:cNvSpPr>
          <p:nvPr>
            <p:ph type="title"/>
          </p:nvPr>
        </p:nvSpPr>
        <p:spPr>
          <a:xfrm>
            <a:off x="489098" y="324726"/>
            <a:ext cx="9197027"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Kết  quả thực nghiệm: Kịch bản 1</a:t>
            </a:r>
          </a:p>
        </p:txBody>
      </p:sp>
      <p:sp>
        <p:nvSpPr>
          <p:cNvPr id="171" name="Google Shape;171;p22"/>
          <p:cNvSpPr txBox="1">
            <a:spLocks noGrp="1"/>
          </p:cNvSpPr>
          <p:nvPr>
            <p:ph type="body" idx="1"/>
          </p:nvPr>
        </p:nvSpPr>
        <p:spPr>
          <a:xfrm>
            <a:off x="489098" y="1307737"/>
            <a:ext cx="9436395" cy="3439699"/>
          </a:xfrm>
          <a:prstGeom prst="rect">
            <a:avLst/>
          </a:prstGeom>
        </p:spPr>
        <p:txBody>
          <a:bodyPr spcFirstLastPara="1" wrap="square" lIns="121900" tIns="121900" rIns="121900" bIns="121900" anchor="t" anchorCtr="0">
            <a:noAutofit/>
          </a:bodyPr>
          <a:lstStyle/>
          <a:p>
            <a:pPr marL="0" lvl="0" indent="0" algn="just" rtl="0">
              <a:spcBef>
                <a:spcPts val="0"/>
              </a:spcBef>
              <a:spcAft>
                <a:spcPts val="0"/>
              </a:spcAft>
              <a:buNone/>
            </a:pPr>
            <a:r>
              <a:rPr lang="en-US" b="0">
                <a:latin typeface="Montserrat" panose="00000500000000000000" pitchFamily="2" charset="0"/>
                <a:sym typeface="Wingdings" panose="05000000000000000000" pitchFamily="2" charset="2"/>
              </a:rPr>
              <a:t>Kết quả gốc của bài báo:</a:t>
            </a:r>
          </a:p>
          <a:p>
            <a:pPr marL="285750" lvl="0" indent="-285750" algn="just" rtl="0">
              <a:spcBef>
                <a:spcPts val="0"/>
              </a:spcBef>
              <a:spcAft>
                <a:spcPts val="0"/>
              </a:spcAft>
              <a:buFont typeface="Wingdings" panose="05000000000000000000" pitchFamily="2" charset="2"/>
              <a:buChar char="q"/>
            </a:pPr>
            <a:endParaRPr lang="en-US" b="0">
              <a:latin typeface="Montserrat" panose="00000500000000000000" pitchFamily="2" charset="0"/>
              <a:sym typeface="Wingdings" panose="05000000000000000000" pitchFamily="2" charset="2"/>
            </a:endParaRPr>
          </a:p>
        </p:txBody>
      </p:sp>
      <p:pic>
        <p:nvPicPr>
          <p:cNvPr id="3" name="Picture 2" descr="A screenshot of a computer&#10;&#10;Description automatically generated">
            <a:extLst>
              <a:ext uri="{FF2B5EF4-FFF2-40B4-BE49-F238E27FC236}">
                <a16:creationId xmlns:a16="http://schemas.microsoft.com/office/drawing/2014/main" id="{7F484B4B-D0F7-4665-E2EF-77F50DDDC3F7}"/>
              </a:ext>
            </a:extLst>
          </p:cNvPr>
          <p:cNvPicPr>
            <a:picLocks noChangeAspect="1"/>
          </p:cNvPicPr>
          <p:nvPr/>
        </p:nvPicPr>
        <p:blipFill>
          <a:blip r:embed="rId3"/>
          <a:stretch>
            <a:fillRect/>
          </a:stretch>
        </p:blipFill>
        <p:spPr>
          <a:xfrm>
            <a:off x="2266507" y="1754672"/>
            <a:ext cx="7679416" cy="5066182"/>
          </a:xfrm>
          <a:prstGeom prst="rect">
            <a:avLst/>
          </a:prstGeom>
        </p:spPr>
      </p:pic>
    </p:spTree>
    <p:extLst>
      <p:ext uri="{BB962C8B-B14F-4D97-AF65-F5344CB8AC3E}">
        <p14:creationId xmlns:p14="http://schemas.microsoft.com/office/powerpoint/2010/main" val="3724434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a:spLocks noGrp="1"/>
          </p:cNvSpPr>
          <p:nvPr>
            <p:ph type="title"/>
          </p:nvPr>
        </p:nvSpPr>
        <p:spPr>
          <a:xfrm>
            <a:off x="489098" y="324726"/>
            <a:ext cx="9197027"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Kết  quả thực nghiệm: Kịch bản 1</a:t>
            </a:r>
          </a:p>
        </p:txBody>
      </p:sp>
      <p:sp>
        <p:nvSpPr>
          <p:cNvPr id="171" name="Google Shape;171;p22"/>
          <p:cNvSpPr txBox="1">
            <a:spLocks noGrp="1"/>
          </p:cNvSpPr>
          <p:nvPr>
            <p:ph type="body" idx="1"/>
          </p:nvPr>
        </p:nvSpPr>
        <p:spPr>
          <a:xfrm>
            <a:off x="489098" y="1307737"/>
            <a:ext cx="9436395" cy="3439699"/>
          </a:xfrm>
          <a:prstGeom prst="rect">
            <a:avLst/>
          </a:prstGeom>
        </p:spPr>
        <p:txBody>
          <a:bodyPr spcFirstLastPara="1" wrap="square" lIns="121900" tIns="121900" rIns="121900" bIns="121900" anchor="t" anchorCtr="0">
            <a:noAutofit/>
          </a:bodyPr>
          <a:lstStyle/>
          <a:p>
            <a:pPr marL="0" lvl="0" indent="0" algn="just" rtl="0">
              <a:spcBef>
                <a:spcPts val="0"/>
              </a:spcBef>
              <a:spcAft>
                <a:spcPts val="0"/>
              </a:spcAft>
              <a:buNone/>
            </a:pPr>
            <a:r>
              <a:rPr lang="en-US">
                <a:latin typeface="Montserrat" panose="00000500000000000000" pitchFamily="2" charset="0"/>
                <a:sym typeface="Wingdings" panose="05000000000000000000" pitchFamily="2" charset="2"/>
              </a:rPr>
              <a:t>Đánh giá</a:t>
            </a:r>
            <a:r>
              <a:rPr lang="en-US" b="0">
                <a:latin typeface="Montserrat" panose="00000500000000000000" pitchFamily="2" charset="0"/>
                <a:sym typeface="Wingdings" panose="05000000000000000000" pitchFamily="2" charset="2"/>
              </a:rPr>
              <a:t>: </a:t>
            </a:r>
          </a:p>
          <a:p>
            <a:pPr marL="0" lvl="0" indent="0" algn="just" rtl="0">
              <a:spcBef>
                <a:spcPts val="0"/>
              </a:spcBef>
              <a:spcAft>
                <a:spcPts val="0"/>
              </a:spcAft>
              <a:buNone/>
            </a:pPr>
            <a:r>
              <a:rPr lang="en-US" b="0">
                <a:latin typeface="Montserrat" panose="00000500000000000000" pitchFamily="2" charset="0"/>
                <a:sym typeface="Wingdings" panose="05000000000000000000" pitchFamily="2" charset="2"/>
              </a:rPr>
              <a:t>- </a:t>
            </a:r>
            <a:r>
              <a:rPr lang="vi-VN" b="0">
                <a:latin typeface="Montserrat" panose="00000500000000000000" pitchFamily="2" charset="0"/>
                <a:sym typeface="Wingdings" panose="05000000000000000000" pitchFamily="2" charset="2"/>
              </a:rPr>
              <a:t>Kết quả</a:t>
            </a:r>
            <a:r>
              <a:rPr lang="en-US" b="0">
                <a:latin typeface="Montserrat" panose="00000500000000000000" pitchFamily="2" charset="0"/>
                <a:sym typeface="Wingdings" panose="05000000000000000000" pitchFamily="2" charset="2"/>
              </a:rPr>
              <a:t> gần như</a:t>
            </a:r>
            <a:r>
              <a:rPr lang="vi-VN" b="0">
                <a:latin typeface="Montserrat" panose="00000500000000000000" pitchFamily="2" charset="0"/>
                <a:sym typeface="Wingdings" panose="05000000000000000000" pitchFamily="2" charset="2"/>
              </a:rPr>
              <a:t> tương </a:t>
            </a:r>
            <a:r>
              <a:rPr lang="en-US" b="0">
                <a:latin typeface="Montserrat" panose="00000500000000000000" pitchFamily="2" charset="0"/>
                <a:sym typeface="Wingdings" panose="05000000000000000000" pitchFamily="2" charset="2"/>
              </a:rPr>
              <a:t>đồng </a:t>
            </a:r>
            <a:r>
              <a:rPr lang="vi-VN" b="0">
                <a:latin typeface="Montserrat" panose="00000500000000000000" pitchFamily="2" charset="0"/>
                <a:sym typeface="Wingdings" panose="05000000000000000000" pitchFamily="2" charset="2"/>
              </a:rPr>
              <a:t>với kết quả trên bài báo</a:t>
            </a:r>
            <a:r>
              <a:rPr lang="en-US" b="0">
                <a:latin typeface="Montserrat" panose="00000500000000000000" pitchFamily="2" charset="0"/>
                <a:sym typeface="Wingdings" panose="05000000000000000000" pitchFamily="2" charset="2"/>
              </a:rPr>
              <a:t>.</a:t>
            </a:r>
          </a:p>
          <a:p>
            <a:pPr marL="0" lvl="0" indent="0" algn="just" rtl="0">
              <a:spcBef>
                <a:spcPts val="0"/>
              </a:spcBef>
              <a:spcAft>
                <a:spcPts val="0"/>
              </a:spcAft>
              <a:buNone/>
            </a:pPr>
            <a:r>
              <a:rPr lang="en-US" b="0">
                <a:latin typeface="Montserrat" panose="00000500000000000000" pitchFamily="2" charset="0"/>
                <a:sym typeface="Wingdings" panose="05000000000000000000" pitchFamily="2" charset="2"/>
              </a:rPr>
              <a:t>- </a:t>
            </a:r>
            <a:r>
              <a:rPr lang="vi-VN" b="0">
                <a:latin typeface="Montserrat" panose="00000500000000000000" pitchFamily="2" charset="0"/>
                <a:sym typeface="Wingdings" panose="05000000000000000000" pitchFamily="2" charset="2"/>
              </a:rPr>
              <a:t>gpt-3.5-turbo có khả năng phát hiện lỗi cao hơn, nhưng code-davinci-002 có ít kết quả </a:t>
            </a:r>
            <a:r>
              <a:rPr lang="en-US" b="0">
                <a:latin typeface="Montserrat" panose="00000500000000000000" pitchFamily="2" charset="0"/>
                <a:sym typeface="Wingdings" panose="05000000000000000000" pitchFamily="2" charset="2"/>
              </a:rPr>
              <a:t>FP hơn.</a:t>
            </a:r>
          </a:p>
          <a:p>
            <a:pPr marL="0" lvl="0" indent="0" algn="just" rtl="0">
              <a:spcBef>
                <a:spcPts val="0"/>
              </a:spcBef>
              <a:spcAft>
                <a:spcPts val="0"/>
              </a:spcAft>
              <a:buNone/>
            </a:pPr>
            <a:r>
              <a:rPr lang="en-US">
                <a:latin typeface="Montserrat" panose="00000500000000000000" pitchFamily="2" charset="0"/>
                <a:sym typeface="Wingdings" panose="05000000000000000000" pitchFamily="2" charset="2"/>
              </a:rPr>
              <a:t>Nhận xét</a:t>
            </a:r>
            <a:r>
              <a:rPr lang="en-US" b="0">
                <a:latin typeface="Montserrat" panose="00000500000000000000" pitchFamily="2" charset="0"/>
                <a:sym typeface="Wingdings" panose="05000000000000000000" pitchFamily="2" charset="2"/>
              </a:rPr>
              <a:t>: </a:t>
            </a:r>
          </a:p>
          <a:p>
            <a:pPr marL="0" lvl="0" indent="0" algn="just" rtl="0">
              <a:spcBef>
                <a:spcPts val="0"/>
              </a:spcBef>
              <a:spcAft>
                <a:spcPts val="0"/>
              </a:spcAft>
              <a:buNone/>
            </a:pPr>
            <a:r>
              <a:rPr lang="en-US" b="0">
                <a:latin typeface="Montserrat" panose="00000500000000000000" pitchFamily="2" charset="0"/>
                <a:sym typeface="Wingdings" panose="05000000000000000000" pitchFamily="2" charset="2"/>
              </a:rPr>
              <a:t>- Kết quả bị thay đổi so với đánh giá ban đầu của bài báo có thể do lúc thực hiện generation ra các đoạn mã thay thế để kiểm tra sẽ khác nhau do mỗi request đến các model LLM sẽ trả về 1 response khác nhau, từ đó dẫn đến mỗi lần thực hiện generation code và đánh giá kết quả sẽ có sự khác nhau.</a:t>
            </a:r>
          </a:p>
          <a:p>
            <a:pPr marL="0" lvl="0" indent="0" algn="just" rtl="0">
              <a:spcBef>
                <a:spcPts val="0"/>
              </a:spcBef>
              <a:spcAft>
                <a:spcPts val="0"/>
              </a:spcAft>
              <a:buNone/>
            </a:pPr>
            <a:r>
              <a:rPr lang="en-US" b="0">
                <a:latin typeface="Montserrat" panose="00000500000000000000" pitchFamily="2" charset="0"/>
                <a:sym typeface="Wingdings" panose="05000000000000000000" pitchFamily="2" charset="2"/>
              </a:rPr>
              <a:t>- Cấu hình máy tính sẽ không ảnh hưởng nhiều đến thời gian training dữ liệu do quá trình tốn thời gian nhất trong mô hình này đó là yêu cầu sinh code từ LLM.  </a:t>
            </a:r>
          </a:p>
          <a:p>
            <a:pPr marL="0" lvl="0" indent="0" algn="just" rtl="0">
              <a:spcBef>
                <a:spcPts val="0"/>
              </a:spcBef>
              <a:spcAft>
                <a:spcPts val="0"/>
              </a:spcAft>
              <a:buNone/>
            </a:pPr>
            <a:r>
              <a:rPr lang="en-US" b="0">
                <a:latin typeface="Montserrat" panose="00000500000000000000" pitchFamily="2" charset="0"/>
                <a:sym typeface="Wingdings" panose="05000000000000000000" pitchFamily="2" charset="2"/>
              </a:rPr>
              <a:t>- Bên cạnh đó, chi phí trong việc sử dụng các API LLM cũng là một vấn đề đáng quan tâm. Để cho ra kết quả với bộ dữ liệu của tác giả với API gpt-3.5-turbo tốn khoảng 40$.</a:t>
            </a:r>
          </a:p>
        </p:txBody>
      </p:sp>
    </p:spTree>
    <p:extLst>
      <p:ext uri="{BB962C8B-B14F-4D97-AF65-F5344CB8AC3E}">
        <p14:creationId xmlns:p14="http://schemas.microsoft.com/office/powerpoint/2010/main" val="4225926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a:spLocks noGrp="1"/>
          </p:cNvSpPr>
          <p:nvPr>
            <p:ph type="title"/>
          </p:nvPr>
        </p:nvSpPr>
        <p:spPr>
          <a:xfrm>
            <a:off x="489098" y="324726"/>
            <a:ext cx="9197027"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Kết  quả thực nghiệm: Kịch bản 2</a:t>
            </a:r>
          </a:p>
        </p:txBody>
      </p:sp>
      <p:sp>
        <p:nvSpPr>
          <p:cNvPr id="171" name="Google Shape;171;p22"/>
          <p:cNvSpPr txBox="1">
            <a:spLocks noGrp="1"/>
          </p:cNvSpPr>
          <p:nvPr>
            <p:ph type="body" idx="1"/>
          </p:nvPr>
        </p:nvSpPr>
        <p:spPr>
          <a:xfrm>
            <a:off x="489098" y="1307737"/>
            <a:ext cx="9436395" cy="3439699"/>
          </a:xfrm>
          <a:prstGeom prst="rect">
            <a:avLst/>
          </a:prstGeom>
        </p:spPr>
        <p:txBody>
          <a:bodyPr spcFirstLastPara="1" wrap="square" lIns="121900" tIns="121900" rIns="121900" bIns="121900" anchor="t" anchorCtr="0">
            <a:noAutofit/>
          </a:bodyPr>
          <a:lstStyle/>
          <a:p>
            <a:pPr marL="285750" lvl="0" indent="-285750" algn="just" rtl="0">
              <a:spcBef>
                <a:spcPts val="0"/>
              </a:spcBef>
              <a:spcAft>
                <a:spcPts val="0"/>
              </a:spcAft>
              <a:buFont typeface="Wingdings" panose="05000000000000000000" pitchFamily="2" charset="2"/>
              <a:buChar char="q"/>
            </a:pPr>
            <a:r>
              <a:rPr lang="en-US">
                <a:latin typeface="Montserrat" panose="00000500000000000000" pitchFamily="2" charset="0"/>
                <a:sym typeface="Wingdings" panose="05000000000000000000" pitchFamily="2" charset="2"/>
              </a:rPr>
              <a:t>Thời gian thực thi</a:t>
            </a:r>
            <a:r>
              <a:rPr lang="en-US" b="0">
                <a:latin typeface="Montserrat" panose="00000500000000000000" pitchFamily="2" charset="0"/>
                <a:sym typeface="Wingdings" panose="05000000000000000000" pitchFamily="2" charset="2"/>
              </a:rPr>
              <a:t>: khoảng 1h30 chạy trên bộ dữ liệu của nhóm. API sử dụng là gpt-3.5-tubro TIER free.</a:t>
            </a:r>
          </a:p>
          <a:p>
            <a:pPr marL="285750" lvl="0" indent="-285750" algn="just"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Do vấn đề về chi phí, ở kịch bản này nhóm chỉ có thể sử dụng API TIER free.</a:t>
            </a:r>
          </a:p>
          <a:p>
            <a:pPr marL="285750" lvl="0" indent="-285750" algn="just"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Sử dụng 3 tiêu chí để đánh giá là Number of defects detected (DD), False Positive Rate (FPR) và True Positive Rate (TPR) tương tự như kịch bản 1.</a:t>
            </a:r>
          </a:p>
        </p:txBody>
      </p:sp>
    </p:spTree>
    <p:extLst>
      <p:ext uri="{BB962C8B-B14F-4D97-AF65-F5344CB8AC3E}">
        <p14:creationId xmlns:p14="http://schemas.microsoft.com/office/powerpoint/2010/main" val="690431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a:spLocks noGrp="1"/>
          </p:cNvSpPr>
          <p:nvPr>
            <p:ph type="title"/>
          </p:nvPr>
        </p:nvSpPr>
        <p:spPr>
          <a:xfrm>
            <a:off x="489098" y="324726"/>
            <a:ext cx="9197027"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Kết  quả thực nghiệm: Kịch bản 2</a:t>
            </a:r>
          </a:p>
        </p:txBody>
      </p:sp>
      <p:sp>
        <p:nvSpPr>
          <p:cNvPr id="171" name="Google Shape;171;p22"/>
          <p:cNvSpPr txBox="1">
            <a:spLocks noGrp="1"/>
          </p:cNvSpPr>
          <p:nvPr>
            <p:ph type="body" idx="1"/>
          </p:nvPr>
        </p:nvSpPr>
        <p:spPr>
          <a:xfrm>
            <a:off x="489098" y="1307737"/>
            <a:ext cx="9436395" cy="3439699"/>
          </a:xfrm>
          <a:prstGeom prst="rect">
            <a:avLst/>
          </a:prstGeom>
        </p:spPr>
        <p:txBody>
          <a:bodyPr spcFirstLastPara="1" wrap="square" lIns="121900" tIns="121900" rIns="121900" bIns="121900" anchor="t" anchorCtr="0">
            <a:noAutofit/>
          </a:bodyPr>
          <a:lstStyle/>
          <a:p>
            <a:pPr marL="0" lvl="0" indent="0" algn="just" rtl="0">
              <a:spcBef>
                <a:spcPts val="0"/>
              </a:spcBef>
              <a:spcAft>
                <a:spcPts val="0"/>
              </a:spcAft>
              <a:buNone/>
            </a:pPr>
            <a:r>
              <a:rPr lang="en-US" b="0">
                <a:latin typeface="Montserrat" panose="00000500000000000000" pitchFamily="2" charset="0"/>
                <a:sym typeface="Wingdings" panose="05000000000000000000" pitchFamily="2" charset="2"/>
              </a:rPr>
              <a:t>Kết quả khi chạy với dataset của nhóm:</a:t>
            </a:r>
          </a:p>
          <a:p>
            <a:pPr marL="285750" lvl="0" indent="-285750" algn="just" rtl="0">
              <a:spcBef>
                <a:spcPts val="0"/>
              </a:spcBef>
              <a:spcAft>
                <a:spcPts val="0"/>
              </a:spcAft>
              <a:buFont typeface="Wingdings" panose="05000000000000000000" pitchFamily="2" charset="2"/>
              <a:buChar char="q"/>
            </a:pPr>
            <a:endParaRPr lang="en-US" b="0">
              <a:latin typeface="Montserrat" panose="00000500000000000000" pitchFamily="2" charset="0"/>
              <a:sym typeface="Wingdings" panose="05000000000000000000" pitchFamily="2" charset="2"/>
            </a:endParaRPr>
          </a:p>
        </p:txBody>
      </p:sp>
      <p:pic>
        <p:nvPicPr>
          <p:cNvPr id="3" name="Picture 2" descr="A white background with black text&#10;&#10;Description automatically generated">
            <a:extLst>
              <a:ext uri="{FF2B5EF4-FFF2-40B4-BE49-F238E27FC236}">
                <a16:creationId xmlns:a16="http://schemas.microsoft.com/office/drawing/2014/main" id="{AB18647F-E84C-2D7E-C20F-632132138EF6}"/>
              </a:ext>
            </a:extLst>
          </p:cNvPr>
          <p:cNvPicPr>
            <a:picLocks noChangeAspect="1"/>
          </p:cNvPicPr>
          <p:nvPr/>
        </p:nvPicPr>
        <p:blipFill>
          <a:blip r:embed="rId3"/>
          <a:stretch>
            <a:fillRect/>
          </a:stretch>
        </p:blipFill>
        <p:spPr>
          <a:xfrm>
            <a:off x="1451344" y="1849011"/>
            <a:ext cx="10091522" cy="2357150"/>
          </a:xfrm>
          <a:prstGeom prst="rect">
            <a:avLst/>
          </a:prstGeom>
        </p:spPr>
      </p:pic>
    </p:spTree>
    <p:extLst>
      <p:ext uri="{BB962C8B-B14F-4D97-AF65-F5344CB8AC3E}">
        <p14:creationId xmlns:p14="http://schemas.microsoft.com/office/powerpoint/2010/main" val="178415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a:spLocks noGrp="1"/>
          </p:cNvSpPr>
          <p:nvPr>
            <p:ph type="title"/>
          </p:nvPr>
        </p:nvSpPr>
        <p:spPr>
          <a:xfrm>
            <a:off x="489098" y="324726"/>
            <a:ext cx="9197027"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Kết  quả thực nghiệm: Kịch bản 2</a:t>
            </a:r>
          </a:p>
        </p:txBody>
      </p:sp>
      <p:sp>
        <p:nvSpPr>
          <p:cNvPr id="171" name="Google Shape;171;p22"/>
          <p:cNvSpPr txBox="1">
            <a:spLocks noGrp="1"/>
          </p:cNvSpPr>
          <p:nvPr>
            <p:ph type="body" idx="1"/>
          </p:nvPr>
        </p:nvSpPr>
        <p:spPr>
          <a:xfrm>
            <a:off x="489098" y="1307737"/>
            <a:ext cx="9436395" cy="3439699"/>
          </a:xfrm>
          <a:prstGeom prst="rect">
            <a:avLst/>
          </a:prstGeom>
        </p:spPr>
        <p:txBody>
          <a:bodyPr spcFirstLastPara="1" wrap="square" lIns="121900" tIns="121900" rIns="121900" bIns="121900" anchor="t" anchorCtr="0">
            <a:noAutofit/>
          </a:bodyPr>
          <a:lstStyle/>
          <a:p>
            <a:pPr marL="0" lvl="0" indent="0" algn="just" rtl="0">
              <a:spcBef>
                <a:spcPts val="0"/>
              </a:spcBef>
              <a:spcAft>
                <a:spcPts val="0"/>
              </a:spcAft>
              <a:buNone/>
            </a:pPr>
            <a:r>
              <a:rPr lang="en-US">
                <a:latin typeface="Montserrat" panose="00000500000000000000" pitchFamily="2" charset="0"/>
                <a:sym typeface="Wingdings" panose="05000000000000000000" pitchFamily="2" charset="2"/>
              </a:rPr>
              <a:t>Đánh giá</a:t>
            </a:r>
            <a:r>
              <a:rPr lang="en-US" b="0">
                <a:latin typeface="Montserrat" panose="00000500000000000000" pitchFamily="2" charset="0"/>
                <a:sym typeface="Wingdings" panose="05000000000000000000" pitchFamily="2" charset="2"/>
              </a:rPr>
              <a:t>: </a:t>
            </a:r>
          </a:p>
          <a:p>
            <a:pPr marL="0" indent="0" algn="just">
              <a:buNone/>
            </a:pPr>
            <a:r>
              <a:rPr lang="vi-VN" b="0">
                <a:latin typeface="Montserrat" panose="00000500000000000000" pitchFamily="2" charset="0"/>
                <a:sym typeface="Wingdings" panose="05000000000000000000" pitchFamily="2" charset="2"/>
              </a:rPr>
              <a:t>Mô hình này nhận biết được nhiều bug trong bộ dữ liệu của nhóm phát triển thêm. </a:t>
            </a:r>
            <a:endParaRPr lang="en-US" b="0">
              <a:latin typeface="Montserrat" panose="00000500000000000000" pitchFamily="2" charset="0"/>
              <a:sym typeface="Wingdings" panose="05000000000000000000" pitchFamily="2" charset="2"/>
            </a:endParaRPr>
          </a:p>
          <a:p>
            <a:pPr marL="0" indent="0" algn="just">
              <a:buNone/>
            </a:pPr>
            <a:r>
              <a:rPr lang="en-US">
                <a:latin typeface="Montserrat" panose="00000500000000000000" pitchFamily="2" charset="0"/>
                <a:sym typeface="Wingdings" panose="05000000000000000000" pitchFamily="2" charset="2"/>
              </a:rPr>
              <a:t>Nhận xét</a:t>
            </a:r>
            <a:r>
              <a:rPr lang="en-US" b="0">
                <a:latin typeface="Montserrat" panose="00000500000000000000" pitchFamily="2" charset="0"/>
                <a:sym typeface="Wingdings" panose="05000000000000000000" pitchFamily="2" charset="2"/>
              </a:rPr>
              <a:t>:</a:t>
            </a:r>
          </a:p>
          <a:p>
            <a:pPr marL="0" indent="0" algn="just">
              <a:buNone/>
            </a:pPr>
            <a:r>
              <a:rPr lang="en-US" b="0">
                <a:latin typeface="Montserrat" panose="00000500000000000000" pitchFamily="2" charset="0"/>
                <a:sym typeface="Wingdings" panose="05000000000000000000" pitchFamily="2" charset="2"/>
              </a:rPr>
              <a:t>Bộ dữ liệu tuy nhỏ nhưng thời gian thực hiện vẫn lâu do giới hạn của API. </a:t>
            </a:r>
          </a:p>
        </p:txBody>
      </p:sp>
    </p:spTree>
    <p:extLst>
      <p:ext uri="{BB962C8B-B14F-4D97-AF65-F5344CB8AC3E}">
        <p14:creationId xmlns:p14="http://schemas.microsoft.com/office/powerpoint/2010/main" val="3335100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62" name="Google Shape;162;p21"/>
          <p:cNvSpPr txBox="1">
            <a:spLocks noGrp="1"/>
          </p:cNvSpPr>
          <p:nvPr>
            <p:ph type="body" idx="1"/>
          </p:nvPr>
        </p:nvSpPr>
        <p:spPr>
          <a:xfrm>
            <a:off x="589400" y="4649500"/>
            <a:ext cx="11104200" cy="7635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b="0">
                <a:latin typeface="Montserrat" panose="00000500000000000000" pitchFamily="2" charset="0"/>
              </a:rPr>
              <a:t>Nhận xét</a:t>
            </a:r>
            <a:r>
              <a:rPr lang="en-US" b="0">
                <a:latin typeface="Montserrat" panose="00000500000000000000" pitchFamily="2" charset="0"/>
              </a:rPr>
              <a:t>, </a:t>
            </a:r>
            <a:r>
              <a:rPr lang="vi-VN" b="0">
                <a:latin typeface="Montserrat" panose="00000500000000000000" pitchFamily="2" charset="0"/>
              </a:rPr>
              <a:t>đánh giá về phương pháp của bài báo</a:t>
            </a:r>
            <a:r>
              <a:rPr lang="en-US" b="0">
                <a:latin typeface="Montserrat" panose="00000500000000000000" pitchFamily="2" charset="0"/>
              </a:rPr>
              <a:t> và đề xuất hướng phát triển</a:t>
            </a:r>
            <a:endParaRPr lang="vi-VN" b="0">
              <a:latin typeface="Montserrat" panose="00000500000000000000" pitchFamily="2" charset="0"/>
            </a:endParaRPr>
          </a:p>
        </p:txBody>
      </p:sp>
      <p:sp>
        <p:nvSpPr>
          <p:cNvPr id="163" name="Google Shape;163;p21"/>
          <p:cNvSpPr txBox="1">
            <a:spLocks noGrp="1"/>
          </p:cNvSpPr>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t>Nhận xét</a:t>
            </a:r>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4</a:t>
            </a:r>
            <a:endParaRPr b="1" i="0">
              <a:ln w="28575" cap="flat" cmpd="sng">
                <a:solidFill>
                  <a:schemeClr val="dk1"/>
                </a:solidFill>
                <a:prstDash val="solid"/>
                <a:round/>
                <a:headEnd type="none" w="sm" len="sm"/>
                <a:tailEnd type="none" w="sm" len="sm"/>
              </a:ln>
              <a:noFill/>
              <a:latin typeface="Calistoga"/>
            </a:endParaRPr>
          </a:p>
        </p:txBody>
      </p:sp>
    </p:spTree>
    <p:extLst>
      <p:ext uri="{BB962C8B-B14F-4D97-AF65-F5344CB8AC3E}">
        <p14:creationId xmlns:p14="http://schemas.microsoft.com/office/powerpoint/2010/main" val="4033004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a:spLocks noGrp="1"/>
          </p:cNvSpPr>
          <p:nvPr>
            <p:ph type="title"/>
          </p:nvPr>
        </p:nvSpPr>
        <p:spPr>
          <a:xfrm>
            <a:off x="489098" y="319410"/>
            <a:ext cx="9197027"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Nhận xét</a:t>
            </a:r>
          </a:p>
        </p:txBody>
      </p:sp>
      <p:sp>
        <p:nvSpPr>
          <p:cNvPr id="171" name="Google Shape;171;p22"/>
          <p:cNvSpPr txBox="1">
            <a:spLocks noGrp="1"/>
          </p:cNvSpPr>
          <p:nvPr>
            <p:ph type="body" idx="1"/>
          </p:nvPr>
        </p:nvSpPr>
        <p:spPr>
          <a:xfrm>
            <a:off x="489098" y="1307737"/>
            <a:ext cx="9436395" cy="3439699"/>
          </a:xfrm>
          <a:prstGeom prst="rect">
            <a:avLst/>
          </a:prstGeom>
        </p:spPr>
        <p:txBody>
          <a:bodyPr spcFirstLastPara="1" wrap="square" lIns="121900" tIns="121900" rIns="121900" bIns="121900" anchor="t" anchorCtr="0">
            <a:noAutofit/>
          </a:bodyPr>
          <a:lstStyle/>
          <a:p>
            <a:pPr marL="0" lvl="0" indent="0" algn="just" rtl="0">
              <a:spcBef>
                <a:spcPts val="0"/>
              </a:spcBef>
              <a:spcAft>
                <a:spcPts val="0"/>
              </a:spcAft>
              <a:buNone/>
            </a:pPr>
            <a:r>
              <a:rPr lang="vi-VN" b="0">
                <a:latin typeface="Montserrat" panose="00000500000000000000" pitchFamily="2" charset="0"/>
                <a:sym typeface="Wingdings" panose="05000000000000000000" pitchFamily="2" charset="2"/>
              </a:rPr>
              <a:t>Đề tài này rất tiềm năng trong tương lai vì công nghệ LLM hiện nay đang phát triển rất nhanh chóng</a:t>
            </a:r>
            <a:r>
              <a:rPr lang="en-US" b="0">
                <a:latin typeface="Montserrat" panose="00000500000000000000" pitchFamily="2" charset="0"/>
                <a:sym typeface="Wingdings" panose="05000000000000000000" pitchFamily="2" charset="2"/>
              </a:rPr>
              <a:t>. </a:t>
            </a:r>
            <a:r>
              <a:rPr lang="vi-VN" b="0">
                <a:latin typeface="Montserrat" panose="00000500000000000000" pitchFamily="2" charset="0"/>
                <a:sym typeface="Wingdings" panose="05000000000000000000" pitchFamily="2" charset="2"/>
              </a:rPr>
              <a:t>Tuy nhiên, hiện tại đề tài này vẫn làm còn khá </a:t>
            </a:r>
            <a:r>
              <a:rPr lang="en-US" b="0">
                <a:latin typeface="Montserrat" panose="00000500000000000000" pitchFamily="2" charset="0"/>
                <a:sym typeface="Wingdings" panose="05000000000000000000" pitchFamily="2" charset="2"/>
              </a:rPr>
              <a:t>thô sơ</a:t>
            </a:r>
            <a:r>
              <a:rPr lang="vi-VN" b="0">
                <a:latin typeface="Montserrat" panose="00000500000000000000" pitchFamily="2" charset="0"/>
                <a:sym typeface="Wingdings" panose="05000000000000000000" pitchFamily="2" charset="2"/>
              </a:rPr>
              <a:t>, chưa hoàn chỉnh</a:t>
            </a:r>
            <a:r>
              <a:rPr lang="en-US" b="0">
                <a:latin typeface="Montserrat" panose="00000500000000000000" pitchFamily="2" charset="0"/>
                <a:sym typeface="Wingdings" panose="05000000000000000000" pitchFamily="2" charset="2"/>
              </a:rPr>
              <a:t>:</a:t>
            </a:r>
          </a:p>
          <a:p>
            <a:pPr marL="342900" lvl="0" indent="-342900" algn="just"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Bộ </a:t>
            </a:r>
            <a:r>
              <a:rPr lang="vi-VN" b="0">
                <a:latin typeface="Montserrat" panose="00000500000000000000" pitchFamily="2" charset="0"/>
                <a:sym typeface="Wingdings" panose="05000000000000000000" pitchFamily="2" charset="2"/>
              </a:rPr>
              <a:t>dữ liệu của mô hình hiện tại còn được xử lý một cách thủ công</a:t>
            </a:r>
            <a:r>
              <a:rPr lang="en-US" b="0">
                <a:latin typeface="Montserrat" panose="00000500000000000000" pitchFamily="2" charset="0"/>
                <a:sym typeface="Wingdings" panose="05000000000000000000" pitchFamily="2" charset="2"/>
              </a:rPr>
              <a:t>. L</a:t>
            </a:r>
            <a:r>
              <a:rPr lang="vi-VN" b="0">
                <a:latin typeface="Montserrat" panose="00000500000000000000" pitchFamily="2" charset="0"/>
                <a:sym typeface="Wingdings" panose="05000000000000000000" pitchFamily="2" charset="2"/>
              </a:rPr>
              <a:t>ượng dữ liệu ban đầu để kiểm tra trong bài báo chưa đủ lớn</a:t>
            </a:r>
            <a:r>
              <a:rPr lang="en-US" b="0">
                <a:latin typeface="Montserrat" panose="00000500000000000000" pitchFamily="2" charset="0"/>
                <a:sym typeface="Wingdings" panose="05000000000000000000" pitchFamily="2" charset="2"/>
              </a:rPr>
              <a:t>.</a:t>
            </a:r>
          </a:p>
          <a:p>
            <a:pPr marL="342900" lvl="0" indent="-342900" algn="just"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Các </a:t>
            </a:r>
            <a:r>
              <a:rPr lang="vi-VN" b="0">
                <a:latin typeface="Montserrat" panose="00000500000000000000" pitchFamily="2" charset="0"/>
                <a:sym typeface="Wingdings" panose="05000000000000000000" pitchFamily="2" charset="2"/>
              </a:rPr>
              <a:t>tiêu chí để xác định mã nguồn có lỗi hay không hiện nay trong còn khá hạn chế</a:t>
            </a:r>
            <a:r>
              <a:rPr lang="en-US" b="0">
                <a:latin typeface="Montserrat" panose="00000500000000000000" pitchFamily="2" charset="0"/>
                <a:sym typeface="Wingdings" panose="05000000000000000000" pitchFamily="2" charset="2"/>
              </a:rPr>
              <a:t>, tỉ tệ FPR có thể tăng lên.</a:t>
            </a:r>
          </a:p>
          <a:p>
            <a:pPr marL="342900" lvl="0" indent="-342900" algn="just"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Hiện tại mô hình chỉ có thể kiểm tra lỗi theo các dòng cố định, có thể </a:t>
            </a:r>
            <a:r>
              <a:rPr lang="vi-VN" b="0">
                <a:latin typeface="Montserrat" panose="00000500000000000000" pitchFamily="2" charset="0"/>
                <a:sym typeface="Wingdings" panose="05000000000000000000" pitchFamily="2" charset="2"/>
              </a:rPr>
              <a:t>không phát hiện được những lỗi liên quan đến cấu trúc hay luồng của chương trình</a:t>
            </a:r>
            <a:r>
              <a:rPr lang="en-US" b="0">
                <a:latin typeface="Montserrat" panose="00000500000000000000" pitchFamily="2" charset="0"/>
                <a:sym typeface="Wingdings" panose="05000000000000000000" pitchFamily="2" charset="2"/>
              </a:rPr>
              <a:t>.</a:t>
            </a:r>
          </a:p>
          <a:p>
            <a:pPr marL="342900" lvl="0" indent="-342900" algn="just"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Thời </a:t>
            </a:r>
            <a:r>
              <a:rPr lang="vi-VN" b="0">
                <a:latin typeface="Montserrat" panose="00000500000000000000" pitchFamily="2" charset="0"/>
                <a:sym typeface="Wingdings" panose="05000000000000000000" pitchFamily="2" charset="2"/>
              </a:rPr>
              <a:t>gian kiểm tra</a:t>
            </a:r>
            <a:r>
              <a:rPr lang="en-US" b="0">
                <a:latin typeface="Montserrat" panose="00000500000000000000" pitchFamily="2" charset="0"/>
                <a:sym typeface="Wingdings" panose="05000000000000000000" pitchFamily="2" charset="2"/>
              </a:rPr>
              <a:t> mã nguồn</a:t>
            </a:r>
            <a:r>
              <a:rPr lang="vi-VN" b="0">
                <a:latin typeface="Montserrat" panose="00000500000000000000" pitchFamily="2" charset="0"/>
                <a:sym typeface="Wingdings" panose="05000000000000000000" pitchFamily="2" charset="2"/>
              </a:rPr>
              <a:t> lâu </a:t>
            </a:r>
            <a:r>
              <a:rPr lang="en-US" b="0">
                <a:latin typeface="Montserrat" panose="00000500000000000000" pitchFamily="2" charset="0"/>
                <a:sym typeface="Wingdings" panose="05000000000000000000" pitchFamily="2" charset="2"/>
              </a:rPr>
              <a:t>do vấn đề giới hạn tốc độ trả lời truy vấn của các LLM.</a:t>
            </a:r>
          </a:p>
        </p:txBody>
      </p:sp>
    </p:spTree>
    <p:extLst>
      <p:ext uri="{BB962C8B-B14F-4D97-AF65-F5344CB8AC3E}">
        <p14:creationId xmlns:p14="http://schemas.microsoft.com/office/powerpoint/2010/main" val="17787676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a:spLocks noGrp="1"/>
          </p:cNvSpPr>
          <p:nvPr>
            <p:ph type="title"/>
          </p:nvPr>
        </p:nvSpPr>
        <p:spPr>
          <a:xfrm>
            <a:off x="489098" y="319410"/>
            <a:ext cx="9197027"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Đề xuất</a:t>
            </a:r>
          </a:p>
        </p:txBody>
      </p:sp>
      <p:sp>
        <p:nvSpPr>
          <p:cNvPr id="171" name="Google Shape;171;p22"/>
          <p:cNvSpPr txBox="1">
            <a:spLocks noGrp="1"/>
          </p:cNvSpPr>
          <p:nvPr>
            <p:ph type="body" idx="1"/>
          </p:nvPr>
        </p:nvSpPr>
        <p:spPr>
          <a:xfrm>
            <a:off x="489098" y="1307737"/>
            <a:ext cx="9436395" cy="3439699"/>
          </a:xfrm>
          <a:prstGeom prst="rect">
            <a:avLst/>
          </a:prstGeom>
        </p:spPr>
        <p:txBody>
          <a:bodyPr spcFirstLastPara="1" wrap="square" lIns="121900" tIns="121900" rIns="121900" bIns="121900" anchor="t" anchorCtr="0">
            <a:noAutofit/>
          </a:bodyPr>
          <a:lstStyle/>
          <a:p>
            <a:pPr marL="0" lvl="0" indent="0" algn="just" rtl="0">
              <a:spcBef>
                <a:spcPts val="0"/>
              </a:spcBef>
              <a:spcAft>
                <a:spcPts val="0"/>
              </a:spcAft>
              <a:buNone/>
            </a:pPr>
            <a:r>
              <a:rPr lang="en-US" b="0">
                <a:latin typeface="Montserrat" panose="00000500000000000000" pitchFamily="2" charset="0"/>
                <a:sym typeface="Wingdings" panose="05000000000000000000" pitchFamily="2" charset="2"/>
              </a:rPr>
              <a:t>Có thể áp dụng các cải tiến sau:</a:t>
            </a:r>
          </a:p>
          <a:p>
            <a:pPr marL="342900" lvl="0" indent="-342900" algn="just"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C</a:t>
            </a:r>
            <a:r>
              <a:rPr lang="vi-VN" b="0">
                <a:latin typeface="Montserrat" panose="00000500000000000000" pitchFamily="2" charset="0"/>
                <a:sym typeface="Wingdings" panose="05000000000000000000" pitchFamily="2" charset="2"/>
              </a:rPr>
              <a:t>ần phát triển thêm cơ chế xác định dòng code cần kiểm tra một cách tự động hoặc không cần phải xác định dòng code này khi đưa vào mô hình.</a:t>
            </a:r>
            <a:endParaRPr lang="en-US" b="0">
              <a:latin typeface="Montserrat" panose="00000500000000000000" pitchFamily="2" charset="0"/>
              <a:sym typeface="Wingdings" panose="05000000000000000000" pitchFamily="2" charset="2"/>
            </a:endParaRPr>
          </a:p>
          <a:p>
            <a:pPr marL="342900" lvl="0" indent="-342900" algn="just"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Áp dụng thêm nhiều tiêu chí phân loại và đánh giá cho mô hình này để tăng độ chính xác cho mô hình.</a:t>
            </a:r>
          </a:p>
          <a:p>
            <a:pPr marL="342900" lvl="0" indent="-342900" algn="just"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Phát triển hệ thống từ việc kiểm tra theo dòng thành kiểm tra theo từng đoạn code xác định.</a:t>
            </a:r>
          </a:p>
          <a:p>
            <a:pPr marL="342900" lvl="0" indent="-342900" algn="just"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P</a:t>
            </a:r>
            <a:r>
              <a:rPr lang="vi-VN" b="0">
                <a:latin typeface="Montserrat" panose="00000500000000000000" pitchFamily="2" charset="0"/>
                <a:sym typeface="Wingdings" panose="05000000000000000000" pitchFamily="2" charset="2"/>
              </a:rPr>
              <a:t>hát triển các cơ chế sử dụng đồng thời nhiều LLM trong một lần chạy để cải thiện tốc độ của hệ thống.</a:t>
            </a:r>
            <a:endParaRPr lang="en-US" b="0">
              <a:latin typeface="Montserrat" panose="00000500000000000000" pitchFamily="2" charset="0"/>
              <a:sym typeface="Wingdings" panose="05000000000000000000" pitchFamily="2" charset="2"/>
            </a:endParaRPr>
          </a:p>
        </p:txBody>
      </p:sp>
    </p:spTree>
    <p:extLst>
      <p:ext uri="{BB962C8B-B14F-4D97-AF65-F5344CB8AC3E}">
        <p14:creationId xmlns:p14="http://schemas.microsoft.com/office/powerpoint/2010/main" val="3792016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6"/>
          <p:cNvSpPr/>
          <p:nvPr/>
        </p:nvSpPr>
        <p:spPr>
          <a:xfrm>
            <a:off x="1059150" y="1585350"/>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385" name="Google Shape;385;p36"/>
          <p:cNvSpPr txBox="1">
            <a:spLocks noGrp="1"/>
          </p:cNvSpPr>
          <p:nvPr>
            <p:ph type="title"/>
          </p:nvPr>
        </p:nvSpPr>
        <p:spPr>
          <a:xfrm>
            <a:off x="1373000" y="1885163"/>
            <a:ext cx="5581500" cy="896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sz="6000"/>
              <a:t>Thank you!</a:t>
            </a:r>
            <a:endParaRPr sz="6000"/>
          </a:p>
        </p:txBody>
      </p:sp>
      <p:sp>
        <p:nvSpPr>
          <p:cNvPr id="386" name="Google Shape;386;p36"/>
          <p:cNvSpPr/>
          <p:nvPr/>
        </p:nvSpPr>
        <p:spPr>
          <a:xfrm>
            <a:off x="2258390" y="4870365"/>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7" name="Google Shape;387;p36"/>
          <p:cNvGrpSpPr/>
          <p:nvPr/>
        </p:nvGrpSpPr>
        <p:grpSpPr>
          <a:xfrm>
            <a:off x="2791493" y="4860714"/>
            <a:ext cx="411849" cy="411917"/>
            <a:chOff x="5162200" y="4097750"/>
            <a:chExt cx="338385" cy="338414"/>
          </a:xfrm>
        </p:grpSpPr>
        <p:sp>
          <p:nvSpPr>
            <p:cNvPr id="388" name="Google Shape;388;p36"/>
            <p:cNvSpPr/>
            <p:nvPr/>
          </p:nvSpPr>
          <p:spPr>
            <a:xfrm>
              <a:off x="5162200" y="4097750"/>
              <a:ext cx="338385" cy="338414"/>
            </a:xfrm>
            <a:custGeom>
              <a:avLst/>
              <a:gdLst/>
              <a:ahLst/>
              <a:cxnLst/>
              <a:rect l="l" t="t" r="r" b="b"/>
              <a:pathLst>
                <a:path w="11842" h="11843" extrusionOk="0">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36"/>
            <p:cNvSpPr/>
            <p:nvPr/>
          </p:nvSpPr>
          <p:spPr>
            <a:xfrm>
              <a:off x="5245127" y="4179731"/>
              <a:ext cx="173507" cy="174450"/>
            </a:xfrm>
            <a:custGeom>
              <a:avLst/>
              <a:gdLst/>
              <a:ahLst/>
              <a:cxnLst/>
              <a:rect l="l" t="t" r="r" b="b"/>
              <a:pathLst>
                <a:path w="6072" h="6105" extrusionOk="0">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6"/>
            <p:cNvSpPr/>
            <p:nvPr/>
          </p:nvSpPr>
          <p:spPr>
            <a:xfrm>
              <a:off x="5401436" y="4155900"/>
              <a:ext cx="41034" cy="41005"/>
            </a:xfrm>
            <a:custGeom>
              <a:avLst/>
              <a:gdLst/>
              <a:ahLst/>
              <a:cxnLst/>
              <a:rect l="l" t="t" r="r" b="b"/>
              <a:pathLst>
                <a:path w="1436" h="1435" extrusionOk="0">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1" name="Google Shape;391;p36"/>
          <p:cNvSpPr/>
          <p:nvPr/>
        </p:nvSpPr>
        <p:spPr>
          <a:xfrm>
            <a:off x="1525500" y="4911748"/>
            <a:ext cx="380848" cy="309834"/>
          </a:xfrm>
          <a:custGeom>
            <a:avLst/>
            <a:gdLst/>
            <a:ahLst/>
            <a:cxnLst/>
            <a:rect l="l" t="t" r="r" b="b"/>
            <a:pathLst>
              <a:path w="16446" h="13378" extrusionOk="0">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36"/>
          <p:cNvSpPr txBox="1">
            <a:spLocks noGrp="1"/>
          </p:cNvSpPr>
          <p:nvPr>
            <p:ph type="body" idx="1"/>
          </p:nvPr>
        </p:nvSpPr>
        <p:spPr>
          <a:xfrm>
            <a:off x="1373100" y="2943188"/>
            <a:ext cx="5581500" cy="1984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b="1"/>
              <a:t>Do you have any questions?</a:t>
            </a:r>
            <a:endParaRPr b="1"/>
          </a:p>
          <a:p>
            <a:pPr marL="0" lvl="0" indent="0" algn="l" rtl="0">
              <a:spcBef>
                <a:spcPts val="0"/>
              </a:spcBef>
              <a:spcAft>
                <a:spcPts val="0"/>
              </a:spcAft>
              <a:buNone/>
            </a:pPr>
            <a:endParaRPr sz="1000"/>
          </a:p>
          <a:p>
            <a:pPr marL="0" lvl="0" indent="0" algn="l" rtl="0">
              <a:spcBef>
                <a:spcPts val="0"/>
              </a:spcBef>
              <a:spcAft>
                <a:spcPts val="0"/>
              </a:spcAft>
              <a:buNone/>
            </a:pPr>
            <a:r>
              <a:rPr lang="en"/>
              <a:t>21521955@gmail.com</a:t>
            </a:r>
            <a:endParaRPr/>
          </a:p>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62" name="Google Shape;162;p21"/>
          <p:cNvSpPr txBox="1">
            <a:spLocks noGrp="1"/>
          </p:cNvSpPr>
          <p:nvPr>
            <p:ph type="body" idx="1"/>
          </p:nvPr>
        </p:nvSpPr>
        <p:spPr>
          <a:xfrm>
            <a:off x="589400" y="4649500"/>
            <a:ext cx="11104200" cy="7635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US" b="0">
                <a:latin typeface="Montserrat" panose="00000500000000000000" pitchFamily="2" charset="0"/>
              </a:rPr>
              <a:t>Tổng quan về ngữ cảnh</a:t>
            </a:r>
          </a:p>
        </p:txBody>
      </p:sp>
      <p:sp>
        <p:nvSpPr>
          <p:cNvPr id="163" name="Google Shape;163;p21"/>
          <p:cNvSpPr txBox="1">
            <a:spLocks noGrp="1"/>
          </p:cNvSpPr>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t>Tổng quan</a:t>
            </a:r>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a:spLocks noGrp="1"/>
          </p:cNvSpPr>
          <p:nvPr>
            <p:ph type="title"/>
          </p:nvPr>
        </p:nvSpPr>
        <p:spPr>
          <a:xfrm>
            <a:off x="489098" y="324726"/>
            <a:ext cx="9197027"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Ngữ cảnh</a:t>
            </a:r>
            <a:endParaRPr/>
          </a:p>
        </p:txBody>
      </p:sp>
      <p:sp>
        <p:nvSpPr>
          <p:cNvPr id="171" name="Google Shape;171;p22"/>
          <p:cNvSpPr txBox="1">
            <a:spLocks noGrp="1"/>
          </p:cNvSpPr>
          <p:nvPr>
            <p:ph type="body" idx="1"/>
          </p:nvPr>
        </p:nvSpPr>
        <p:spPr>
          <a:xfrm>
            <a:off x="489098" y="1307737"/>
            <a:ext cx="9436395" cy="3439699"/>
          </a:xfrm>
          <a:prstGeom prst="rect">
            <a:avLst/>
          </a:prstGeom>
        </p:spPr>
        <p:txBody>
          <a:bodyPr spcFirstLastPara="1" wrap="square" lIns="121900" tIns="121900" rIns="121900" bIns="121900" anchor="t" anchorCtr="0">
            <a:noAutofit/>
          </a:bodyPr>
          <a:lstStyle/>
          <a:p>
            <a:pPr marL="285750" lvl="0" indent="-285750" algn="l" rtl="0">
              <a:spcBef>
                <a:spcPts val="0"/>
              </a:spcBef>
              <a:spcAft>
                <a:spcPts val="0"/>
              </a:spcAft>
              <a:buFont typeface="Wingdings" panose="05000000000000000000" pitchFamily="2" charset="2"/>
              <a:buChar char="q"/>
            </a:pPr>
            <a:r>
              <a:rPr lang="en-US" sz="1800" b="0" kern="1400">
                <a:solidFill>
                  <a:srgbClr val="212120"/>
                </a:solidFill>
                <a:effectLst/>
                <a:latin typeface="Montserrat" panose="00000500000000000000" pitchFamily="2" charset="0"/>
                <a:ea typeface="Times New Roman" panose="02020603050405020304" pitchFamily="18" charset="0"/>
                <a:cs typeface="Times New Roman" panose="02020603050405020304" pitchFamily="18" charset="0"/>
              </a:rPr>
              <a:t>Lỗi xuất hiện trong mã nguồn khi nó không hoạt động đúng so với với mục đích ban đầu mà các nhà phát triển dự định triển khai.</a:t>
            </a:r>
          </a:p>
          <a:p>
            <a:pPr marL="0" lvl="0" indent="0" algn="l" rtl="0">
              <a:spcBef>
                <a:spcPts val="0"/>
              </a:spcBef>
              <a:spcAft>
                <a:spcPts val="0"/>
              </a:spcAft>
              <a:buNone/>
            </a:pPr>
            <a:r>
              <a:rPr lang="en-US" b="0">
                <a:latin typeface="Montserrat" panose="00000500000000000000" pitchFamily="2" charset="0"/>
                <a:sym typeface="Wingdings" panose="05000000000000000000" pitchFamily="2" charset="2"/>
              </a:rPr>
              <a:t> Gây xuất hiện lỗ hổng bảo mật/chức năng hoạt động sai.</a:t>
            </a:r>
          </a:p>
          <a:p>
            <a:pPr marL="342900" lvl="0" indent="-342900" algn="l"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Các công cụ phân tích </a:t>
            </a:r>
            <a:r>
              <a:rPr lang="vi-VN" b="0">
                <a:latin typeface="Montserrat" panose="00000500000000000000" pitchFamily="2" charset="0"/>
                <a:sym typeface="Wingdings" panose="05000000000000000000" pitchFamily="2" charset="2"/>
              </a:rPr>
              <a:t>thường chỉ hoạt động khi các chương trình đã hoàn thiện</a:t>
            </a:r>
            <a:r>
              <a:rPr lang="en-US" b="0">
                <a:latin typeface="Montserrat" panose="00000500000000000000" pitchFamily="2" charset="0"/>
                <a:sym typeface="Wingdings" panose="05000000000000000000" pitchFamily="2" charset="2"/>
              </a:rPr>
              <a:t> và</a:t>
            </a:r>
            <a:r>
              <a:rPr lang="vi-VN" b="0">
                <a:latin typeface="Montserrat" panose="00000500000000000000" pitchFamily="2" charset="0"/>
                <a:sym typeface="Wingdings" panose="05000000000000000000" pitchFamily="2" charset="2"/>
              </a:rPr>
              <a:t> chỉ tập trung vào một số ít các ngôn ngữ</a:t>
            </a:r>
            <a:r>
              <a:rPr lang="en-US" b="0">
                <a:latin typeface="Montserrat" panose="00000500000000000000" pitchFamily="2" charset="0"/>
                <a:sym typeface="Wingdings" panose="05000000000000000000" pitchFamily="2" charset="2"/>
              </a:rPr>
              <a:t>.</a:t>
            </a:r>
          </a:p>
          <a:p>
            <a:pPr marL="342900" lvl="0" indent="-342900" algn="l"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Thường k</a:t>
            </a:r>
            <a:r>
              <a:rPr lang="vi-VN" b="0">
                <a:latin typeface="Montserrat" panose="00000500000000000000" pitchFamily="2" charset="0"/>
                <a:sym typeface="Wingdings" panose="05000000000000000000" pitchFamily="2" charset="2"/>
              </a:rPr>
              <a:t>ết hợp giữa kiểm tra thủ công với automated testing, static analysis hay fuzzing</a:t>
            </a:r>
            <a:r>
              <a:rPr lang="en-US" b="0">
                <a:latin typeface="Montserrat" panose="00000500000000000000" pitchFamily="2" charset="0"/>
                <a:sym typeface="Wingdings" panose="05000000000000000000" pitchFamily="2" charset="2"/>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a:spLocks noGrp="1"/>
          </p:cNvSpPr>
          <p:nvPr>
            <p:ph type="title"/>
          </p:nvPr>
        </p:nvSpPr>
        <p:spPr>
          <a:xfrm>
            <a:off x="489098" y="324726"/>
            <a:ext cx="9197027"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Vấn đề</a:t>
            </a:r>
            <a:endParaRPr/>
          </a:p>
        </p:txBody>
      </p:sp>
      <p:sp>
        <p:nvSpPr>
          <p:cNvPr id="171" name="Google Shape;171;p22"/>
          <p:cNvSpPr txBox="1">
            <a:spLocks noGrp="1"/>
          </p:cNvSpPr>
          <p:nvPr>
            <p:ph type="body" idx="1"/>
          </p:nvPr>
        </p:nvSpPr>
        <p:spPr>
          <a:xfrm>
            <a:off x="489098" y="1307737"/>
            <a:ext cx="9436395" cy="3439699"/>
          </a:xfrm>
          <a:prstGeom prst="rect">
            <a:avLst/>
          </a:prstGeom>
        </p:spPr>
        <p:txBody>
          <a:bodyPr spcFirstLastPara="1" wrap="square" lIns="121900" tIns="121900" rIns="121900" bIns="121900" anchor="t" anchorCtr="0">
            <a:noAutofit/>
          </a:bodyPr>
          <a:lstStyle/>
          <a:p>
            <a:pPr marL="285750" lvl="0" indent="-285750" algn="l"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Hai yếu tố quan trọng cần đánh giá: code và comment.</a:t>
            </a:r>
          </a:p>
          <a:p>
            <a:pPr marL="285750" lvl="0" indent="-285750" algn="l"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Khi quy mô mã nguồn lớn  các phương pháp nêu trên trở nên không khả thi.</a:t>
            </a:r>
          </a:p>
          <a:p>
            <a:pPr marL="0" lvl="0" indent="0" algn="l" rtl="0">
              <a:spcBef>
                <a:spcPts val="0"/>
              </a:spcBef>
              <a:spcAft>
                <a:spcPts val="0"/>
              </a:spcAft>
              <a:buNone/>
            </a:pPr>
            <a:endParaRPr lang="en-US" b="0">
              <a:latin typeface="Montserrat" panose="00000500000000000000" pitchFamily="2" charset="0"/>
              <a:sym typeface="Wingdings" panose="05000000000000000000" pitchFamily="2" charset="2"/>
            </a:endParaRPr>
          </a:p>
        </p:txBody>
      </p:sp>
      <p:sp>
        <p:nvSpPr>
          <p:cNvPr id="2" name="Google Shape;215;p27">
            <a:extLst>
              <a:ext uri="{FF2B5EF4-FFF2-40B4-BE49-F238E27FC236}">
                <a16:creationId xmlns:a16="http://schemas.microsoft.com/office/drawing/2014/main" id="{8D9CFE61-498B-26C7-AA60-2FBFD81FE362}"/>
              </a:ext>
            </a:extLst>
          </p:cNvPr>
          <p:cNvSpPr txBox="1">
            <a:spLocks/>
          </p:cNvSpPr>
          <p:nvPr/>
        </p:nvSpPr>
        <p:spPr>
          <a:xfrm>
            <a:off x="1504507" y="3124337"/>
            <a:ext cx="9712842" cy="10689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900"/>
              <a:buFont typeface="Antic Slab"/>
              <a:buChar char="●"/>
              <a:defRPr sz="1900" b="1" i="0" u="none" strike="noStrike" cap="none">
                <a:solidFill>
                  <a:schemeClr val="dk2"/>
                </a:solidFill>
                <a:latin typeface="Antic Slab"/>
                <a:ea typeface="Antic Slab"/>
                <a:cs typeface="Antic Slab"/>
                <a:sym typeface="Antic Slab"/>
              </a:defRPr>
            </a:lvl1pPr>
            <a:lvl2pPr marL="914400" marR="0" lvl="1" indent="-349250" algn="l" rtl="0">
              <a:lnSpc>
                <a:spcPct val="115000"/>
              </a:lnSpc>
              <a:spcBef>
                <a:spcPts val="0"/>
              </a:spcBef>
              <a:spcAft>
                <a:spcPts val="0"/>
              </a:spcAft>
              <a:buClr>
                <a:schemeClr val="dk2"/>
              </a:buClr>
              <a:buSzPts val="1900"/>
              <a:buFont typeface="Antic Slab"/>
              <a:buChar char="○"/>
              <a:defRPr sz="1900" b="1" i="0" u="none" strike="noStrike" cap="none">
                <a:solidFill>
                  <a:schemeClr val="dk2"/>
                </a:solidFill>
                <a:latin typeface="Antic Slab"/>
                <a:ea typeface="Antic Slab"/>
                <a:cs typeface="Antic Slab"/>
                <a:sym typeface="Antic Slab"/>
              </a:defRPr>
            </a:lvl2pPr>
            <a:lvl3pPr marL="1371600" marR="0" lvl="2" indent="-349250" algn="l" rtl="0">
              <a:lnSpc>
                <a:spcPct val="115000"/>
              </a:lnSpc>
              <a:spcBef>
                <a:spcPts val="2100"/>
              </a:spcBef>
              <a:spcAft>
                <a:spcPts val="0"/>
              </a:spcAft>
              <a:buClr>
                <a:schemeClr val="dk2"/>
              </a:buClr>
              <a:buSzPts val="1900"/>
              <a:buFont typeface="Antic Slab"/>
              <a:buChar char="■"/>
              <a:defRPr sz="1900" b="1" i="0" u="none" strike="noStrike" cap="none">
                <a:solidFill>
                  <a:schemeClr val="dk2"/>
                </a:solidFill>
                <a:latin typeface="Antic Slab"/>
                <a:ea typeface="Antic Slab"/>
                <a:cs typeface="Antic Slab"/>
                <a:sym typeface="Antic Slab"/>
              </a:defRPr>
            </a:lvl3pPr>
            <a:lvl4pPr marL="1828800" marR="0" lvl="3" indent="-349250" algn="l" rtl="0">
              <a:lnSpc>
                <a:spcPct val="115000"/>
              </a:lnSpc>
              <a:spcBef>
                <a:spcPts val="2100"/>
              </a:spcBef>
              <a:spcAft>
                <a:spcPts val="0"/>
              </a:spcAft>
              <a:buClr>
                <a:schemeClr val="dk2"/>
              </a:buClr>
              <a:buSzPts val="1900"/>
              <a:buFont typeface="Antic Slab"/>
              <a:buChar char="●"/>
              <a:defRPr sz="1900" b="1" i="0" u="none" strike="noStrike" cap="none">
                <a:solidFill>
                  <a:schemeClr val="dk2"/>
                </a:solidFill>
                <a:latin typeface="Antic Slab"/>
                <a:ea typeface="Antic Slab"/>
                <a:cs typeface="Antic Slab"/>
                <a:sym typeface="Antic Slab"/>
              </a:defRPr>
            </a:lvl4pPr>
            <a:lvl5pPr marL="2286000" marR="0" lvl="4" indent="-349250" algn="l" rtl="0">
              <a:lnSpc>
                <a:spcPct val="115000"/>
              </a:lnSpc>
              <a:spcBef>
                <a:spcPts val="2100"/>
              </a:spcBef>
              <a:spcAft>
                <a:spcPts val="0"/>
              </a:spcAft>
              <a:buClr>
                <a:schemeClr val="dk2"/>
              </a:buClr>
              <a:buSzPts val="1900"/>
              <a:buFont typeface="Antic Slab"/>
              <a:buChar char="○"/>
              <a:defRPr sz="1900" b="1" i="0" u="none" strike="noStrike" cap="none">
                <a:solidFill>
                  <a:schemeClr val="dk2"/>
                </a:solidFill>
                <a:latin typeface="Antic Slab"/>
                <a:ea typeface="Antic Slab"/>
                <a:cs typeface="Antic Slab"/>
                <a:sym typeface="Antic Slab"/>
              </a:defRPr>
            </a:lvl5pPr>
            <a:lvl6pPr marL="2743200" marR="0" lvl="5" indent="-349250" algn="l" rtl="0">
              <a:lnSpc>
                <a:spcPct val="115000"/>
              </a:lnSpc>
              <a:spcBef>
                <a:spcPts val="2100"/>
              </a:spcBef>
              <a:spcAft>
                <a:spcPts val="0"/>
              </a:spcAft>
              <a:buClr>
                <a:schemeClr val="dk2"/>
              </a:buClr>
              <a:buSzPts val="1900"/>
              <a:buFont typeface="Antic Slab"/>
              <a:buChar char="■"/>
              <a:defRPr sz="1900" b="1" i="0" u="none" strike="noStrike" cap="none">
                <a:solidFill>
                  <a:schemeClr val="dk2"/>
                </a:solidFill>
                <a:latin typeface="Antic Slab"/>
                <a:ea typeface="Antic Slab"/>
                <a:cs typeface="Antic Slab"/>
                <a:sym typeface="Antic Slab"/>
              </a:defRPr>
            </a:lvl6pPr>
            <a:lvl7pPr marL="3200400" marR="0" lvl="6" indent="-349250" algn="l" rtl="0">
              <a:lnSpc>
                <a:spcPct val="115000"/>
              </a:lnSpc>
              <a:spcBef>
                <a:spcPts val="2100"/>
              </a:spcBef>
              <a:spcAft>
                <a:spcPts val="0"/>
              </a:spcAft>
              <a:buClr>
                <a:schemeClr val="dk2"/>
              </a:buClr>
              <a:buSzPts val="1900"/>
              <a:buFont typeface="Antic Slab"/>
              <a:buChar char="●"/>
              <a:defRPr sz="1900" b="1" i="0" u="none" strike="noStrike" cap="none">
                <a:solidFill>
                  <a:schemeClr val="dk2"/>
                </a:solidFill>
                <a:latin typeface="Antic Slab"/>
                <a:ea typeface="Antic Slab"/>
                <a:cs typeface="Antic Slab"/>
                <a:sym typeface="Antic Slab"/>
              </a:defRPr>
            </a:lvl7pPr>
            <a:lvl8pPr marL="3657600" marR="0" lvl="7" indent="-349250" algn="l" rtl="0">
              <a:lnSpc>
                <a:spcPct val="115000"/>
              </a:lnSpc>
              <a:spcBef>
                <a:spcPts val="2100"/>
              </a:spcBef>
              <a:spcAft>
                <a:spcPts val="0"/>
              </a:spcAft>
              <a:buClr>
                <a:schemeClr val="dk2"/>
              </a:buClr>
              <a:buSzPts val="1900"/>
              <a:buFont typeface="Antic Slab"/>
              <a:buChar char="○"/>
              <a:defRPr sz="1900" b="1" i="0" u="none" strike="noStrike" cap="none">
                <a:solidFill>
                  <a:schemeClr val="dk2"/>
                </a:solidFill>
                <a:latin typeface="Antic Slab"/>
                <a:ea typeface="Antic Slab"/>
                <a:cs typeface="Antic Slab"/>
                <a:sym typeface="Antic Slab"/>
              </a:defRPr>
            </a:lvl8pPr>
            <a:lvl9pPr marL="4114800" marR="0" lvl="8" indent="-349250" algn="l" rtl="0">
              <a:lnSpc>
                <a:spcPct val="115000"/>
              </a:lnSpc>
              <a:spcBef>
                <a:spcPts val="2100"/>
              </a:spcBef>
              <a:spcAft>
                <a:spcPts val="2100"/>
              </a:spcAft>
              <a:buClr>
                <a:schemeClr val="dk2"/>
              </a:buClr>
              <a:buSzPts val="1900"/>
              <a:buFont typeface="Antic Slab"/>
              <a:buChar char="■"/>
              <a:defRPr sz="1900" b="1" i="0" u="none" strike="noStrike" cap="none">
                <a:solidFill>
                  <a:schemeClr val="dk2"/>
                </a:solidFill>
                <a:latin typeface="Antic Slab"/>
                <a:ea typeface="Antic Slab"/>
                <a:cs typeface="Antic Slab"/>
                <a:sym typeface="Antic Slab"/>
              </a:defRPr>
            </a:lvl9pPr>
          </a:lstStyle>
          <a:p>
            <a:pPr marL="0" indent="0" algn="ctr">
              <a:buFont typeface="Antic Slab"/>
              <a:buNone/>
            </a:pPr>
            <a:r>
              <a:rPr lang="en-US" sz="3000">
                <a:latin typeface="Calistoga" panose="020B0604020202020204" charset="0"/>
              </a:rPr>
              <a:t>Giải pháp: Large Language Models (LLMs)</a:t>
            </a:r>
          </a:p>
        </p:txBody>
      </p:sp>
    </p:spTree>
    <p:extLst>
      <p:ext uri="{BB962C8B-B14F-4D97-AF65-F5344CB8AC3E}">
        <p14:creationId xmlns:p14="http://schemas.microsoft.com/office/powerpoint/2010/main" val="3694611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a:spLocks noGrp="1"/>
          </p:cNvSpPr>
          <p:nvPr>
            <p:ph type="title"/>
          </p:nvPr>
        </p:nvSpPr>
        <p:spPr>
          <a:xfrm>
            <a:off x="489098" y="324726"/>
            <a:ext cx="9197027"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Giải pháp: FLAG</a:t>
            </a:r>
            <a:endParaRPr/>
          </a:p>
        </p:txBody>
      </p:sp>
      <p:sp>
        <p:nvSpPr>
          <p:cNvPr id="171" name="Google Shape;171;p22"/>
          <p:cNvSpPr txBox="1">
            <a:spLocks noGrp="1"/>
          </p:cNvSpPr>
          <p:nvPr>
            <p:ph type="body" idx="1"/>
          </p:nvPr>
        </p:nvSpPr>
        <p:spPr>
          <a:xfrm>
            <a:off x="1377802" y="1709150"/>
            <a:ext cx="9436395" cy="3439699"/>
          </a:xfrm>
          <a:prstGeom prst="rect">
            <a:avLst/>
          </a:prstGeom>
        </p:spPr>
        <p:txBody>
          <a:bodyPr spcFirstLastPara="1" wrap="square" lIns="121900" tIns="121900" rIns="121900" bIns="121900" anchor="t" anchorCtr="0">
            <a:noAutofit/>
          </a:bodyPr>
          <a:lstStyle/>
          <a:p>
            <a:pPr marL="0" lvl="0" indent="0" algn="just" rtl="0">
              <a:spcBef>
                <a:spcPts val="0"/>
              </a:spcBef>
              <a:spcAft>
                <a:spcPts val="0"/>
              </a:spcAft>
              <a:buNone/>
            </a:pPr>
            <a:r>
              <a:rPr lang="en-US" sz="1800" b="0" kern="1400">
                <a:solidFill>
                  <a:srgbClr val="212120"/>
                </a:solidFill>
                <a:effectLst/>
                <a:latin typeface="Montserrat" panose="00000500000000000000" pitchFamily="2" charset="0"/>
                <a:ea typeface="Times New Roman" panose="02020603050405020304" pitchFamily="18" charset="0"/>
                <a:cs typeface="Times New Roman" panose="02020603050405020304" pitchFamily="18" charset="0"/>
              </a:rPr>
              <a:t>Finding Line Anomalies with Generative AI (FLAG) - mô hình sử dụng LLM để tạo các dòng mã thay thế dựa trên mã nguồn và nhận xét hiện có, những đoạn mã thay thế này được so sánh với mã nguồn ban đầu của nhà phát triển để xác định các điểm khác biệt. Nhờ vào các LLM, mô hình của các tác giả giúp xác định các lỗi ở cả dạng lỗ hổng bảo mật và lỗi về chức năng.</a:t>
            </a:r>
            <a:endParaRPr lang="en-US" b="0">
              <a:latin typeface="Montserrat" panose="00000500000000000000" pitchFamily="2" charset="0"/>
              <a:sym typeface="Wingdings" panose="05000000000000000000" pitchFamily="2" charset="2"/>
            </a:endParaRPr>
          </a:p>
        </p:txBody>
      </p:sp>
    </p:spTree>
    <p:extLst>
      <p:ext uri="{BB962C8B-B14F-4D97-AF65-F5344CB8AC3E}">
        <p14:creationId xmlns:p14="http://schemas.microsoft.com/office/powerpoint/2010/main" val="3446433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62" name="Google Shape;162;p21"/>
          <p:cNvSpPr txBox="1">
            <a:spLocks noGrp="1"/>
          </p:cNvSpPr>
          <p:nvPr>
            <p:ph type="body" idx="1"/>
          </p:nvPr>
        </p:nvSpPr>
        <p:spPr>
          <a:xfrm>
            <a:off x="589400" y="4649500"/>
            <a:ext cx="11104200" cy="7635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b="0">
                <a:latin typeface="Montserrat" panose="00000500000000000000" pitchFamily="2" charset="0"/>
              </a:rPr>
              <a:t>Phương pháp đề xuất của bài báo</a:t>
            </a:r>
          </a:p>
        </p:txBody>
      </p:sp>
      <p:sp>
        <p:nvSpPr>
          <p:cNvPr id="163" name="Google Shape;163;p21"/>
          <p:cNvSpPr txBox="1">
            <a:spLocks noGrp="1"/>
          </p:cNvSpPr>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t>Phương pháp</a:t>
            </a:r>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2</a:t>
            </a:r>
            <a:endParaRPr b="1" i="0">
              <a:ln w="28575" cap="flat" cmpd="sng">
                <a:solidFill>
                  <a:schemeClr val="dk1"/>
                </a:solidFill>
                <a:prstDash val="solid"/>
                <a:round/>
                <a:headEnd type="none" w="sm" len="sm"/>
                <a:tailEnd type="none" w="sm" len="sm"/>
              </a:ln>
              <a:noFill/>
              <a:latin typeface="Calistoga"/>
            </a:endParaRPr>
          </a:p>
        </p:txBody>
      </p:sp>
    </p:spTree>
    <p:extLst>
      <p:ext uri="{BB962C8B-B14F-4D97-AF65-F5344CB8AC3E}">
        <p14:creationId xmlns:p14="http://schemas.microsoft.com/office/powerpoint/2010/main" val="1477719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a:spLocks noGrp="1"/>
          </p:cNvSpPr>
          <p:nvPr>
            <p:ph type="title"/>
          </p:nvPr>
        </p:nvSpPr>
        <p:spPr>
          <a:xfrm>
            <a:off x="489098" y="324726"/>
            <a:ext cx="9197027"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Background: Large Language Models</a:t>
            </a:r>
            <a:endParaRPr/>
          </a:p>
        </p:txBody>
      </p:sp>
      <p:sp>
        <p:nvSpPr>
          <p:cNvPr id="171" name="Google Shape;171;p22"/>
          <p:cNvSpPr txBox="1">
            <a:spLocks noGrp="1"/>
          </p:cNvSpPr>
          <p:nvPr>
            <p:ph type="body" idx="1"/>
          </p:nvPr>
        </p:nvSpPr>
        <p:spPr>
          <a:xfrm>
            <a:off x="489098" y="1307737"/>
            <a:ext cx="9436395" cy="3439699"/>
          </a:xfrm>
          <a:prstGeom prst="rect">
            <a:avLst/>
          </a:prstGeom>
        </p:spPr>
        <p:txBody>
          <a:bodyPr spcFirstLastPara="1" wrap="square" lIns="121900" tIns="121900" rIns="121900" bIns="121900" anchor="t" anchorCtr="0">
            <a:noAutofit/>
          </a:bodyPr>
          <a:lstStyle/>
          <a:p>
            <a:pPr marL="285750" lvl="0" indent="-285750" algn="l" rtl="0">
              <a:spcBef>
                <a:spcPts val="0"/>
              </a:spcBef>
              <a:spcAft>
                <a:spcPts val="0"/>
              </a:spcAft>
              <a:buFont typeface="Wingdings" panose="05000000000000000000" pitchFamily="2" charset="2"/>
              <a:buChar char="q"/>
            </a:pPr>
            <a:r>
              <a:rPr lang="vi-VN" b="0">
                <a:latin typeface="Montserrat" panose="00000500000000000000" pitchFamily="2" charset="0"/>
                <a:sym typeface="Wingdings" panose="05000000000000000000" pitchFamily="2" charset="2"/>
              </a:rPr>
              <a:t>Các LLM như GPT-3 và Codex hiện nay có khả năng viết code rất tốt. Chúng tạo ra output dựa trên input mà ta cung cấp.</a:t>
            </a:r>
            <a:endParaRPr lang="en-US" b="0">
              <a:latin typeface="Montserrat" panose="00000500000000000000" pitchFamily="2" charset="0"/>
              <a:sym typeface="Wingdings" panose="05000000000000000000" pitchFamily="2" charset="2"/>
            </a:endParaRPr>
          </a:p>
          <a:p>
            <a:pPr marL="285750" lvl="0" indent="-285750" algn="l"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Input được cung cấp dưới dạng một chuỗi các token được truyền vào prompt.</a:t>
            </a:r>
          </a:p>
          <a:p>
            <a:pPr marL="285750" lvl="0" indent="-285750" algn="l"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Output là một chuỗi các token phù hợp với input đã cung cấp.</a:t>
            </a:r>
          </a:p>
          <a:p>
            <a:pPr marL="285750" lvl="0" indent="-285750" algn="l"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Token: thường là các chuỗi dài </a:t>
            </a:r>
            <a:r>
              <a:rPr lang="vi-VN" b="0">
                <a:latin typeface="Montserrat" panose="00000500000000000000" pitchFamily="2" charset="0"/>
                <a:sym typeface="Wingdings" panose="05000000000000000000" pitchFamily="2" charset="2"/>
              </a:rPr>
              <a:t>khoảng bốn ký tự và được gán một mã định danh du</a:t>
            </a:r>
            <a:r>
              <a:rPr lang="en-US" b="0">
                <a:latin typeface="Montserrat" panose="00000500000000000000" pitchFamily="2" charset="0"/>
                <a:sym typeface="Wingdings" panose="05000000000000000000" pitchFamily="2" charset="2"/>
              </a:rPr>
              <a:t>y nhất.</a:t>
            </a:r>
          </a:p>
          <a:p>
            <a:pPr marL="285750" lvl="0" indent="-285750" algn="l" rtl="0">
              <a:spcBef>
                <a:spcPts val="0"/>
              </a:spcBef>
              <a:spcAft>
                <a:spcPts val="0"/>
              </a:spcAft>
              <a:buFont typeface="Wingdings" panose="05000000000000000000" pitchFamily="2" charset="2"/>
              <a:buChar char="q"/>
            </a:pPr>
            <a:r>
              <a:rPr lang="en-US" b="0">
                <a:latin typeface="Montserrat" panose="00000500000000000000" pitchFamily="2" charset="0"/>
                <a:sym typeface="Wingdings" panose="05000000000000000000" pitchFamily="2" charset="2"/>
              </a:rPr>
              <a:t>Hầu hết các LLM hoạt động trên token thay vì các ký tự riêng lẻ.</a:t>
            </a:r>
          </a:p>
          <a:p>
            <a:pPr marL="285750" lvl="0" indent="-285750" algn="l" rtl="0">
              <a:spcBef>
                <a:spcPts val="0"/>
              </a:spcBef>
              <a:spcAft>
                <a:spcPts val="0"/>
              </a:spcAft>
              <a:buFont typeface="Wingdings" panose="05000000000000000000" pitchFamily="2" charset="2"/>
              <a:buChar char="q"/>
            </a:pPr>
            <a:endParaRPr lang="en-US" b="0">
              <a:latin typeface="Montserrat" panose="00000500000000000000" pitchFamily="2" charset="0"/>
              <a:sym typeface="Wingdings" panose="05000000000000000000" pitchFamily="2" charset="2"/>
            </a:endParaRPr>
          </a:p>
        </p:txBody>
      </p:sp>
      <p:pic>
        <p:nvPicPr>
          <p:cNvPr id="1026" name="Picture 2">
            <a:extLst>
              <a:ext uri="{FF2B5EF4-FFF2-40B4-BE49-F238E27FC236}">
                <a16:creationId xmlns:a16="http://schemas.microsoft.com/office/drawing/2014/main" id="{C3759CF9-9686-780F-53D0-262D896626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1790" y="4150469"/>
            <a:ext cx="3405963" cy="255447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45E50C1-C1CE-C2A5-07CF-82682213AEF4}"/>
              </a:ext>
            </a:extLst>
          </p:cNvPr>
          <p:cNvPicPr>
            <a:picLocks noChangeAspect="1"/>
          </p:cNvPicPr>
          <p:nvPr/>
        </p:nvPicPr>
        <p:blipFill>
          <a:blip r:embed="rId4"/>
          <a:stretch>
            <a:fillRect/>
          </a:stretch>
        </p:blipFill>
        <p:spPr>
          <a:xfrm>
            <a:off x="5816801" y="4150469"/>
            <a:ext cx="3405963" cy="2562707"/>
          </a:xfrm>
          <a:prstGeom prst="rect">
            <a:avLst/>
          </a:prstGeom>
        </p:spPr>
      </p:pic>
    </p:spTree>
    <p:extLst>
      <p:ext uri="{BB962C8B-B14F-4D97-AF65-F5344CB8AC3E}">
        <p14:creationId xmlns:p14="http://schemas.microsoft.com/office/powerpoint/2010/main" val="1364331745"/>
      </p:ext>
    </p:extLst>
  </p:cSld>
  <p:clrMapOvr>
    <a:masterClrMapping/>
  </p:clrMapOvr>
</p:sld>
</file>

<file path=ppt/theme/theme1.xml><?xml version="1.0" encoding="utf-8"?>
<a:theme xmlns:a="http://schemas.openxmlformats.org/drawingml/2006/main" name="SlidesMania">
  <a:themeElements>
    <a:clrScheme name="Simple Light">
      <a:dk1>
        <a:srgbClr val="000000"/>
      </a:dk1>
      <a:lt1>
        <a:srgbClr val="F1F1E9"/>
      </a:lt1>
      <a:dk2>
        <a:srgbClr val="000000"/>
      </a:dk2>
      <a:lt2>
        <a:srgbClr val="EEEEEE"/>
      </a:lt2>
      <a:accent1>
        <a:srgbClr val="FFD966"/>
      </a:accent1>
      <a:accent2>
        <a:srgbClr val="7B95A5"/>
      </a:accent2>
      <a:accent3>
        <a:srgbClr val="25566E"/>
      </a:accent3>
      <a:accent4>
        <a:srgbClr val="587C8E"/>
      </a:accent4>
      <a:accent5>
        <a:srgbClr val="DBA274"/>
      </a:accent5>
      <a:accent6>
        <a:srgbClr val="C26A59"/>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81e90ab8-9e7d-4b67-ba12-d147179b022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ài liệu" ma:contentTypeID="0x010100597AE72EEA79B74DA5C86E3CA8C98E55" ma:contentTypeVersion="15" ma:contentTypeDescription="Tạo tài liệu mới." ma:contentTypeScope="" ma:versionID="4c39e216f84c33e60b5b8d7b5680e510">
  <xsd:schema xmlns:xsd="http://www.w3.org/2001/XMLSchema" xmlns:xs="http://www.w3.org/2001/XMLSchema" xmlns:p="http://schemas.microsoft.com/office/2006/metadata/properties" xmlns:ns3="81e90ab8-9e7d-4b67-ba12-d147179b0223" xmlns:ns4="86b2c21e-bc8a-47d8-90cc-43181eba94ed" targetNamespace="http://schemas.microsoft.com/office/2006/metadata/properties" ma:root="true" ma:fieldsID="d1966e1ebefb514dff40a780aea47f8f" ns3:_="" ns4:_="">
    <xsd:import namespace="81e90ab8-9e7d-4b67-ba12-d147179b0223"/>
    <xsd:import namespace="86b2c21e-bc8a-47d8-90cc-43181eba94e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LengthInSeconds" minOccurs="0"/>
                <xsd:element ref="ns4:SharedWithUsers" minOccurs="0"/>
                <xsd:element ref="ns4:SharedWithDetails" minOccurs="0"/>
                <xsd:element ref="ns4:SharingHintHash"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e90ab8-9e7d-4b67-ba12-d147179b02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6b2c21e-bc8a-47d8-90cc-43181eba94ed" elementFormDefault="qualified">
    <xsd:import namespace="http://schemas.microsoft.com/office/2006/documentManagement/types"/>
    <xsd:import namespace="http://schemas.microsoft.com/office/infopath/2007/PartnerControls"/>
    <xsd:element name="SharedWithUsers" ma:index="18"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Chia sẻ Có Chi tiết" ma:internalName="SharedWithDetails" ma:readOnly="true">
      <xsd:simpleType>
        <xsd:restriction base="dms:Note">
          <xsd:maxLength value="255"/>
        </xsd:restriction>
      </xsd:simpleType>
    </xsd:element>
    <xsd:element name="SharingHintHash" ma:index="20"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653A70-76E1-4B23-B039-AEB8731F228C}">
  <ds:schemaRefs>
    <ds:schemaRef ds:uri="http://schemas.microsoft.com/sharepoint/v3/contenttype/forms"/>
  </ds:schemaRefs>
</ds:datastoreItem>
</file>

<file path=customXml/itemProps2.xml><?xml version="1.0" encoding="utf-8"?>
<ds:datastoreItem xmlns:ds="http://schemas.openxmlformats.org/officeDocument/2006/customXml" ds:itemID="{849D3A36-5F45-45C6-8811-DAC16BFAFD5A}">
  <ds:schemaRefs>
    <ds:schemaRef ds:uri="http://www.w3.org/XML/1998/namespace"/>
    <ds:schemaRef ds:uri="http://schemas.openxmlformats.org/package/2006/metadata/core-properties"/>
    <ds:schemaRef ds:uri="http://schemas.microsoft.com/office/2006/documentManagement/types"/>
    <ds:schemaRef ds:uri="http://purl.org/dc/terms/"/>
    <ds:schemaRef ds:uri="86b2c21e-bc8a-47d8-90cc-43181eba94ed"/>
    <ds:schemaRef ds:uri="http://purl.org/dc/dcmitype/"/>
    <ds:schemaRef ds:uri="http://schemas.microsoft.com/office/2006/metadata/properties"/>
    <ds:schemaRef ds:uri="http://schemas.microsoft.com/office/infopath/2007/PartnerControls"/>
    <ds:schemaRef ds:uri="81e90ab8-9e7d-4b67-ba12-d147179b0223"/>
    <ds:schemaRef ds:uri="http://purl.org/dc/elements/1.1/"/>
  </ds:schemaRefs>
</ds:datastoreItem>
</file>

<file path=customXml/itemProps3.xml><?xml version="1.0" encoding="utf-8"?>
<ds:datastoreItem xmlns:ds="http://schemas.openxmlformats.org/officeDocument/2006/customXml" ds:itemID="{0805B34A-342E-42C3-B36F-D3724683C0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e90ab8-9e7d-4b67-ba12-d147179b0223"/>
    <ds:schemaRef ds:uri="86b2c21e-bc8a-47d8-90cc-43181eba94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263</TotalTime>
  <Words>2796</Words>
  <Application>Microsoft Office PowerPoint</Application>
  <PresentationFormat>Widescreen</PresentationFormat>
  <Paragraphs>164</Paragraphs>
  <Slides>38</Slides>
  <Notes>38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Antic Slab</vt:lpstr>
      <vt:lpstr>Calistoga</vt:lpstr>
      <vt:lpstr>Arial</vt:lpstr>
      <vt:lpstr>UTM Neo Sans Intel</vt:lpstr>
      <vt:lpstr>Aldrich</vt:lpstr>
      <vt:lpstr>Montserrat</vt:lpstr>
      <vt:lpstr>Calibri</vt:lpstr>
      <vt:lpstr>Wingdings</vt:lpstr>
      <vt:lpstr>Abril Fatface</vt:lpstr>
      <vt:lpstr>SlidesMania</vt:lpstr>
      <vt:lpstr>FLAG: Finding Line Anomalies (in code) with Generative AI</vt:lpstr>
      <vt:lpstr>PowerPoint Presentation</vt:lpstr>
      <vt:lpstr>Table of Contents.</vt:lpstr>
      <vt:lpstr>Tổng quan</vt:lpstr>
      <vt:lpstr>Ngữ cảnh</vt:lpstr>
      <vt:lpstr>Vấn đề</vt:lpstr>
      <vt:lpstr>Giải pháp: FLAG</vt:lpstr>
      <vt:lpstr>Phương pháp</vt:lpstr>
      <vt:lpstr>Background: Large Language Models</vt:lpstr>
      <vt:lpstr>Background: Role of comments</vt:lpstr>
      <vt:lpstr>Background: Bug detection</vt:lpstr>
      <vt:lpstr>Phương pháp đề xuất – FLAG</vt:lpstr>
      <vt:lpstr>FLAG Approach</vt:lpstr>
      <vt:lpstr>FLAG Approach</vt:lpstr>
      <vt:lpstr>Prompt formation</vt:lpstr>
      <vt:lpstr>Line generation</vt:lpstr>
      <vt:lpstr>Feature extraction: Feature</vt:lpstr>
      <vt:lpstr>Feature extraction: Feature</vt:lpstr>
      <vt:lpstr>Feature extraction: Extraction</vt:lpstr>
      <vt:lpstr>Classification</vt:lpstr>
      <vt:lpstr>Thực nghiệm</vt:lpstr>
      <vt:lpstr>Bộ dữ liệu</vt:lpstr>
      <vt:lpstr>Bộ dữ liệu</vt:lpstr>
      <vt:lpstr>Bộ dữ liệu</vt:lpstr>
      <vt:lpstr>Cài đặt</vt:lpstr>
      <vt:lpstr>Cài đặt</vt:lpstr>
      <vt:lpstr>Kịch bản</vt:lpstr>
      <vt:lpstr>Kết  quả thực nghiệm: Kịch bản 1</vt:lpstr>
      <vt:lpstr>Kết  quả thực nghiệm: Kịch bản 1</vt:lpstr>
      <vt:lpstr>Kết  quả thực nghiệm: Kịch bản 1</vt:lpstr>
      <vt:lpstr>Kết  quả thực nghiệm: Kịch bản 1</vt:lpstr>
      <vt:lpstr>Kết  quả thực nghiệm: Kịch bản 2</vt:lpstr>
      <vt:lpstr>Kết  quả thực nghiệm: Kịch bản 2</vt:lpstr>
      <vt:lpstr>Kết  quả thực nghiệm: Kịch bản 2</vt:lpstr>
      <vt:lpstr>Nhận xét</vt:lpstr>
      <vt:lpstr>Nhận xét</vt:lpstr>
      <vt:lpstr>Đề xuất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FLAG: Finding Line Anomalies (in code) with Generative AI</dc:title>
  <dc:creator>gado123</dc:creator>
  <cp:lastModifiedBy>Nguyễn Đạo Ga Đô</cp:lastModifiedBy>
  <cp:revision>6</cp:revision>
  <dcterms:modified xsi:type="dcterms:W3CDTF">2023-12-28T06:11:16Z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0x010100597AE72EEA79B74DA5C86E3CA8C98E55</vt:lpwstr>
  </property>
</Properties>
</file>