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5"/>
  </p:notesMasterIdLst>
  <p:handoutMasterIdLst>
    <p:handoutMasterId r:id="rId26"/>
  </p:handoutMasterIdLst>
  <p:sldIdLst>
    <p:sldId id="267" r:id="rId5"/>
    <p:sldId id="286" r:id="rId6"/>
    <p:sldId id="290" r:id="rId7"/>
    <p:sldId id="279" r:id="rId8"/>
    <p:sldId id="271" r:id="rId9"/>
    <p:sldId id="295" r:id="rId10"/>
    <p:sldId id="296" r:id="rId11"/>
    <p:sldId id="297" r:id="rId12"/>
    <p:sldId id="280" r:id="rId13"/>
    <p:sldId id="283" r:id="rId14"/>
    <p:sldId id="281" r:id="rId15"/>
    <p:sldId id="294" r:id="rId16"/>
    <p:sldId id="270" r:id="rId17"/>
    <p:sldId id="289" r:id="rId18"/>
    <p:sldId id="288" r:id="rId19"/>
    <p:sldId id="291" r:id="rId20"/>
    <p:sldId id="292" r:id="rId21"/>
    <p:sldId id="287" r:id="rId22"/>
    <p:sldId id="293"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CD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99" autoAdjust="0"/>
  </p:normalViewPr>
  <p:slideViewPr>
    <p:cSldViewPr snapToGrid="0">
      <p:cViewPr varScale="1">
        <p:scale>
          <a:sx n="68" d="100"/>
          <a:sy n="68" d="100"/>
        </p:scale>
        <p:origin x="616" y="52"/>
      </p:cViewPr>
      <p:guideLst>
        <p:guide pos="3840"/>
        <p:guide orient="horz" pos="2160"/>
      </p:guideLst>
    </p:cSldViewPr>
  </p:slideViewPr>
  <p:notesTextViewPr>
    <p:cViewPr>
      <p:scale>
        <a:sx n="1" d="1"/>
        <a:sy n="1" d="1"/>
      </p:scale>
      <p:origin x="0" y="0"/>
    </p:cViewPr>
  </p:notesTextViewPr>
  <p:sorterViewPr>
    <p:cViewPr>
      <p:scale>
        <a:sx n="100" d="100"/>
        <a:sy n="100" d="100"/>
      </p:scale>
      <p:origin x="0" y="-1838"/>
    </p:cViewPr>
  </p:sorter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1.6666666666666666E-2"/>
          <c:y val="0.12643518518518518"/>
          <c:w val="0.93888888888888888"/>
          <c:h val="0.71523950131233593"/>
        </c:manualLayout>
      </c:layout>
      <c:lineChart>
        <c:grouping val="stacked"/>
        <c:varyColors val="0"/>
        <c:ser>
          <c:idx val="0"/>
          <c:order val="0"/>
          <c:tx>
            <c:strRef>
              <c:f>Sheet1!$B$1</c:f>
              <c:strCache>
                <c:ptCount val="1"/>
                <c:pt idx="0">
                  <c:v>RMSE Value</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Sheet1!$A$2:$A$5</c:f>
              <c:strCache>
                <c:ptCount val="4"/>
                <c:pt idx="0">
                  <c:v>Linear Regression</c:v>
                </c:pt>
                <c:pt idx="1">
                  <c:v>SVM</c:v>
                </c:pt>
                <c:pt idx="2">
                  <c:v>Decision Tree</c:v>
                </c:pt>
                <c:pt idx="3">
                  <c:v>XGBoost</c:v>
                </c:pt>
              </c:strCache>
            </c:strRef>
          </c:cat>
          <c:val>
            <c:numRef>
              <c:f>Sheet1!$B$2:$B$5</c:f>
              <c:numCache>
                <c:formatCode>General</c:formatCode>
                <c:ptCount val="4"/>
                <c:pt idx="0">
                  <c:v>1.9851019999999999</c:v>
                </c:pt>
                <c:pt idx="1">
                  <c:v>1.9261360000000001</c:v>
                </c:pt>
                <c:pt idx="2">
                  <c:v>2.1469860000000001</c:v>
                </c:pt>
                <c:pt idx="3">
                  <c:v>1.712073</c:v>
                </c:pt>
              </c:numCache>
            </c:numRef>
          </c:val>
          <c:smooth val="0"/>
          <c:extLst>
            <c:ext xmlns:c16="http://schemas.microsoft.com/office/drawing/2014/chart" uri="{C3380CC4-5D6E-409C-BE32-E72D297353CC}">
              <c16:uniqueId val="{00000000-6B5C-412F-A4A2-FBF6A5BA22FA}"/>
            </c:ext>
          </c:extLst>
        </c:ser>
        <c:dLbls>
          <c:dLblPos val="ctr"/>
          <c:showLegendKey val="0"/>
          <c:showVal val="1"/>
          <c:showCatName val="0"/>
          <c:showSerName val="0"/>
          <c:showPercent val="0"/>
          <c:showBubbleSize val="0"/>
        </c:dLbls>
        <c:smooth val="0"/>
        <c:axId val="618375416"/>
        <c:axId val="618377056"/>
      </c:lineChart>
      <c:catAx>
        <c:axId val="61837541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18377056"/>
        <c:crosses val="autoZero"/>
        <c:auto val="1"/>
        <c:lblAlgn val="ctr"/>
        <c:lblOffset val="100"/>
        <c:noMultiLvlLbl val="0"/>
      </c:catAx>
      <c:valAx>
        <c:axId val="61837705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18375416"/>
        <c:crosses val="autoZero"/>
        <c:crossBetween val="between"/>
      </c:valAx>
      <c:spPr>
        <a:noFill/>
        <a:ln>
          <a:noFill/>
        </a:ln>
        <a:effectLst/>
      </c:spPr>
    </c:plotArea>
    <c:plotVisOnly val="1"/>
    <c:dispBlanksAs val="zero"/>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3/14/2018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3/14/2018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F553B76-BC07-45B6-ACEC-67A97C5C3728}" type="datetimeFigureOut">
              <a:rPr lang="en-US" smtClean="0"/>
              <a:t>3/14/2018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6917007-80F4-4B55-A3A2-57DB366B5550}" type="slidenum">
              <a:rPr lang="en-US" smtClean="0"/>
              <a:t>‹#›</a:t>
            </a:fld>
            <a:endParaRPr lang="en-US"/>
          </a:p>
        </p:txBody>
      </p:sp>
    </p:spTree>
    <p:extLst>
      <p:ext uri="{BB962C8B-B14F-4D97-AF65-F5344CB8AC3E}">
        <p14:creationId xmlns:p14="http://schemas.microsoft.com/office/powerpoint/2010/main" val="51755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3/14/2018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38696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3/14/2018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82016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3/14/2018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13622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A471FE-0FCC-47A4-B218-06AF00AFA70F}" type="datetime1">
              <a:rPr lang="en-US" smtClean="0"/>
              <a:t>3/14/2018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1505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3/14/2018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3354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3/14/2018</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1070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3/14/2018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5291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C1A38-D70F-41CF-857C-945C6FF6B07D}" type="datetime1">
              <a:rPr lang="en-US" smtClean="0"/>
              <a:t>3/14/2018</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99895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E32B96DC-D1E7-4668-A471-A46ECA2AE34F}" type="datetime1">
              <a:rPr lang="en-US" smtClean="0"/>
              <a:t>3/14/2018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31375A4-56A4-47D6-9801-1991572033F7}" type="slidenum">
              <a:rPr lang="en-US" smtClean="0"/>
              <a:t>‹#›</a:t>
            </a:fld>
            <a:endParaRPr lang="en-US" dirty="0"/>
          </a:p>
        </p:txBody>
      </p:sp>
      <p:sp>
        <p:nvSpPr>
          <p:cNvPr id="10" name="Rectangle 9">
            <a:extLst>
              <a:ext uri="{FF2B5EF4-FFF2-40B4-BE49-F238E27FC236}">
                <a16:creationId xmlns:a16="http://schemas.microsoft.com/office/drawing/2014/main" id="{ADDD3AC4-D2C8-4E52-B52A-34DB4288E7D9}"/>
              </a:ext>
            </a:extLst>
          </p:cNvPr>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704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F553B76-BC07-45B6-ACEC-67A97C5C3728}" type="datetimeFigureOut">
              <a:rPr lang="en-US" smtClean="0"/>
              <a:t>3/14/2018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6917007-80F4-4B55-A3A2-57DB366B5550}" type="slidenum">
              <a:rPr lang="en-US" smtClean="0"/>
              <a:t>‹#›</a:t>
            </a:fld>
            <a:endParaRPr lang="en-US"/>
          </a:p>
        </p:txBody>
      </p:sp>
    </p:spTree>
    <p:extLst>
      <p:ext uri="{BB962C8B-B14F-4D97-AF65-F5344CB8AC3E}">
        <p14:creationId xmlns:p14="http://schemas.microsoft.com/office/powerpoint/2010/main" val="32947027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C444FFE-4BDB-4301-83D8-FE8B25E7CF5A}" type="datetime1">
              <a:rPr lang="en-US" smtClean="0"/>
              <a:t>3/14/2018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114377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804" y="141403"/>
            <a:ext cx="11698664" cy="3222582"/>
          </a:xfrm>
        </p:spPr>
        <p:txBody>
          <a:bodyPr anchor="ctr"/>
          <a:lstStyle/>
          <a:p>
            <a:pPr algn="ctr"/>
            <a:r>
              <a:rPr lang="en-US" sz="6000" b="1" dirty="0">
                <a:solidFill>
                  <a:schemeClr val="bg1"/>
                </a:solidFill>
                <a:latin typeface="Arial" panose="020B0604020202020204" pitchFamily="34" charset="0"/>
                <a:cs typeface="Arial" panose="020B0604020202020204" pitchFamily="34" charset="0"/>
              </a:rPr>
              <a:t>Prudential  Life Insurance Data Assessment </a:t>
            </a:r>
          </a:p>
        </p:txBody>
      </p:sp>
      <p:sp>
        <p:nvSpPr>
          <p:cNvPr id="3" name="Subtitle 2"/>
          <p:cNvSpPr>
            <a:spLocks noGrp="1"/>
          </p:cNvSpPr>
          <p:nvPr>
            <p:ph type="subTitle" idx="1"/>
          </p:nvPr>
        </p:nvSpPr>
        <p:spPr>
          <a:xfrm>
            <a:off x="6687650" y="4746224"/>
            <a:ext cx="5293818" cy="2006913"/>
          </a:xfrm>
        </p:spPr>
        <p:txBody>
          <a:bodyPr>
            <a:normAutofit lnSpcReduction="10000"/>
          </a:bodyPr>
          <a:lstStyle/>
          <a:p>
            <a:pPr algn="ctr">
              <a:lnSpc>
                <a:spcPct val="100000"/>
              </a:lnSpc>
            </a:pPr>
            <a:r>
              <a:rPr lang="en-US" sz="1800" b="1" u="sng" dirty="0">
                <a:latin typeface="Arial" panose="020B0604020202020204" pitchFamily="34" charset="0"/>
                <a:cs typeface="Arial" panose="020B0604020202020204" pitchFamily="34" charset="0"/>
              </a:rPr>
              <a:t>GROUP 4</a:t>
            </a:r>
          </a:p>
          <a:p>
            <a:pPr>
              <a:lnSpc>
                <a:spcPct val="100000"/>
              </a:lnSpc>
            </a:pPr>
            <a:r>
              <a:rPr lang="en-US" sz="1800" b="1" dirty="0">
                <a:latin typeface="Arial" panose="020B0604020202020204" pitchFamily="34" charset="0"/>
                <a:cs typeface="Arial" panose="020B0604020202020204" pitchFamily="34" charset="0"/>
              </a:rPr>
              <a:t>Yuan Li</a:t>
            </a:r>
          </a:p>
          <a:p>
            <a:pPr>
              <a:lnSpc>
                <a:spcPct val="100000"/>
              </a:lnSpc>
            </a:pPr>
            <a:r>
              <a:rPr lang="en-US" sz="1800" b="1" dirty="0" err="1">
                <a:latin typeface="Arial" panose="020B0604020202020204" pitchFamily="34" charset="0"/>
                <a:cs typeface="Arial" panose="020B0604020202020204" pitchFamily="34" charset="0"/>
              </a:rPr>
              <a:t>Vineeth</a:t>
            </a:r>
            <a:r>
              <a:rPr lang="en-US" sz="1800" b="1" dirty="0">
                <a:latin typeface="Arial" panose="020B0604020202020204" pitchFamily="34" charset="0"/>
                <a:cs typeface="Arial" panose="020B0604020202020204" pitchFamily="34" charset="0"/>
              </a:rPr>
              <a:t> Kashyap</a:t>
            </a:r>
          </a:p>
          <a:p>
            <a:pPr>
              <a:lnSpc>
                <a:spcPct val="100000"/>
              </a:lnSpc>
            </a:pPr>
            <a:r>
              <a:rPr lang="en-US" sz="1800" b="1" dirty="0" err="1">
                <a:latin typeface="Arial" panose="020B0604020202020204" pitchFamily="34" charset="0"/>
                <a:cs typeface="Arial" panose="020B0604020202020204" pitchFamily="34" charset="0"/>
              </a:rPr>
              <a:t>Ninad</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Gadre</a:t>
            </a:r>
            <a:endParaRPr lang="en-US" sz="1800" b="1" dirty="0">
              <a:latin typeface="Arial" panose="020B0604020202020204" pitchFamily="34" charset="0"/>
              <a:cs typeface="Arial" panose="020B0604020202020204" pitchFamily="34" charset="0"/>
            </a:endParaRPr>
          </a:p>
          <a:p>
            <a:pPr>
              <a:lnSpc>
                <a:spcPct val="100000"/>
              </a:lnSpc>
            </a:pPr>
            <a:r>
              <a:rPr lang="en-US" sz="1800" b="1" dirty="0">
                <a:latin typeface="Arial" panose="020B0604020202020204" pitchFamily="34" charset="0"/>
                <a:cs typeface="Arial" panose="020B0604020202020204" pitchFamily="34" charset="0"/>
              </a:rPr>
              <a:t>Isha Chawla</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55EB3F-927F-4445-A98C-2A85BC1698BB}"/>
              </a:ext>
            </a:extLst>
          </p:cNvPr>
          <p:cNvPicPr>
            <a:picLocks noChangeAspect="1"/>
          </p:cNvPicPr>
          <p:nvPr/>
        </p:nvPicPr>
        <p:blipFill rotWithShape="1">
          <a:blip r:embed="rId2"/>
          <a:srcRect t="25459"/>
          <a:stretch/>
        </p:blipFill>
        <p:spPr>
          <a:xfrm>
            <a:off x="6347504" y="1070003"/>
            <a:ext cx="4444321" cy="3033759"/>
          </a:xfrm>
          <a:prstGeom prst="rect">
            <a:avLst/>
          </a:prstGeom>
        </p:spPr>
      </p:pic>
      <p:pic>
        <p:nvPicPr>
          <p:cNvPr id="3" name="Picture 2">
            <a:extLst>
              <a:ext uri="{FF2B5EF4-FFF2-40B4-BE49-F238E27FC236}">
                <a16:creationId xmlns:a16="http://schemas.microsoft.com/office/drawing/2014/main" id="{8E8B334F-B6E4-45F8-8F39-DDF40EDFAB91}"/>
              </a:ext>
            </a:extLst>
          </p:cNvPr>
          <p:cNvPicPr>
            <a:picLocks noChangeAspect="1"/>
          </p:cNvPicPr>
          <p:nvPr/>
        </p:nvPicPr>
        <p:blipFill>
          <a:blip r:embed="rId3"/>
          <a:stretch>
            <a:fillRect/>
          </a:stretch>
        </p:blipFill>
        <p:spPr>
          <a:xfrm>
            <a:off x="5245075" y="4434356"/>
            <a:ext cx="5035267" cy="2292073"/>
          </a:xfrm>
          <a:prstGeom prst="rect">
            <a:avLst/>
          </a:prstGeom>
        </p:spPr>
      </p:pic>
      <p:sp>
        <p:nvSpPr>
          <p:cNvPr id="4" name="Title 1">
            <a:extLst>
              <a:ext uri="{FF2B5EF4-FFF2-40B4-BE49-F238E27FC236}">
                <a16:creationId xmlns:a16="http://schemas.microsoft.com/office/drawing/2014/main" id="{1506600A-FB5D-467D-AE62-3E3F31FDB24E}"/>
              </a:ext>
            </a:extLst>
          </p:cNvPr>
          <p:cNvSpPr>
            <a:spLocks noGrp="1"/>
          </p:cNvSpPr>
          <p:nvPr>
            <p:ph type="title"/>
          </p:nvPr>
        </p:nvSpPr>
        <p:spPr>
          <a:xfrm>
            <a:off x="243281" y="100668"/>
            <a:ext cx="11123802" cy="1006679"/>
          </a:xfrm>
        </p:spPr>
        <p:txBody>
          <a:bodyPr/>
          <a:lstStyle/>
          <a:p>
            <a:r>
              <a:rPr lang="en-IN" b="1" u="sng" dirty="0">
                <a:solidFill>
                  <a:schemeClr val="accent1">
                    <a:lumMod val="75000"/>
                  </a:schemeClr>
                </a:solidFill>
                <a:latin typeface="Arial" panose="020B0604020202020204" pitchFamily="34" charset="0"/>
                <a:cs typeface="Arial" panose="020B0604020202020204" pitchFamily="34" charset="0"/>
              </a:rPr>
              <a:t>SVM Regression</a:t>
            </a:r>
            <a:r>
              <a:rPr lang="en-IN" b="1" dirty="0">
                <a:solidFill>
                  <a:schemeClr val="accent1">
                    <a:lumMod val="75000"/>
                  </a:schemeClr>
                </a:solidFill>
                <a:latin typeface="Arial" panose="020B0604020202020204" pitchFamily="34" charset="0"/>
                <a:cs typeface="Arial" panose="020B0604020202020204" pitchFamily="34" charset="0"/>
              </a:rPr>
              <a:t> :</a:t>
            </a:r>
            <a:endParaRPr lang="en-IN" dirty="0"/>
          </a:p>
        </p:txBody>
      </p:sp>
      <p:sp>
        <p:nvSpPr>
          <p:cNvPr id="5" name="TextBox 4">
            <a:extLst>
              <a:ext uri="{FF2B5EF4-FFF2-40B4-BE49-F238E27FC236}">
                <a16:creationId xmlns:a16="http://schemas.microsoft.com/office/drawing/2014/main" id="{75119F1F-90AE-483C-84B4-653736D20D0B}"/>
              </a:ext>
            </a:extLst>
          </p:cNvPr>
          <p:cNvSpPr txBox="1"/>
          <p:nvPr/>
        </p:nvSpPr>
        <p:spPr>
          <a:xfrm>
            <a:off x="243281" y="4141106"/>
            <a:ext cx="5001794" cy="2585323"/>
          </a:xfrm>
          <a:prstGeom prst="rect">
            <a:avLst/>
          </a:prstGeom>
          <a:noFill/>
        </p:spPr>
        <p:txBody>
          <a:bodyPr wrap="square" rtlCol="0">
            <a:spAutoFit/>
          </a:bodyPr>
          <a:lstStyle/>
          <a:p>
            <a:r>
              <a:rPr lang="en-US" dirty="0"/>
              <a:t>Using these values, the SVM model was trained and tested to obtain:</a:t>
            </a:r>
          </a:p>
          <a:p>
            <a:endParaRPr lang="en-US" dirty="0"/>
          </a:p>
          <a:p>
            <a:r>
              <a:rPr lang="en-US" dirty="0"/>
              <a:t>						Accuracy: 44%</a:t>
            </a:r>
          </a:p>
          <a:p>
            <a:endParaRPr lang="en-US" dirty="0"/>
          </a:p>
          <a:p>
            <a:endParaRPr lang="en-US" dirty="0"/>
          </a:p>
          <a:p>
            <a:endParaRPr lang="en-US" dirty="0"/>
          </a:p>
          <a:p>
            <a:r>
              <a:rPr lang="en-US" dirty="0"/>
              <a:t>						</a:t>
            </a:r>
          </a:p>
          <a:p>
            <a:r>
              <a:rPr lang="en-US" dirty="0"/>
              <a:t>						RMSE: 1.926136</a:t>
            </a:r>
          </a:p>
        </p:txBody>
      </p:sp>
      <p:sp>
        <p:nvSpPr>
          <p:cNvPr id="8" name="TextBox 7">
            <a:extLst>
              <a:ext uri="{FF2B5EF4-FFF2-40B4-BE49-F238E27FC236}">
                <a16:creationId xmlns:a16="http://schemas.microsoft.com/office/drawing/2014/main" id="{33CE1DD1-255C-4F4F-8F95-7FDCFFB64B08}"/>
              </a:ext>
            </a:extLst>
          </p:cNvPr>
          <p:cNvSpPr txBox="1"/>
          <p:nvPr/>
        </p:nvSpPr>
        <p:spPr>
          <a:xfrm>
            <a:off x="243281" y="1107347"/>
            <a:ext cx="6592525" cy="923330"/>
          </a:xfrm>
          <a:prstGeom prst="rect">
            <a:avLst/>
          </a:prstGeom>
          <a:noFill/>
        </p:spPr>
        <p:txBody>
          <a:bodyPr wrap="square" rtlCol="0">
            <a:spAutoFit/>
          </a:bodyPr>
          <a:lstStyle/>
          <a:p>
            <a:r>
              <a:rPr lang="en-US" dirty="0"/>
              <a:t>Using random forest, we determined the top 20 most significant columns of the whole clean dataset.</a:t>
            </a:r>
          </a:p>
          <a:p>
            <a:endParaRPr lang="en-US" dirty="0"/>
          </a:p>
        </p:txBody>
      </p:sp>
      <p:sp>
        <p:nvSpPr>
          <p:cNvPr id="9" name="TextBox 8">
            <a:extLst>
              <a:ext uri="{FF2B5EF4-FFF2-40B4-BE49-F238E27FC236}">
                <a16:creationId xmlns:a16="http://schemas.microsoft.com/office/drawing/2014/main" id="{3CB77450-0E73-437F-9F95-1F893A76CA07}"/>
              </a:ext>
            </a:extLst>
          </p:cNvPr>
          <p:cNvSpPr txBox="1"/>
          <p:nvPr/>
        </p:nvSpPr>
        <p:spPr>
          <a:xfrm>
            <a:off x="243281" y="2205115"/>
            <a:ext cx="5903650" cy="1754326"/>
          </a:xfrm>
          <a:prstGeom prst="rect">
            <a:avLst/>
          </a:prstGeom>
          <a:noFill/>
        </p:spPr>
        <p:txBody>
          <a:bodyPr wrap="square" rtlCol="0">
            <a:spAutoFit/>
          </a:bodyPr>
          <a:lstStyle/>
          <a:p>
            <a:r>
              <a:rPr lang="en-US" dirty="0"/>
              <a:t>These columns were used to tune the </a:t>
            </a:r>
            <a:r>
              <a:rPr lang="en-US" dirty="0" err="1"/>
              <a:t>svm</a:t>
            </a:r>
            <a:r>
              <a:rPr lang="en-US" dirty="0"/>
              <a:t> model to obtain the best performance parameters: The </a:t>
            </a:r>
            <a:r>
              <a:rPr lang="en-US" b="1" dirty="0"/>
              <a:t>Cost</a:t>
            </a:r>
            <a:r>
              <a:rPr lang="en-US" dirty="0"/>
              <a:t> and </a:t>
            </a:r>
            <a:r>
              <a:rPr lang="en-US" b="1" dirty="0"/>
              <a:t>Gamma </a:t>
            </a:r>
            <a:r>
              <a:rPr lang="en-US" dirty="0"/>
              <a:t>values.</a:t>
            </a:r>
          </a:p>
          <a:p>
            <a:endParaRPr lang="en-US" dirty="0"/>
          </a:p>
          <a:p>
            <a:r>
              <a:rPr lang="en-US" dirty="0"/>
              <a:t>Cost : 3.162278, Gamma: 1.0.</a:t>
            </a:r>
          </a:p>
          <a:p>
            <a:endParaRPr lang="en-US" dirty="0"/>
          </a:p>
        </p:txBody>
      </p:sp>
      <p:sp>
        <p:nvSpPr>
          <p:cNvPr id="10" name="Arrow: Right 9">
            <a:extLst>
              <a:ext uri="{FF2B5EF4-FFF2-40B4-BE49-F238E27FC236}">
                <a16:creationId xmlns:a16="http://schemas.microsoft.com/office/drawing/2014/main" id="{44EEBA9E-A25F-4F76-9474-61D698B75F08}"/>
              </a:ext>
            </a:extLst>
          </p:cNvPr>
          <p:cNvSpPr/>
          <p:nvPr/>
        </p:nvSpPr>
        <p:spPr>
          <a:xfrm>
            <a:off x="5546464" y="2571536"/>
            <a:ext cx="600467" cy="233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E1E1C138-6E72-4351-9B68-E9EBA6272B0F}"/>
              </a:ext>
            </a:extLst>
          </p:cNvPr>
          <p:cNvSpPr/>
          <p:nvPr/>
        </p:nvSpPr>
        <p:spPr>
          <a:xfrm>
            <a:off x="4673238" y="5048250"/>
            <a:ext cx="571837" cy="258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F061D1B1-68E5-4B77-8DE3-D1F75DA46987}"/>
              </a:ext>
            </a:extLst>
          </p:cNvPr>
          <p:cNvSpPr/>
          <p:nvPr/>
        </p:nvSpPr>
        <p:spPr>
          <a:xfrm>
            <a:off x="4673238" y="6419849"/>
            <a:ext cx="571837" cy="234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C6F5A60-7BA8-4CD7-90C4-F6D1AC787BA5}"/>
              </a:ext>
            </a:extLst>
          </p:cNvPr>
          <p:cNvPicPr>
            <a:picLocks noChangeAspect="1"/>
          </p:cNvPicPr>
          <p:nvPr/>
        </p:nvPicPr>
        <p:blipFill>
          <a:blip r:embed="rId4"/>
          <a:stretch>
            <a:fillRect/>
          </a:stretch>
        </p:blipFill>
        <p:spPr>
          <a:xfrm>
            <a:off x="11148725" y="370905"/>
            <a:ext cx="862446" cy="6324600"/>
          </a:xfrm>
          <a:prstGeom prst="rect">
            <a:avLst/>
          </a:prstGeom>
        </p:spPr>
      </p:pic>
      <p:pic>
        <p:nvPicPr>
          <p:cNvPr id="16" name="Picture 15">
            <a:extLst>
              <a:ext uri="{FF2B5EF4-FFF2-40B4-BE49-F238E27FC236}">
                <a16:creationId xmlns:a16="http://schemas.microsoft.com/office/drawing/2014/main" id="{E7EA80FD-030E-45B9-AFD3-2C987AF75CA0}"/>
              </a:ext>
            </a:extLst>
          </p:cNvPr>
          <p:cNvPicPr>
            <a:picLocks noChangeAspect="1"/>
          </p:cNvPicPr>
          <p:nvPr/>
        </p:nvPicPr>
        <p:blipFill>
          <a:blip r:embed="rId5"/>
          <a:stretch>
            <a:fillRect/>
          </a:stretch>
        </p:blipFill>
        <p:spPr>
          <a:xfrm>
            <a:off x="11255158" y="211434"/>
            <a:ext cx="218357" cy="152188"/>
          </a:xfrm>
          <a:prstGeom prst="rect">
            <a:avLst/>
          </a:prstGeom>
        </p:spPr>
      </p:pic>
      <p:pic>
        <p:nvPicPr>
          <p:cNvPr id="17" name="Picture 16">
            <a:extLst>
              <a:ext uri="{FF2B5EF4-FFF2-40B4-BE49-F238E27FC236}">
                <a16:creationId xmlns:a16="http://schemas.microsoft.com/office/drawing/2014/main" id="{FBC854D3-6B79-41F4-B95B-8359006711AA}"/>
              </a:ext>
            </a:extLst>
          </p:cNvPr>
          <p:cNvPicPr>
            <a:picLocks noChangeAspect="1"/>
          </p:cNvPicPr>
          <p:nvPr/>
        </p:nvPicPr>
        <p:blipFill>
          <a:blip r:embed="rId6"/>
          <a:stretch>
            <a:fillRect/>
          </a:stretch>
        </p:blipFill>
        <p:spPr>
          <a:xfrm>
            <a:off x="11579948" y="211434"/>
            <a:ext cx="537478" cy="159471"/>
          </a:xfrm>
          <a:prstGeom prst="rect">
            <a:avLst/>
          </a:prstGeom>
        </p:spPr>
      </p:pic>
      <p:sp>
        <p:nvSpPr>
          <p:cNvPr id="18" name="TextBox 17">
            <a:extLst>
              <a:ext uri="{FF2B5EF4-FFF2-40B4-BE49-F238E27FC236}">
                <a16:creationId xmlns:a16="http://schemas.microsoft.com/office/drawing/2014/main" id="{A67637FF-36AB-4708-BE65-DA7B7C54894D}"/>
              </a:ext>
            </a:extLst>
          </p:cNvPr>
          <p:cNvSpPr txBox="1"/>
          <p:nvPr/>
        </p:nvSpPr>
        <p:spPr>
          <a:xfrm>
            <a:off x="9145140" y="6654202"/>
            <a:ext cx="3129093" cy="261610"/>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Screenshot of the prediction on test data</a:t>
            </a:r>
          </a:p>
        </p:txBody>
      </p:sp>
    </p:spTree>
    <p:extLst>
      <p:ext uri="{BB962C8B-B14F-4D97-AF65-F5344CB8AC3E}">
        <p14:creationId xmlns:p14="http://schemas.microsoft.com/office/powerpoint/2010/main" val="92241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234892"/>
            <a:ext cx="11048301" cy="803509"/>
          </a:xfrm>
        </p:spPr>
        <p:txBody>
          <a:bodyPr>
            <a:normAutofit/>
          </a:bodyPr>
          <a:lstStyle/>
          <a:p>
            <a:r>
              <a:rPr lang="en-IN" sz="4800" b="1" u="sng" dirty="0">
                <a:solidFill>
                  <a:schemeClr val="accent1">
                    <a:lumMod val="75000"/>
                  </a:schemeClr>
                </a:solidFill>
                <a:latin typeface="Arial" panose="020B0604020202020204" pitchFamily="34" charset="0"/>
                <a:cs typeface="Arial" panose="020B0604020202020204" pitchFamily="34" charset="0"/>
              </a:rPr>
              <a:t>Decision Tree</a:t>
            </a:r>
            <a:r>
              <a:rPr lang="en-IN" sz="4800" b="1" dirty="0">
                <a:solidFill>
                  <a:schemeClr val="accent1">
                    <a:lumMod val="75000"/>
                  </a:schemeClr>
                </a:solidFill>
                <a:latin typeface="Arial" panose="020B0604020202020204" pitchFamily="34" charset="0"/>
                <a:cs typeface="Arial" panose="020B0604020202020204" pitchFamily="34" charset="0"/>
              </a:rPr>
              <a:t> :</a:t>
            </a:r>
            <a:endParaRPr lang="en-IN" sz="4800" b="1" u="sng" dirty="0">
              <a:solidFill>
                <a:schemeClr val="accent1">
                  <a:lumMod val="75000"/>
                </a:schemeClr>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4551FE1B-49AD-4DA6-99A4-F21133426830}"/>
              </a:ext>
            </a:extLst>
          </p:cNvPr>
          <p:cNvSpPr/>
          <p:nvPr/>
        </p:nvSpPr>
        <p:spPr>
          <a:xfrm>
            <a:off x="335560" y="1376040"/>
            <a:ext cx="8808440" cy="1754326"/>
          </a:xfrm>
          <a:prstGeom prst="rect">
            <a:avLst/>
          </a:prstGeom>
        </p:spPr>
        <p:txBody>
          <a:bodyPr wrap="square">
            <a:spAutoFit/>
          </a:bodyPr>
          <a:lstStyle/>
          <a:p>
            <a:r>
              <a:rPr lang="en-US" dirty="0">
                <a:solidFill>
                  <a:schemeClr val="accent1">
                    <a:lumMod val="75000"/>
                  </a:schemeClr>
                </a:solidFill>
              </a:rPr>
              <a:t>Steps performed in application of decision tree regression on prudential dataset:</a:t>
            </a:r>
          </a:p>
          <a:p>
            <a:r>
              <a:rPr lang="en-US" dirty="0">
                <a:solidFill>
                  <a:schemeClr val="accent1">
                    <a:lumMod val="75000"/>
                  </a:schemeClr>
                </a:solidFill>
              </a:rPr>
              <a:t>	1. Fetch the preprocessed data and split it as test data and train data</a:t>
            </a:r>
          </a:p>
          <a:p>
            <a:r>
              <a:rPr lang="en-US" dirty="0">
                <a:solidFill>
                  <a:schemeClr val="accent1">
                    <a:lumMod val="75000"/>
                  </a:schemeClr>
                </a:solidFill>
              </a:rPr>
              <a:t>	2. Using </a:t>
            </a:r>
            <a:r>
              <a:rPr lang="en-US" dirty="0" err="1">
                <a:solidFill>
                  <a:schemeClr val="accent1">
                    <a:lumMod val="75000"/>
                  </a:schemeClr>
                </a:solidFill>
              </a:rPr>
              <a:t>rpart</a:t>
            </a:r>
            <a:r>
              <a:rPr lang="en-US" dirty="0">
                <a:solidFill>
                  <a:schemeClr val="accent1">
                    <a:lumMod val="75000"/>
                  </a:schemeClr>
                </a:solidFill>
              </a:rPr>
              <a:t>() train the model on train data</a:t>
            </a:r>
          </a:p>
          <a:p>
            <a:r>
              <a:rPr lang="en-US" dirty="0">
                <a:solidFill>
                  <a:schemeClr val="accent1">
                    <a:lumMod val="75000"/>
                  </a:schemeClr>
                </a:solidFill>
              </a:rPr>
              <a:t>	3. Render the plots and summary of the model</a:t>
            </a:r>
          </a:p>
          <a:p>
            <a:r>
              <a:rPr lang="en-US" dirty="0">
                <a:solidFill>
                  <a:schemeClr val="accent1">
                    <a:lumMod val="75000"/>
                  </a:schemeClr>
                </a:solidFill>
              </a:rPr>
              <a:t>	4. Display the cross validation plots and confusion matrix</a:t>
            </a:r>
          </a:p>
          <a:p>
            <a:r>
              <a:rPr lang="en-US" dirty="0">
                <a:solidFill>
                  <a:schemeClr val="accent1">
                    <a:lumMod val="75000"/>
                  </a:schemeClr>
                </a:solidFill>
              </a:rPr>
              <a:t>	5. Calculate the model accuracy with the actual and predicted values</a:t>
            </a:r>
            <a:endParaRPr lang="en-US" dirty="0"/>
          </a:p>
        </p:txBody>
      </p:sp>
      <p:pic>
        <p:nvPicPr>
          <p:cNvPr id="9" name="Picture 8">
            <a:extLst>
              <a:ext uri="{FF2B5EF4-FFF2-40B4-BE49-F238E27FC236}">
                <a16:creationId xmlns:a16="http://schemas.microsoft.com/office/drawing/2014/main" id="{EC00F413-6184-4850-9A4D-67E3F85ED962}"/>
              </a:ext>
            </a:extLst>
          </p:cNvPr>
          <p:cNvPicPr>
            <a:picLocks noChangeAspect="1"/>
          </p:cNvPicPr>
          <p:nvPr/>
        </p:nvPicPr>
        <p:blipFill>
          <a:blip r:embed="rId2"/>
          <a:stretch>
            <a:fillRect/>
          </a:stretch>
        </p:blipFill>
        <p:spPr>
          <a:xfrm>
            <a:off x="801857" y="3468005"/>
            <a:ext cx="5314950" cy="2733675"/>
          </a:xfrm>
          <a:prstGeom prst="rect">
            <a:avLst/>
          </a:prstGeom>
        </p:spPr>
      </p:pic>
    </p:spTree>
    <p:extLst>
      <p:ext uri="{BB962C8B-B14F-4D97-AF65-F5344CB8AC3E}">
        <p14:creationId xmlns:p14="http://schemas.microsoft.com/office/powerpoint/2010/main" val="248868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234892"/>
            <a:ext cx="11048301" cy="803509"/>
          </a:xfrm>
        </p:spPr>
        <p:txBody>
          <a:bodyPr>
            <a:normAutofit/>
          </a:bodyPr>
          <a:lstStyle/>
          <a:p>
            <a:r>
              <a:rPr lang="en-IN" sz="4800" b="1" u="sng" dirty="0">
                <a:solidFill>
                  <a:schemeClr val="accent1">
                    <a:lumMod val="75000"/>
                  </a:schemeClr>
                </a:solidFill>
                <a:latin typeface="Arial" panose="020B0604020202020204" pitchFamily="34" charset="0"/>
                <a:cs typeface="Arial" panose="020B0604020202020204" pitchFamily="34" charset="0"/>
              </a:rPr>
              <a:t>Decision Tree</a:t>
            </a:r>
            <a:r>
              <a:rPr lang="en-IN" sz="4800" b="1" dirty="0">
                <a:solidFill>
                  <a:schemeClr val="accent1">
                    <a:lumMod val="75000"/>
                  </a:schemeClr>
                </a:solidFill>
                <a:latin typeface="Arial" panose="020B0604020202020204" pitchFamily="34" charset="0"/>
                <a:cs typeface="Arial" panose="020B0604020202020204" pitchFamily="34" charset="0"/>
              </a:rPr>
              <a:t> :</a:t>
            </a:r>
            <a:endParaRPr lang="en-IN" sz="4800" b="1" u="sng"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F29BC9D-22B1-489A-AFC1-FFF632D6FC16}"/>
              </a:ext>
            </a:extLst>
          </p:cNvPr>
          <p:cNvPicPr>
            <a:picLocks noChangeAspect="1"/>
          </p:cNvPicPr>
          <p:nvPr/>
        </p:nvPicPr>
        <p:blipFill>
          <a:blip r:embed="rId2"/>
          <a:stretch>
            <a:fillRect/>
          </a:stretch>
        </p:blipFill>
        <p:spPr>
          <a:xfrm>
            <a:off x="722908" y="1394442"/>
            <a:ext cx="5002695" cy="1854785"/>
          </a:xfrm>
          <a:prstGeom prst="rect">
            <a:avLst/>
          </a:prstGeom>
        </p:spPr>
      </p:pic>
      <p:sp>
        <p:nvSpPr>
          <p:cNvPr id="4" name="TextBox 3">
            <a:extLst>
              <a:ext uri="{FF2B5EF4-FFF2-40B4-BE49-F238E27FC236}">
                <a16:creationId xmlns:a16="http://schemas.microsoft.com/office/drawing/2014/main" id="{55006515-8325-46FB-8413-9D402351A79E}"/>
              </a:ext>
            </a:extLst>
          </p:cNvPr>
          <p:cNvSpPr txBox="1"/>
          <p:nvPr/>
        </p:nvSpPr>
        <p:spPr>
          <a:xfrm>
            <a:off x="7746645" y="2137168"/>
            <a:ext cx="1673705" cy="369332"/>
          </a:xfrm>
          <a:prstGeom prst="rect">
            <a:avLst/>
          </a:prstGeom>
          <a:noFill/>
        </p:spPr>
        <p:txBody>
          <a:bodyPr wrap="square" rtlCol="0">
            <a:spAutoFit/>
          </a:bodyPr>
          <a:lstStyle/>
          <a:p>
            <a:r>
              <a:rPr lang="en-IN" dirty="0"/>
              <a:t>CP Values</a:t>
            </a:r>
          </a:p>
        </p:txBody>
      </p:sp>
      <p:sp>
        <p:nvSpPr>
          <p:cNvPr id="5" name="Arrow: Left 4">
            <a:extLst>
              <a:ext uri="{FF2B5EF4-FFF2-40B4-BE49-F238E27FC236}">
                <a16:creationId xmlns:a16="http://schemas.microsoft.com/office/drawing/2014/main" id="{96CD2E13-AC2C-4E7B-8E0F-1B2B7ACC443F}"/>
              </a:ext>
            </a:extLst>
          </p:cNvPr>
          <p:cNvSpPr/>
          <p:nvPr/>
        </p:nvSpPr>
        <p:spPr>
          <a:xfrm>
            <a:off x="6246920" y="207951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A9838EC-DB2A-46C3-8311-6226204C508D}"/>
              </a:ext>
            </a:extLst>
          </p:cNvPr>
          <p:cNvPicPr>
            <a:picLocks noChangeAspect="1"/>
          </p:cNvPicPr>
          <p:nvPr/>
        </p:nvPicPr>
        <p:blipFill>
          <a:blip r:embed="rId3"/>
          <a:stretch>
            <a:fillRect/>
          </a:stretch>
        </p:blipFill>
        <p:spPr>
          <a:xfrm>
            <a:off x="4846143" y="3454346"/>
            <a:ext cx="6721461" cy="3292683"/>
          </a:xfrm>
          <a:prstGeom prst="rect">
            <a:avLst/>
          </a:prstGeom>
        </p:spPr>
      </p:pic>
      <p:pic>
        <p:nvPicPr>
          <p:cNvPr id="7" name="Picture 6">
            <a:extLst>
              <a:ext uri="{FF2B5EF4-FFF2-40B4-BE49-F238E27FC236}">
                <a16:creationId xmlns:a16="http://schemas.microsoft.com/office/drawing/2014/main" id="{CA7DE634-4AF3-419E-A513-48D0C8F32C4B}"/>
              </a:ext>
            </a:extLst>
          </p:cNvPr>
          <p:cNvPicPr>
            <a:picLocks noChangeAspect="1"/>
          </p:cNvPicPr>
          <p:nvPr/>
        </p:nvPicPr>
        <p:blipFill>
          <a:blip r:embed="rId4"/>
          <a:stretch>
            <a:fillRect/>
          </a:stretch>
        </p:blipFill>
        <p:spPr>
          <a:xfrm>
            <a:off x="548428" y="4674449"/>
            <a:ext cx="4188315" cy="634039"/>
          </a:xfrm>
          <a:prstGeom prst="rect">
            <a:avLst/>
          </a:prstGeom>
        </p:spPr>
      </p:pic>
    </p:spTree>
    <p:extLst>
      <p:ext uri="{BB962C8B-B14F-4D97-AF65-F5344CB8AC3E}">
        <p14:creationId xmlns:p14="http://schemas.microsoft.com/office/powerpoint/2010/main" val="343588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6169" y="139395"/>
            <a:ext cx="11719420" cy="757130"/>
          </a:xfrm>
          <a:prstGeom prst="rect">
            <a:avLst/>
          </a:prstGeom>
          <a:noFill/>
        </p:spPr>
        <p:txBody>
          <a:bodyPr wrap="square" rtlCol="0">
            <a:spAutoFit/>
          </a:bodyPr>
          <a:lstStyle/>
          <a:p>
            <a:pPr>
              <a:lnSpc>
                <a:spcPct val="90000"/>
              </a:lnSpc>
              <a:spcBef>
                <a:spcPct val="0"/>
              </a:spcBef>
            </a:pPr>
            <a:r>
              <a:rPr lang="en-IN" sz="4800" b="1" u="sng" dirty="0">
                <a:solidFill>
                  <a:schemeClr val="accent1">
                    <a:lumMod val="75000"/>
                  </a:schemeClr>
                </a:solidFill>
                <a:latin typeface="Arial" panose="020B0604020202020204" pitchFamily="34" charset="0"/>
                <a:cs typeface="Arial" panose="020B0604020202020204" pitchFamily="34" charset="0"/>
              </a:rPr>
              <a:t>Decision Tree</a:t>
            </a:r>
            <a:r>
              <a:rPr lang="en-IN" sz="4800" b="1" dirty="0">
                <a:solidFill>
                  <a:schemeClr val="accent1">
                    <a:lumMod val="75000"/>
                  </a:schemeClr>
                </a:solidFill>
                <a:latin typeface="Arial" panose="020B0604020202020204" pitchFamily="34" charset="0"/>
                <a:cs typeface="Arial" panose="020B0604020202020204" pitchFamily="34" charset="0"/>
              </a:rPr>
              <a:t> :</a:t>
            </a:r>
            <a:endParaRPr lang="en-IN" sz="4800" b="1" dirty="0">
              <a:solidFill>
                <a:schemeClr val="accent1"/>
              </a:solidFill>
              <a:latin typeface="+mj-lt"/>
              <a:ea typeface="+mj-ea"/>
              <a:cs typeface="+mj-cs"/>
            </a:endParaRPr>
          </a:p>
        </p:txBody>
      </p:sp>
      <p:pic>
        <p:nvPicPr>
          <p:cNvPr id="2" name="Picture 1">
            <a:extLst>
              <a:ext uri="{FF2B5EF4-FFF2-40B4-BE49-F238E27FC236}">
                <a16:creationId xmlns:a16="http://schemas.microsoft.com/office/drawing/2014/main" id="{AA77C827-4F70-46F7-80EA-D4B68EF73B27}"/>
              </a:ext>
            </a:extLst>
          </p:cNvPr>
          <p:cNvPicPr>
            <a:picLocks noChangeAspect="1"/>
          </p:cNvPicPr>
          <p:nvPr/>
        </p:nvPicPr>
        <p:blipFill>
          <a:blip r:embed="rId2"/>
          <a:stretch>
            <a:fillRect/>
          </a:stretch>
        </p:blipFill>
        <p:spPr>
          <a:xfrm>
            <a:off x="1519099" y="1108137"/>
            <a:ext cx="7981950" cy="4552950"/>
          </a:xfrm>
          <a:prstGeom prst="rect">
            <a:avLst/>
          </a:prstGeom>
        </p:spPr>
      </p:pic>
      <p:pic>
        <p:nvPicPr>
          <p:cNvPr id="3" name="Picture 2">
            <a:extLst>
              <a:ext uri="{FF2B5EF4-FFF2-40B4-BE49-F238E27FC236}">
                <a16:creationId xmlns:a16="http://schemas.microsoft.com/office/drawing/2014/main" id="{C1FFD006-41EA-4235-AD66-65F27E66777C}"/>
              </a:ext>
            </a:extLst>
          </p:cNvPr>
          <p:cNvPicPr>
            <a:picLocks noChangeAspect="1"/>
          </p:cNvPicPr>
          <p:nvPr/>
        </p:nvPicPr>
        <p:blipFill>
          <a:blip r:embed="rId3"/>
          <a:stretch>
            <a:fillRect/>
          </a:stretch>
        </p:blipFill>
        <p:spPr>
          <a:xfrm>
            <a:off x="1844879" y="5661087"/>
            <a:ext cx="8382000" cy="914400"/>
          </a:xfrm>
          <a:prstGeom prst="rect">
            <a:avLst/>
          </a:prstGeom>
        </p:spPr>
      </p:pic>
    </p:spTree>
    <p:extLst>
      <p:ext uri="{BB962C8B-B14F-4D97-AF65-F5344CB8AC3E}">
        <p14:creationId xmlns:p14="http://schemas.microsoft.com/office/powerpoint/2010/main" val="7620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2004" y="139395"/>
            <a:ext cx="11182524" cy="757130"/>
          </a:xfrm>
          <a:prstGeom prst="rect">
            <a:avLst/>
          </a:prstGeom>
          <a:noFill/>
        </p:spPr>
        <p:txBody>
          <a:bodyPr wrap="square" rtlCol="0">
            <a:spAutoFit/>
          </a:bodyPr>
          <a:lstStyle/>
          <a:p>
            <a:pPr>
              <a:lnSpc>
                <a:spcPct val="90000"/>
              </a:lnSpc>
              <a:spcBef>
                <a:spcPct val="0"/>
              </a:spcBef>
            </a:pPr>
            <a:r>
              <a:rPr lang="en-IN" sz="4800" b="1" u="sng" dirty="0">
                <a:solidFill>
                  <a:schemeClr val="accent1">
                    <a:lumMod val="75000"/>
                  </a:schemeClr>
                </a:solidFill>
                <a:latin typeface="Arial" panose="020B0604020202020204" pitchFamily="34" charset="0"/>
                <a:cs typeface="Arial" panose="020B0604020202020204" pitchFamily="34" charset="0"/>
              </a:rPr>
              <a:t>Decision Tree</a:t>
            </a:r>
            <a:r>
              <a:rPr lang="en-IN" sz="4800" b="1" dirty="0">
                <a:solidFill>
                  <a:schemeClr val="accent1">
                    <a:lumMod val="75000"/>
                  </a:schemeClr>
                </a:solidFill>
                <a:latin typeface="Arial" panose="020B0604020202020204" pitchFamily="34" charset="0"/>
                <a:cs typeface="Arial" panose="020B0604020202020204" pitchFamily="34" charset="0"/>
              </a:rPr>
              <a:t> :</a:t>
            </a:r>
            <a:endParaRPr lang="en-IN" sz="4800" b="1" dirty="0">
              <a:solidFill>
                <a:schemeClr val="accent1"/>
              </a:solidFill>
              <a:latin typeface="+mj-lt"/>
              <a:ea typeface="+mj-ea"/>
              <a:cs typeface="+mj-cs"/>
            </a:endParaRPr>
          </a:p>
        </p:txBody>
      </p:sp>
      <p:pic>
        <p:nvPicPr>
          <p:cNvPr id="3" name="Picture 2">
            <a:extLst>
              <a:ext uri="{FF2B5EF4-FFF2-40B4-BE49-F238E27FC236}">
                <a16:creationId xmlns:a16="http://schemas.microsoft.com/office/drawing/2014/main" id="{5DB161DE-18BC-4ECF-B44A-F4D24EE5FB40}"/>
              </a:ext>
            </a:extLst>
          </p:cNvPr>
          <p:cNvPicPr>
            <a:picLocks noChangeAspect="1"/>
          </p:cNvPicPr>
          <p:nvPr/>
        </p:nvPicPr>
        <p:blipFill>
          <a:blip r:embed="rId2"/>
          <a:stretch>
            <a:fillRect/>
          </a:stretch>
        </p:blipFill>
        <p:spPr>
          <a:xfrm>
            <a:off x="302004" y="1247775"/>
            <a:ext cx="3762375" cy="4695825"/>
          </a:xfrm>
          <a:prstGeom prst="rect">
            <a:avLst/>
          </a:prstGeom>
        </p:spPr>
      </p:pic>
      <p:pic>
        <p:nvPicPr>
          <p:cNvPr id="4" name="Picture 3">
            <a:extLst>
              <a:ext uri="{FF2B5EF4-FFF2-40B4-BE49-F238E27FC236}">
                <a16:creationId xmlns:a16="http://schemas.microsoft.com/office/drawing/2014/main" id="{2144D653-67FF-44DC-83D6-195BC3D8934B}"/>
              </a:ext>
            </a:extLst>
          </p:cNvPr>
          <p:cNvPicPr>
            <a:picLocks noChangeAspect="1"/>
          </p:cNvPicPr>
          <p:nvPr/>
        </p:nvPicPr>
        <p:blipFill>
          <a:blip r:embed="rId3"/>
          <a:stretch>
            <a:fillRect/>
          </a:stretch>
        </p:blipFill>
        <p:spPr>
          <a:xfrm>
            <a:off x="4456914" y="1057274"/>
            <a:ext cx="3952875" cy="5076825"/>
          </a:xfrm>
          <a:prstGeom prst="rect">
            <a:avLst/>
          </a:prstGeom>
        </p:spPr>
      </p:pic>
      <p:pic>
        <p:nvPicPr>
          <p:cNvPr id="2" name="Picture 1">
            <a:extLst>
              <a:ext uri="{FF2B5EF4-FFF2-40B4-BE49-F238E27FC236}">
                <a16:creationId xmlns:a16="http://schemas.microsoft.com/office/drawing/2014/main" id="{078818FE-F766-4346-B611-18BC44D9AE22}"/>
              </a:ext>
            </a:extLst>
          </p:cNvPr>
          <p:cNvPicPr>
            <a:picLocks noChangeAspect="1"/>
          </p:cNvPicPr>
          <p:nvPr/>
        </p:nvPicPr>
        <p:blipFill>
          <a:blip r:embed="rId4"/>
          <a:stretch>
            <a:fillRect/>
          </a:stretch>
        </p:blipFill>
        <p:spPr>
          <a:xfrm>
            <a:off x="9401175" y="1247775"/>
            <a:ext cx="1876425" cy="4362450"/>
          </a:xfrm>
          <a:prstGeom prst="rect">
            <a:avLst/>
          </a:prstGeom>
        </p:spPr>
      </p:pic>
      <p:sp>
        <p:nvSpPr>
          <p:cNvPr id="6" name="Rectangle 5">
            <a:extLst>
              <a:ext uri="{FF2B5EF4-FFF2-40B4-BE49-F238E27FC236}">
                <a16:creationId xmlns:a16="http://schemas.microsoft.com/office/drawing/2014/main" id="{0B7EE988-6337-47A0-9391-1C63DD6F2995}"/>
              </a:ext>
            </a:extLst>
          </p:cNvPr>
          <p:cNvSpPr/>
          <p:nvPr/>
        </p:nvSpPr>
        <p:spPr>
          <a:xfrm>
            <a:off x="8975325" y="6268522"/>
            <a:ext cx="2938508" cy="369332"/>
          </a:xfrm>
          <a:prstGeom prst="rect">
            <a:avLst/>
          </a:prstGeom>
        </p:spPr>
        <p:txBody>
          <a:bodyPr wrap="square">
            <a:spAutoFit/>
          </a:bodyPr>
          <a:lstStyle/>
          <a:p>
            <a:pPr algn="ctr"/>
            <a:r>
              <a:rPr lang="en-US" dirty="0">
                <a:ln w="0"/>
                <a:effectLst>
                  <a:outerShdw blurRad="38100" dist="19050" dir="2700000" algn="tl" rotWithShape="0">
                    <a:schemeClr val="dk1">
                      <a:alpha val="40000"/>
                    </a:schemeClr>
                  </a:outerShdw>
                </a:effectLst>
              </a:rPr>
              <a:t>Screenshot of Prediction Data</a:t>
            </a:r>
          </a:p>
        </p:txBody>
      </p:sp>
      <p:sp>
        <p:nvSpPr>
          <p:cNvPr id="8" name="TextBox 7">
            <a:extLst>
              <a:ext uri="{FF2B5EF4-FFF2-40B4-BE49-F238E27FC236}">
                <a16:creationId xmlns:a16="http://schemas.microsoft.com/office/drawing/2014/main" id="{BC64D65E-ABAA-4CF0-8A08-FB8639D38097}"/>
              </a:ext>
            </a:extLst>
          </p:cNvPr>
          <p:cNvSpPr txBox="1"/>
          <p:nvPr/>
        </p:nvSpPr>
        <p:spPr>
          <a:xfrm>
            <a:off x="719091" y="6268522"/>
            <a:ext cx="7253845" cy="369332"/>
          </a:xfrm>
          <a:prstGeom prst="rect">
            <a:avLst/>
          </a:prstGeom>
          <a:noFill/>
        </p:spPr>
        <p:txBody>
          <a:bodyPr wrap="none" rtlCol="0">
            <a:spAutoFit/>
          </a:bodyPr>
          <a:lstStyle/>
          <a:p>
            <a:r>
              <a:rPr lang="en-US" dirty="0"/>
              <a:t>Splitting of Decision Tree based on Entropy and Information Gain Calculation</a:t>
            </a:r>
          </a:p>
        </p:txBody>
      </p:sp>
    </p:spTree>
    <p:extLst>
      <p:ext uri="{BB962C8B-B14F-4D97-AF65-F5344CB8AC3E}">
        <p14:creationId xmlns:p14="http://schemas.microsoft.com/office/powerpoint/2010/main" val="323399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80" y="367034"/>
            <a:ext cx="11476139" cy="671367"/>
          </a:xfrm>
        </p:spPr>
        <p:txBody>
          <a:bodyPr>
            <a:noAutofit/>
          </a:bodyPr>
          <a:lstStyle/>
          <a:p>
            <a:r>
              <a:rPr lang="en-IN" sz="4400" b="1" u="sng" dirty="0">
                <a:solidFill>
                  <a:schemeClr val="accent1">
                    <a:lumMod val="75000"/>
                  </a:schemeClr>
                </a:solidFill>
                <a:latin typeface="Arial" panose="020B0604020202020204" pitchFamily="34" charset="0"/>
                <a:cs typeface="Arial" panose="020B0604020202020204" pitchFamily="34" charset="0"/>
              </a:rPr>
              <a:t>XGBoost / Extreme Gradient Boosting</a:t>
            </a:r>
            <a:r>
              <a:rPr lang="en-IN" sz="4400" b="1" dirty="0">
                <a:solidFill>
                  <a:schemeClr val="accent1">
                    <a:lumMod val="75000"/>
                  </a:schemeClr>
                </a:solidFill>
                <a:latin typeface="Arial" panose="020B0604020202020204" pitchFamily="34" charset="0"/>
                <a:cs typeface="Arial" panose="020B0604020202020204" pitchFamily="34" charset="0"/>
              </a:rPr>
              <a:t> </a:t>
            </a:r>
            <a:r>
              <a:rPr lang="en-IN" sz="4400" b="1" dirty="0">
                <a:latin typeface="Arial" panose="020B0604020202020204" pitchFamily="34" charset="0"/>
                <a:cs typeface="Arial" panose="020B0604020202020204" pitchFamily="34" charset="0"/>
              </a:rPr>
              <a:t>:</a:t>
            </a:r>
            <a:endParaRPr lang="en-IN" sz="4400" b="1" u="sng"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DF7B85E-A79B-40A4-90FB-95DEBF52BB0B}"/>
              </a:ext>
            </a:extLst>
          </p:cNvPr>
          <p:cNvSpPr txBox="1"/>
          <p:nvPr/>
        </p:nvSpPr>
        <p:spPr>
          <a:xfrm>
            <a:off x="260059" y="1038401"/>
            <a:ext cx="11627141" cy="3570208"/>
          </a:xfrm>
          <a:prstGeom prst="rect">
            <a:avLst/>
          </a:prstGeom>
          <a:noFill/>
        </p:spPr>
        <p:txBody>
          <a:bodyPr wrap="square" rtlCol="0">
            <a:spAutoFit/>
          </a:bodyPr>
          <a:lstStyle/>
          <a:p>
            <a:r>
              <a:rPr lang="en-US" sz="1600" dirty="0" err="1">
                <a:solidFill>
                  <a:schemeClr val="tx1">
                    <a:lumMod val="65000"/>
                    <a:lumOff val="35000"/>
                  </a:schemeClr>
                </a:solidFill>
                <a:latin typeface="Arial" panose="020B0604020202020204" pitchFamily="34" charset="0"/>
                <a:cs typeface="Arial" panose="020B0604020202020204" pitchFamily="34" charset="0"/>
              </a:rPr>
              <a:t>XGBoost</a:t>
            </a:r>
            <a:r>
              <a:rPr lang="en-US" sz="1600" dirty="0">
                <a:solidFill>
                  <a:schemeClr val="tx1">
                    <a:lumMod val="65000"/>
                    <a:lumOff val="35000"/>
                  </a:schemeClr>
                </a:solidFill>
                <a:latin typeface="Arial" panose="020B0604020202020204" pitchFamily="34" charset="0"/>
                <a:cs typeface="Arial" panose="020B0604020202020204" pitchFamily="34" charset="0"/>
              </a:rPr>
              <a:t> is an ensemble method that uses a couple of weak predictors and brings them together to form a model that has high accuracy and can predict the values better than a singular decision tree.</a:t>
            </a:r>
          </a:p>
          <a:p>
            <a:endParaRPr lang="en-US" sz="1600" dirty="0">
              <a:solidFill>
                <a:schemeClr val="tx1">
                  <a:lumMod val="65000"/>
                  <a:lumOff val="35000"/>
                </a:schemeClr>
              </a:solidFill>
              <a:latin typeface="Arial" panose="020B0604020202020204" pitchFamily="34" charset="0"/>
              <a:cs typeface="Arial" panose="020B0604020202020204" pitchFamily="34" charset="0"/>
            </a:endParaRPr>
          </a:p>
          <a:p>
            <a:r>
              <a:rPr lang="en-US" sz="1600" dirty="0">
                <a:solidFill>
                  <a:schemeClr val="tx1">
                    <a:lumMod val="65000"/>
                    <a:lumOff val="35000"/>
                  </a:schemeClr>
                </a:solidFill>
                <a:latin typeface="Arial" panose="020B0604020202020204" pitchFamily="34" charset="0"/>
                <a:cs typeface="Arial" panose="020B0604020202020204" pitchFamily="34" charset="0"/>
              </a:rPr>
              <a:t>We use the </a:t>
            </a:r>
            <a:r>
              <a:rPr lang="en-US" sz="1600" dirty="0" err="1">
                <a:solidFill>
                  <a:schemeClr val="tx1">
                    <a:lumMod val="65000"/>
                    <a:lumOff val="35000"/>
                  </a:schemeClr>
                </a:solidFill>
                <a:latin typeface="Arial" panose="020B0604020202020204" pitchFamily="34" charset="0"/>
                <a:cs typeface="Arial" panose="020B0604020202020204" pitchFamily="34" charset="0"/>
              </a:rPr>
              <a:t>xgboost</a:t>
            </a:r>
            <a:r>
              <a:rPr lang="en-US" sz="1600" dirty="0">
                <a:solidFill>
                  <a:schemeClr val="tx1">
                    <a:lumMod val="65000"/>
                    <a:lumOff val="35000"/>
                  </a:schemeClr>
                </a:solidFill>
                <a:latin typeface="Arial" panose="020B0604020202020204" pitchFamily="34" charset="0"/>
                <a:cs typeface="Arial" panose="020B0604020202020204" pitchFamily="34" charset="0"/>
              </a:rPr>
              <a:t> function to train our data and after every iteration we check the value of the evaluation metric.</a:t>
            </a:r>
          </a:p>
          <a:p>
            <a:r>
              <a:rPr lang="en-US" sz="1600" dirty="0">
                <a:solidFill>
                  <a:schemeClr val="tx1">
                    <a:lumMod val="65000"/>
                    <a:lumOff val="35000"/>
                  </a:schemeClr>
                </a:solidFill>
                <a:latin typeface="Arial" panose="020B0604020202020204" pitchFamily="34" charset="0"/>
                <a:cs typeface="Arial" panose="020B0604020202020204" pitchFamily="34" charset="0"/>
              </a:rPr>
              <a:t>We also use xgb.cv to cross validate our findings and use RMSE and MAE as the evaluations metrics.</a:t>
            </a:r>
          </a:p>
          <a:p>
            <a:endParaRPr lang="en-US" sz="1600" dirty="0">
              <a:solidFill>
                <a:schemeClr val="tx1">
                  <a:lumMod val="65000"/>
                  <a:lumOff val="35000"/>
                </a:schemeClr>
              </a:solidFill>
              <a:latin typeface="Arial" panose="020B0604020202020204" pitchFamily="34" charset="0"/>
              <a:cs typeface="Arial" panose="020B0604020202020204" pitchFamily="34" charset="0"/>
            </a:endParaRPr>
          </a:p>
          <a:p>
            <a:endParaRPr lang="en-US" sz="1600" dirty="0">
              <a:solidFill>
                <a:schemeClr val="tx1">
                  <a:lumMod val="65000"/>
                  <a:lumOff val="35000"/>
                </a:schemeClr>
              </a:solidFill>
              <a:latin typeface="Arial" panose="020B0604020202020204" pitchFamily="34" charset="0"/>
              <a:cs typeface="Arial" panose="020B0604020202020204" pitchFamily="34" charset="0"/>
            </a:endParaRPr>
          </a:p>
          <a:p>
            <a:r>
              <a:rPr lang="en-US" sz="1600" dirty="0">
                <a:solidFill>
                  <a:schemeClr val="tx1">
                    <a:lumMod val="65000"/>
                    <a:lumOff val="35000"/>
                  </a:schemeClr>
                </a:solidFill>
                <a:latin typeface="Arial" panose="020B0604020202020204" pitchFamily="34" charset="0"/>
                <a:cs typeface="Arial" panose="020B0604020202020204" pitchFamily="34" charset="0"/>
              </a:rPr>
              <a:t>Parameter Tuning in </a:t>
            </a:r>
            <a:r>
              <a:rPr lang="en-US" sz="1600" dirty="0" err="1">
                <a:solidFill>
                  <a:schemeClr val="tx1">
                    <a:lumMod val="65000"/>
                    <a:lumOff val="35000"/>
                  </a:schemeClr>
                </a:solidFill>
                <a:latin typeface="Arial" panose="020B0604020202020204" pitchFamily="34" charset="0"/>
                <a:cs typeface="Arial" panose="020B0604020202020204" pitchFamily="34" charset="0"/>
              </a:rPr>
              <a:t>XGBoost</a:t>
            </a:r>
            <a:r>
              <a:rPr lang="en-US" sz="1600" dirty="0">
                <a:solidFill>
                  <a:schemeClr val="tx1">
                    <a:lumMod val="65000"/>
                    <a:lumOff val="35000"/>
                  </a:schemeClr>
                </a:solidFill>
                <a:latin typeface="Arial" panose="020B0604020202020204" pitchFamily="34" charset="0"/>
                <a:cs typeface="Arial" panose="020B0604020202020204" pitchFamily="34" charset="0"/>
              </a:rPr>
              <a:t>:</a:t>
            </a:r>
          </a:p>
          <a:p>
            <a:r>
              <a:rPr lang="en-US" sz="1600" dirty="0">
                <a:solidFill>
                  <a:schemeClr val="tx1">
                    <a:lumMod val="65000"/>
                    <a:lumOff val="35000"/>
                  </a:schemeClr>
                </a:solidFill>
                <a:latin typeface="Arial" panose="020B0604020202020204" pitchFamily="34" charset="0"/>
                <a:cs typeface="Arial" panose="020B0604020202020204" pitchFamily="34" charset="0"/>
              </a:rPr>
              <a:t>We have 3 kinds of parameters in </a:t>
            </a:r>
            <a:r>
              <a:rPr lang="en-US" sz="1600" dirty="0" err="1">
                <a:solidFill>
                  <a:schemeClr val="tx1">
                    <a:lumMod val="65000"/>
                    <a:lumOff val="35000"/>
                  </a:schemeClr>
                </a:solidFill>
                <a:latin typeface="Arial" panose="020B0604020202020204" pitchFamily="34" charset="0"/>
                <a:cs typeface="Arial" panose="020B0604020202020204" pitchFamily="34" charset="0"/>
              </a:rPr>
              <a:t>XGBoost</a:t>
            </a:r>
            <a:r>
              <a:rPr lang="en-US" sz="1600" dirty="0">
                <a:solidFill>
                  <a:schemeClr val="tx1">
                    <a:lumMod val="65000"/>
                    <a:lumOff val="35000"/>
                  </a:schemeClr>
                </a:solidFill>
                <a:latin typeface="Arial" panose="020B0604020202020204" pitchFamily="34" charset="0"/>
                <a:cs typeface="Arial" panose="020B0604020202020204" pitchFamily="34" charset="0"/>
              </a:rPr>
              <a:t>:</a:t>
            </a:r>
          </a:p>
          <a:p>
            <a:endParaRPr lang="en-US" sz="1600" dirty="0">
              <a:solidFill>
                <a:schemeClr val="tx1">
                  <a:lumMod val="65000"/>
                  <a:lumOff val="35000"/>
                </a:schemeClr>
              </a:solidFill>
              <a:latin typeface="Arial" panose="020B0604020202020204" pitchFamily="34" charset="0"/>
              <a:cs typeface="Arial" panose="020B0604020202020204" pitchFamily="34" charset="0"/>
            </a:endParaRPr>
          </a:p>
          <a:p>
            <a:endParaRPr lang="en-US" sz="1600" dirty="0">
              <a:solidFill>
                <a:schemeClr val="tx1">
                  <a:lumMod val="65000"/>
                  <a:lumOff val="35000"/>
                </a:schemeClr>
              </a:solidFill>
              <a:latin typeface="Arial" panose="020B0604020202020204" pitchFamily="34" charset="0"/>
              <a:cs typeface="Arial" panose="020B0604020202020204" pitchFamily="34" charset="0"/>
            </a:endParaRPr>
          </a:p>
          <a:p>
            <a:endParaRPr lang="en-US" sz="1600" dirty="0">
              <a:solidFill>
                <a:schemeClr val="tx1">
                  <a:lumMod val="65000"/>
                  <a:lumOff val="35000"/>
                </a:schemeClr>
              </a:solidFill>
              <a:latin typeface="Arial" panose="020B0604020202020204" pitchFamily="34" charset="0"/>
              <a:cs typeface="Arial" panose="020B0604020202020204" pitchFamily="34" charset="0"/>
            </a:endParaRPr>
          </a:p>
          <a:p>
            <a:endParaRPr lang="en-US" sz="1600" dirty="0">
              <a:solidFill>
                <a:schemeClr val="tx1">
                  <a:lumMod val="65000"/>
                  <a:lumOff val="35000"/>
                </a:schemeClr>
              </a:solidFill>
              <a:latin typeface="Arial" panose="020B0604020202020204" pitchFamily="34" charset="0"/>
              <a:cs typeface="Arial" panose="020B0604020202020204" pitchFamily="34" charset="0"/>
            </a:endParaRPr>
          </a:p>
          <a:p>
            <a:endParaRPr lang="en-US" dirty="0"/>
          </a:p>
        </p:txBody>
      </p:sp>
      <p:graphicFrame>
        <p:nvGraphicFramePr>
          <p:cNvPr id="6" name="Table 5">
            <a:extLst>
              <a:ext uri="{FF2B5EF4-FFF2-40B4-BE49-F238E27FC236}">
                <a16:creationId xmlns:a16="http://schemas.microsoft.com/office/drawing/2014/main" id="{A7A5BC17-5CEB-4BA6-A3CF-5F51D8CA1C97}"/>
              </a:ext>
            </a:extLst>
          </p:cNvPr>
          <p:cNvGraphicFramePr>
            <a:graphicFrameLocks noGrp="1"/>
          </p:cNvGraphicFramePr>
          <p:nvPr>
            <p:extLst>
              <p:ext uri="{D42A27DB-BD31-4B8C-83A1-F6EECF244321}">
                <p14:modId xmlns:p14="http://schemas.microsoft.com/office/powerpoint/2010/main" val="1677420626"/>
              </p:ext>
            </p:extLst>
          </p:nvPr>
        </p:nvGraphicFramePr>
        <p:xfrm>
          <a:off x="260058" y="3456264"/>
          <a:ext cx="11325137" cy="2533754"/>
        </p:xfrm>
        <a:graphic>
          <a:graphicData uri="http://schemas.openxmlformats.org/drawingml/2006/table">
            <a:tbl>
              <a:tblPr firstRow="1" bandRow="1">
                <a:tableStyleId>{B301B821-A1FF-4177-AEE7-76D212191A09}</a:tableStyleId>
              </a:tblPr>
              <a:tblGrid>
                <a:gridCol w="3763175">
                  <a:extLst>
                    <a:ext uri="{9D8B030D-6E8A-4147-A177-3AD203B41FA5}">
                      <a16:colId xmlns:a16="http://schemas.microsoft.com/office/drawing/2014/main" val="1772322779"/>
                    </a:ext>
                  </a:extLst>
                </a:gridCol>
                <a:gridCol w="3780981">
                  <a:extLst>
                    <a:ext uri="{9D8B030D-6E8A-4147-A177-3AD203B41FA5}">
                      <a16:colId xmlns:a16="http://schemas.microsoft.com/office/drawing/2014/main" val="1592508603"/>
                    </a:ext>
                  </a:extLst>
                </a:gridCol>
                <a:gridCol w="3780981">
                  <a:extLst>
                    <a:ext uri="{9D8B030D-6E8A-4147-A177-3AD203B41FA5}">
                      <a16:colId xmlns:a16="http://schemas.microsoft.com/office/drawing/2014/main" val="2669950670"/>
                    </a:ext>
                  </a:extLst>
                </a:gridCol>
              </a:tblGrid>
              <a:tr h="384874">
                <a:tc>
                  <a:txBody>
                    <a:bodyPr/>
                    <a:lstStyle/>
                    <a:p>
                      <a:r>
                        <a:rPr lang="en-US" dirty="0"/>
                        <a:t>General Parameters</a:t>
                      </a:r>
                      <a:endParaRPr lang="en-US" dirty="0">
                        <a:solidFill>
                          <a:schemeClr val="accent1">
                            <a:lumMod val="75000"/>
                          </a:schemeClr>
                        </a:solidFill>
                        <a:latin typeface="Arial" panose="020B0604020202020204" pitchFamily="34" charset="0"/>
                        <a:cs typeface="Arial" panose="020B0604020202020204" pitchFamily="34" charset="0"/>
                      </a:endParaRPr>
                    </a:p>
                  </a:txBody>
                  <a:tcPr/>
                </a:tc>
                <a:tc>
                  <a:txBody>
                    <a:bodyPr/>
                    <a:lstStyle/>
                    <a:p>
                      <a:r>
                        <a:rPr lang="en-US" dirty="0"/>
                        <a:t>Tree Booster Parameters</a:t>
                      </a:r>
                      <a:endParaRPr lang="en-US" b="1" dirty="0">
                        <a:solidFill>
                          <a:schemeClr val="accent1">
                            <a:lumMod val="75000"/>
                          </a:schemeClr>
                        </a:solidFill>
                        <a:latin typeface="Arial" panose="020B0604020202020204" pitchFamily="34" charset="0"/>
                        <a:cs typeface="Arial" panose="020B0604020202020204" pitchFamily="34" charset="0"/>
                      </a:endParaRPr>
                    </a:p>
                  </a:txBody>
                  <a:tcPr/>
                </a:tc>
                <a:tc>
                  <a:txBody>
                    <a:bodyPr/>
                    <a:lstStyle/>
                    <a:p>
                      <a:r>
                        <a:rPr lang="en-US" dirty="0"/>
                        <a:t>Learning Task Parameters</a:t>
                      </a:r>
                      <a:endParaRPr lang="en-US" b="1" dirty="0">
                        <a:solidFill>
                          <a:schemeClr val="accent1">
                            <a:lumMod val="7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41596529"/>
                  </a:ext>
                </a:extLst>
              </a:tr>
              <a:tr h="2148880">
                <a:tc>
                  <a:txBody>
                    <a:bodyPr/>
                    <a:lstStyle/>
                    <a:p>
                      <a:r>
                        <a:rPr lang="en-US" sz="1600" dirty="0">
                          <a:latin typeface="Arial" panose="020B0604020202020204" pitchFamily="34" charset="0"/>
                          <a:cs typeface="Arial" panose="020B0604020202020204" pitchFamily="34" charset="0"/>
                        </a:rPr>
                        <a:t>Booster- </a:t>
                      </a:r>
                      <a:r>
                        <a:rPr lang="en-US" sz="1600" dirty="0" err="1">
                          <a:latin typeface="Arial" panose="020B0604020202020204" pitchFamily="34" charset="0"/>
                          <a:cs typeface="Arial" panose="020B0604020202020204" pitchFamily="34" charset="0"/>
                        </a:rPr>
                        <a:t>gbtree</a:t>
                      </a:r>
                      <a:r>
                        <a:rPr lang="en-US" sz="1600" dirty="0">
                          <a:latin typeface="Arial" panose="020B0604020202020204" pitchFamily="34" charset="0"/>
                          <a:cs typeface="Arial" panose="020B0604020202020204" pitchFamily="34" charset="0"/>
                        </a:rPr>
                        <a:t> used tree based functions and </a:t>
                      </a:r>
                      <a:r>
                        <a:rPr lang="en-US" sz="1600" dirty="0" err="1">
                          <a:latin typeface="Arial" panose="020B0604020202020204" pitchFamily="34" charset="0"/>
                          <a:cs typeface="Arial" panose="020B0604020202020204" pitchFamily="34" charset="0"/>
                        </a:rPr>
                        <a:t>gblinear</a:t>
                      </a:r>
                      <a:r>
                        <a:rPr lang="en-US" sz="1600" dirty="0">
                          <a:latin typeface="Arial" panose="020B0604020202020204" pitchFamily="34" charset="0"/>
                          <a:cs typeface="Arial" panose="020B0604020202020204" pitchFamily="34" charset="0"/>
                        </a:rPr>
                        <a:t> uses linear function</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Eta or Shrinkage Parameter: Used to make sure the model does not overfit, After each iteration eta shrinks the feature weights.</a:t>
                      </a:r>
                    </a:p>
                    <a:p>
                      <a:r>
                        <a:rPr lang="en-US" sz="1600" dirty="0">
                          <a:latin typeface="Arial" panose="020B0604020202020204" pitchFamily="34" charset="0"/>
                          <a:cs typeface="Arial" panose="020B0604020202020204" pitchFamily="34" charset="0"/>
                        </a:rPr>
                        <a:t>Lambda – L2 Regularization Term</a:t>
                      </a:r>
                    </a:p>
                    <a:p>
                      <a:r>
                        <a:rPr lang="en-US" sz="1600" dirty="0">
                          <a:latin typeface="Arial" panose="020B0604020202020204" pitchFamily="34" charset="0"/>
                          <a:cs typeface="Arial" panose="020B0604020202020204" pitchFamily="34" charset="0"/>
                        </a:rPr>
                        <a:t>Alpha – L1 Regularization Term</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Objective : What the algorithm is supposed to do (</a:t>
                      </a:r>
                      <a:r>
                        <a:rPr lang="en-US" sz="1600" dirty="0" err="1">
                          <a:latin typeface="Arial" panose="020B0604020202020204" pitchFamily="34" charset="0"/>
                          <a:cs typeface="Arial" panose="020B0604020202020204" pitchFamily="34" charset="0"/>
                        </a:rPr>
                        <a:t>reg:linear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reg:logistic</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Evaluation metric: A way to evaluate the model. (RMSE, MAE)</a:t>
                      </a:r>
                    </a:p>
                    <a:p>
                      <a:endParaRPr lang="en-US" sz="1600" dirty="0">
                        <a:latin typeface="Arial" panose="020B0604020202020204" pitchFamily="34" charset="0"/>
                        <a:cs typeface="Arial" panose="020B0604020202020204" pitchFamily="34" charset="0"/>
                      </a:endParaRPr>
                    </a:p>
                    <a:p>
                      <a:endParaRPr lang="en-US" sz="1600" dirty="0">
                        <a:solidFill>
                          <a:schemeClr val="tx1">
                            <a:lumMod val="65000"/>
                            <a:lumOff val="35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0760007"/>
                  </a:ext>
                </a:extLst>
              </a:tr>
            </a:tbl>
          </a:graphicData>
        </a:graphic>
      </p:graphicFrame>
    </p:spTree>
    <p:extLst>
      <p:ext uri="{BB962C8B-B14F-4D97-AF65-F5344CB8AC3E}">
        <p14:creationId xmlns:p14="http://schemas.microsoft.com/office/powerpoint/2010/main" val="233752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56D94-1D6F-4398-A328-0721611BC101}"/>
              </a:ext>
            </a:extLst>
          </p:cNvPr>
          <p:cNvPicPr>
            <a:picLocks noChangeAspect="1"/>
          </p:cNvPicPr>
          <p:nvPr/>
        </p:nvPicPr>
        <p:blipFill>
          <a:blip r:embed="rId2"/>
          <a:stretch>
            <a:fillRect/>
          </a:stretch>
        </p:blipFill>
        <p:spPr>
          <a:xfrm>
            <a:off x="429935" y="4236044"/>
            <a:ext cx="3383936" cy="2063797"/>
          </a:xfrm>
          <a:prstGeom prst="rect">
            <a:avLst/>
          </a:prstGeom>
        </p:spPr>
      </p:pic>
      <p:sp>
        <p:nvSpPr>
          <p:cNvPr id="2" name="Title 1">
            <a:extLst>
              <a:ext uri="{FF2B5EF4-FFF2-40B4-BE49-F238E27FC236}">
                <a16:creationId xmlns:a16="http://schemas.microsoft.com/office/drawing/2014/main" id="{FF2C8A6F-85CB-40B4-A424-DFAE5BB794D3}"/>
              </a:ext>
            </a:extLst>
          </p:cNvPr>
          <p:cNvSpPr>
            <a:spLocks noGrp="1"/>
          </p:cNvSpPr>
          <p:nvPr>
            <p:ph type="title"/>
          </p:nvPr>
        </p:nvSpPr>
        <p:spPr>
          <a:xfrm>
            <a:off x="209726" y="499533"/>
            <a:ext cx="11220274" cy="918206"/>
          </a:xfrm>
        </p:spPr>
        <p:txBody>
          <a:bodyPr>
            <a:normAutofit/>
          </a:bodyPr>
          <a:lstStyle/>
          <a:p>
            <a:r>
              <a:rPr lang="en-US" sz="4800" b="1" u="sng" dirty="0" err="1">
                <a:solidFill>
                  <a:schemeClr val="accent1">
                    <a:lumMod val="75000"/>
                  </a:schemeClr>
                </a:solidFill>
                <a:latin typeface="Arial" panose="020B0604020202020204" pitchFamily="34" charset="0"/>
                <a:cs typeface="Arial" panose="020B0604020202020204" pitchFamily="34" charset="0"/>
              </a:rPr>
              <a:t>XGBoost</a:t>
            </a:r>
            <a:r>
              <a:rPr lang="en-US" sz="4800" b="1" dirty="0">
                <a:solidFill>
                  <a:schemeClr val="accent1">
                    <a:lumMod val="75000"/>
                  </a:schemeClr>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F6FF0EB8-AAAC-4E80-900C-5146A0441ED0}"/>
              </a:ext>
            </a:extLst>
          </p:cNvPr>
          <p:cNvSpPr>
            <a:spLocks noGrp="1"/>
          </p:cNvSpPr>
          <p:nvPr>
            <p:ph idx="1"/>
          </p:nvPr>
        </p:nvSpPr>
        <p:spPr>
          <a:xfrm>
            <a:off x="209346" y="1417739"/>
            <a:ext cx="11220654" cy="5301843"/>
          </a:xfrm>
        </p:spPr>
        <p:txBody>
          <a:bodyPr numCol="2">
            <a:normAutofit/>
          </a:bodyPr>
          <a:lstStyle/>
          <a:p>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has a data structure Information Matrix, which has 3 features:</a:t>
            </a:r>
          </a:p>
          <a:p>
            <a:r>
              <a:rPr lang="en-US" sz="1800" dirty="0">
                <a:latin typeface="Arial" panose="020B0604020202020204" pitchFamily="34" charset="0"/>
                <a:cs typeface="Arial" panose="020B0604020202020204" pitchFamily="34" charset="0"/>
              </a:rPr>
              <a:t>Information Gain – contribution of each feature to the model, the higher the value, the more the contribution.</a:t>
            </a:r>
          </a:p>
          <a:p>
            <a:r>
              <a:rPr lang="en-US" sz="1800" dirty="0">
                <a:latin typeface="Arial" panose="020B0604020202020204" pitchFamily="34" charset="0"/>
                <a:cs typeface="Arial" panose="020B0604020202020204" pitchFamily="34" charset="0"/>
              </a:rPr>
              <a:t>Cover- How many times a feature occurs in the model and is used to make a decision.</a:t>
            </a:r>
          </a:p>
          <a:p>
            <a:r>
              <a:rPr lang="en-US" sz="1800" dirty="0">
                <a:latin typeface="Arial" panose="020B0604020202020204" pitchFamily="34" charset="0"/>
                <a:cs typeface="Arial" panose="020B0604020202020204" pitchFamily="34" charset="0"/>
              </a:rPr>
              <a:t>Frequency- Relative number of times a feature occurs in the model.</a:t>
            </a:r>
          </a:p>
        </p:txBody>
      </p:sp>
      <p:pic>
        <p:nvPicPr>
          <p:cNvPr id="7" name="Picture 6">
            <a:extLst>
              <a:ext uri="{FF2B5EF4-FFF2-40B4-BE49-F238E27FC236}">
                <a16:creationId xmlns:a16="http://schemas.microsoft.com/office/drawing/2014/main" id="{8EA13C70-CA92-42ED-BA12-5C44733DC8E2}"/>
              </a:ext>
            </a:extLst>
          </p:cNvPr>
          <p:cNvPicPr>
            <a:picLocks noChangeAspect="1"/>
          </p:cNvPicPr>
          <p:nvPr/>
        </p:nvPicPr>
        <p:blipFill>
          <a:blip r:embed="rId3"/>
          <a:stretch>
            <a:fillRect/>
          </a:stretch>
        </p:blipFill>
        <p:spPr>
          <a:xfrm>
            <a:off x="5327008" y="2395674"/>
            <a:ext cx="6716463" cy="3283673"/>
          </a:xfrm>
          <a:prstGeom prst="rect">
            <a:avLst/>
          </a:prstGeom>
        </p:spPr>
      </p:pic>
      <p:sp>
        <p:nvSpPr>
          <p:cNvPr id="6" name="TextBox 5">
            <a:extLst>
              <a:ext uri="{FF2B5EF4-FFF2-40B4-BE49-F238E27FC236}">
                <a16:creationId xmlns:a16="http://schemas.microsoft.com/office/drawing/2014/main" id="{CBCC92CB-6CBC-4544-9FE6-5089DB15AF9F}"/>
              </a:ext>
            </a:extLst>
          </p:cNvPr>
          <p:cNvSpPr txBox="1"/>
          <p:nvPr/>
        </p:nvSpPr>
        <p:spPr>
          <a:xfrm>
            <a:off x="6048462" y="5679347"/>
            <a:ext cx="5016617"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Information Gain Metrics for 10 variables</a:t>
            </a:r>
          </a:p>
        </p:txBody>
      </p:sp>
      <p:sp>
        <p:nvSpPr>
          <p:cNvPr id="8" name="TextBox 7">
            <a:extLst>
              <a:ext uri="{FF2B5EF4-FFF2-40B4-BE49-F238E27FC236}">
                <a16:creationId xmlns:a16="http://schemas.microsoft.com/office/drawing/2014/main" id="{D95C94A5-85BD-4A35-9953-BBEE18721760}"/>
              </a:ext>
            </a:extLst>
          </p:cNvPr>
          <p:cNvSpPr txBox="1"/>
          <p:nvPr/>
        </p:nvSpPr>
        <p:spPr>
          <a:xfrm>
            <a:off x="411061" y="6484690"/>
            <a:ext cx="45720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Information Matrix with attributes like </a:t>
            </a:r>
            <a:r>
              <a:rPr lang="en-US" sz="1000" b="1" dirty="0" err="1">
                <a:latin typeface="Arial" panose="020B0604020202020204" pitchFamily="34" charset="0"/>
                <a:cs typeface="Arial" panose="020B0604020202020204" pitchFamily="34" charset="0"/>
              </a:rPr>
              <a:t>Gain,Cover,Frequency</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354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9CE6-FFB9-413F-B931-92EC00CD8F78}"/>
              </a:ext>
            </a:extLst>
          </p:cNvPr>
          <p:cNvSpPr>
            <a:spLocks noGrp="1"/>
          </p:cNvSpPr>
          <p:nvPr>
            <p:ph type="title"/>
          </p:nvPr>
        </p:nvSpPr>
        <p:spPr>
          <a:xfrm>
            <a:off x="184559" y="243281"/>
            <a:ext cx="11492916" cy="729842"/>
          </a:xfrm>
        </p:spPr>
        <p:txBody>
          <a:bodyPr>
            <a:normAutofit/>
          </a:bodyPr>
          <a:lstStyle/>
          <a:p>
            <a:r>
              <a:rPr lang="en-US" sz="4400" b="1" u="sng" dirty="0" err="1">
                <a:solidFill>
                  <a:schemeClr val="accent1">
                    <a:lumMod val="75000"/>
                  </a:schemeClr>
                </a:solidFill>
                <a:latin typeface="Arial" panose="020B0604020202020204" pitchFamily="34" charset="0"/>
                <a:cs typeface="Arial" panose="020B0604020202020204" pitchFamily="34" charset="0"/>
              </a:rPr>
              <a:t>XGBoost</a:t>
            </a:r>
            <a:r>
              <a:rPr lang="en-US" sz="4400" b="1" dirty="0">
                <a:solidFill>
                  <a:schemeClr val="accent1">
                    <a:lumMod val="75000"/>
                  </a:schemeClr>
                </a:solidFill>
                <a:latin typeface="Arial" panose="020B0604020202020204" pitchFamily="34" charset="0"/>
                <a:cs typeface="Arial" panose="020B0604020202020204" pitchFamily="34" charset="0"/>
              </a:rPr>
              <a:t> :</a:t>
            </a:r>
            <a:endParaRPr lang="en-US" sz="4400" dirty="0"/>
          </a:p>
        </p:txBody>
      </p:sp>
      <p:pic>
        <p:nvPicPr>
          <p:cNvPr id="4" name="Content Placeholder 3">
            <a:extLst>
              <a:ext uri="{FF2B5EF4-FFF2-40B4-BE49-F238E27FC236}">
                <a16:creationId xmlns:a16="http://schemas.microsoft.com/office/drawing/2014/main" id="{5EFBE7A0-AF90-4704-959D-F214CBCD0E10}"/>
              </a:ext>
            </a:extLst>
          </p:cNvPr>
          <p:cNvPicPr>
            <a:picLocks noGrp="1" noChangeAspect="1"/>
          </p:cNvPicPr>
          <p:nvPr>
            <p:ph idx="1"/>
          </p:nvPr>
        </p:nvPicPr>
        <p:blipFill>
          <a:blip r:embed="rId2"/>
          <a:stretch>
            <a:fillRect/>
          </a:stretch>
        </p:blipFill>
        <p:spPr>
          <a:xfrm>
            <a:off x="184559" y="973123"/>
            <a:ext cx="6878971" cy="4156132"/>
          </a:xfrm>
          <a:prstGeom prst="rect">
            <a:avLst/>
          </a:prstGeom>
        </p:spPr>
      </p:pic>
      <p:sp>
        <p:nvSpPr>
          <p:cNvPr id="5" name="TextBox 4">
            <a:extLst>
              <a:ext uri="{FF2B5EF4-FFF2-40B4-BE49-F238E27FC236}">
                <a16:creationId xmlns:a16="http://schemas.microsoft.com/office/drawing/2014/main" id="{19086AAE-86B8-4CD7-A6FA-AA1B56EBFDF6}"/>
              </a:ext>
            </a:extLst>
          </p:cNvPr>
          <p:cNvSpPr txBox="1"/>
          <p:nvPr/>
        </p:nvSpPr>
        <p:spPr>
          <a:xfrm>
            <a:off x="478172" y="5444455"/>
            <a:ext cx="6375634" cy="276999"/>
          </a:xfrm>
          <a:prstGeom prst="rect">
            <a:avLst/>
          </a:prstGeom>
          <a:noFill/>
        </p:spPr>
        <p:txBody>
          <a:bodyPr wrap="square" rtlCol="0">
            <a:spAutoFit/>
          </a:bodyPr>
          <a:lstStyle/>
          <a:p>
            <a:pPr algn="ctr"/>
            <a:r>
              <a:rPr lang="en-US" sz="1200" b="1" dirty="0" err="1">
                <a:latin typeface="Arial" panose="020B0604020202020204" pitchFamily="34" charset="0"/>
                <a:cs typeface="Arial" panose="020B0604020202020204" pitchFamily="34" charset="0"/>
              </a:rPr>
              <a:t>Xgb.multi.tree</a:t>
            </a:r>
            <a:r>
              <a:rPr lang="en-US" sz="1200" b="1" dirty="0">
                <a:latin typeface="Arial" panose="020B0604020202020204" pitchFamily="34" charset="0"/>
                <a:cs typeface="Arial" panose="020B0604020202020204" pitchFamily="34" charset="0"/>
              </a:rPr>
              <a:t> gives us a glimpse of the ensemble with multiple trees</a:t>
            </a:r>
          </a:p>
        </p:txBody>
      </p:sp>
      <p:pic>
        <p:nvPicPr>
          <p:cNvPr id="6" name="Picture 5">
            <a:extLst>
              <a:ext uri="{FF2B5EF4-FFF2-40B4-BE49-F238E27FC236}">
                <a16:creationId xmlns:a16="http://schemas.microsoft.com/office/drawing/2014/main" id="{31ABDF0F-4D85-4E1A-A476-79D73E144EC2}"/>
              </a:ext>
            </a:extLst>
          </p:cNvPr>
          <p:cNvPicPr>
            <a:picLocks noChangeAspect="1"/>
          </p:cNvPicPr>
          <p:nvPr/>
        </p:nvPicPr>
        <p:blipFill>
          <a:blip r:embed="rId3"/>
          <a:stretch>
            <a:fillRect/>
          </a:stretch>
        </p:blipFill>
        <p:spPr>
          <a:xfrm>
            <a:off x="7430897" y="825267"/>
            <a:ext cx="2937895" cy="4006220"/>
          </a:xfrm>
          <a:prstGeom prst="rect">
            <a:avLst/>
          </a:prstGeom>
        </p:spPr>
      </p:pic>
      <p:sp>
        <p:nvSpPr>
          <p:cNvPr id="7" name="TextBox 6">
            <a:extLst>
              <a:ext uri="{FF2B5EF4-FFF2-40B4-BE49-F238E27FC236}">
                <a16:creationId xmlns:a16="http://schemas.microsoft.com/office/drawing/2014/main" id="{62E47DBA-D406-4431-ADEF-1CB26528DB1B}"/>
              </a:ext>
            </a:extLst>
          </p:cNvPr>
          <p:cNvSpPr txBox="1"/>
          <p:nvPr/>
        </p:nvSpPr>
        <p:spPr>
          <a:xfrm>
            <a:off x="7600426" y="5201174"/>
            <a:ext cx="3129093" cy="261610"/>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Screenshot of the prediction on test data</a:t>
            </a:r>
          </a:p>
        </p:txBody>
      </p:sp>
    </p:spTree>
    <p:extLst>
      <p:ext uri="{BB962C8B-B14F-4D97-AF65-F5344CB8AC3E}">
        <p14:creationId xmlns:p14="http://schemas.microsoft.com/office/powerpoint/2010/main" val="309735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10393" y="335560"/>
            <a:ext cx="9328246" cy="587229"/>
          </a:xfrm>
          <a:prstGeom prst="rect">
            <a:avLst/>
          </a:prstGeom>
        </p:spPr>
        <p:txBody>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IN" b="1" u="sng" dirty="0">
                <a:solidFill>
                  <a:schemeClr val="accent1">
                    <a:lumMod val="75000"/>
                  </a:schemeClr>
                </a:solidFill>
                <a:latin typeface="Arial" panose="020B0604020202020204" pitchFamily="34" charset="0"/>
                <a:cs typeface="Arial" panose="020B0604020202020204" pitchFamily="34" charset="0"/>
              </a:rPr>
              <a:t>Conclusion </a:t>
            </a:r>
            <a:r>
              <a:rPr lang="en-IN" b="1" dirty="0">
                <a:solidFill>
                  <a:schemeClr val="accent1">
                    <a:lumMod val="75000"/>
                  </a:schemeClr>
                </a:solidFill>
                <a:latin typeface="Arial" panose="020B0604020202020204" pitchFamily="34" charset="0"/>
                <a:cs typeface="Arial" panose="020B0604020202020204" pitchFamily="34" charset="0"/>
              </a:rPr>
              <a:t>:</a:t>
            </a:r>
            <a:endParaRPr lang="en-IN"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587230" y="3120705"/>
            <a:ext cx="10830187" cy="1015663"/>
          </a:xfrm>
          <a:prstGeom prst="rect">
            <a:avLst/>
          </a:prstGeom>
          <a:noFill/>
        </p:spPr>
        <p:txBody>
          <a:bodyPr wrap="square" rtlCol="0">
            <a:spAutoFit/>
          </a:bodyPr>
          <a:lstStyle/>
          <a:p>
            <a:r>
              <a:rPr lang="en-IN" sz="1600" b="1" i="1" dirty="0">
                <a:solidFill>
                  <a:schemeClr val="tx2">
                    <a:lumMod val="50000"/>
                  </a:schemeClr>
                </a:solidFill>
                <a:latin typeface="Arial" panose="020B0604020202020204" pitchFamily="34" charset="0"/>
                <a:cs typeface="Arial" panose="020B0604020202020204" pitchFamily="34" charset="0"/>
              </a:rPr>
              <a:t>As we look at the RMSE values for all the models we can see that </a:t>
            </a:r>
            <a:r>
              <a:rPr lang="en-IN" sz="1600" b="1" i="1" dirty="0" err="1">
                <a:solidFill>
                  <a:schemeClr val="tx2">
                    <a:lumMod val="50000"/>
                  </a:schemeClr>
                </a:solidFill>
                <a:latin typeface="Arial" panose="020B0604020202020204" pitchFamily="34" charset="0"/>
                <a:cs typeface="Arial" panose="020B0604020202020204" pitchFamily="34" charset="0"/>
              </a:rPr>
              <a:t>XGBoost</a:t>
            </a:r>
            <a:r>
              <a:rPr lang="en-IN" sz="1600" b="1" i="1" dirty="0">
                <a:solidFill>
                  <a:schemeClr val="tx2">
                    <a:lumMod val="50000"/>
                  </a:schemeClr>
                </a:solidFill>
                <a:latin typeface="Arial" panose="020B0604020202020204" pitchFamily="34" charset="0"/>
                <a:cs typeface="Arial" panose="020B0604020202020204" pitchFamily="34" charset="0"/>
              </a:rPr>
              <a:t> gives us the lowest RMSE value and is the best model that should be used to determine the ordinal variable Response.</a:t>
            </a:r>
          </a:p>
          <a:p>
            <a:endParaRPr lang="en-IN" sz="2800" b="1" i="1" dirty="0">
              <a:solidFill>
                <a:schemeClr val="tx2">
                  <a:lumMod val="50000"/>
                </a:schemeClr>
              </a:solidFill>
            </a:endParaRPr>
          </a:p>
        </p:txBody>
      </p:sp>
      <p:graphicFrame>
        <p:nvGraphicFramePr>
          <p:cNvPr id="5" name="Table 4">
            <a:extLst>
              <a:ext uri="{FF2B5EF4-FFF2-40B4-BE49-F238E27FC236}">
                <a16:creationId xmlns:a16="http://schemas.microsoft.com/office/drawing/2014/main" id="{4324A90F-2B41-41B9-B438-C7A446FC586F}"/>
              </a:ext>
            </a:extLst>
          </p:cNvPr>
          <p:cNvGraphicFramePr>
            <a:graphicFrameLocks noGrp="1"/>
          </p:cNvGraphicFramePr>
          <p:nvPr>
            <p:extLst>
              <p:ext uri="{D42A27DB-BD31-4B8C-83A1-F6EECF244321}">
                <p14:modId xmlns:p14="http://schemas.microsoft.com/office/powerpoint/2010/main" val="2903499938"/>
              </p:ext>
            </p:extLst>
          </p:nvPr>
        </p:nvGraphicFramePr>
        <p:xfrm>
          <a:off x="584462" y="1057015"/>
          <a:ext cx="10774232" cy="1828800"/>
        </p:xfrm>
        <a:graphic>
          <a:graphicData uri="http://schemas.openxmlformats.org/drawingml/2006/table">
            <a:tbl>
              <a:tblPr firstRow="1" bandRow="1">
                <a:tableStyleId>{BC89EF96-8CEA-46FF-86C4-4CE0E7609802}</a:tableStyleId>
              </a:tblPr>
              <a:tblGrid>
                <a:gridCol w="5310069">
                  <a:extLst>
                    <a:ext uri="{9D8B030D-6E8A-4147-A177-3AD203B41FA5}">
                      <a16:colId xmlns:a16="http://schemas.microsoft.com/office/drawing/2014/main" val="664280886"/>
                    </a:ext>
                  </a:extLst>
                </a:gridCol>
                <a:gridCol w="5464163">
                  <a:extLst>
                    <a:ext uri="{9D8B030D-6E8A-4147-A177-3AD203B41FA5}">
                      <a16:colId xmlns:a16="http://schemas.microsoft.com/office/drawing/2014/main" val="1913968931"/>
                    </a:ext>
                  </a:extLst>
                </a:gridCol>
              </a:tblGrid>
              <a:tr h="290259">
                <a:tc>
                  <a:txBody>
                    <a:bodyPr/>
                    <a:lstStyle/>
                    <a:p>
                      <a:r>
                        <a:rPr lang="en-US" dirty="0"/>
                        <a:t>Type of Regression</a:t>
                      </a:r>
                    </a:p>
                  </a:txBody>
                  <a:tcPr/>
                </a:tc>
                <a:tc>
                  <a:txBody>
                    <a:bodyPr/>
                    <a:lstStyle/>
                    <a:p>
                      <a:r>
                        <a:rPr lang="en-US" dirty="0"/>
                        <a:t>RMSE Value</a:t>
                      </a:r>
                    </a:p>
                  </a:txBody>
                  <a:tcPr/>
                </a:tc>
                <a:extLst>
                  <a:ext uri="{0D108BD9-81ED-4DB2-BD59-A6C34878D82A}">
                    <a16:rowId xmlns:a16="http://schemas.microsoft.com/office/drawing/2014/main" val="1426797268"/>
                  </a:ext>
                </a:extLst>
              </a:tr>
              <a:tr h="290259">
                <a:tc>
                  <a:txBody>
                    <a:bodyPr/>
                    <a:lstStyle/>
                    <a:p>
                      <a:r>
                        <a:rPr lang="en-US" dirty="0"/>
                        <a:t>Linear Regression</a:t>
                      </a:r>
                    </a:p>
                  </a:txBody>
                  <a:tcPr/>
                </a:tc>
                <a:tc>
                  <a:txBody>
                    <a:bodyPr/>
                    <a:lstStyle/>
                    <a:p>
                      <a:r>
                        <a:rPr lang="en-US" dirty="0">
                          <a:effectLst/>
                        </a:rPr>
                        <a:t>1.985102</a:t>
                      </a:r>
                      <a:endParaRPr lang="en-US" dirty="0"/>
                    </a:p>
                  </a:txBody>
                  <a:tcPr/>
                </a:tc>
                <a:extLst>
                  <a:ext uri="{0D108BD9-81ED-4DB2-BD59-A6C34878D82A}">
                    <a16:rowId xmlns:a16="http://schemas.microsoft.com/office/drawing/2014/main" val="1143985826"/>
                  </a:ext>
                </a:extLst>
              </a:tr>
              <a:tr h="290259">
                <a:tc>
                  <a:txBody>
                    <a:bodyPr/>
                    <a:lstStyle/>
                    <a:p>
                      <a:r>
                        <a:rPr lang="en-US" dirty="0"/>
                        <a:t>SVM</a:t>
                      </a:r>
                    </a:p>
                  </a:txBody>
                  <a:tcPr/>
                </a:tc>
                <a:tc>
                  <a:txBody>
                    <a:bodyPr/>
                    <a:lstStyle/>
                    <a:p>
                      <a:r>
                        <a:rPr lang="en-US" dirty="0"/>
                        <a:t>1.926136</a:t>
                      </a:r>
                    </a:p>
                  </a:txBody>
                  <a:tcPr/>
                </a:tc>
                <a:extLst>
                  <a:ext uri="{0D108BD9-81ED-4DB2-BD59-A6C34878D82A}">
                    <a16:rowId xmlns:a16="http://schemas.microsoft.com/office/drawing/2014/main" val="796939850"/>
                  </a:ext>
                </a:extLst>
              </a:tr>
              <a:tr h="290259">
                <a:tc>
                  <a:txBody>
                    <a:bodyPr/>
                    <a:lstStyle/>
                    <a:p>
                      <a:r>
                        <a:rPr lang="en-US" dirty="0"/>
                        <a:t>Decision Tree</a:t>
                      </a:r>
                    </a:p>
                  </a:txBody>
                  <a:tcPr/>
                </a:tc>
                <a:tc>
                  <a:txBody>
                    <a:bodyPr/>
                    <a:lstStyle/>
                    <a:p>
                      <a:r>
                        <a:rPr lang="en-US"/>
                        <a:t>2.146986</a:t>
                      </a:r>
                      <a:endParaRPr lang="en-US" dirty="0"/>
                    </a:p>
                  </a:txBody>
                  <a:tcPr/>
                </a:tc>
                <a:extLst>
                  <a:ext uri="{0D108BD9-81ED-4DB2-BD59-A6C34878D82A}">
                    <a16:rowId xmlns:a16="http://schemas.microsoft.com/office/drawing/2014/main" val="2059931589"/>
                  </a:ext>
                </a:extLst>
              </a:tr>
              <a:tr h="290259">
                <a:tc>
                  <a:txBody>
                    <a:bodyPr/>
                    <a:lstStyle/>
                    <a:p>
                      <a:r>
                        <a:rPr lang="en-US" dirty="0"/>
                        <a:t>XGBoost</a:t>
                      </a:r>
                    </a:p>
                  </a:txBody>
                  <a:tcPr/>
                </a:tc>
                <a:tc>
                  <a:txBody>
                    <a:bodyPr/>
                    <a:lstStyle/>
                    <a:p>
                      <a:r>
                        <a:rPr lang="en-US" dirty="0">
                          <a:effectLst/>
                        </a:rPr>
                        <a:t>1.712073</a:t>
                      </a:r>
                      <a:endParaRPr lang="en-US" dirty="0"/>
                    </a:p>
                  </a:txBody>
                  <a:tcPr/>
                </a:tc>
                <a:extLst>
                  <a:ext uri="{0D108BD9-81ED-4DB2-BD59-A6C34878D82A}">
                    <a16:rowId xmlns:a16="http://schemas.microsoft.com/office/drawing/2014/main" val="3821302972"/>
                  </a:ext>
                </a:extLst>
              </a:tr>
            </a:tbl>
          </a:graphicData>
        </a:graphic>
      </p:graphicFrame>
      <p:graphicFrame>
        <p:nvGraphicFramePr>
          <p:cNvPr id="6" name="Chart 5">
            <a:extLst>
              <a:ext uri="{FF2B5EF4-FFF2-40B4-BE49-F238E27FC236}">
                <a16:creationId xmlns:a16="http://schemas.microsoft.com/office/drawing/2014/main" id="{721C56BA-A22D-4619-BBD8-425968F550F8}"/>
              </a:ext>
            </a:extLst>
          </p:cNvPr>
          <p:cNvGraphicFramePr>
            <a:graphicFrameLocks/>
          </p:cNvGraphicFramePr>
          <p:nvPr>
            <p:extLst>
              <p:ext uri="{D42A27DB-BD31-4B8C-83A1-F6EECF244321}">
                <p14:modId xmlns:p14="http://schemas.microsoft.com/office/powerpoint/2010/main" val="2760711375"/>
              </p:ext>
            </p:extLst>
          </p:nvPr>
        </p:nvGraphicFramePr>
        <p:xfrm>
          <a:off x="661447" y="3869703"/>
          <a:ext cx="6550058"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645A963-CB86-4D9B-BA8C-B59588D6BA81}"/>
              </a:ext>
            </a:extLst>
          </p:cNvPr>
          <p:cNvSpPr txBox="1"/>
          <p:nvPr/>
        </p:nvSpPr>
        <p:spPr>
          <a:xfrm>
            <a:off x="7362334" y="4567255"/>
            <a:ext cx="2276305" cy="461665"/>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RMSE values of different models</a:t>
            </a:r>
          </a:p>
        </p:txBody>
      </p:sp>
    </p:spTree>
    <p:extLst>
      <p:ext uri="{BB962C8B-B14F-4D97-AF65-F5344CB8AC3E}">
        <p14:creationId xmlns:p14="http://schemas.microsoft.com/office/powerpoint/2010/main" val="218960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CE9B0-F5D6-4254-88DB-F1D2A04466BF}"/>
              </a:ext>
            </a:extLst>
          </p:cNvPr>
          <p:cNvSpPr txBox="1"/>
          <p:nvPr/>
        </p:nvSpPr>
        <p:spPr>
          <a:xfrm>
            <a:off x="201336" y="184559"/>
            <a:ext cx="9303390" cy="769441"/>
          </a:xfrm>
          <a:prstGeom prst="rect">
            <a:avLst/>
          </a:prstGeom>
          <a:noFill/>
        </p:spPr>
        <p:txBody>
          <a:bodyPr wrap="square" rtlCol="0">
            <a:spAutoFit/>
          </a:bodyPr>
          <a:lstStyle/>
          <a:p>
            <a:r>
              <a:rPr lang="en-IN" sz="4400" b="1" u="sng" dirty="0">
                <a:solidFill>
                  <a:schemeClr val="accent1">
                    <a:lumMod val="75000"/>
                  </a:schemeClr>
                </a:solidFill>
                <a:latin typeface="Arial" panose="020B0604020202020204" pitchFamily="34" charset="0"/>
                <a:cs typeface="Arial" panose="020B0604020202020204" pitchFamily="34" charset="0"/>
              </a:rPr>
              <a:t>Future Solutions/Use Cases</a:t>
            </a:r>
            <a:r>
              <a:rPr lang="en-IN" sz="4400" b="1" dirty="0">
                <a:solidFill>
                  <a:schemeClr val="accent1">
                    <a:lumMod val="75000"/>
                  </a:schemeClr>
                </a:solidFill>
                <a:latin typeface="Arial" panose="020B0604020202020204" pitchFamily="34" charset="0"/>
                <a:cs typeface="Arial" panose="020B0604020202020204" pitchFamily="34" charset="0"/>
              </a:rPr>
              <a:t>:</a:t>
            </a:r>
            <a:endParaRPr lang="en-US" dirty="0"/>
          </a:p>
        </p:txBody>
      </p:sp>
      <p:sp>
        <p:nvSpPr>
          <p:cNvPr id="4" name="TextBox 3">
            <a:extLst>
              <a:ext uri="{FF2B5EF4-FFF2-40B4-BE49-F238E27FC236}">
                <a16:creationId xmlns:a16="http://schemas.microsoft.com/office/drawing/2014/main" id="{2B3526FD-609F-4201-B875-19968745EBFA}"/>
              </a:ext>
            </a:extLst>
          </p:cNvPr>
          <p:cNvSpPr txBox="1"/>
          <p:nvPr/>
        </p:nvSpPr>
        <p:spPr>
          <a:xfrm>
            <a:off x="327171" y="1115735"/>
            <a:ext cx="11400638" cy="5016758"/>
          </a:xfrm>
          <a:prstGeom prst="rect">
            <a:avLst/>
          </a:prstGeom>
          <a:noFill/>
        </p:spPr>
        <p:txBody>
          <a:bodyPr wrap="square" rtlCol="0">
            <a:spAutoFit/>
          </a:bodyPr>
          <a:lstStyle/>
          <a:p>
            <a:pPr marL="342900" indent="-342900">
              <a:buAutoNum type="arabicPeriod"/>
            </a:pPr>
            <a:r>
              <a:rPr lang="en-US" sz="3200" dirty="0">
                <a:solidFill>
                  <a:schemeClr val="tx1">
                    <a:lumMod val="65000"/>
                    <a:lumOff val="35000"/>
                  </a:schemeClr>
                </a:solidFill>
                <a:latin typeface="Arial" panose="020B0604020202020204" pitchFamily="34" charset="0"/>
                <a:cs typeface="Arial" panose="020B0604020202020204" pitchFamily="34" charset="0"/>
              </a:rPr>
              <a:t>Use of Lasso and Elastic Net to do Dimension Reduction and get the most important variables and try using our ML models on the subset of variables and notice the change in accuracy.</a:t>
            </a:r>
          </a:p>
          <a:p>
            <a:pPr marL="342900" indent="-342900">
              <a:buAutoNum type="arabicPeriod"/>
            </a:pPr>
            <a:r>
              <a:rPr lang="en-US" sz="3200" dirty="0">
                <a:solidFill>
                  <a:schemeClr val="tx1">
                    <a:lumMod val="65000"/>
                    <a:lumOff val="35000"/>
                  </a:schemeClr>
                </a:solidFill>
                <a:latin typeface="Arial" panose="020B0604020202020204" pitchFamily="34" charset="0"/>
                <a:cs typeface="Arial" panose="020B0604020202020204" pitchFamily="34" charset="0"/>
              </a:rPr>
              <a:t>Factor Analysis- A lot of categorical variables in the dataset have levels that do not occur frequently and probably removing those can give us a more cleaner dataset to work on.</a:t>
            </a:r>
          </a:p>
          <a:p>
            <a:pPr marL="342900" indent="-342900">
              <a:buAutoNum type="arabicPeriod"/>
            </a:pPr>
            <a:r>
              <a:rPr lang="en-US" sz="3200" dirty="0">
                <a:solidFill>
                  <a:schemeClr val="tx1">
                    <a:lumMod val="65000"/>
                    <a:lumOff val="35000"/>
                  </a:schemeClr>
                </a:solidFill>
                <a:latin typeface="Arial" panose="020B0604020202020204" pitchFamily="34" charset="0"/>
                <a:cs typeface="Arial" panose="020B0604020202020204" pitchFamily="34" charset="0"/>
              </a:rPr>
              <a:t>Using a agglomerative approach or bottom up method like Hierarchical Clustering to train the data.</a:t>
            </a:r>
          </a:p>
        </p:txBody>
      </p:sp>
    </p:spTree>
    <p:extLst>
      <p:ext uri="{BB962C8B-B14F-4D97-AF65-F5344CB8AC3E}">
        <p14:creationId xmlns:p14="http://schemas.microsoft.com/office/powerpoint/2010/main" val="335924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09" y="193041"/>
            <a:ext cx="11830011" cy="579119"/>
          </a:xfrm>
        </p:spPr>
        <p:txBody>
          <a:bodyPr>
            <a:noAutofit/>
          </a:bodyPr>
          <a:lstStyle/>
          <a:p>
            <a:r>
              <a:rPr lang="en-IN" sz="4400" b="1" u="sng" dirty="0">
                <a:solidFill>
                  <a:schemeClr val="accent1">
                    <a:lumMod val="75000"/>
                  </a:schemeClr>
                </a:solidFill>
                <a:latin typeface="Arial" panose="020B0604020202020204" pitchFamily="34" charset="0"/>
                <a:cs typeface="Arial" panose="020B0604020202020204" pitchFamily="34" charset="0"/>
              </a:rPr>
              <a:t>Project Details :</a:t>
            </a:r>
          </a:p>
        </p:txBody>
      </p:sp>
      <p:sp>
        <p:nvSpPr>
          <p:cNvPr id="5" name="TextBox 4"/>
          <p:cNvSpPr txBox="1"/>
          <p:nvPr/>
        </p:nvSpPr>
        <p:spPr>
          <a:xfrm flipH="1">
            <a:off x="179109" y="772160"/>
            <a:ext cx="11830011" cy="5847755"/>
          </a:xfrm>
          <a:prstGeom prst="rect">
            <a:avLst/>
          </a:prstGeom>
          <a:noFill/>
        </p:spPr>
        <p:txBody>
          <a:bodyPr wrap="square" rtlCol="0">
            <a:spAutoFit/>
          </a:bodyPr>
          <a:lstStyle/>
          <a:p>
            <a:pPr algn="just"/>
            <a:r>
              <a:rPr lang="en-IN" sz="2000" b="1" dirty="0">
                <a:solidFill>
                  <a:schemeClr val="accent1">
                    <a:lumMod val="75000"/>
                  </a:schemeClr>
                </a:solidFill>
                <a:latin typeface="Arial" panose="020B0604020202020204" pitchFamily="34" charset="0"/>
                <a:cs typeface="Arial" panose="020B0604020202020204" pitchFamily="34" charset="0"/>
              </a:rPr>
              <a:t>Introduction –</a:t>
            </a:r>
          </a:p>
          <a:p>
            <a:pPr algn="just"/>
            <a:r>
              <a:rPr lang="en-IN" sz="2000" dirty="0">
                <a:solidFill>
                  <a:schemeClr val="tx1">
                    <a:lumMod val="65000"/>
                    <a:lumOff val="35000"/>
                  </a:schemeClr>
                </a:solidFill>
                <a:latin typeface="Arial" panose="020B0604020202020204" pitchFamily="34" charset="0"/>
                <a:cs typeface="Arial" panose="020B0604020202020204" pitchFamily="34" charset="0"/>
              </a:rPr>
              <a:t>Prudential, is one of the largest issuers of life insurance in the United States. What they are trying to accomplish is better understand the predictive capabilities of data and determine what are the key factors that affect Life Insurance and how can they make this extensive process quicker for the customers.</a:t>
            </a:r>
          </a:p>
          <a:p>
            <a:pPr algn="just"/>
            <a:endParaRPr lang="en-IN" sz="2000" dirty="0">
              <a:solidFill>
                <a:schemeClr val="tx1">
                  <a:lumMod val="65000"/>
                  <a:lumOff val="35000"/>
                </a:schemeClr>
              </a:solidFill>
              <a:latin typeface="Arial" panose="020B0604020202020204" pitchFamily="34" charset="0"/>
              <a:cs typeface="Arial" panose="020B0604020202020204" pitchFamily="34" charset="0"/>
            </a:endParaRPr>
          </a:p>
          <a:p>
            <a:pPr algn="just"/>
            <a:r>
              <a:rPr lang="en-IN" sz="2000" b="1" dirty="0">
                <a:solidFill>
                  <a:schemeClr val="accent1">
                    <a:lumMod val="75000"/>
                  </a:schemeClr>
                </a:solidFill>
                <a:latin typeface="Arial" panose="020B0604020202020204" pitchFamily="34" charset="0"/>
                <a:cs typeface="Arial" panose="020B0604020202020204" pitchFamily="34" charset="0"/>
              </a:rPr>
              <a:t>Data Description –</a:t>
            </a:r>
          </a:p>
          <a:p>
            <a:pPr algn="just"/>
            <a:r>
              <a:rPr lang="en-IN" sz="2000" dirty="0">
                <a:solidFill>
                  <a:schemeClr val="tx1">
                    <a:lumMod val="65000"/>
                    <a:lumOff val="35000"/>
                  </a:schemeClr>
                </a:solidFill>
                <a:latin typeface="Arial" panose="020B0604020202020204" pitchFamily="34" charset="0"/>
                <a:cs typeface="Arial" panose="020B0604020202020204" pitchFamily="34" charset="0"/>
              </a:rPr>
              <a:t>Prudential has provided hundreds of variables describing the attributes of life insurance applicants. We have to identify the Response variable which is a measure of Risk and has 8 levels.</a:t>
            </a:r>
          </a:p>
          <a:p>
            <a:pPr algn="just"/>
            <a:endParaRPr lang="en-IN" sz="2000" dirty="0">
              <a:solidFill>
                <a:schemeClr val="tx1">
                  <a:lumMod val="65000"/>
                  <a:lumOff val="35000"/>
                </a:schemeClr>
              </a:solidFill>
              <a:latin typeface="Arial" panose="020B0604020202020204" pitchFamily="34" charset="0"/>
              <a:cs typeface="Arial" panose="020B0604020202020204" pitchFamily="34" charset="0"/>
            </a:endParaRPr>
          </a:p>
          <a:p>
            <a:pPr algn="just"/>
            <a:r>
              <a:rPr lang="en-IN" sz="2000" b="1" dirty="0">
                <a:solidFill>
                  <a:schemeClr val="accent1">
                    <a:lumMod val="75000"/>
                  </a:schemeClr>
                </a:solidFill>
                <a:latin typeface="Arial" panose="020B0604020202020204" pitchFamily="34" charset="0"/>
                <a:cs typeface="Arial" panose="020B0604020202020204" pitchFamily="34" charset="0"/>
              </a:rPr>
              <a:t>Different Type of Data –</a:t>
            </a:r>
          </a:p>
          <a:p>
            <a:pPr algn="just"/>
            <a:r>
              <a:rPr lang="en-IN" sz="2000" dirty="0">
                <a:solidFill>
                  <a:schemeClr val="tx1">
                    <a:lumMod val="65000"/>
                    <a:lumOff val="35000"/>
                  </a:schemeClr>
                </a:solidFill>
                <a:latin typeface="Arial" panose="020B0604020202020204" pitchFamily="34" charset="0"/>
                <a:cs typeface="Arial" panose="020B0604020202020204" pitchFamily="34" charset="0"/>
              </a:rPr>
              <a:t>1. Categorical Variables – Variables that have a finite or distinct number of groups. An example of categorical variable is gender.</a:t>
            </a:r>
          </a:p>
          <a:p>
            <a:pPr algn="just"/>
            <a:r>
              <a:rPr lang="en-IN" sz="2000" dirty="0">
                <a:solidFill>
                  <a:schemeClr val="tx1">
                    <a:lumMod val="65000"/>
                    <a:lumOff val="35000"/>
                  </a:schemeClr>
                </a:solidFill>
                <a:latin typeface="Arial" panose="020B0604020202020204" pitchFamily="34" charset="0"/>
                <a:cs typeface="Arial" panose="020B0604020202020204" pitchFamily="34" charset="0"/>
              </a:rPr>
              <a:t>2. Continuous Variables- Variables whose values lie between a range(</a:t>
            </a:r>
            <a:r>
              <a:rPr lang="en-IN" sz="2000" dirty="0" err="1">
                <a:solidFill>
                  <a:schemeClr val="tx1">
                    <a:lumMod val="65000"/>
                    <a:lumOff val="35000"/>
                  </a:schemeClr>
                </a:solidFill>
                <a:latin typeface="Arial" panose="020B0604020202020204" pitchFamily="34" charset="0"/>
                <a:cs typeface="Arial" panose="020B0604020202020204" pitchFamily="34" charset="0"/>
              </a:rPr>
              <a:t>max,min</a:t>
            </a:r>
            <a:r>
              <a:rPr lang="en-IN" sz="2000" dirty="0">
                <a:solidFill>
                  <a:schemeClr val="tx1">
                    <a:lumMod val="65000"/>
                    <a:lumOff val="35000"/>
                  </a:schemeClr>
                </a:solidFill>
                <a:latin typeface="Arial" panose="020B0604020202020204" pitchFamily="34" charset="0"/>
                <a:cs typeface="Arial" panose="020B0604020202020204" pitchFamily="34" charset="0"/>
              </a:rPr>
              <a:t>). </a:t>
            </a:r>
          </a:p>
          <a:p>
            <a:pPr algn="just"/>
            <a:r>
              <a:rPr lang="en-IN" sz="2000" dirty="0">
                <a:solidFill>
                  <a:schemeClr val="tx1">
                    <a:lumMod val="65000"/>
                    <a:lumOff val="35000"/>
                  </a:schemeClr>
                </a:solidFill>
                <a:latin typeface="Arial" panose="020B0604020202020204" pitchFamily="34" charset="0"/>
                <a:cs typeface="Arial" panose="020B0604020202020204" pitchFamily="34" charset="0"/>
              </a:rPr>
              <a:t>3. Discrete Variables-  A numeric value , for example the count of patients that come in the hospital on any given day.</a:t>
            </a:r>
          </a:p>
          <a:p>
            <a:endParaRPr lang="en-IN" dirty="0"/>
          </a:p>
          <a:p>
            <a:endParaRPr lang="en-IN" dirty="0"/>
          </a:p>
          <a:p>
            <a:endParaRPr lang="en-IN" dirty="0"/>
          </a:p>
        </p:txBody>
      </p:sp>
    </p:spTree>
    <p:extLst>
      <p:ext uri="{BB962C8B-B14F-4D97-AF65-F5344CB8AC3E}">
        <p14:creationId xmlns:p14="http://schemas.microsoft.com/office/powerpoint/2010/main" val="260902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25148" y="2663687"/>
            <a:ext cx="3829879" cy="923330"/>
          </a:xfrm>
          <a:prstGeom prst="rect">
            <a:avLst/>
          </a:prstGeom>
          <a:noFill/>
        </p:spPr>
        <p:txBody>
          <a:bodyPr wrap="square" rtlCol="0">
            <a:spAutoFit/>
          </a:bodyPr>
          <a:lstStyle/>
          <a:p>
            <a:r>
              <a:rPr lang="en-IN" sz="5400" dirty="0"/>
              <a:t>Thank You </a:t>
            </a:r>
          </a:p>
        </p:txBody>
      </p:sp>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5A8A-C715-402F-8F42-1318560F42D1}"/>
              </a:ext>
            </a:extLst>
          </p:cNvPr>
          <p:cNvSpPr>
            <a:spLocks noGrp="1"/>
          </p:cNvSpPr>
          <p:nvPr>
            <p:ph type="title"/>
          </p:nvPr>
        </p:nvSpPr>
        <p:spPr>
          <a:xfrm>
            <a:off x="251670" y="218115"/>
            <a:ext cx="11576807" cy="914399"/>
          </a:xfrm>
        </p:spPr>
        <p:txBody>
          <a:bodyPr>
            <a:normAutofit/>
          </a:bodyPr>
          <a:lstStyle/>
          <a:p>
            <a:r>
              <a:rPr lang="en-US" sz="4400" b="1" u="sng" dirty="0">
                <a:solidFill>
                  <a:schemeClr val="accent1">
                    <a:lumMod val="75000"/>
                  </a:schemeClr>
                </a:solidFill>
                <a:latin typeface="Arial" panose="020B0604020202020204" pitchFamily="34" charset="0"/>
                <a:cs typeface="Arial" panose="020B0604020202020204" pitchFamily="34" charset="0"/>
              </a:rPr>
              <a:t>Data and Preprocessing:</a:t>
            </a:r>
          </a:p>
        </p:txBody>
      </p:sp>
      <p:sp>
        <p:nvSpPr>
          <p:cNvPr id="3" name="Content Placeholder 2">
            <a:extLst>
              <a:ext uri="{FF2B5EF4-FFF2-40B4-BE49-F238E27FC236}">
                <a16:creationId xmlns:a16="http://schemas.microsoft.com/office/drawing/2014/main" id="{3A25B283-8C3F-44B4-8B13-905ACA47634D}"/>
              </a:ext>
            </a:extLst>
          </p:cNvPr>
          <p:cNvSpPr>
            <a:spLocks noGrp="1"/>
          </p:cNvSpPr>
          <p:nvPr>
            <p:ph idx="1"/>
          </p:nvPr>
        </p:nvSpPr>
        <p:spPr>
          <a:xfrm>
            <a:off x="6996418" y="1224793"/>
            <a:ext cx="4433962" cy="4553073"/>
          </a:xfrm>
        </p:spPr>
        <p:txBody>
          <a:bodyPr>
            <a:normAutofit/>
          </a:bodyPr>
          <a:lstStyle/>
          <a:p>
            <a:r>
              <a:rPr lang="en-US" dirty="0">
                <a:latin typeface="Arial" panose="020B0604020202020204" pitchFamily="34" charset="0"/>
                <a:cs typeface="Arial" panose="020B0604020202020204" pitchFamily="34" charset="0"/>
              </a:rPr>
              <a:t>Our dataset had two files : Train and Test. We have a response variable in Train and we need to predict the Response Variable for the Test data file.</a:t>
            </a:r>
          </a:p>
          <a:p>
            <a:r>
              <a:rPr lang="en-US" dirty="0">
                <a:latin typeface="Arial" panose="020B0604020202020204" pitchFamily="34" charset="0"/>
                <a:cs typeface="Arial" panose="020B0604020202020204" pitchFamily="34" charset="0"/>
              </a:rPr>
              <a:t>We will use our Train file and implement Machine Learning Algorithms to find a predictive model.</a:t>
            </a:r>
          </a:p>
          <a:p>
            <a:endParaRPr lang="en-US" dirty="0"/>
          </a:p>
        </p:txBody>
      </p:sp>
      <p:pic>
        <p:nvPicPr>
          <p:cNvPr id="6" name="Picture 5">
            <a:extLst>
              <a:ext uri="{FF2B5EF4-FFF2-40B4-BE49-F238E27FC236}">
                <a16:creationId xmlns:a16="http://schemas.microsoft.com/office/drawing/2014/main" id="{8F03D9CC-CFB9-40CC-BF4B-90394A8E8811}"/>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402673" y="1224793"/>
            <a:ext cx="6207852" cy="4217289"/>
          </a:xfrm>
          <a:prstGeom prst="rect">
            <a:avLst/>
          </a:prstGeom>
          <a:ln>
            <a:solidFill>
              <a:schemeClr val="bg1"/>
            </a:solidFill>
          </a:ln>
        </p:spPr>
      </p:pic>
      <p:sp>
        <p:nvSpPr>
          <p:cNvPr id="5" name="TextBox 4">
            <a:extLst>
              <a:ext uri="{FF2B5EF4-FFF2-40B4-BE49-F238E27FC236}">
                <a16:creationId xmlns:a16="http://schemas.microsoft.com/office/drawing/2014/main" id="{2F68CB94-52D7-4EE0-8BC9-D9B0ECB9A702}"/>
              </a:ext>
            </a:extLst>
          </p:cNvPr>
          <p:cNvSpPr txBox="1"/>
          <p:nvPr/>
        </p:nvSpPr>
        <p:spPr>
          <a:xfrm>
            <a:off x="780176" y="5442082"/>
            <a:ext cx="5830349" cy="276999"/>
          </a:xfrm>
          <a:prstGeom prst="rect">
            <a:avLst/>
          </a:prstGeom>
          <a:noFill/>
        </p:spPr>
        <p:txBody>
          <a:bodyPr wrap="square" rtlCol="0">
            <a:spAutoFit/>
          </a:bodyPr>
          <a:lstStyle/>
          <a:p>
            <a:r>
              <a:rPr lang="en-US" sz="1200" b="1" dirty="0">
                <a:solidFill>
                  <a:schemeClr val="tx1">
                    <a:lumMod val="65000"/>
                    <a:lumOff val="35000"/>
                  </a:schemeClr>
                </a:solidFill>
                <a:latin typeface="Arial" panose="020B0604020202020204" pitchFamily="34" charset="0"/>
                <a:cs typeface="Arial" panose="020B0604020202020204" pitchFamily="34" charset="0"/>
              </a:rPr>
              <a:t>Figure showing the frequency of each Response value in Train dataset</a:t>
            </a:r>
            <a:r>
              <a:rPr lang="en-US" sz="1200" dirty="0">
                <a:solidFill>
                  <a:schemeClr val="tx1">
                    <a:lumMod val="65000"/>
                    <a:lumOff val="3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5155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80" y="167780"/>
            <a:ext cx="11660696" cy="704675"/>
          </a:xfrm>
        </p:spPr>
        <p:txBody>
          <a:bodyPr>
            <a:normAutofit fontScale="90000"/>
          </a:bodyPr>
          <a:lstStyle/>
          <a:p>
            <a:r>
              <a:rPr lang="en-IN" sz="4900" b="1" u="sng" dirty="0">
                <a:solidFill>
                  <a:schemeClr val="accent1">
                    <a:lumMod val="75000"/>
                  </a:schemeClr>
                </a:solidFill>
                <a:latin typeface="Arial" panose="020B0604020202020204" pitchFamily="34" charset="0"/>
                <a:cs typeface="Arial" panose="020B0604020202020204" pitchFamily="34" charset="0"/>
              </a:rPr>
              <a:t>Pre-processing</a:t>
            </a:r>
            <a:r>
              <a:rPr lang="en-IN" sz="4900" b="1" dirty="0">
                <a:solidFill>
                  <a:schemeClr val="accent1">
                    <a:lumMod val="75000"/>
                  </a:schemeClr>
                </a:solidFill>
                <a:latin typeface="Arial" panose="020B0604020202020204" pitchFamily="34" charset="0"/>
                <a:cs typeface="Arial" panose="020B0604020202020204" pitchFamily="34" charset="0"/>
              </a:rPr>
              <a:t> :</a:t>
            </a:r>
            <a:endParaRPr lang="en-IN" dirty="0">
              <a:solidFill>
                <a:schemeClr val="accent1">
                  <a:lumMod val="75000"/>
                </a:schemeClr>
              </a:solidFill>
            </a:endParaRPr>
          </a:p>
        </p:txBody>
      </p:sp>
      <p:sp>
        <p:nvSpPr>
          <p:cNvPr id="3" name="Content Placeholder 2"/>
          <p:cNvSpPr>
            <a:spLocks noGrp="1"/>
          </p:cNvSpPr>
          <p:nvPr>
            <p:ph idx="1"/>
          </p:nvPr>
        </p:nvSpPr>
        <p:spPr>
          <a:xfrm>
            <a:off x="176170" y="872455"/>
            <a:ext cx="11828476" cy="5134061"/>
          </a:xfrm>
        </p:spPr>
        <p:txBody>
          <a:bodyPr>
            <a:normAutofit fontScale="25000" lnSpcReduction="20000"/>
          </a:bodyPr>
          <a:lstStyle/>
          <a:p>
            <a:pPr>
              <a:lnSpc>
                <a:spcPct val="120000"/>
              </a:lnSpc>
            </a:pPr>
            <a:r>
              <a:rPr lang="en-IN" sz="8000" dirty="0">
                <a:latin typeface="Arial" panose="020B0604020202020204" pitchFamily="34" charset="0"/>
                <a:cs typeface="Arial" panose="020B0604020202020204" pitchFamily="34" charset="0"/>
              </a:rPr>
              <a:t>Pre-processing forms a major part of the data prediction which is done over a number of stages :</a:t>
            </a:r>
          </a:p>
          <a:p>
            <a:pPr>
              <a:lnSpc>
                <a:spcPct val="120000"/>
              </a:lnSpc>
            </a:pPr>
            <a:r>
              <a:rPr lang="en-IN" sz="8000" b="1" dirty="0">
                <a:solidFill>
                  <a:schemeClr val="tx2">
                    <a:lumMod val="75000"/>
                    <a:lumOff val="25000"/>
                  </a:schemeClr>
                </a:solidFill>
                <a:latin typeface="Arial" panose="020B0604020202020204" pitchFamily="34" charset="0"/>
                <a:cs typeface="Arial" panose="020B0604020202020204" pitchFamily="34" charset="0"/>
              </a:rPr>
              <a:t>Data Cleaning  : </a:t>
            </a:r>
            <a:r>
              <a:rPr lang="en-IN" sz="8000" dirty="0">
                <a:latin typeface="Arial" panose="020B0604020202020204" pitchFamily="34" charset="0"/>
                <a:cs typeface="Arial" panose="020B0604020202020204" pitchFamily="34" charset="0"/>
              </a:rPr>
              <a:t>We found our data had columns that had over 70% values as null, which makes it hard for us to do analysis and implement any Machine Learning Algorithms.</a:t>
            </a:r>
          </a:p>
          <a:p>
            <a:pPr>
              <a:lnSpc>
                <a:spcPct val="120000"/>
              </a:lnSpc>
            </a:pPr>
            <a:r>
              <a:rPr lang="en-IN" sz="8000" b="1" dirty="0">
                <a:solidFill>
                  <a:schemeClr val="tx2">
                    <a:lumMod val="75000"/>
                    <a:lumOff val="25000"/>
                  </a:schemeClr>
                </a:solidFill>
                <a:latin typeface="Arial" panose="020B0604020202020204" pitchFamily="34" charset="0"/>
                <a:cs typeface="Arial" panose="020B0604020202020204" pitchFamily="34" charset="0"/>
              </a:rPr>
              <a:t>Data Imputation : </a:t>
            </a:r>
            <a:r>
              <a:rPr lang="en-IN" sz="8000" dirty="0">
                <a:latin typeface="Arial" panose="020B0604020202020204" pitchFamily="34" charset="0"/>
                <a:cs typeface="Arial" panose="020B0604020202020204" pitchFamily="34" charset="0"/>
              </a:rPr>
              <a:t>After removing, the columns with majority of null values, we encounter that some columns    still have missing values and for these cases we use mean and median to miss the filling data.</a:t>
            </a:r>
          </a:p>
          <a:p>
            <a:pPr>
              <a:lnSpc>
                <a:spcPct val="120000"/>
              </a:lnSpc>
            </a:pPr>
            <a:r>
              <a:rPr lang="en-IN" sz="8000" b="1" dirty="0">
                <a:solidFill>
                  <a:schemeClr val="tx2">
                    <a:lumMod val="75000"/>
                    <a:lumOff val="25000"/>
                  </a:schemeClr>
                </a:solidFill>
                <a:latin typeface="Arial" panose="020B0604020202020204" pitchFamily="34" charset="0"/>
                <a:cs typeface="Arial" panose="020B0604020202020204" pitchFamily="34" charset="0"/>
              </a:rPr>
              <a:t>Data Standardization : </a:t>
            </a:r>
            <a:r>
              <a:rPr lang="en-IN" sz="8000" dirty="0">
                <a:latin typeface="Arial" panose="020B0604020202020204" pitchFamily="34" charset="0"/>
                <a:cs typeface="Arial" panose="020B0604020202020204" pitchFamily="34" charset="0"/>
              </a:rPr>
              <a:t>We were lucky, because the data was already standardized in this case.</a:t>
            </a:r>
          </a:p>
          <a:p>
            <a:pPr>
              <a:lnSpc>
                <a:spcPct val="120000"/>
              </a:lnSpc>
            </a:pPr>
            <a:r>
              <a:rPr lang="en-IN" sz="8000" b="1" dirty="0">
                <a:solidFill>
                  <a:schemeClr val="tx2">
                    <a:lumMod val="75000"/>
                    <a:lumOff val="25000"/>
                  </a:schemeClr>
                </a:solidFill>
                <a:latin typeface="Arial" panose="020B0604020202020204" pitchFamily="34" charset="0"/>
                <a:cs typeface="Arial" panose="020B0604020202020204" pitchFamily="34" charset="0"/>
              </a:rPr>
              <a:t>Manipulating Categorical Variables  : </a:t>
            </a:r>
            <a:r>
              <a:rPr lang="en-IN" sz="8000" dirty="0">
                <a:latin typeface="Arial" panose="020B0604020202020204" pitchFamily="34" charset="0"/>
                <a:cs typeface="Arial" panose="020B0604020202020204" pitchFamily="34" charset="0"/>
              </a:rPr>
              <a:t>We use 1:C coding or one hot encoding, to remove the  categorization and make every instance of each category a separate column for the Machine Learning Algorithm to do a better job.</a:t>
            </a:r>
          </a:p>
          <a:p>
            <a:pPr>
              <a:lnSpc>
                <a:spcPct val="120000"/>
              </a:lnSpc>
            </a:pPr>
            <a:r>
              <a:rPr lang="en-IN" sz="8000" b="1" dirty="0">
                <a:solidFill>
                  <a:schemeClr val="tx2">
                    <a:lumMod val="75000"/>
                    <a:lumOff val="25000"/>
                  </a:schemeClr>
                </a:solidFill>
                <a:latin typeface="Arial" panose="020B0604020202020204" pitchFamily="34" charset="0"/>
                <a:cs typeface="Arial" panose="020B0604020202020204" pitchFamily="34" charset="0"/>
              </a:rPr>
              <a:t>Picking a ML Algorithm : </a:t>
            </a:r>
            <a:r>
              <a:rPr lang="en-IN" sz="8000" dirty="0">
                <a:latin typeface="Arial" panose="020B0604020202020204" pitchFamily="34" charset="0"/>
                <a:cs typeface="Arial" panose="020B0604020202020204" pitchFamily="34" charset="0"/>
              </a:rPr>
              <a:t>We used 4 algorithms to predict the same thing, Linear Regression, Decision Tree, SVM and XGBoost.</a:t>
            </a:r>
          </a:p>
          <a:p>
            <a:pPr>
              <a:lnSpc>
                <a:spcPct val="120000"/>
              </a:lnSpc>
            </a:pPr>
            <a:r>
              <a:rPr lang="en-IN" sz="8000" dirty="0">
                <a:latin typeface="Arial" panose="020B0604020202020204" pitchFamily="34" charset="0"/>
                <a:cs typeface="Arial" panose="020B0604020202020204" pitchFamily="34" charset="0"/>
              </a:rPr>
              <a:t>Finding the algorithm that fits the data best.</a:t>
            </a:r>
          </a:p>
          <a:p>
            <a:endParaRPr lang="en-IN" dirty="0"/>
          </a:p>
          <a:p>
            <a:pPr marL="0" indent="0">
              <a:buNone/>
            </a:pPr>
            <a:endParaRPr lang="en-IN" dirty="0"/>
          </a:p>
        </p:txBody>
      </p:sp>
    </p:spTree>
    <p:extLst>
      <p:ext uri="{BB962C8B-B14F-4D97-AF65-F5344CB8AC3E}">
        <p14:creationId xmlns:p14="http://schemas.microsoft.com/office/powerpoint/2010/main" val="53506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92" y="218115"/>
            <a:ext cx="11270608" cy="830510"/>
          </a:xfrm>
        </p:spPr>
        <p:txBody>
          <a:bodyPr>
            <a:normAutofit/>
          </a:bodyPr>
          <a:lstStyle/>
          <a:p>
            <a:r>
              <a:rPr lang="en-US" sz="4400" b="1" u="sng" dirty="0">
                <a:solidFill>
                  <a:schemeClr val="tx2">
                    <a:lumMod val="75000"/>
                    <a:lumOff val="25000"/>
                  </a:schemeClr>
                </a:solidFill>
                <a:latin typeface="Arial" panose="020B0604020202020204" pitchFamily="34" charset="0"/>
                <a:cs typeface="Arial" panose="020B0604020202020204" pitchFamily="34" charset="0"/>
              </a:rPr>
              <a:t>Overview of Approach:</a:t>
            </a:r>
          </a:p>
        </p:txBody>
      </p:sp>
      <p:sp>
        <p:nvSpPr>
          <p:cNvPr id="3" name="Rectangle: Rounded Corners 2">
            <a:extLst>
              <a:ext uri="{FF2B5EF4-FFF2-40B4-BE49-F238E27FC236}">
                <a16:creationId xmlns:a16="http://schemas.microsoft.com/office/drawing/2014/main" id="{9F04E402-2B7F-4560-8E5C-DF11519DF7B3}"/>
              </a:ext>
            </a:extLst>
          </p:cNvPr>
          <p:cNvSpPr/>
          <p:nvPr/>
        </p:nvSpPr>
        <p:spPr>
          <a:xfrm>
            <a:off x="360725" y="1233180"/>
            <a:ext cx="1694577" cy="77178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Data Cleaning</a:t>
            </a:r>
          </a:p>
        </p:txBody>
      </p:sp>
      <p:sp>
        <p:nvSpPr>
          <p:cNvPr id="4" name="Rectangle: Rounded Corners 3">
            <a:extLst>
              <a:ext uri="{FF2B5EF4-FFF2-40B4-BE49-F238E27FC236}">
                <a16:creationId xmlns:a16="http://schemas.microsoft.com/office/drawing/2014/main" id="{BA908AF7-A281-4ECA-934C-1A445AE3FFA1}"/>
              </a:ext>
            </a:extLst>
          </p:cNvPr>
          <p:cNvSpPr/>
          <p:nvPr/>
        </p:nvSpPr>
        <p:spPr>
          <a:xfrm>
            <a:off x="3141676" y="1254152"/>
            <a:ext cx="1904301" cy="7382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Data Imputation</a:t>
            </a:r>
          </a:p>
        </p:txBody>
      </p:sp>
      <p:sp>
        <p:nvSpPr>
          <p:cNvPr id="8" name="Rectangle: Rounded Corners 7">
            <a:extLst>
              <a:ext uri="{FF2B5EF4-FFF2-40B4-BE49-F238E27FC236}">
                <a16:creationId xmlns:a16="http://schemas.microsoft.com/office/drawing/2014/main" id="{1CB49819-B069-4418-983B-9308F611E458}"/>
              </a:ext>
            </a:extLst>
          </p:cNvPr>
          <p:cNvSpPr/>
          <p:nvPr/>
        </p:nvSpPr>
        <p:spPr>
          <a:xfrm>
            <a:off x="6132351" y="1212208"/>
            <a:ext cx="2004970" cy="78017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Data Standardization</a:t>
            </a:r>
          </a:p>
        </p:txBody>
      </p:sp>
      <p:sp>
        <p:nvSpPr>
          <p:cNvPr id="9" name="Rectangle: Rounded Corners 8">
            <a:extLst>
              <a:ext uri="{FF2B5EF4-FFF2-40B4-BE49-F238E27FC236}">
                <a16:creationId xmlns:a16="http://schemas.microsoft.com/office/drawing/2014/main" id="{85575AD0-120F-4A22-A321-8BFA816A837D}"/>
              </a:ext>
            </a:extLst>
          </p:cNvPr>
          <p:cNvSpPr/>
          <p:nvPr/>
        </p:nvSpPr>
        <p:spPr>
          <a:xfrm>
            <a:off x="9047527" y="1233179"/>
            <a:ext cx="1832994" cy="77178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One Hot Encoding</a:t>
            </a:r>
          </a:p>
        </p:txBody>
      </p:sp>
      <p:cxnSp>
        <p:nvCxnSpPr>
          <p:cNvPr id="14" name="Straight Arrow Connector 13">
            <a:extLst>
              <a:ext uri="{FF2B5EF4-FFF2-40B4-BE49-F238E27FC236}">
                <a16:creationId xmlns:a16="http://schemas.microsoft.com/office/drawing/2014/main" id="{3BF704CD-095A-4481-B00A-A1240E1EB2F9}"/>
              </a:ext>
            </a:extLst>
          </p:cNvPr>
          <p:cNvCxnSpPr>
            <a:stCxn id="3" idx="3"/>
            <a:endCxn id="4" idx="1"/>
          </p:cNvCxnSpPr>
          <p:nvPr/>
        </p:nvCxnSpPr>
        <p:spPr>
          <a:xfrm>
            <a:off x="2055302" y="1619074"/>
            <a:ext cx="1086374" cy="4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653F23E-9BBF-44B4-B62B-102BCB61FDAE}"/>
              </a:ext>
            </a:extLst>
          </p:cNvPr>
          <p:cNvCxnSpPr>
            <a:stCxn id="4" idx="3"/>
          </p:cNvCxnSpPr>
          <p:nvPr/>
        </p:nvCxnSpPr>
        <p:spPr>
          <a:xfrm flipV="1">
            <a:off x="5045977" y="1619073"/>
            <a:ext cx="1077986" cy="4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CF14EF5-DF44-489C-9382-C20FD8A33FF5}"/>
              </a:ext>
            </a:extLst>
          </p:cNvPr>
          <p:cNvCxnSpPr>
            <a:cxnSpLocks/>
            <a:stCxn id="8" idx="3"/>
            <a:endCxn id="9" idx="1"/>
          </p:cNvCxnSpPr>
          <p:nvPr/>
        </p:nvCxnSpPr>
        <p:spPr>
          <a:xfrm>
            <a:off x="8137321" y="1602296"/>
            <a:ext cx="910206" cy="16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E58F7A48-C808-4C3B-9365-CB650BEB766C}"/>
              </a:ext>
            </a:extLst>
          </p:cNvPr>
          <p:cNvSpPr/>
          <p:nvPr/>
        </p:nvSpPr>
        <p:spPr>
          <a:xfrm>
            <a:off x="9093666" y="3347212"/>
            <a:ext cx="1786855" cy="10989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Clean Dataset</a:t>
            </a:r>
          </a:p>
        </p:txBody>
      </p:sp>
      <p:cxnSp>
        <p:nvCxnSpPr>
          <p:cNvPr id="25" name="Straight Arrow Connector 24">
            <a:extLst>
              <a:ext uri="{FF2B5EF4-FFF2-40B4-BE49-F238E27FC236}">
                <a16:creationId xmlns:a16="http://schemas.microsoft.com/office/drawing/2014/main" id="{2C5D66B8-9AC9-42C4-98CE-6ADF8E6AF8BE}"/>
              </a:ext>
            </a:extLst>
          </p:cNvPr>
          <p:cNvCxnSpPr>
            <a:stCxn id="9" idx="2"/>
            <a:endCxn id="23" idx="0"/>
          </p:cNvCxnSpPr>
          <p:nvPr/>
        </p:nvCxnSpPr>
        <p:spPr>
          <a:xfrm>
            <a:off x="9964024" y="2004966"/>
            <a:ext cx="23070" cy="1342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8DCDE66A-5CFD-4E2C-97F3-4D5C588A00A6}"/>
              </a:ext>
            </a:extLst>
          </p:cNvPr>
          <p:cNvSpPr/>
          <p:nvPr/>
        </p:nvSpPr>
        <p:spPr>
          <a:xfrm>
            <a:off x="6141440" y="5273885"/>
            <a:ext cx="1211510" cy="7997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err="1">
                <a:solidFill>
                  <a:schemeClr val="tx2">
                    <a:lumMod val="75000"/>
                    <a:lumOff val="25000"/>
                  </a:schemeClr>
                </a:solidFill>
                <a:latin typeface="Arial" panose="020B0604020202020204" pitchFamily="34" charset="0"/>
                <a:cs typeface="Arial" panose="020B0604020202020204" pitchFamily="34" charset="0"/>
              </a:rPr>
              <a:t>XGBoost</a:t>
            </a:r>
            <a:endParaRPr lang="en-US" sz="1600" b="1" dirty="0">
              <a:solidFill>
                <a:schemeClr val="tx2">
                  <a:lumMod val="75000"/>
                  <a:lumOff val="25000"/>
                </a:schemeClr>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2033D9FB-42A9-45CF-9FB2-43C8342E5F92}"/>
              </a:ext>
            </a:extLst>
          </p:cNvPr>
          <p:cNvSpPr/>
          <p:nvPr/>
        </p:nvSpPr>
        <p:spPr>
          <a:xfrm>
            <a:off x="6141441" y="4331526"/>
            <a:ext cx="1211510" cy="7689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tx2">
                    <a:lumMod val="75000"/>
                    <a:lumOff val="25000"/>
                  </a:schemeClr>
                </a:solidFill>
                <a:latin typeface="Arial" panose="020B0604020202020204" pitchFamily="34" charset="0"/>
                <a:cs typeface="Arial" panose="020B0604020202020204" pitchFamily="34" charset="0"/>
              </a:rPr>
              <a:t>SVM</a:t>
            </a:r>
          </a:p>
        </p:txBody>
      </p:sp>
      <p:sp>
        <p:nvSpPr>
          <p:cNvPr id="29" name="Rectangle 28">
            <a:extLst>
              <a:ext uri="{FF2B5EF4-FFF2-40B4-BE49-F238E27FC236}">
                <a16:creationId xmlns:a16="http://schemas.microsoft.com/office/drawing/2014/main" id="{7210F953-A61A-4A11-8091-6FF589554E0D}"/>
              </a:ext>
            </a:extLst>
          </p:cNvPr>
          <p:cNvSpPr/>
          <p:nvPr/>
        </p:nvSpPr>
        <p:spPr>
          <a:xfrm>
            <a:off x="6141440" y="3347212"/>
            <a:ext cx="1211510" cy="81093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tx2">
                    <a:lumMod val="75000"/>
                    <a:lumOff val="25000"/>
                  </a:schemeClr>
                </a:solidFill>
                <a:latin typeface="Arial" panose="020B0604020202020204" pitchFamily="34" charset="0"/>
                <a:cs typeface="Arial" panose="020B0604020202020204" pitchFamily="34" charset="0"/>
              </a:rPr>
              <a:t>Decision Tree</a:t>
            </a:r>
          </a:p>
        </p:txBody>
      </p:sp>
      <p:sp>
        <p:nvSpPr>
          <p:cNvPr id="30" name="Rectangle 29">
            <a:extLst>
              <a:ext uri="{FF2B5EF4-FFF2-40B4-BE49-F238E27FC236}">
                <a16:creationId xmlns:a16="http://schemas.microsoft.com/office/drawing/2014/main" id="{2A0A6BA0-89E2-44E1-9BA4-D49C85C73CF6}"/>
              </a:ext>
            </a:extLst>
          </p:cNvPr>
          <p:cNvSpPr/>
          <p:nvPr/>
        </p:nvSpPr>
        <p:spPr>
          <a:xfrm>
            <a:off x="6132351" y="2367093"/>
            <a:ext cx="1220599" cy="8067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solidFill>
                  <a:schemeClr val="tx2">
                    <a:lumMod val="75000"/>
                    <a:lumOff val="25000"/>
                  </a:schemeClr>
                </a:solidFill>
                <a:latin typeface="Arial" panose="020B0604020202020204" pitchFamily="34" charset="0"/>
                <a:cs typeface="Arial" panose="020B0604020202020204" pitchFamily="34" charset="0"/>
              </a:rPr>
              <a:t>Linear Regression</a:t>
            </a:r>
          </a:p>
        </p:txBody>
      </p:sp>
      <p:cxnSp>
        <p:nvCxnSpPr>
          <p:cNvPr id="33" name="Straight Connector 32">
            <a:extLst>
              <a:ext uri="{FF2B5EF4-FFF2-40B4-BE49-F238E27FC236}">
                <a16:creationId xmlns:a16="http://schemas.microsoft.com/office/drawing/2014/main" id="{B0850FF7-3BA8-47CE-8924-B20962BB255E}"/>
              </a:ext>
            </a:extLst>
          </p:cNvPr>
          <p:cNvCxnSpPr>
            <a:stCxn id="23" idx="2"/>
            <a:endCxn id="30" idx="3"/>
          </p:cNvCxnSpPr>
          <p:nvPr/>
        </p:nvCxnSpPr>
        <p:spPr>
          <a:xfrm flipH="1" flipV="1">
            <a:off x="7352950" y="2770463"/>
            <a:ext cx="1740716" cy="112622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7F1CAEB-B10C-47A0-8A69-8055EC16AAAE}"/>
              </a:ext>
            </a:extLst>
          </p:cNvPr>
          <p:cNvCxnSpPr>
            <a:stCxn id="23" idx="2"/>
            <a:endCxn id="29" idx="3"/>
          </p:cNvCxnSpPr>
          <p:nvPr/>
        </p:nvCxnSpPr>
        <p:spPr>
          <a:xfrm flipH="1" flipV="1">
            <a:off x="7352950" y="3752680"/>
            <a:ext cx="1740716" cy="14401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9AC70C9-2BC7-4E47-96E1-74260BD77E5A}"/>
              </a:ext>
            </a:extLst>
          </p:cNvPr>
          <p:cNvCxnSpPr>
            <a:stCxn id="23" idx="2"/>
            <a:endCxn id="28" idx="3"/>
          </p:cNvCxnSpPr>
          <p:nvPr/>
        </p:nvCxnSpPr>
        <p:spPr>
          <a:xfrm flipH="1">
            <a:off x="7352951" y="3896691"/>
            <a:ext cx="1740715" cy="81932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1EF6DBC5-CD39-4D23-8A41-3E51EB8EBA06}"/>
              </a:ext>
            </a:extLst>
          </p:cNvPr>
          <p:cNvCxnSpPr>
            <a:stCxn id="23" idx="2"/>
            <a:endCxn id="27" idx="3"/>
          </p:cNvCxnSpPr>
          <p:nvPr/>
        </p:nvCxnSpPr>
        <p:spPr>
          <a:xfrm flipH="1">
            <a:off x="7352950" y="3896691"/>
            <a:ext cx="1740716" cy="1777061"/>
          </a:xfrm>
          <a:prstGeom prst="line">
            <a:avLst/>
          </a:prstGeom>
        </p:spPr>
        <p:style>
          <a:lnRef idx="1">
            <a:schemeClr val="dk1"/>
          </a:lnRef>
          <a:fillRef idx="0">
            <a:schemeClr val="dk1"/>
          </a:fillRef>
          <a:effectRef idx="0">
            <a:schemeClr val="dk1"/>
          </a:effectRef>
          <a:fontRef idx="minor">
            <a:schemeClr val="tx1"/>
          </a:fontRef>
        </p:style>
      </p:cxnSp>
      <p:sp>
        <p:nvSpPr>
          <p:cNvPr id="40" name="Flowchart: Process 39">
            <a:extLst>
              <a:ext uri="{FF2B5EF4-FFF2-40B4-BE49-F238E27FC236}">
                <a16:creationId xmlns:a16="http://schemas.microsoft.com/office/drawing/2014/main" id="{030BE06B-D257-4890-BDB2-FE3B42561C5C}"/>
              </a:ext>
            </a:extLst>
          </p:cNvPr>
          <p:cNvSpPr/>
          <p:nvPr/>
        </p:nvSpPr>
        <p:spPr>
          <a:xfrm>
            <a:off x="1065402" y="3053594"/>
            <a:ext cx="2919369" cy="17532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Finding the algorithm that gives us the best accuracy and has least error/risk associated with it.</a:t>
            </a:r>
          </a:p>
        </p:txBody>
      </p:sp>
      <p:sp>
        <p:nvSpPr>
          <p:cNvPr id="41" name="Arrow: Left 40">
            <a:extLst>
              <a:ext uri="{FF2B5EF4-FFF2-40B4-BE49-F238E27FC236}">
                <a16:creationId xmlns:a16="http://schemas.microsoft.com/office/drawing/2014/main" id="{BAB6210E-2D35-4E53-AA17-B58DF22F8B97}"/>
              </a:ext>
            </a:extLst>
          </p:cNvPr>
          <p:cNvSpPr/>
          <p:nvPr/>
        </p:nvSpPr>
        <p:spPr>
          <a:xfrm>
            <a:off x="4051882" y="3752680"/>
            <a:ext cx="1719743" cy="405468"/>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778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3" y="218114"/>
            <a:ext cx="10577818" cy="838899"/>
          </a:xfrm>
        </p:spPr>
        <p:txBody>
          <a:bodyPr>
            <a:normAutofit/>
          </a:bodyPr>
          <a:lstStyle/>
          <a:p>
            <a:r>
              <a:rPr lang="en-US" sz="4800" b="1" u="sng" dirty="0">
                <a:solidFill>
                  <a:schemeClr val="accent1">
                    <a:lumMod val="75000"/>
                  </a:schemeClr>
                </a:solidFill>
                <a:latin typeface="Arial" panose="020B0604020202020204" pitchFamily="34" charset="0"/>
                <a:cs typeface="Arial" panose="020B0604020202020204" pitchFamily="34" charset="0"/>
              </a:rPr>
              <a:t>Linear Regression</a:t>
            </a:r>
            <a:r>
              <a:rPr lang="en-US" sz="4800" b="1" dirty="0">
                <a:solidFill>
                  <a:schemeClr val="accent1">
                    <a:lumMod val="75000"/>
                  </a:schemeClr>
                </a:solidFill>
                <a:latin typeface="Arial" panose="020B0604020202020204" pitchFamily="34" charset="0"/>
                <a:cs typeface="Arial" panose="020B0604020202020204" pitchFamily="34" charset="0"/>
              </a:rPr>
              <a:t> :</a:t>
            </a:r>
            <a:endParaRPr lang="en-US" sz="4800"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p:cNvSpPr txBox="1">
            <a:spLocks/>
          </p:cNvSpPr>
          <p:nvPr/>
        </p:nvSpPr>
        <p:spPr>
          <a:xfrm>
            <a:off x="1159565" y="2595293"/>
            <a:ext cx="10078278" cy="35669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endParaRPr lang="en-US" dirty="0"/>
          </a:p>
        </p:txBody>
      </p:sp>
      <p:sp>
        <p:nvSpPr>
          <p:cNvPr id="4" name="TextBox 3">
            <a:extLst/>
          </p:cNvPr>
          <p:cNvSpPr txBox="1"/>
          <p:nvPr/>
        </p:nvSpPr>
        <p:spPr>
          <a:xfrm flipH="1">
            <a:off x="561383" y="1057013"/>
            <a:ext cx="11274642" cy="572464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Reducing Dimension</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PCA: Principal component analysis (</a:t>
            </a:r>
            <a:r>
              <a:rPr lang="en-US" sz="2000" dirty="0">
                <a:latin typeface="Sitka Banner" panose="02000505000000020004" pitchFamily="2" charset="0"/>
                <a:cs typeface="Times New Roman" panose="02020603050405020304" pitchFamily="18" charset="0"/>
              </a:rPr>
              <a:t>Simple but powerful!)</a:t>
            </a:r>
          </a:p>
          <a:p>
            <a:pPr marL="342900" indent="-342900">
              <a:buFont typeface="Arial" panose="020B0604020202020204" pitchFamily="34" charset="0"/>
              <a:buChar char="•"/>
            </a:pPr>
            <a:endParaRPr lang="en-US" sz="2000" dirty="0">
              <a:latin typeface="Sitka Banner" panose="02000505000000020004" pitchFamily="2"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Mostly </a:t>
            </a:r>
            <a:r>
              <a:rPr lang="en-US" sz="2000" dirty="0">
                <a:latin typeface="Times New Roman" panose="02020603050405020304" pitchFamily="18" charset="0"/>
                <a:cs typeface="Times New Roman" panose="02020603050405020304" pitchFamily="18" charset="0"/>
              </a:rPr>
              <a:t>used as a tool in exploratory data analysis and for making predictive models.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Used to visualize genetic distance and relatedness between populations.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be done by eigenvalue decomposition of a data covariance (or correlation) matrix or singular value decomposition of a data matrix,</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U</a:t>
            </a:r>
            <a:r>
              <a:rPr lang="en-US" sz="2000" dirty="0">
                <a:latin typeface="Times New Roman" panose="02020603050405020304" pitchFamily="18" charset="0"/>
                <a:cs typeface="Times New Roman" panose="02020603050405020304" pitchFamily="18" charset="0"/>
              </a:rPr>
              <a:t>se an orthogonal transformation to convert a set of observations of possibly correlated variables into a set of values of linearly uncorrelated variables called </a:t>
            </a:r>
            <a:r>
              <a:rPr lang="en-US" sz="2000" b="1" dirty="0">
                <a:latin typeface="Times New Roman" panose="02020603050405020304" pitchFamily="18" charset="0"/>
                <a:cs typeface="Times New Roman" panose="02020603050405020304" pitchFamily="18" charset="0"/>
              </a:rPr>
              <a:t>principal components</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orthogonal linear transformation that transforms the data to a new coordinate system such that the greatest variance by some projection of the data comes to lie on the first coordinate (called the first principal component), the second greatest variance on the second coordinate, etc.</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68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83" y="218114"/>
            <a:ext cx="10577818" cy="838899"/>
          </a:xfrm>
        </p:spPr>
        <p:txBody>
          <a:bodyPr>
            <a:normAutofit/>
          </a:bodyPr>
          <a:lstStyle/>
          <a:p>
            <a:r>
              <a:rPr lang="en-US" sz="4800" b="1" u="sng" dirty="0">
                <a:solidFill>
                  <a:schemeClr val="accent1">
                    <a:lumMod val="75000"/>
                  </a:schemeClr>
                </a:solidFill>
                <a:latin typeface="Arial" panose="020B0604020202020204" pitchFamily="34" charset="0"/>
                <a:cs typeface="Arial" panose="020B0604020202020204" pitchFamily="34" charset="0"/>
              </a:rPr>
              <a:t>Linear Regression</a:t>
            </a:r>
            <a:r>
              <a:rPr lang="en-US" sz="4800" b="1" dirty="0">
                <a:solidFill>
                  <a:schemeClr val="accent1">
                    <a:lumMod val="75000"/>
                  </a:schemeClr>
                </a:solidFill>
                <a:latin typeface="Arial" panose="020B0604020202020204" pitchFamily="34" charset="0"/>
                <a:cs typeface="Arial" panose="020B0604020202020204" pitchFamily="34" charset="0"/>
              </a:rPr>
              <a:t> :</a:t>
            </a:r>
            <a:endParaRPr lang="en-US" sz="4800"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p:cNvSpPr txBox="1">
            <a:spLocks/>
          </p:cNvSpPr>
          <p:nvPr/>
        </p:nvSpPr>
        <p:spPr>
          <a:xfrm>
            <a:off x="1159565" y="2595293"/>
            <a:ext cx="10078278" cy="35669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endParaRPr lang="en-US" dirty="0"/>
          </a:p>
        </p:txBody>
      </p:sp>
      <p:sp>
        <p:nvSpPr>
          <p:cNvPr id="4" name="TextBox 3">
            <a:extLst/>
          </p:cNvPr>
          <p:cNvSpPr txBox="1"/>
          <p:nvPr/>
        </p:nvSpPr>
        <p:spPr>
          <a:xfrm flipH="1">
            <a:off x="561383" y="1057013"/>
            <a:ext cx="11274642" cy="4832092"/>
          </a:xfrm>
          <a:prstGeom prst="rect">
            <a:avLst/>
          </a:prstGeom>
          <a:noFill/>
        </p:spPr>
        <p:txBody>
          <a:bodyPr wrap="square" rtlCol="0">
            <a:spAutoFit/>
          </a:bodyPr>
          <a:lstStyle/>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Appending response variable and dividing the dataset</a:t>
            </a:r>
          </a:p>
          <a:p>
            <a:r>
              <a:rPr lang="en-US" sz="2200" dirty="0">
                <a:latin typeface="Times New Roman" panose="02020603050405020304" pitchFamily="18" charset="0"/>
                <a:cs typeface="Times New Roman" panose="02020603050405020304" pitchFamily="18" charset="0"/>
              </a:rPr>
              <a:t>     (For test!)</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Applying Linear Regression </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t>
            </a:r>
            <a:r>
              <a:rPr lang="fr-FR" sz="2200" dirty="0">
                <a:latin typeface="Times New Roman" panose="02020603050405020304" pitchFamily="18" charset="0"/>
                <a:cs typeface="Times New Roman" panose="02020603050405020304" pitchFamily="18" charset="0"/>
              </a:rPr>
              <a:t>0 ‘***’ 0.001 ‘**’ 0.01 ‘*’ 0.05 ‘.’ 0.1 ‘ ’ 1)</a:t>
            </a:r>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32828" y="2945150"/>
            <a:ext cx="4124325" cy="1228725"/>
          </a:xfrm>
          <a:prstGeom prst="rect">
            <a:avLst/>
          </a:prstGeom>
        </p:spPr>
      </p:pic>
      <p:pic>
        <p:nvPicPr>
          <p:cNvPr id="6" name="Picture 5"/>
          <p:cNvPicPr>
            <a:picLocks noChangeAspect="1"/>
          </p:cNvPicPr>
          <p:nvPr/>
        </p:nvPicPr>
        <p:blipFill>
          <a:blip r:embed="rId3"/>
          <a:stretch>
            <a:fillRect/>
          </a:stretch>
        </p:blipFill>
        <p:spPr>
          <a:xfrm>
            <a:off x="5655335" y="1895912"/>
            <a:ext cx="3240232" cy="2608535"/>
          </a:xfrm>
          <a:prstGeom prst="rect">
            <a:avLst/>
          </a:prstGeom>
        </p:spPr>
      </p:pic>
      <p:pic>
        <p:nvPicPr>
          <p:cNvPr id="7" name="Picture 6"/>
          <p:cNvPicPr>
            <a:picLocks noChangeAspect="1"/>
          </p:cNvPicPr>
          <p:nvPr/>
        </p:nvPicPr>
        <p:blipFill>
          <a:blip r:embed="rId4"/>
          <a:stretch>
            <a:fillRect/>
          </a:stretch>
        </p:blipFill>
        <p:spPr>
          <a:xfrm>
            <a:off x="932828" y="4373052"/>
            <a:ext cx="5019675" cy="666750"/>
          </a:xfrm>
          <a:prstGeom prst="rect">
            <a:avLst/>
          </a:prstGeom>
        </p:spPr>
      </p:pic>
    </p:spTree>
    <p:extLst>
      <p:ext uri="{BB962C8B-B14F-4D97-AF65-F5344CB8AC3E}">
        <p14:creationId xmlns:p14="http://schemas.microsoft.com/office/powerpoint/2010/main" val="415744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34893" y="184558"/>
            <a:ext cx="10661708" cy="771787"/>
          </a:xfrm>
        </p:spPr>
        <p:txBody>
          <a:bodyPr>
            <a:normAutofit/>
          </a:bodyPr>
          <a:lstStyle/>
          <a:p>
            <a:r>
              <a:rPr lang="en-US" sz="4400" b="1" u="sng" dirty="0">
                <a:solidFill>
                  <a:schemeClr val="accent1">
                    <a:lumMod val="75000"/>
                  </a:schemeClr>
                </a:solidFill>
                <a:latin typeface="Arial" panose="020B0604020202020204" pitchFamily="34" charset="0"/>
                <a:cs typeface="Arial" panose="020B0604020202020204" pitchFamily="34" charset="0"/>
              </a:rPr>
              <a:t>Linear Regression</a:t>
            </a:r>
            <a:r>
              <a:rPr lang="en-US" sz="4400" b="1" dirty="0">
                <a:solidFill>
                  <a:schemeClr val="accent1">
                    <a:lumMod val="75000"/>
                  </a:schemeClr>
                </a:solidFill>
                <a:latin typeface="Arial" panose="020B0604020202020204" pitchFamily="34" charset="0"/>
                <a:cs typeface="Arial" panose="020B0604020202020204" pitchFamily="34" charset="0"/>
              </a:rPr>
              <a:t> :</a:t>
            </a:r>
            <a:endParaRPr lang="en-US" sz="4400" b="1" u="sng" dirty="0">
              <a:solidFill>
                <a:schemeClr val="accent1">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876467" y="1535513"/>
            <a:ext cx="4429125" cy="590550"/>
          </a:xfrm>
          <a:prstGeom prst="rect">
            <a:avLst/>
          </a:prstGeom>
        </p:spPr>
      </p:pic>
      <p:pic>
        <p:nvPicPr>
          <p:cNvPr id="4" name="Picture 3"/>
          <p:cNvPicPr>
            <a:picLocks noChangeAspect="1"/>
          </p:cNvPicPr>
          <p:nvPr/>
        </p:nvPicPr>
        <p:blipFill>
          <a:blip r:embed="rId3"/>
          <a:stretch>
            <a:fillRect/>
          </a:stretch>
        </p:blipFill>
        <p:spPr>
          <a:xfrm>
            <a:off x="561383" y="3109374"/>
            <a:ext cx="5417029" cy="3649234"/>
          </a:xfrm>
          <a:prstGeom prst="rect">
            <a:avLst/>
          </a:prstGeom>
        </p:spPr>
      </p:pic>
      <p:pic>
        <p:nvPicPr>
          <p:cNvPr id="5" name="Picture 4"/>
          <p:cNvPicPr>
            <a:picLocks noChangeAspect="1"/>
          </p:cNvPicPr>
          <p:nvPr/>
        </p:nvPicPr>
        <p:blipFill>
          <a:blip r:embed="rId4"/>
          <a:stretch>
            <a:fillRect/>
          </a:stretch>
        </p:blipFill>
        <p:spPr>
          <a:xfrm>
            <a:off x="6421477" y="3109374"/>
            <a:ext cx="5414548" cy="3634679"/>
          </a:xfrm>
          <a:prstGeom prst="rect">
            <a:avLst/>
          </a:prstGeom>
        </p:spPr>
      </p:pic>
      <p:sp>
        <p:nvSpPr>
          <p:cNvPr id="6" name="TextBox 5">
            <a:extLst/>
          </p:cNvPr>
          <p:cNvSpPr txBox="1"/>
          <p:nvPr/>
        </p:nvSpPr>
        <p:spPr>
          <a:xfrm flipH="1">
            <a:off x="561383" y="1047104"/>
            <a:ext cx="11274642"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Predicting response variable and calculating accuracy</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Plotting response distribution for test and train</a:t>
            </a:r>
          </a:p>
        </p:txBody>
      </p:sp>
    </p:spTree>
    <p:extLst>
      <p:ext uri="{BB962C8B-B14F-4D97-AF65-F5344CB8AC3E}">
        <p14:creationId xmlns:p14="http://schemas.microsoft.com/office/powerpoint/2010/main" val="345983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13" y="134224"/>
            <a:ext cx="10628851" cy="755009"/>
          </a:xfrm>
        </p:spPr>
        <p:txBody>
          <a:bodyPr>
            <a:normAutofit/>
          </a:bodyPr>
          <a:lstStyle/>
          <a:p>
            <a:r>
              <a:rPr lang="en-IN" sz="4400" b="1" u="sng" dirty="0">
                <a:solidFill>
                  <a:schemeClr val="accent1">
                    <a:lumMod val="75000"/>
                  </a:schemeClr>
                </a:solidFill>
                <a:latin typeface="Arial" panose="020B0604020202020204" pitchFamily="34" charset="0"/>
                <a:cs typeface="Arial" panose="020B0604020202020204" pitchFamily="34" charset="0"/>
              </a:rPr>
              <a:t>SVM Regression</a:t>
            </a:r>
            <a:r>
              <a:rPr lang="en-IN" sz="4400" b="1" dirty="0">
                <a:solidFill>
                  <a:schemeClr val="accent1">
                    <a:lumMod val="75000"/>
                  </a:schemeClr>
                </a:solidFill>
                <a:latin typeface="Arial" panose="020B0604020202020204" pitchFamily="34" charset="0"/>
                <a:cs typeface="Arial" panose="020B0604020202020204" pitchFamily="34" charset="0"/>
              </a:rPr>
              <a:t> :</a:t>
            </a:r>
            <a:endParaRPr lang="en-IN" sz="4400"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AutoShape 2" descr="blob:https://web.whatsapp.com/7512df76-a3d0-421c-a245-13ddb5cc8e9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B9353A7A-98D9-416D-8D99-1FEA61DF171E}"/>
              </a:ext>
            </a:extLst>
          </p:cNvPr>
          <p:cNvSpPr txBox="1"/>
          <p:nvPr/>
        </p:nvSpPr>
        <p:spPr>
          <a:xfrm flipH="1">
            <a:off x="461638" y="1458875"/>
            <a:ext cx="11274642" cy="4832092"/>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Steps involved in SVM Regression are:</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data obtained after preprocessing was fed into </a:t>
            </a:r>
            <a:r>
              <a:rPr lang="en-US" sz="2200" dirty="0" err="1">
                <a:latin typeface="Times New Roman" panose="02020603050405020304" pitchFamily="18" charset="0"/>
                <a:cs typeface="Times New Roman" panose="02020603050405020304" pitchFamily="18" charset="0"/>
              </a:rPr>
              <a:t>RStudio</a:t>
            </a:r>
            <a:r>
              <a:rPr lang="en-US"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Using Random Forest, the insignificant columns were eliminated.</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Parameter tuning of SVM was done to obtain the best cost and gamma values.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SVM model was built using the obtained values.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Predicted the response values for the test dataset.</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Accuracy and the Root Mean Square Error were calculated based on the above obtained response values.</a:t>
            </a:r>
          </a:p>
        </p:txBody>
      </p:sp>
    </p:spTree>
    <p:extLst>
      <p:ext uri="{BB962C8B-B14F-4D97-AF65-F5344CB8AC3E}">
        <p14:creationId xmlns:p14="http://schemas.microsoft.com/office/powerpoint/2010/main" val="330598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A16170-AED4-43FB-90C7-1F1653EBFACC}">
  <ds:schemaRefs>
    <ds:schemaRef ds:uri="a4f35948-e619-41b3-aa29-22878b09cfd2"/>
    <ds:schemaRef ds:uri="http://purl.org/dc/elements/1.1/"/>
    <ds:schemaRef ds:uri="http://schemas.microsoft.com/office/2006/documentManagement/types"/>
    <ds:schemaRef ds:uri="http://purl.org/dc/dcmitype/"/>
    <ds:schemaRef ds:uri="http://purl.org/dc/terms/"/>
    <ds:schemaRef ds:uri="40262f94-9f35-4ac3-9a90-690165a166b7"/>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1C05A15-2C36-4B2C-9ED7-7313D59409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4470</TotalTime>
  <Words>1291</Words>
  <Application>Microsoft Office PowerPoint</Application>
  <PresentationFormat>Widescreen</PresentationFormat>
  <Paragraphs>168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宋体</vt:lpstr>
      <vt:lpstr>Arial</vt:lpstr>
      <vt:lpstr>Calibri Light</vt:lpstr>
      <vt:lpstr>Georgia</vt:lpstr>
      <vt:lpstr>Sitka Banner</vt:lpstr>
      <vt:lpstr>Times New Roman</vt:lpstr>
      <vt:lpstr>Metropolitan</vt:lpstr>
      <vt:lpstr>Prudential  Life Insurance Data Assessment </vt:lpstr>
      <vt:lpstr>Project Details :</vt:lpstr>
      <vt:lpstr>Data and Preprocessing:</vt:lpstr>
      <vt:lpstr>Pre-processing :</vt:lpstr>
      <vt:lpstr>Overview of Approach:</vt:lpstr>
      <vt:lpstr>Linear Regression :</vt:lpstr>
      <vt:lpstr>Linear Regression :</vt:lpstr>
      <vt:lpstr>Linear Regression :</vt:lpstr>
      <vt:lpstr>SVM Regression :</vt:lpstr>
      <vt:lpstr>SVM Regression :</vt:lpstr>
      <vt:lpstr>Decision Tree :</vt:lpstr>
      <vt:lpstr>Decision Tree :</vt:lpstr>
      <vt:lpstr>PowerPoint Presentation</vt:lpstr>
      <vt:lpstr>PowerPoint Presentation</vt:lpstr>
      <vt:lpstr>XGBoost / Extreme Gradient Boosting :</vt:lpstr>
      <vt:lpstr>XGBoost :</vt:lpstr>
      <vt:lpstr>XGBoost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Life Insurance Assessment</dc:title>
  <dc:creator>Swarup Mishal</dc:creator>
  <cp:lastModifiedBy>isha chawla</cp:lastModifiedBy>
  <cp:revision>98</cp:revision>
  <dcterms:created xsi:type="dcterms:W3CDTF">2017-03-14T00:20:51Z</dcterms:created>
  <dcterms:modified xsi:type="dcterms:W3CDTF">2018-03-14T19:45:03Z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