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notesMasterIdLst>
    <p:notesMasterId r:id="rId23"/>
  </p:notesMasterIdLst>
  <p:sldIdLst>
    <p:sldId id="257" r:id="rId5"/>
    <p:sldId id="259" r:id="rId6"/>
    <p:sldId id="260" r:id="rId7"/>
    <p:sldId id="258" r:id="rId8"/>
    <p:sldId id="267" r:id="rId9"/>
    <p:sldId id="261" r:id="rId10"/>
    <p:sldId id="268" r:id="rId11"/>
    <p:sldId id="262" r:id="rId12"/>
    <p:sldId id="269" r:id="rId13"/>
    <p:sldId id="270" r:id="rId14"/>
    <p:sldId id="263" r:id="rId15"/>
    <p:sldId id="271" r:id="rId16"/>
    <p:sldId id="264" r:id="rId17"/>
    <p:sldId id="272" r:id="rId18"/>
    <p:sldId id="265" r:id="rId19"/>
    <p:sldId id="273" r:id="rId20"/>
    <p:sldId id="26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10T18:16:46.848" idx="1">
    <p:pos x="3610" y="1333"/>
    <p:text>fix this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72BE2-1DA2-4E2F-A722-7511176B4751}"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5BE62600-1F80-477F-B53E-6DA72675DC20}">
      <dgm:prSet/>
      <dgm:spPr/>
      <dgm:t>
        <a:bodyPr/>
        <a:lstStyle/>
        <a:p>
          <a:r>
            <a:rPr lang="en-US" dirty="0"/>
            <a:t>The attack surface of the </a:t>
          </a:r>
          <a:r>
            <a:rPr lang="en-US" dirty="0" err="1"/>
            <a:t>SmartFeeder</a:t>
          </a:r>
          <a:r>
            <a:rPr lang="en-US" dirty="0"/>
            <a:t> would be neutral overall. Since it is only activated for the animal it was initially designed for, it is impossible for an unrecognizable pet to use it. </a:t>
          </a:r>
        </a:p>
      </dgm:t>
    </dgm:pt>
    <dgm:pt modelId="{633BA797-411A-41FE-B8A6-772A0EE30E8F}" type="parTrans" cxnId="{A2A1EF4C-BE30-40FA-80F8-162E3A4C1427}">
      <dgm:prSet/>
      <dgm:spPr/>
      <dgm:t>
        <a:bodyPr/>
        <a:lstStyle/>
        <a:p>
          <a:endParaRPr lang="en-US"/>
        </a:p>
      </dgm:t>
    </dgm:pt>
    <dgm:pt modelId="{64B93F4B-4F37-4554-83D8-B9823DF25E64}" type="sibTrans" cxnId="{A2A1EF4C-BE30-40FA-80F8-162E3A4C1427}">
      <dgm:prSet/>
      <dgm:spPr/>
      <dgm:t>
        <a:bodyPr/>
        <a:lstStyle/>
        <a:p>
          <a:endParaRPr lang="en-US"/>
        </a:p>
      </dgm:t>
    </dgm:pt>
    <dgm:pt modelId="{D496B076-ED1A-47DA-98F5-36921C7C7708}">
      <dgm:prSet/>
      <dgm:spPr/>
      <dgm:t>
        <a:bodyPr/>
        <a:lstStyle/>
        <a:p>
          <a:r>
            <a:rPr lang="en-US" dirty="0"/>
            <a:t>One vulnerability and privacy issue would be that information that is sent to the cloud from the device (motion sensor, webcam, and overall monitoring) may be shared or leaked if a hacker gets a hold of this information. One way to mitigate this risk is for pet owners to encrypt their data locally or using a cloud storage service. </a:t>
          </a:r>
        </a:p>
      </dgm:t>
    </dgm:pt>
    <dgm:pt modelId="{63CA9874-E9B4-4957-9108-453C1544C249}" type="parTrans" cxnId="{BDE083C7-8206-4C1D-A436-FFCA0713DE04}">
      <dgm:prSet/>
      <dgm:spPr/>
      <dgm:t>
        <a:bodyPr/>
        <a:lstStyle/>
        <a:p>
          <a:endParaRPr lang="en-US"/>
        </a:p>
      </dgm:t>
    </dgm:pt>
    <dgm:pt modelId="{D5097B07-6C4E-4732-9DC9-BB04585FC618}" type="sibTrans" cxnId="{BDE083C7-8206-4C1D-A436-FFCA0713DE04}">
      <dgm:prSet/>
      <dgm:spPr/>
      <dgm:t>
        <a:bodyPr/>
        <a:lstStyle/>
        <a:p>
          <a:endParaRPr lang="en-US"/>
        </a:p>
      </dgm:t>
    </dgm:pt>
    <dgm:pt modelId="{8FCDCA3C-E3AE-411F-8104-2D32637AC486}" type="pres">
      <dgm:prSet presAssocID="{A3372BE2-1DA2-4E2F-A722-7511176B4751}" presName="linear" presStyleCnt="0">
        <dgm:presLayoutVars>
          <dgm:animLvl val="lvl"/>
          <dgm:resizeHandles val="exact"/>
        </dgm:presLayoutVars>
      </dgm:prSet>
      <dgm:spPr/>
    </dgm:pt>
    <dgm:pt modelId="{CF80CC6A-DFAC-4710-8F18-8CA0124AB9AB}" type="pres">
      <dgm:prSet presAssocID="{5BE62600-1F80-477F-B53E-6DA72675DC20}" presName="parentText" presStyleLbl="node1" presStyleIdx="0" presStyleCnt="2">
        <dgm:presLayoutVars>
          <dgm:chMax val="0"/>
          <dgm:bulletEnabled val="1"/>
        </dgm:presLayoutVars>
      </dgm:prSet>
      <dgm:spPr/>
    </dgm:pt>
    <dgm:pt modelId="{ECE76864-E036-40A1-ACFF-EF6C2D4666A1}" type="pres">
      <dgm:prSet presAssocID="{64B93F4B-4F37-4554-83D8-B9823DF25E64}" presName="spacer" presStyleCnt="0"/>
      <dgm:spPr/>
    </dgm:pt>
    <dgm:pt modelId="{1E6C2137-FE4E-4F68-B41D-48C0AF4808E3}" type="pres">
      <dgm:prSet presAssocID="{D496B076-ED1A-47DA-98F5-36921C7C7708}" presName="parentText" presStyleLbl="node1" presStyleIdx="1" presStyleCnt="2">
        <dgm:presLayoutVars>
          <dgm:chMax val="0"/>
          <dgm:bulletEnabled val="1"/>
        </dgm:presLayoutVars>
      </dgm:prSet>
      <dgm:spPr/>
    </dgm:pt>
  </dgm:ptLst>
  <dgm:cxnLst>
    <dgm:cxn modelId="{DFE9BA00-AAAC-46F8-94D4-1AF149EAB9E1}" type="presOf" srcId="{5BE62600-1F80-477F-B53E-6DA72675DC20}" destId="{CF80CC6A-DFAC-4710-8F18-8CA0124AB9AB}" srcOrd="0" destOrd="0" presId="urn:microsoft.com/office/officeart/2005/8/layout/vList2"/>
    <dgm:cxn modelId="{BFC57C0E-75BE-43B0-9054-176921F866FB}" type="presOf" srcId="{A3372BE2-1DA2-4E2F-A722-7511176B4751}" destId="{8FCDCA3C-E3AE-411F-8104-2D32637AC486}" srcOrd="0" destOrd="0" presId="urn:microsoft.com/office/officeart/2005/8/layout/vList2"/>
    <dgm:cxn modelId="{ECA44F41-65B2-4A16-A43D-70305155A230}" type="presOf" srcId="{D496B076-ED1A-47DA-98F5-36921C7C7708}" destId="{1E6C2137-FE4E-4F68-B41D-48C0AF4808E3}" srcOrd="0" destOrd="0" presId="urn:microsoft.com/office/officeart/2005/8/layout/vList2"/>
    <dgm:cxn modelId="{A2A1EF4C-BE30-40FA-80F8-162E3A4C1427}" srcId="{A3372BE2-1DA2-4E2F-A722-7511176B4751}" destId="{5BE62600-1F80-477F-B53E-6DA72675DC20}" srcOrd="0" destOrd="0" parTransId="{633BA797-411A-41FE-B8A6-772A0EE30E8F}" sibTransId="{64B93F4B-4F37-4554-83D8-B9823DF25E64}"/>
    <dgm:cxn modelId="{BDE083C7-8206-4C1D-A436-FFCA0713DE04}" srcId="{A3372BE2-1DA2-4E2F-A722-7511176B4751}" destId="{D496B076-ED1A-47DA-98F5-36921C7C7708}" srcOrd="1" destOrd="0" parTransId="{63CA9874-E9B4-4957-9108-453C1544C249}" sibTransId="{D5097B07-6C4E-4732-9DC9-BB04585FC618}"/>
    <dgm:cxn modelId="{2B6FCC8D-212A-4685-8E02-A583642D0F33}" type="presParOf" srcId="{8FCDCA3C-E3AE-411F-8104-2D32637AC486}" destId="{CF80CC6A-DFAC-4710-8F18-8CA0124AB9AB}" srcOrd="0" destOrd="0" presId="urn:microsoft.com/office/officeart/2005/8/layout/vList2"/>
    <dgm:cxn modelId="{D1AEB905-B62D-45E4-B00D-FE4DB19CF1C4}" type="presParOf" srcId="{8FCDCA3C-E3AE-411F-8104-2D32637AC486}" destId="{ECE76864-E036-40A1-ACFF-EF6C2D4666A1}" srcOrd="1" destOrd="0" presId="urn:microsoft.com/office/officeart/2005/8/layout/vList2"/>
    <dgm:cxn modelId="{BB3CB2F8-47B7-44EB-B616-15E6F1D6A37F}" type="presParOf" srcId="{8FCDCA3C-E3AE-411F-8104-2D32637AC486}" destId="{1E6C2137-FE4E-4F68-B41D-48C0AF4808E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0CC6A-DFAC-4710-8F18-8CA0124AB9AB}">
      <dsp:nvSpPr>
        <dsp:cNvPr id="0" name=""/>
        <dsp:cNvSpPr/>
      </dsp:nvSpPr>
      <dsp:spPr>
        <a:xfrm>
          <a:off x="0" y="409472"/>
          <a:ext cx="5928344" cy="2209106"/>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attack surface of the </a:t>
          </a:r>
          <a:r>
            <a:rPr lang="en-US" sz="2000" kern="1200" dirty="0" err="1"/>
            <a:t>SmartFeeder</a:t>
          </a:r>
          <a:r>
            <a:rPr lang="en-US" sz="2000" kern="1200" dirty="0"/>
            <a:t> would be neutral overall. Since it is only activated for the animal it was initially designed for, it is impossible for an unrecognizable pet to use it. </a:t>
          </a:r>
        </a:p>
      </dsp:txBody>
      <dsp:txXfrm>
        <a:off x="107840" y="517312"/>
        <a:ext cx="5712664" cy="1993426"/>
      </dsp:txXfrm>
    </dsp:sp>
    <dsp:sp modelId="{1E6C2137-FE4E-4F68-B41D-48C0AF4808E3}">
      <dsp:nvSpPr>
        <dsp:cNvPr id="0" name=""/>
        <dsp:cNvSpPr/>
      </dsp:nvSpPr>
      <dsp:spPr>
        <a:xfrm>
          <a:off x="0" y="2676178"/>
          <a:ext cx="5928344" cy="2209106"/>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One vulnerability and privacy issue would be that information that is sent to the cloud from the device (motion sensor, webcam, and overall monitoring) may be shared or leaked if a hacker gets a hold of this information. One way to mitigate this risk is for pet owners to encrypt their data locally or using a cloud storage service. </a:t>
          </a:r>
        </a:p>
      </dsp:txBody>
      <dsp:txXfrm>
        <a:off x="107840" y="2784018"/>
        <a:ext cx="5712664" cy="19934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7E1B4-FCBD-4158-85A7-46E390017197}"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EC09D-FD3F-488F-B0BE-0DCCE1661A80}" type="slidenum">
              <a:rPr lang="en-US" smtClean="0"/>
              <a:t>‹#›</a:t>
            </a:fld>
            <a:endParaRPr lang="en-US"/>
          </a:p>
        </p:txBody>
      </p:sp>
    </p:spTree>
    <p:extLst>
      <p:ext uri="{BB962C8B-B14F-4D97-AF65-F5344CB8AC3E}">
        <p14:creationId xmlns:p14="http://schemas.microsoft.com/office/powerpoint/2010/main" val="334602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types of data will the system be handling? What file formats? How much data? How fast will the data be accumulating? How will data storage be distributed among the mist/edge devices, the fog, and the cloud? </a:t>
            </a:r>
          </a:p>
        </p:txBody>
      </p:sp>
      <p:sp>
        <p:nvSpPr>
          <p:cNvPr id="4" name="Slide Number Placeholder 3"/>
          <p:cNvSpPr>
            <a:spLocks noGrp="1"/>
          </p:cNvSpPr>
          <p:nvPr>
            <p:ph type="sldNum" sz="quarter" idx="5"/>
          </p:nvPr>
        </p:nvSpPr>
        <p:spPr/>
        <p:txBody>
          <a:bodyPr/>
          <a:lstStyle/>
          <a:p>
            <a:fld id="{F8CEC09D-FD3F-488F-B0BE-0DCCE1661A80}" type="slidenum">
              <a:rPr lang="en-US" smtClean="0"/>
              <a:t>6</a:t>
            </a:fld>
            <a:endParaRPr lang="en-US"/>
          </a:p>
        </p:txBody>
      </p:sp>
    </p:spTree>
    <p:extLst>
      <p:ext uri="{BB962C8B-B14F-4D97-AF65-F5344CB8AC3E}">
        <p14:creationId xmlns:p14="http://schemas.microsoft.com/office/powerpoint/2010/main" val="367840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locally running hardware will be required for your solution? What are the detailed specifications? What is a block diagram description of your system? What remotely running hardware will you need to run, or will you "rent" that in the form of cloud services?</a:t>
            </a:r>
          </a:p>
        </p:txBody>
      </p:sp>
      <p:sp>
        <p:nvSpPr>
          <p:cNvPr id="4" name="Slide Number Placeholder 3"/>
          <p:cNvSpPr>
            <a:spLocks noGrp="1"/>
          </p:cNvSpPr>
          <p:nvPr>
            <p:ph type="sldNum" sz="quarter" idx="5"/>
          </p:nvPr>
        </p:nvSpPr>
        <p:spPr/>
        <p:txBody>
          <a:bodyPr/>
          <a:lstStyle/>
          <a:p>
            <a:fld id="{F8CEC09D-FD3F-488F-B0BE-0DCCE1661A80}" type="slidenum">
              <a:rPr lang="en-US" smtClean="0"/>
              <a:t>8</a:t>
            </a:fld>
            <a:endParaRPr lang="en-US"/>
          </a:p>
        </p:txBody>
      </p:sp>
    </p:spTree>
    <p:extLst>
      <p:ext uri="{BB962C8B-B14F-4D97-AF65-F5344CB8AC3E}">
        <p14:creationId xmlns:p14="http://schemas.microsoft.com/office/powerpoint/2010/main" val="128383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locally running software will you require? How would you describe the local software stack? Will you be using any locally running VMs? How will relevant software be distributed among the edge, the fog, and the cloud? How might a REST API call from a locally running Python program help your system get more value out of a cloud service? </a:t>
            </a:r>
          </a:p>
        </p:txBody>
      </p:sp>
      <p:sp>
        <p:nvSpPr>
          <p:cNvPr id="4" name="Slide Number Placeholder 3"/>
          <p:cNvSpPr>
            <a:spLocks noGrp="1"/>
          </p:cNvSpPr>
          <p:nvPr>
            <p:ph type="sldNum" sz="quarter" idx="5"/>
          </p:nvPr>
        </p:nvSpPr>
        <p:spPr/>
        <p:txBody>
          <a:bodyPr/>
          <a:lstStyle/>
          <a:p>
            <a:fld id="{F8CEC09D-FD3F-488F-B0BE-0DCCE1661A80}" type="slidenum">
              <a:rPr lang="en-US" smtClean="0"/>
              <a:t>12</a:t>
            </a:fld>
            <a:endParaRPr lang="en-US"/>
          </a:p>
        </p:txBody>
      </p:sp>
    </p:spTree>
    <p:extLst>
      <p:ext uri="{BB962C8B-B14F-4D97-AF65-F5344CB8AC3E}">
        <p14:creationId xmlns:p14="http://schemas.microsoft.com/office/powerpoint/2010/main" val="188216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edge, fog, and cloud computing aspects of your solution? Describe the LAN up to the gateway in detail. How will you connect to an ISP? Any special requirements needed from that ISP to carry your traffic to and from the cloud service? How would you describe the aspects of the networking stack you are proposing (especially which protocols)? Would describe your system as IoT? </a:t>
            </a:r>
          </a:p>
        </p:txBody>
      </p:sp>
      <p:sp>
        <p:nvSpPr>
          <p:cNvPr id="4" name="Slide Number Placeholder 3"/>
          <p:cNvSpPr>
            <a:spLocks noGrp="1"/>
          </p:cNvSpPr>
          <p:nvPr>
            <p:ph type="sldNum" sz="quarter" idx="5"/>
          </p:nvPr>
        </p:nvSpPr>
        <p:spPr/>
        <p:txBody>
          <a:bodyPr/>
          <a:lstStyle/>
          <a:p>
            <a:fld id="{F8CEC09D-FD3F-488F-B0BE-0DCCE1661A80}" type="slidenum">
              <a:rPr lang="en-US" smtClean="0"/>
              <a:t>13</a:t>
            </a:fld>
            <a:endParaRPr lang="en-US"/>
          </a:p>
        </p:txBody>
      </p:sp>
    </p:spTree>
    <p:extLst>
      <p:ext uri="{BB962C8B-B14F-4D97-AF65-F5344CB8AC3E}">
        <p14:creationId xmlns:p14="http://schemas.microsoft.com/office/powerpoint/2010/main" val="4144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role do cloud services, such as SaaS, PaaS, and/or IaaS, play in your solution? Which specific features of which specific cloud services would you propose to use? Does the cloud service support REST API calls from end devices in the mist, edge, or fog? What roles do big data, AI, and IoT play? </a:t>
            </a:r>
          </a:p>
        </p:txBody>
      </p:sp>
      <p:sp>
        <p:nvSpPr>
          <p:cNvPr id="4" name="Slide Number Placeholder 3"/>
          <p:cNvSpPr>
            <a:spLocks noGrp="1"/>
          </p:cNvSpPr>
          <p:nvPr>
            <p:ph type="sldNum" sz="quarter" idx="5"/>
          </p:nvPr>
        </p:nvSpPr>
        <p:spPr/>
        <p:txBody>
          <a:bodyPr/>
          <a:lstStyle/>
          <a:p>
            <a:fld id="{F8CEC09D-FD3F-488F-B0BE-0DCCE1661A80}" type="slidenum">
              <a:rPr lang="en-US" smtClean="0"/>
              <a:t>15</a:t>
            </a:fld>
            <a:endParaRPr lang="en-US"/>
          </a:p>
        </p:txBody>
      </p:sp>
    </p:spTree>
    <p:extLst>
      <p:ext uri="{BB962C8B-B14F-4D97-AF65-F5344CB8AC3E}">
        <p14:creationId xmlns:p14="http://schemas.microsoft.com/office/powerpoint/2010/main" val="404044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How would you describe the attack surface? What are some of your system's possible vulnerabilities? How do you propose to mitigate them? Are there any privacy issues associated with your solution. </a:t>
            </a:r>
          </a:p>
        </p:txBody>
      </p:sp>
      <p:sp>
        <p:nvSpPr>
          <p:cNvPr id="4" name="Slide Number Placeholder 3"/>
          <p:cNvSpPr>
            <a:spLocks noGrp="1"/>
          </p:cNvSpPr>
          <p:nvPr>
            <p:ph type="sldNum" sz="quarter" idx="5"/>
          </p:nvPr>
        </p:nvSpPr>
        <p:spPr/>
        <p:txBody>
          <a:bodyPr/>
          <a:lstStyle/>
          <a:p>
            <a:fld id="{F8CEC09D-FD3F-488F-B0BE-0DCCE1661A80}" type="slidenum">
              <a:rPr lang="en-US" smtClean="0"/>
              <a:t>17</a:t>
            </a:fld>
            <a:endParaRPr lang="en-US"/>
          </a:p>
        </p:txBody>
      </p:sp>
    </p:spTree>
    <p:extLst>
      <p:ext uri="{BB962C8B-B14F-4D97-AF65-F5344CB8AC3E}">
        <p14:creationId xmlns:p14="http://schemas.microsoft.com/office/powerpoint/2010/main" val="329304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12/10/2019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12/10/2019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12/10/2019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12/10/2019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12/10/2019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12/10/2019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12/10/2019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12/10/2019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12/10/2019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12/10/2019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12/10/2019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12/10/2019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econversation.com/careful-surveillance-and-pet-wearables-at-home-with-animals-63883"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scifi.stackexchange.com/questions/95738/was-the-cloud-of-the-dog-related-to-sirius-black-in-any-w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jshinn.wordpress.com/2009/07/26/digital-security-report-social-networking-sites-expand-risks-for-employer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scotusblog.com/2019/01/relist-watch-returns-2/" TargetMode="External"/><Relationship Id="rId3" Type="http://schemas.openxmlformats.org/officeDocument/2006/relationships/diagramLayout" Target="../diagrams/layout1.xml"/><Relationship Id="rId7" Type="http://schemas.openxmlformats.org/officeDocument/2006/relationships/image" Target="../media/image1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dstudio.ubc.ca/toolkit/processe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jinavie.tumblr.com/post/9411447850/cuteness" TargetMode="External"/><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www.norwegiancreations.com/2018/07/automatic-pet-feed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err="1"/>
              <a:t>FeedSmart</a:t>
            </a:r>
            <a:endParaRPr lang="en-US" sz="80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at sitting on a table&#10;&#10;Description automatically generated">
            <a:extLst>
              <a:ext uri="{FF2B5EF4-FFF2-40B4-BE49-F238E27FC236}">
                <a16:creationId xmlns:a16="http://schemas.microsoft.com/office/drawing/2014/main" id="{ED4951F3-FF21-46DD-9B83-2551A9F83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0" y="1370600"/>
            <a:ext cx="5341284" cy="5341284"/>
          </a:xfrm>
          <a:prstGeom prst="rect">
            <a:avLst/>
          </a:prstGeom>
        </p:spPr>
      </p:pic>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vert="horz" lIns="91440" tIns="45720" rIns="91440" bIns="45720" rtlCol="0" anchor="t">
            <a:normAutofit fontScale="25000" lnSpcReduction="20000"/>
          </a:bodyPr>
          <a:lstStyle/>
          <a:p>
            <a:r>
              <a:rPr lang="en-US" sz="2400" dirty="0">
                <a:solidFill>
                  <a:schemeClr val="tx1">
                    <a:lumMod val="85000"/>
                    <a:lumOff val="15000"/>
                  </a:schemeClr>
                </a:solidFill>
              </a:rPr>
              <a:t>Ebonie gadson</a:t>
            </a:r>
          </a:p>
          <a:p>
            <a:r>
              <a:rPr lang="en-US" dirty="0">
                <a:solidFill>
                  <a:schemeClr val="tx1">
                    <a:lumMod val="85000"/>
                    <a:lumOff val="15000"/>
                  </a:schemeClr>
                </a:solidFill>
              </a:rPr>
              <a:t>UMD Inst 346</a:t>
            </a:r>
          </a:p>
          <a:p>
            <a:r>
              <a:rPr lang="en-US" sz="2400" dirty="0">
                <a:solidFill>
                  <a:schemeClr val="tx1">
                    <a:lumMod val="85000"/>
                    <a:lumOff val="15000"/>
                  </a:schemeClr>
                </a:solidFill>
              </a:rPr>
              <a:t>Dr. </a:t>
            </a:r>
            <a:r>
              <a:rPr lang="en-US" sz="2400" dirty="0" err="1">
                <a:solidFill>
                  <a:schemeClr val="tx1">
                    <a:lumMod val="85000"/>
                    <a:lumOff val="15000"/>
                  </a:schemeClr>
                </a:solidFill>
              </a:rPr>
              <a:t>frezzo</a:t>
            </a:r>
            <a:endParaRPr lang="en-US" sz="2400" dirty="0">
              <a:solidFill>
                <a:schemeClr val="tx1">
                  <a:lumMod val="85000"/>
                  <a:lumOff val="15000"/>
                </a:schemeClr>
              </a:solidFill>
            </a:endParaRPr>
          </a:p>
          <a:p>
            <a:r>
              <a:rPr lang="en-US" dirty="0">
                <a:solidFill>
                  <a:schemeClr val="tx1">
                    <a:lumMod val="85000"/>
                    <a:lumOff val="15000"/>
                  </a:schemeClr>
                </a:solidFill>
              </a:rPr>
              <a:t>December </a:t>
            </a:r>
            <a:r>
              <a:rPr lang="en-US">
                <a:solidFill>
                  <a:schemeClr val="tx1">
                    <a:lumMod val="85000"/>
                    <a:lumOff val="15000"/>
                  </a:schemeClr>
                </a:solidFill>
              </a:rPr>
              <a:t>10</a:t>
            </a:r>
            <a:r>
              <a:rPr lang="en-US" dirty="0">
                <a:solidFill>
                  <a:schemeClr val="tx1">
                    <a:lumMod val="85000"/>
                    <a:lumOff val="15000"/>
                  </a:schemeClr>
                </a:solidFill>
              </a:rPr>
              <a:t>, 2019</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9A5B-2FFC-4081-85ED-E37F7730C14C}"/>
              </a:ext>
            </a:extLst>
          </p:cNvPr>
          <p:cNvSpPr>
            <a:spLocks noGrp="1"/>
          </p:cNvSpPr>
          <p:nvPr>
            <p:ph type="title"/>
          </p:nvPr>
        </p:nvSpPr>
        <p:spPr/>
        <p:txBody>
          <a:bodyPr/>
          <a:lstStyle/>
          <a:p>
            <a:r>
              <a:rPr lang="en-US" dirty="0"/>
              <a:t>Block Diagram of </a:t>
            </a:r>
            <a:r>
              <a:rPr lang="en-US" dirty="0" err="1"/>
              <a:t>FeedSmart</a:t>
            </a:r>
            <a:r>
              <a:rPr lang="en-US" dirty="0"/>
              <a:t> </a:t>
            </a:r>
          </a:p>
        </p:txBody>
      </p:sp>
      <p:pic>
        <p:nvPicPr>
          <p:cNvPr id="4" name="Picture 3">
            <a:extLst>
              <a:ext uri="{FF2B5EF4-FFF2-40B4-BE49-F238E27FC236}">
                <a16:creationId xmlns:a16="http://schemas.microsoft.com/office/drawing/2014/main" id="{DC9A9CEE-1F22-4CFB-936F-238BC34A5649}"/>
              </a:ext>
            </a:extLst>
          </p:cNvPr>
          <p:cNvPicPr>
            <a:picLocks noChangeAspect="1"/>
          </p:cNvPicPr>
          <p:nvPr/>
        </p:nvPicPr>
        <p:blipFill>
          <a:blip r:embed="rId2"/>
          <a:stretch>
            <a:fillRect/>
          </a:stretch>
        </p:blipFill>
        <p:spPr>
          <a:xfrm>
            <a:off x="1097280" y="2134438"/>
            <a:ext cx="8643276" cy="4206605"/>
          </a:xfrm>
          <a:prstGeom prst="rect">
            <a:avLst/>
          </a:prstGeom>
        </p:spPr>
      </p:pic>
    </p:spTree>
    <p:extLst>
      <p:ext uri="{BB962C8B-B14F-4D97-AF65-F5344CB8AC3E}">
        <p14:creationId xmlns:p14="http://schemas.microsoft.com/office/powerpoint/2010/main" val="233322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C36417C-6105-4891-83D8-030651899ED7}"/>
              </a:ext>
            </a:extLst>
          </p:cNvPr>
          <p:cNvSpPr>
            <a:spLocks noGrp="1"/>
          </p:cNvSpPr>
          <p:nvPr>
            <p:ph type="pic" idx="1"/>
          </p:nvPr>
        </p:nvSpPr>
        <p:spPr>
          <a:xfrm>
            <a:off x="15" y="-13855"/>
            <a:ext cx="12191985" cy="4578350"/>
          </a:xfrm>
        </p:spPr>
      </p:sp>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p:txBody>
          <a:bodyPr/>
          <a:lstStyle/>
          <a:p>
            <a:r>
              <a:rPr lang="en-US" dirty="0"/>
              <a:t>Software</a:t>
            </a:r>
          </a:p>
        </p:txBody>
      </p:sp>
      <p:pic>
        <p:nvPicPr>
          <p:cNvPr id="5" name="Picture Placeholder 15" descr="A picture containing indoor, dog, laptop, computer&#10;&#10;Description automatically generated">
            <a:extLst>
              <a:ext uri="{FF2B5EF4-FFF2-40B4-BE49-F238E27FC236}">
                <a16:creationId xmlns:a16="http://schemas.microsoft.com/office/drawing/2014/main" id="{94E254E0-9735-4E5C-9AC0-DFC157B7FC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836" b="21836"/>
          <a:stretch>
            <a:fillRect/>
          </a:stretch>
        </p:blipFill>
        <p:spPr>
          <a:xfrm>
            <a:off x="15" y="0"/>
            <a:ext cx="12191985" cy="4578350"/>
          </a:xfrm>
          <a:prstGeom prst="rect">
            <a:avLst/>
          </a:prstGeom>
          <a:solidFill>
            <a:schemeClr val="bg1">
              <a:lumMod val="85000"/>
            </a:schemeClr>
          </a:solidFill>
        </p:spPr>
      </p:pic>
    </p:spTree>
    <p:extLst>
      <p:ext uri="{BB962C8B-B14F-4D97-AF65-F5344CB8AC3E}">
        <p14:creationId xmlns:p14="http://schemas.microsoft.com/office/powerpoint/2010/main" val="51600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5772-23A6-4660-834B-67F0E2F50488}"/>
              </a:ext>
            </a:extLst>
          </p:cNvPr>
          <p:cNvSpPr>
            <a:spLocks noGrp="1"/>
          </p:cNvSpPr>
          <p:nvPr>
            <p:ph type="title"/>
          </p:nvPr>
        </p:nvSpPr>
        <p:spPr/>
        <p:txBody>
          <a:bodyPr/>
          <a:lstStyle/>
          <a:p>
            <a:r>
              <a:rPr lang="en-US" dirty="0"/>
              <a:t>Software Specifications </a:t>
            </a:r>
          </a:p>
        </p:txBody>
      </p:sp>
      <p:sp>
        <p:nvSpPr>
          <p:cNvPr id="3" name="Content Placeholder 2">
            <a:extLst>
              <a:ext uri="{FF2B5EF4-FFF2-40B4-BE49-F238E27FC236}">
                <a16:creationId xmlns:a16="http://schemas.microsoft.com/office/drawing/2014/main" id="{02A1A93E-9EF3-4223-932A-E4667DC1D56F}"/>
              </a:ext>
            </a:extLst>
          </p:cNvPr>
          <p:cNvSpPr>
            <a:spLocks noGrp="1"/>
          </p:cNvSpPr>
          <p:nvPr>
            <p:ph idx="1"/>
          </p:nvPr>
        </p:nvSpPr>
        <p:spPr/>
        <p:txBody>
          <a:bodyPr/>
          <a:lstStyle/>
          <a:p>
            <a:r>
              <a:rPr lang="en-US" dirty="0" err="1"/>
              <a:t>FeedSmart</a:t>
            </a:r>
            <a:r>
              <a:rPr lang="en-US" dirty="0"/>
              <a:t> allows owners to view webcam and sensors if the door is open  </a:t>
            </a:r>
          </a:p>
          <a:p>
            <a:endParaRPr lang="en-US" dirty="0"/>
          </a:p>
        </p:txBody>
      </p:sp>
      <p:pic>
        <p:nvPicPr>
          <p:cNvPr id="4" name="Picture 3">
            <a:extLst>
              <a:ext uri="{FF2B5EF4-FFF2-40B4-BE49-F238E27FC236}">
                <a16:creationId xmlns:a16="http://schemas.microsoft.com/office/drawing/2014/main" id="{EEA30A73-2592-4DB4-9D10-80B4D7E0551B}"/>
              </a:ext>
            </a:extLst>
          </p:cNvPr>
          <p:cNvPicPr>
            <a:picLocks noChangeAspect="1"/>
          </p:cNvPicPr>
          <p:nvPr/>
        </p:nvPicPr>
        <p:blipFill>
          <a:blip r:embed="rId3"/>
          <a:stretch>
            <a:fillRect/>
          </a:stretch>
        </p:blipFill>
        <p:spPr>
          <a:xfrm>
            <a:off x="3457304" y="2830872"/>
            <a:ext cx="3534046" cy="3409061"/>
          </a:xfrm>
          <a:prstGeom prst="rect">
            <a:avLst/>
          </a:prstGeom>
        </p:spPr>
      </p:pic>
    </p:spTree>
    <p:extLst>
      <p:ext uri="{BB962C8B-B14F-4D97-AF65-F5344CB8AC3E}">
        <p14:creationId xmlns:p14="http://schemas.microsoft.com/office/powerpoint/2010/main" val="12284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643E59-8713-484D-B3E0-477292690A41}"/>
              </a:ext>
            </a:extLst>
          </p:cNvPr>
          <p:cNvPicPr>
            <a:picLocks noChangeAspect="1"/>
          </p:cNvPicPr>
          <p:nvPr/>
        </p:nvPicPr>
        <p:blipFill rotWithShape="1">
          <a:blip r:embed="rId3"/>
          <a:srcRect t="25328" b="7913"/>
          <a:stretch/>
        </p:blipFill>
        <p:spPr>
          <a:xfrm>
            <a:off x="15" y="10"/>
            <a:ext cx="12191985" cy="4578340"/>
          </a:xfrm>
          <a:prstGeom prst="rect">
            <a:avLst/>
          </a:prstGeom>
          <a:noFill/>
        </p:spPr>
      </p:pic>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a:xfrm>
            <a:off x="1097279" y="4799362"/>
            <a:ext cx="10113645" cy="743682"/>
          </a:xfrm>
          <a:prstGeom prst="rect">
            <a:avLst/>
          </a:prstGeom>
        </p:spPr>
        <p:txBody>
          <a:bodyPr anchor="b">
            <a:normAutofit/>
          </a:bodyPr>
          <a:lstStyle/>
          <a:p>
            <a:r>
              <a:rPr lang="en-US" dirty="0"/>
              <a:t>Networking and Networking Devices  </a:t>
            </a:r>
          </a:p>
        </p:txBody>
      </p:sp>
    </p:spTree>
    <p:extLst>
      <p:ext uri="{BB962C8B-B14F-4D97-AF65-F5344CB8AC3E}">
        <p14:creationId xmlns:p14="http://schemas.microsoft.com/office/powerpoint/2010/main" val="275773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0D13-F3F9-4B5D-8FC7-E16D68400F47}"/>
              </a:ext>
            </a:extLst>
          </p:cNvPr>
          <p:cNvSpPr>
            <a:spLocks noGrp="1"/>
          </p:cNvSpPr>
          <p:nvPr>
            <p:ph type="title"/>
          </p:nvPr>
        </p:nvSpPr>
        <p:spPr>
          <a:xfrm>
            <a:off x="643466" y="786383"/>
            <a:ext cx="3517567" cy="2093975"/>
          </a:xfrm>
          <a:prstGeom prst="rect">
            <a:avLst/>
          </a:prstGeom>
        </p:spPr>
        <p:txBody>
          <a:bodyPr anchor="b">
            <a:normAutofit/>
          </a:bodyPr>
          <a:lstStyle/>
          <a:p>
            <a:r>
              <a:rPr lang="en-US" dirty="0"/>
              <a:t>Network Specifications</a:t>
            </a:r>
          </a:p>
        </p:txBody>
      </p:sp>
      <p:pic>
        <p:nvPicPr>
          <p:cNvPr id="4" name="Picture 3">
            <a:extLst>
              <a:ext uri="{FF2B5EF4-FFF2-40B4-BE49-F238E27FC236}">
                <a16:creationId xmlns:a16="http://schemas.microsoft.com/office/drawing/2014/main" id="{45D9BE67-F2DB-4322-B8B7-C312EF0217C7}"/>
              </a:ext>
            </a:extLst>
          </p:cNvPr>
          <p:cNvPicPr>
            <a:picLocks noChangeAspect="1"/>
          </p:cNvPicPr>
          <p:nvPr/>
        </p:nvPicPr>
        <p:blipFill rotWithShape="1">
          <a:blip r:embed="rId2"/>
          <a:srcRect l="-36"/>
          <a:stretch/>
        </p:blipFill>
        <p:spPr>
          <a:xfrm>
            <a:off x="5886450" y="812800"/>
            <a:ext cx="5071570" cy="5294755"/>
          </a:xfrm>
          <a:prstGeom prst="rect">
            <a:avLst/>
          </a:prstGeom>
          <a:noFill/>
        </p:spPr>
      </p:pic>
      <p:sp>
        <p:nvSpPr>
          <p:cNvPr id="3" name="Content Placeholder 2">
            <a:extLst>
              <a:ext uri="{FF2B5EF4-FFF2-40B4-BE49-F238E27FC236}">
                <a16:creationId xmlns:a16="http://schemas.microsoft.com/office/drawing/2014/main" id="{E3EFB88D-B04E-486D-8CD0-6A98C6D2D679}"/>
              </a:ext>
            </a:extLst>
          </p:cNvPr>
          <p:cNvSpPr>
            <a:spLocks noGrp="1"/>
          </p:cNvSpPr>
          <p:nvPr>
            <p:ph type="body" sz="half" idx="2"/>
          </p:nvPr>
        </p:nvSpPr>
        <p:spPr>
          <a:xfrm>
            <a:off x="643465" y="3043050"/>
            <a:ext cx="3517567" cy="3064505"/>
          </a:xfrm>
          <a:prstGeom prst="rect">
            <a:avLst/>
          </a:prstGeom>
        </p:spPr>
        <p:txBody>
          <a:bodyPr vert="horz" lIns="0" tIns="45720" rIns="0" bIns="45720" rtlCol="0">
            <a:normAutofit/>
          </a:bodyPr>
          <a:lstStyle/>
          <a:p>
            <a:r>
              <a:rPr lang="en-US" dirty="0"/>
              <a:t>Fog: The PC connected to the home router handles local interactions between devices (</a:t>
            </a:r>
            <a:r>
              <a:rPr lang="en-US" dirty="0" err="1"/>
              <a:t>e.g</a:t>
            </a:r>
            <a:r>
              <a:rPr lang="en-US" dirty="0"/>
              <a:t>: the motion sensor triggering the webcam to turn on, </a:t>
            </a:r>
            <a:r>
              <a:rPr lang="en-US" dirty="0" err="1"/>
              <a:t>etc</a:t>
            </a:r>
            <a:r>
              <a:rPr lang="en-US" dirty="0"/>
              <a:t>)</a:t>
            </a:r>
          </a:p>
          <a:p>
            <a:r>
              <a:rPr lang="en-US" dirty="0"/>
              <a:t>Cloud: Private cloud (using only personal computational devices and the Internet)</a:t>
            </a:r>
          </a:p>
        </p:txBody>
      </p:sp>
    </p:spTree>
    <p:extLst>
      <p:ext uri="{BB962C8B-B14F-4D97-AF65-F5344CB8AC3E}">
        <p14:creationId xmlns:p14="http://schemas.microsoft.com/office/powerpoint/2010/main" val="263296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smoke&#10;&#10;Description automatically generated">
            <a:extLst>
              <a:ext uri="{FF2B5EF4-FFF2-40B4-BE49-F238E27FC236}">
                <a16:creationId xmlns:a16="http://schemas.microsoft.com/office/drawing/2014/main" id="{F274CD16-3471-4D3A-8911-8D83F42870B0}"/>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5081" b="5081"/>
          <a:stretch>
            <a:fillRect/>
          </a:stretch>
        </p:blipFill>
        <p:spPr>
          <a:xfrm>
            <a:off x="0" y="-14288"/>
            <a:ext cx="12192000" cy="4578351"/>
          </a:xfrm>
        </p:spPr>
      </p:pic>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p:txBody>
          <a:bodyPr/>
          <a:lstStyle/>
          <a:p>
            <a:r>
              <a:rPr lang="en-US" dirty="0"/>
              <a:t>Cloud </a:t>
            </a:r>
          </a:p>
        </p:txBody>
      </p:sp>
    </p:spTree>
    <p:extLst>
      <p:ext uri="{BB962C8B-B14F-4D97-AF65-F5344CB8AC3E}">
        <p14:creationId xmlns:p14="http://schemas.microsoft.com/office/powerpoint/2010/main" val="250020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2CA6-BF06-49E2-976D-AD8E48335583}"/>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Cloud Services Specifications</a:t>
            </a:r>
          </a:p>
        </p:txBody>
      </p:sp>
      <p:sp>
        <p:nvSpPr>
          <p:cNvPr id="3" name="Content Placeholder 2">
            <a:extLst>
              <a:ext uri="{FF2B5EF4-FFF2-40B4-BE49-F238E27FC236}">
                <a16:creationId xmlns:a16="http://schemas.microsoft.com/office/drawing/2014/main" id="{5179732D-DEB2-477A-A8F9-30B033CF116B}"/>
              </a:ext>
            </a:extLst>
          </p:cNvPr>
          <p:cNvSpPr>
            <a:spLocks noGrp="1"/>
          </p:cNvSpPr>
          <p:nvPr>
            <p:ph idx="1"/>
          </p:nvPr>
        </p:nvSpPr>
        <p:spPr>
          <a:xfrm>
            <a:off x="1097280" y="2108201"/>
            <a:ext cx="10058400" cy="3760891"/>
          </a:xfrm>
          <a:prstGeom prst="rect">
            <a:avLst/>
          </a:prstGeom>
        </p:spPr>
        <p:txBody>
          <a:bodyPr vert="horz" lIns="0" tIns="45720" rIns="0" bIns="45720" rtlCol="0">
            <a:normAutofit/>
          </a:bodyPr>
          <a:lstStyle/>
          <a:p>
            <a:r>
              <a:rPr lang="en-US" dirty="0"/>
              <a:t>SaaS: Software will handle requests to alert owner on their devices; software will also turn on and off the various locally connected devices such as the webcam.</a:t>
            </a:r>
          </a:p>
          <a:p>
            <a:r>
              <a:rPr lang="en-US" dirty="0"/>
              <a:t>Cloud Service Features:  Easy to maintain, automatic, and is a self service.</a:t>
            </a:r>
          </a:p>
          <a:p>
            <a:r>
              <a:rPr lang="en-US" dirty="0"/>
              <a:t>Support of REST APIs: Makes it easier to access parts of the network</a:t>
            </a:r>
          </a:p>
          <a:p>
            <a:r>
              <a:rPr lang="en-US"/>
              <a:t>AI/IoT Roles: Home PC will control the</a:t>
            </a:r>
          </a:p>
        </p:txBody>
      </p:sp>
    </p:spTree>
    <p:extLst>
      <p:ext uri="{BB962C8B-B14F-4D97-AF65-F5344CB8AC3E}">
        <p14:creationId xmlns:p14="http://schemas.microsoft.com/office/powerpoint/2010/main" val="290248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ircuit board&#10;&#10;Description automatically generated">
            <a:extLst>
              <a:ext uri="{FF2B5EF4-FFF2-40B4-BE49-F238E27FC236}">
                <a16:creationId xmlns:a16="http://schemas.microsoft.com/office/drawing/2014/main" id="{59FA0EF1-8091-4D7A-8BDA-6C6927A58216}"/>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3038" b="23038"/>
          <a:stretch>
            <a:fillRect/>
          </a:stretch>
        </p:blipFill>
        <p:spPr>
          <a:xfrm>
            <a:off x="0" y="-14288"/>
            <a:ext cx="12192000" cy="4578351"/>
          </a:xfrm>
        </p:spPr>
      </p:pic>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p:txBody>
          <a:bodyPr/>
          <a:lstStyle/>
          <a:p>
            <a:r>
              <a:rPr lang="en-US" dirty="0"/>
              <a:t>Cybersecurity </a:t>
            </a:r>
          </a:p>
        </p:txBody>
      </p:sp>
    </p:spTree>
    <p:extLst>
      <p:ext uri="{BB962C8B-B14F-4D97-AF65-F5344CB8AC3E}">
        <p14:creationId xmlns:p14="http://schemas.microsoft.com/office/powerpoint/2010/main" val="101958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24F-5E9A-4238-98CB-044D9C7594CE}"/>
              </a:ext>
            </a:extLst>
          </p:cNvPr>
          <p:cNvSpPr>
            <a:spLocks noGrp="1"/>
          </p:cNvSpPr>
          <p:nvPr>
            <p:ph type="title"/>
          </p:nvPr>
        </p:nvSpPr>
        <p:spPr>
          <a:xfrm>
            <a:off x="643466" y="786383"/>
            <a:ext cx="3517567" cy="2093975"/>
          </a:xfrm>
          <a:prstGeom prst="rect">
            <a:avLst/>
          </a:prstGeom>
        </p:spPr>
        <p:txBody>
          <a:bodyPr anchor="b">
            <a:normAutofit/>
          </a:bodyPr>
          <a:lstStyle/>
          <a:p>
            <a:r>
              <a:rPr lang="en-US" dirty="0"/>
              <a:t>Security Specifications</a:t>
            </a:r>
          </a:p>
        </p:txBody>
      </p:sp>
      <p:graphicFrame>
        <p:nvGraphicFramePr>
          <p:cNvPr id="14" name="Content Placeholder 2">
            <a:extLst>
              <a:ext uri="{FF2B5EF4-FFF2-40B4-BE49-F238E27FC236}">
                <a16:creationId xmlns:a16="http://schemas.microsoft.com/office/drawing/2014/main" id="{074FB8BC-88E2-4254-A8A0-8CB894492F83}"/>
              </a:ext>
            </a:extLst>
          </p:cNvPr>
          <p:cNvGraphicFramePr>
            <a:graphicFrameLocks noGrp="1"/>
          </p:cNvGraphicFramePr>
          <p:nvPr>
            <p:ph idx="1"/>
            <p:extLst>
              <p:ext uri="{D42A27DB-BD31-4B8C-83A1-F6EECF244321}">
                <p14:modId xmlns:p14="http://schemas.microsoft.com/office/powerpoint/2010/main" val="2859465473"/>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rown and white dog lying on the ground&#10;&#10;Description automatically generated">
            <a:extLst>
              <a:ext uri="{FF2B5EF4-FFF2-40B4-BE49-F238E27FC236}">
                <a16:creationId xmlns:a16="http://schemas.microsoft.com/office/drawing/2014/main" id="{A832F378-B96B-4EAA-87BF-0D16D26ACD5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3466" y="3276599"/>
            <a:ext cx="3476283" cy="2543175"/>
          </a:xfrm>
          <a:prstGeom prst="rect">
            <a:avLst/>
          </a:prstGeom>
        </p:spPr>
      </p:pic>
    </p:spTree>
    <p:extLst>
      <p:ext uri="{BB962C8B-B14F-4D97-AF65-F5344CB8AC3E}">
        <p14:creationId xmlns:p14="http://schemas.microsoft.com/office/powerpoint/2010/main" val="34041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86C8-E4FC-4FFD-B5CE-193C94EEBE03}"/>
              </a:ext>
            </a:extLst>
          </p:cNvPr>
          <p:cNvSpPr>
            <a:spLocks noGrp="1"/>
          </p:cNvSpPr>
          <p:nvPr>
            <p:ph type="title"/>
          </p:nvPr>
        </p:nvSpPr>
        <p:spPr/>
        <p:txBody>
          <a:bodyPr/>
          <a:lstStyle/>
          <a:p>
            <a:r>
              <a:rPr lang="en-US" dirty="0"/>
              <a:t>Table of Contents </a:t>
            </a:r>
          </a:p>
        </p:txBody>
      </p:sp>
      <p:sp>
        <p:nvSpPr>
          <p:cNvPr id="3" name="Content Placeholder 2">
            <a:extLst>
              <a:ext uri="{FF2B5EF4-FFF2-40B4-BE49-F238E27FC236}">
                <a16:creationId xmlns:a16="http://schemas.microsoft.com/office/drawing/2014/main" id="{8DC49600-2DDD-4670-8C19-EFD4E4B3EB61}"/>
              </a:ext>
            </a:extLst>
          </p:cNvPr>
          <p:cNvSpPr>
            <a:spLocks noGrp="1"/>
          </p:cNvSpPr>
          <p:nvPr>
            <p:ph idx="1"/>
          </p:nvPr>
        </p:nvSpPr>
        <p:spPr/>
        <p:txBody>
          <a:bodyPr/>
          <a:lstStyle/>
          <a:p>
            <a:r>
              <a:rPr lang="en-US" dirty="0"/>
              <a:t>Section 1: Problem and Proposed Solution</a:t>
            </a:r>
          </a:p>
          <a:p>
            <a:r>
              <a:rPr lang="en-US" dirty="0"/>
              <a:t>Section 2: Data</a:t>
            </a:r>
          </a:p>
          <a:p>
            <a:r>
              <a:rPr lang="en-US" dirty="0"/>
              <a:t>Section 3: Hardware</a:t>
            </a:r>
          </a:p>
          <a:p>
            <a:r>
              <a:rPr lang="en-US" dirty="0"/>
              <a:t>Section 4: Software</a:t>
            </a:r>
          </a:p>
          <a:p>
            <a:r>
              <a:rPr lang="en-US" dirty="0"/>
              <a:t>Section 5: Networking and Networking Devices </a:t>
            </a:r>
          </a:p>
          <a:p>
            <a:r>
              <a:rPr lang="en-US" dirty="0"/>
              <a:t>Section 6: Cloud</a:t>
            </a:r>
          </a:p>
          <a:p>
            <a:r>
              <a:rPr lang="en-US" dirty="0"/>
              <a:t>Section 7: Cybersecurity</a:t>
            </a:r>
          </a:p>
        </p:txBody>
      </p:sp>
    </p:spTree>
    <p:extLst>
      <p:ext uri="{BB962C8B-B14F-4D97-AF65-F5344CB8AC3E}">
        <p14:creationId xmlns:p14="http://schemas.microsoft.com/office/powerpoint/2010/main" val="349940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48CEB01-0446-4A01-86E6-F1567DEB3A8E}"/>
              </a:ext>
            </a:extLst>
          </p:cNvPr>
          <p:cNvPicPr>
            <a:picLocks noGrp="1" noChangeAspect="1"/>
          </p:cNvPicPr>
          <p:nvPr>
            <p:ph type="pic" idx="1"/>
          </p:nvPr>
        </p:nvPicPr>
        <p:blipFill rotWithShape="1">
          <a:blip r:embed="rId2"/>
          <a:srcRect t="21871" b="21871"/>
          <a:stretch/>
        </p:blipFill>
        <p:spPr>
          <a:xfrm>
            <a:off x="15" y="10"/>
            <a:ext cx="12191985" cy="4578340"/>
          </a:xfrm>
          <a:prstGeom prst="rect">
            <a:avLst/>
          </a:prstGeom>
          <a:noFill/>
        </p:spPr>
      </p:pic>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a:xfrm>
            <a:off x="1097279" y="4799362"/>
            <a:ext cx="10113645" cy="743682"/>
          </a:xfrm>
          <a:prstGeom prst="rect">
            <a:avLst/>
          </a:prstGeom>
        </p:spPr>
        <p:txBody>
          <a:bodyPr anchor="b">
            <a:normAutofit/>
          </a:bodyPr>
          <a:lstStyle/>
          <a:p>
            <a:r>
              <a:rPr lang="en-US" dirty="0"/>
              <a:t>Problem &amp; Proposed Solution</a:t>
            </a:r>
          </a:p>
        </p:txBody>
      </p:sp>
    </p:spTree>
    <p:extLst>
      <p:ext uri="{BB962C8B-B14F-4D97-AF65-F5344CB8AC3E}">
        <p14:creationId xmlns:p14="http://schemas.microsoft.com/office/powerpoint/2010/main" val="292318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A smart home device that feeds your pet for you. A smart approach to feeding and managing your pet food.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rgbClr val="FFFFFF"/>
                </a:solidFill>
              </a:rPr>
              <a:t>- Ebonie gadson</a:t>
            </a:r>
          </a:p>
        </p:txBody>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6E46-E029-45B9-BE05-D8EDD2BDA8F3}"/>
              </a:ext>
            </a:extLst>
          </p:cNvPr>
          <p:cNvSpPr>
            <a:spLocks noGrp="1"/>
          </p:cNvSpPr>
          <p:nvPr>
            <p:ph type="title"/>
          </p:nvPr>
        </p:nvSpPr>
        <p:spPr/>
        <p:txBody>
          <a:bodyPr/>
          <a:lstStyle/>
          <a:p>
            <a:r>
              <a:rPr lang="en-US" dirty="0"/>
              <a:t>Design Process</a:t>
            </a:r>
          </a:p>
        </p:txBody>
      </p:sp>
      <p:pic>
        <p:nvPicPr>
          <p:cNvPr id="4" name="Picture 4" descr="A picture containing stop, sign, sitting, man&#10;&#10;Description generated with very high confidence">
            <a:extLst>
              <a:ext uri="{FF2B5EF4-FFF2-40B4-BE49-F238E27FC236}">
                <a16:creationId xmlns:a16="http://schemas.microsoft.com/office/drawing/2014/main" id="{7E3CD0CD-2972-43D1-B31F-FB01E1DD06B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2356" y="1908763"/>
            <a:ext cx="9458036" cy="4471186"/>
          </a:xfrm>
          <a:prstGeom prst="rect">
            <a:avLst/>
          </a:prstGeom>
        </p:spPr>
      </p:pic>
      <p:sp>
        <p:nvSpPr>
          <p:cNvPr id="8" name="TextBox 7">
            <a:extLst>
              <a:ext uri="{FF2B5EF4-FFF2-40B4-BE49-F238E27FC236}">
                <a16:creationId xmlns:a16="http://schemas.microsoft.com/office/drawing/2014/main" id="{450E2623-235B-4E88-A300-3CCE2A8F1794}"/>
              </a:ext>
            </a:extLst>
          </p:cNvPr>
          <p:cNvSpPr txBox="1"/>
          <p:nvPr/>
        </p:nvSpPr>
        <p:spPr>
          <a:xfrm>
            <a:off x="1259840" y="4246880"/>
            <a:ext cx="151384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Humans are sometimes forgetful when it comes to feeding their pets. </a:t>
            </a:r>
            <a:br>
              <a:rPr lang="en-US">
                <a:ea typeface="+mn-lt"/>
                <a:cs typeface="+mn-lt"/>
              </a:rPr>
            </a:br>
            <a:endParaRPr lang="en-US">
              <a:ea typeface="+mn-lt"/>
              <a:cs typeface="+mn-lt"/>
            </a:endParaRPr>
          </a:p>
        </p:txBody>
      </p:sp>
      <p:sp>
        <p:nvSpPr>
          <p:cNvPr id="9" name="TextBox 8">
            <a:extLst>
              <a:ext uri="{FF2B5EF4-FFF2-40B4-BE49-F238E27FC236}">
                <a16:creationId xmlns:a16="http://schemas.microsoft.com/office/drawing/2014/main" id="{EB3D8FEA-4BEE-4894-90D1-FDEEA92DD267}"/>
              </a:ext>
            </a:extLst>
          </p:cNvPr>
          <p:cNvSpPr txBox="1"/>
          <p:nvPr/>
        </p:nvSpPr>
        <p:spPr>
          <a:xfrm>
            <a:off x="4745355" y="4247515"/>
            <a:ext cx="174752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A device that automatically fills food bowl whenever a pet is near the webcam</a:t>
            </a:r>
          </a:p>
          <a:p>
            <a:pPr algn="ctr"/>
            <a:endParaRPr lang="en-US"/>
          </a:p>
        </p:txBody>
      </p:sp>
      <p:sp>
        <p:nvSpPr>
          <p:cNvPr id="10" name="TextBox 9">
            <a:extLst>
              <a:ext uri="{FF2B5EF4-FFF2-40B4-BE49-F238E27FC236}">
                <a16:creationId xmlns:a16="http://schemas.microsoft.com/office/drawing/2014/main" id="{1FF07D33-FE2B-4034-AA34-57EEBA679240}"/>
              </a:ext>
            </a:extLst>
          </p:cNvPr>
          <p:cNvSpPr txBox="1"/>
          <p:nvPr/>
        </p:nvSpPr>
        <p:spPr>
          <a:xfrm>
            <a:off x="6493510" y="2495550"/>
            <a:ext cx="170688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Packet tracer model that uses a smart door, motion detector, and webcam to feed pets</a:t>
            </a:r>
            <a:endParaRPr lang="en-US"/>
          </a:p>
          <a:p>
            <a:pPr algn="l"/>
            <a:endParaRPr lang="en-US"/>
          </a:p>
        </p:txBody>
      </p:sp>
      <p:sp>
        <p:nvSpPr>
          <p:cNvPr id="13" name="TextBox 12">
            <a:extLst>
              <a:ext uri="{FF2B5EF4-FFF2-40B4-BE49-F238E27FC236}">
                <a16:creationId xmlns:a16="http://schemas.microsoft.com/office/drawing/2014/main" id="{34004739-1214-4FA2-93C5-88C9693B41AD}"/>
              </a:ext>
            </a:extLst>
          </p:cNvPr>
          <p:cNvSpPr txBox="1"/>
          <p:nvPr/>
        </p:nvSpPr>
        <p:spPr>
          <a:xfrm>
            <a:off x="8361680" y="3048000"/>
            <a:ext cx="15138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Conditions set that to where if a motion detector is turned on a door unlocks, and web cam is activated. </a:t>
            </a:r>
            <a:endParaRPr lang="en-US" sz="1200"/>
          </a:p>
        </p:txBody>
      </p:sp>
      <p:sp>
        <p:nvSpPr>
          <p:cNvPr id="14" name="TextBox 13">
            <a:extLst>
              <a:ext uri="{FF2B5EF4-FFF2-40B4-BE49-F238E27FC236}">
                <a16:creationId xmlns:a16="http://schemas.microsoft.com/office/drawing/2014/main" id="{4E8A0D6B-7E7E-4B1A-9C25-4E82D282FB83}"/>
              </a:ext>
            </a:extLst>
          </p:cNvPr>
          <p:cNvSpPr txBox="1"/>
          <p:nvPr/>
        </p:nvSpPr>
        <p:spPr>
          <a:xfrm>
            <a:off x="3200400" y="2118360"/>
            <a:ext cx="15138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Owners need to be able to track whenever their pets are eating and remember to feed them. </a:t>
            </a:r>
          </a:p>
        </p:txBody>
      </p:sp>
    </p:spTree>
    <p:extLst>
      <p:ext uri="{BB962C8B-B14F-4D97-AF65-F5344CB8AC3E}">
        <p14:creationId xmlns:p14="http://schemas.microsoft.com/office/powerpoint/2010/main" val="13213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mall white dog looking at the camera&#10;&#10;Description automatically generated">
            <a:extLst>
              <a:ext uri="{FF2B5EF4-FFF2-40B4-BE49-F238E27FC236}">
                <a16:creationId xmlns:a16="http://schemas.microsoft.com/office/drawing/2014/main" id="{88270D16-673D-4C2E-9B39-447AA39F3172}"/>
              </a:ext>
              <a:ext uri="{C183D7F6-B498-43B3-948B-1728B52AA6E4}">
                <adec:decorative xmlns:adec="http://schemas.microsoft.com/office/drawing/2017/decorative" val="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6620" b="16620"/>
          <a:stretch>
            <a:fillRect/>
          </a:stretch>
        </p:blipFill>
        <p:spPr>
          <a:xfrm>
            <a:off x="0" y="-14288"/>
            <a:ext cx="12192000" cy="4578351"/>
          </a:xfrm>
        </p:spPr>
      </p:pic>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p:txBody>
          <a:bodyPr/>
          <a:lstStyle/>
          <a:p>
            <a:r>
              <a:rPr lang="en-US" dirty="0"/>
              <a:t>Data </a:t>
            </a:r>
          </a:p>
        </p:txBody>
      </p:sp>
    </p:spTree>
    <p:extLst>
      <p:ext uri="{BB962C8B-B14F-4D97-AF65-F5344CB8AC3E}">
        <p14:creationId xmlns:p14="http://schemas.microsoft.com/office/powerpoint/2010/main" val="185411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36BB-504E-44E3-B618-EA0D2FBEEDAB}"/>
              </a:ext>
            </a:extLst>
          </p:cNvPr>
          <p:cNvSpPr>
            <a:spLocks noGrp="1"/>
          </p:cNvSpPr>
          <p:nvPr>
            <p:ph type="title"/>
          </p:nvPr>
        </p:nvSpPr>
        <p:spPr/>
        <p:txBody>
          <a:bodyPr/>
          <a:lstStyle/>
          <a:p>
            <a:r>
              <a:rPr lang="en-US" dirty="0" err="1"/>
              <a:t>FeedSmart</a:t>
            </a:r>
            <a:r>
              <a:rPr lang="en-US" dirty="0"/>
              <a:t> Data</a:t>
            </a:r>
          </a:p>
        </p:txBody>
      </p:sp>
      <p:sp>
        <p:nvSpPr>
          <p:cNvPr id="3" name="Content Placeholder 2">
            <a:extLst>
              <a:ext uri="{FF2B5EF4-FFF2-40B4-BE49-F238E27FC236}">
                <a16:creationId xmlns:a16="http://schemas.microsoft.com/office/drawing/2014/main" id="{467D27D4-EC16-4C78-8A10-22B4BFD019D6}"/>
              </a:ext>
            </a:extLst>
          </p:cNvPr>
          <p:cNvSpPr>
            <a:spLocks noGrp="1"/>
          </p:cNvSpPr>
          <p:nvPr>
            <p:ph sz="half" idx="1"/>
          </p:nvPr>
        </p:nvSpPr>
        <p:spPr/>
        <p:txBody>
          <a:bodyPr>
            <a:normAutofit/>
          </a:bodyPr>
          <a:lstStyle/>
          <a:p>
            <a:r>
              <a:rPr lang="en-US" dirty="0"/>
              <a:t>Some data the </a:t>
            </a:r>
            <a:r>
              <a:rPr lang="en-US" dirty="0" err="1"/>
              <a:t>FeedSmart</a:t>
            </a:r>
            <a:r>
              <a:rPr lang="en-US" dirty="0"/>
              <a:t> will collect:</a:t>
            </a:r>
          </a:p>
          <a:p>
            <a:pPr lvl="1"/>
            <a:r>
              <a:rPr lang="en-US" dirty="0"/>
              <a:t>Webcam records and sends information to tablet and smart device on whether or not it is activated. </a:t>
            </a:r>
          </a:p>
          <a:p>
            <a:pPr lvl="2"/>
            <a:r>
              <a:rPr lang="en-US" dirty="0"/>
              <a:t>Format: [state] 0 = off, 1 = on </a:t>
            </a:r>
          </a:p>
          <a:p>
            <a:pPr lvl="1"/>
            <a:r>
              <a:rPr lang="en-US" dirty="0"/>
              <a:t>Door sends information to smart device on whether or not it is open. </a:t>
            </a:r>
          </a:p>
          <a:p>
            <a:pPr lvl="2"/>
            <a:r>
              <a:rPr lang="en-US" dirty="0"/>
              <a:t>Format: 0 – locked, 1 – unlocked  </a:t>
            </a:r>
          </a:p>
          <a:p>
            <a:pPr lvl="1"/>
            <a:r>
              <a:rPr lang="en-US" dirty="0"/>
              <a:t>Motion detector records and sends information to tablet and smart device if it senses pet motion or not. </a:t>
            </a:r>
          </a:p>
          <a:p>
            <a:pPr lvl="2"/>
            <a:r>
              <a:rPr lang="en-US" dirty="0"/>
              <a:t>Format: [state] – HIGH = activated, LOW = inactive</a:t>
            </a:r>
          </a:p>
          <a:p>
            <a:pPr lvl="2"/>
            <a:endParaRPr lang="en-US" dirty="0"/>
          </a:p>
        </p:txBody>
      </p:sp>
      <p:pic>
        <p:nvPicPr>
          <p:cNvPr id="6" name="Content Placeholder 5" descr="A rodent eating food&#10;&#10;Description automatically generated">
            <a:extLst>
              <a:ext uri="{FF2B5EF4-FFF2-40B4-BE49-F238E27FC236}">
                <a16:creationId xmlns:a16="http://schemas.microsoft.com/office/drawing/2014/main" id="{B84EA4E5-E1A3-467E-9BEA-C873511D075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6688" y="2255441"/>
            <a:ext cx="4638675" cy="3479006"/>
          </a:xfrm>
        </p:spPr>
      </p:pic>
      <p:sp>
        <p:nvSpPr>
          <p:cNvPr id="7" name="TextBox 6">
            <a:extLst>
              <a:ext uri="{FF2B5EF4-FFF2-40B4-BE49-F238E27FC236}">
                <a16:creationId xmlns:a16="http://schemas.microsoft.com/office/drawing/2014/main" id="{C607629A-2A33-43E9-B7B6-D5795C6A41DA}"/>
              </a:ext>
            </a:extLst>
          </p:cNvPr>
          <p:cNvSpPr txBox="1"/>
          <p:nvPr/>
        </p:nvSpPr>
        <p:spPr>
          <a:xfrm>
            <a:off x="6516688" y="5734447"/>
            <a:ext cx="4638675" cy="230832"/>
          </a:xfrm>
          <a:prstGeom prst="rect">
            <a:avLst/>
          </a:prstGeom>
          <a:noFill/>
        </p:spPr>
        <p:txBody>
          <a:bodyPr wrap="square" rtlCol="0">
            <a:spAutoFit/>
          </a:bodyPr>
          <a:lstStyle/>
          <a:p>
            <a:r>
              <a:rPr lang="en-US" sz="900">
                <a:hlinkClick r:id="rId3" tooltip="http://jinavie.tumblr.com/post/9411447850/cuteness"/>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34662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C9025E-6AA4-40DF-85A3-4E80387002F6}"/>
              </a:ext>
            </a:extLst>
          </p:cNvPr>
          <p:cNvSpPr>
            <a:spLocks noGrp="1"/>
          </p:cNvSpPr>
          <p:nvPr>
            <p:ph type="title"/>
          </p:nvPr>
        </p:nvSpPr>
        <p:spPr>
          <a:xfrm>
            <a:off x="1097279" y="4799362"/>
            <a:ext cx="10113645" cy="743682"/>
          </a:xfrm>
          <a:prstGeom prst="rect">
            <a:avLst/>
          </a:prstGeom>
        </p:spPr>
        <p:txBody>
          <a:bodyPr anchor="b">
            <a:normAutofit/>
          </a:bodyPr>
          <a:lstStyle/>
          <a:p>
            <a:r>
              <a:rPr lang="en-US" dirty="0"/>
              <a:t>Hardware</a:t>
            </a:r>
          </a:p>
        </p:txBody>
      </p:sp>
      <p:pic>
        <p:nvPicPr>
          <p:cNvPr id="26" name="Picture Placeholder 25" descr="A picture containing table&#10;&#10;Description automatically generated">
            <a:extLst>
              <a:ext uri="{FF2B5EF4-FFF2-40B4-BE49-F238E27FC236}">
                <a16:creationId xmlns:a16="http://schemas.microsoft.com/office/drawing/2014/main" id="{EFF22C2A-411B-43E8-96F5-6590E9CFB4E6}"/>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6651" b="16651"/>
          <a:stretch>
            <a:fillRect/>
          </a:stretch>
        </p:blipFill>
        <p:spPr/>
      </p:pic>
    </p:spTree>
    <p:extLst>
      <p:ext uri="{BB962C8B-B14F-4D97-AF65-F5344CB8AC3E}">
        <p14:creationId xmlns:p14="http://schemas.microsoft.com/office/powerpoint/2010/main" val="109119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9729-B953-4C45-B18C-CFC39DF6CE52}"/>
              </a:ext>
            </a:extLst>
          </p:cNvPr>
          <p:cNvSpPr>
            <a:spLocks noGrp="1"/>
          </p:cNvSpPr>
          <p:nvPr>
            <p:ph type="title"/>
          </p:nvPr>
        </p:nvSpPr>
        <p:spPr/>
        <p:txBody>
          <a:bodyPr/>
          <a:lstStyle/>
          <a:p>
            <a:r>
              <a:rPr lang="en-US" dirty="0"/>
              <a:t>Hardware Specifications </a:t>
            </a:r>
          </a:p>
        </p:txBody>
      </p:sp>
      <p:sp>
        <p:nvSpPr>
          <p:cNvPr id="3" name="Content Placeholder 2">
            <a:extLst>
              <a:ext uri="{FF2B5EF4-FFF2-40B4-BE49-F238E27FC236}">
                <a16:creationId xmlns:a16="http://schemas.microsoft.com/office/drawing/2014/main" id="{C269A0BC-AEFE-40F6-AA4E-2C9C5F38ACD3}"/>
              </a:ext>
            </a:extLst>
          </p:cNvPr>
          <p:cNvSpPr>
            <a:spLocks noGrp="1"/>
          </p:cNvSpPr>
          <p:nvPr>
            <p:ph idx="1"/>
          </p:nvPr>
        </p:nvSpPr>
        <p:spPr/>
        <p:txBody>
          <a:bodyPr/>
          <a:lstStyle/>
          <a:p>
            <a:pPr lvl="1"/>
            <a:r>
              <a:rPr lang="en-US" dirty="0"/>
              <a:t>Server</a:t>
            </a:r>
          </a:p>
          <a:p>
            <a:pPr lvl="1"/>
            <a:r>
              <a:rPr lang="en-US" dirty="0"/>
              <a:t>Webcam</a:t>
            </a:r>
          </a:p>
          <a:p>
            <a:pPr lvl="1"/>
            <a:r>
              <a:rPr lang="en-US" dirty="0"/>
              <a:t>Motion Detector (pet movement detection)</a:t>
            </a:r>
          </a:p>
          <a:p>
            <a:pPr lvl="1"/>
            <a:r>
              <a:rPr lang="en-US" dirty="0"/>
              <a:t>Smart door (food is released from as the door opens)</a:t>
            </a:r>
          </a:p>
          <a:p>
            <a:pPr lvl="1"/>
            <a:r>
              <a:rPr lang="en-US" dirty="0"/>
              <a:t>Home router</a:t>
            </a:r>
          </a:p>
          <a:p>
            <a:pPr lvl="1"/>
            <a:r>
              <a:rPr lang="en-US" dirty="0"/>
              <a:t>Cell tower (remotely accessing)</a:t>
            </a:r>
          </a:p>
          <a:p>
            <a:pPr lvl="1"/>
            <a:r>
              <a:rPr lang="en-US" dirty="0"/>
              <a:t>Smart device (access IoT devices)</a:t>
            </a:r>
          </a:p>
          <a:p>
            <a:pPr lvl="1"/>
            <a:r>
              <a:rPr lang="en-US" dirty="0"/>
              <a:t>Tablet (access IoT devices) </a:t>
            </a:r>
          </a:p>
          <a:p>
            <a:pPr lvl="1"/>
            <a:r>
              <a:rPr lang="en-US" dirty="0"/>
              <a:t>PC </a:t>
            </a:r>
          </a:p>
          <a:p>
            <a:pPr lvl="1"/>
            <a:r>
              <a:rPr lang="en-US" dirty="0"/>
              <a:t>Cable modem</a:t>
            </a:r>
          </a:p>
          <a:p>
            <a:pPr lvl="1"/>
            <a:endParaRPr lang="en-US" dirty="0"/>
          </a:p>
          <a:p>
            <a:pPr lvl="1"/>
            <a:endParaRPr lang="en-US" dirty="0"/>
          </a:p>
        </p:txBody>
      </p:sp>
    </p:spTree>
    <p:extLst>
      <p:ext uri="{BB962C8B-B14F-4D97-AF65-F5344CB8AC3E}">
        <p14:creationId xmlns:p14="http://schemas.microsoft.com/office/powerpoint/2010/main" val="329104133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BD3B1955AC6438140ECEC646590DA" ma:contentTypeVersion="4" ma:contentTypeDescription="Create a new document." ma:contentTypeScope="" ma:versionID="66ca288894e3ec5cc604051f7e2a21a1">
  <xsd:schema xmlns:xsd="http://www.w3.org/2001/XMLSchema" xmlns:xs="http://www.w3.org/2001/XMLSchema" xmlns:p="http://schemas.microsoft.com/office/2006/metadata/properties" xmlns:ns3="f8b14998-886b-419a-9814-03acd3fd9d33" targetNamespace="http://schemas.microsoft.com/office/2006/metadata/properties" ma:root="true" ma:fieldsID="033d7d51273e4217ab7687c247059509" ns3:_="">
    <xsd:import namespace="f8b14998-886b-419a-9814-03acd3fd9d3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b14998-886b-419a-9814-03acd3fd9d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A8AFA1-FA80-4E70-BA78-AAE0648801D2}">
  <ds:schemaRefs>
    <ds:schemaRef ds:uri="http://schemas.microsoft.com/office/2006/metadata/properties"/>
    <ds:schemaRef ds:uri="http://schemas.microsoft.com/office/2006/documentManagement/types"/>
    <ds:schemaRef ds:uri="http://purl.org/dc/terms/"/>
    <ds:schemaRef ds:uri="http://purl.org/dc/dcmitype/"/>
    <ds:schemaRef ds:uri="f8b14998-886b-419a-9814-03acd3fd9d33"/>
    <ds:schemaRef ds:uri="http://purl.org/dc/elements/1.1/"/>
    <ds:schemaRef ds:uri="http://www.w3.org/XML/1998/namespac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555C5E03-ED0B-4970-8BB9-F87E831EC977}">
  <ds:schemaRefs>
    <ds:schemaRef ds:uri="http://schemas.microsoft.com/sharepoint/v3/contenttype/forms"/>
  </ds:schemaRefs>
</ds:datastoreItem>
</file>

<file path=customXml/itemProps3.xml><?xml version="1.0" encoding="utf-8"?>
<ds:datastoreItem xmlns:ds="http://schemas.openxmlformats.org/officeDocument/2006/customXml" ds:itemID="{AC92691A-9482-4414-AE57-AF20BFA3EA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b14998-886b-419a-9814-03acd3fd9d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Widescreen</PresentationFormat>
  <Paragraphs>74</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FeedSmart</vt:lpstr>
      <vt:lpstr>Table of Contents </vt:lpstr>
      <vt:lpstr>Problem &amp; Proposed Solution</vt:lpstr>
      <vt:lpstr>A smart home device that feeds your pet for you. A smart approach to feeding and managing your pet food. </vt:lpstr>
      <vt:lpstr>Design Process</vt:lpstr>
      <vt:lpstr>Data </vt:lpstr>
      <vt:lpstr>FeedSmart Data</vt:lpstr>
      <vt:lpstr>Hardware</vt:lpstr>
      <vt:lpstr>Hardware Specifications </vt:lpstr>
      <vt:lpstr>Block Diagram of FeedSmart </vt:lpstr>
      <vt:lpstr>Software</vt:lpstr>
      <vt:lpstr>Software Specifications </vt:lpstr>
      <vt:lpstr>Networking and Networking Devices  </vt:lpstr>
      <vt:lpstr>Network Specifications</vt:lpstr>
      <vt:lpstr>Cloud </vt:lpstr>
      <vt:lpstr>Cloud Services Specifications</vt:lpstr>
      <vt:lpstr>Cybersecurity </vt:lpstr>
      <vt:lpstr>Security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FeedSmart</dc:title>
  <dc:creator/>
  <cp:lastModifiedBy/>
  <cp:revision>1</cp:revision>
  <dcterms:created xsi:type="dcterms:W3CDTF">2019-12-11T04:54:41Z</dcterms:created>
  <dcterms:modified xsi:type="dcterms:W3CDTF">2019-12-11T05:27:34Z</dcterms:modified>
</cp:coreProperties>
</file>