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Lora"/>
      <p:regular r:id="rId24"/>
      <p:bold r:id="rId25"/>
      <p:italic r:id="rId26"/>
      <p:boldItalic r:id="rId27"/>
    </p:embeddedFont>
    <p:embeddedFont>
      <p:font typeface="Quattrocento Sans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E705EC74-86ED-44C7-8C74-64D408C94D0D}">
  <a:tblStyle styleId="{E705EC74-86ED-44C7-8C74-64D408C94D0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Lora-regular.fntdata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ora-italic.fntdata"/><Relationship Id="rId25" Type="http://schemas.openxmlformats.org/officeDocument/2006/relationships/font" Target="fonts/Lora-bold.fntdata"/><Relationship Id="rId28" Type="http://schemas.openxmlformats.org/officeDocument/2006/relationships/font" Target="fonts/QuattrocentoSans-regular.fntdata"/><Relationship Id="rId27" Type="http://schemas.openxmlformats.org/officeDocument/2006/relationships/font" Target="fonts/Lora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QuattrocentoSans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QuattrocentoSans-boldItalic.fntdata"/><Relationship Id="rId30" Type="http://schemas.openxmlformats.org/officeDocument/2006/relationships/font" Target="fonts/QuattrocentoSans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4a6c7a26b6_0_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4a6c7a26b6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4a6c7a26b6_0_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4a6c7a26b6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4a6c7a26b6_0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4a6c7a26b6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4a6c7a26b6_2_1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4a6c7a26b6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4a6c7a26b6_2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4a6c7a26b6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49e8c78c38_1_6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49e8c78c38_1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49e8c78c38_1_7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49e8c78c38_1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4a6c7a26b6_1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4a6c7a26b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35ed75ccf_0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35ed75ccf_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4a6c7a26b6_0_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4a6c7a26b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5f391192_0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5f391192_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49e8c78c38_1_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49e8c78c38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49e8c78c38_1_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49e8c78c38_1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49e8c78c38_1_1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49e8c78c38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49e8c78c38_1_5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49e8c78c38_1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49e8c78c38_2_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49e8c78c38_2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996630" y="2003888"/>
            <a:ext cx="45237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cxnSp>
        <p:nvCxnSpPr>
          <p:cNvPr id="11" name="Google Shape;11;p2"/>
          <p:cNvCxnSpPr/>
          <p:nvPr/>
        </p:nvCxnSpPr>
        <p:spPr>
          <a:xfrm>
            <a:off x="-6025" y="3676512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" name="Google Shape;12;p2"/>
          <p:cNvSpPr/>
          <p:nvPr/>
        </p:nvSpPr>
        <p:spPr>
          <a:xfrm>
            <a:off x="1117950" y="3393000"/>
            <a:ext cx="567000" cy="5670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letely blank">
  <p:cSld name="BLANK_1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idx="1" type="subTitle"/>
          </p:nvPr>
        </p:nvSpPr>
        <p:spPr>
          <a:xfrm>
            <a:off x="2022300" y="2815923"/>
            <a:ext cx="5591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highlight>
                  <a:srgbClr val="FFCD00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9pPr>
          </a:lstStyle>
          <a:p/>
        </p:txBody>
      </p:sp>
      <p:cxnSp>
        <p:nvCxnSpPr>
          <p:cNvPr id="15" name="Google Shape;15;p3"/>
          <p:cNvCxnSpPr/>
          <p:nvPr/>
        </p:nvCxnSpPr>
        <p:spPr>
          <a:xfrm>
            <a:off x="-6025" y="2571762"/>
            <a:ext cx="19845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" name="Google Shape;16;p3"/>
          <p:cNvSpPr/>
          <p:nvPr/>
        </p:nvSpPr>
        <p:spPr>
          <a:xfrm>
            <a:off x="1117950" y="2288250"/>
            <a:ext cx="567000" cy="5670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ctrTitle"/>
          </p:nvPr>
        </p:nvSpPr>
        <p:spPr>
          <a:xfrm>
            <a:off x="2022225" y="1693523"/>
            <a:ext cx="37878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cxnSp>
        <p:nvCxnSpPr>
          <p:cNvPr id="18" name="Google Shape;18;p3"/>
          <p:cNvCxnSpPr/>
          <p:nvPr/>
        </p:nvCxnSpPr>
        <p:spPr>
          <a:xfrm>
            <a:off x="5898975" y="2571750"/>
            <a:ext cx="32511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idx="1" type="body"/>
          </p:nvPr>
        </p:nvSpPr>
        <p:spPr>
          <a:xfrm>
            <a:off x="2105050" y="2238000"/>
            <a:ext cx="4933800" cy="81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600"/>
              </a:spcBef>
              <a:spcAft>
                <a:spcPts val="0"/>
              </a:spcAft>
              <a:buSzPts val="2400"/>
              <a:buFont typeface="Lora"/>
              <a:buChar char="◉"/>
              <a:defRPr i="1" sz="2400">
                <a:latin typeface="Lora"/>
                <a:ea typeface="Lora"/>
                <a:cs typeface="Lora"/>
                <a:sym typeface="Lora"/>
              </a:defRPr>
            </a:lvl1pPr>
            <a:lvl2pPr indent="-355600" lvl="1" marL="914400" rtl="0" algn="ctr"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○"/>
              <a:defRPr i="1">
                <a:latin typeface="Lora"/>
                <a:ea typeface="Lora"/>
                <a:cs typeface="Lora"/>
                <a:sym typeface="Lora"/>
              </a:defRPr>
            </a:lvl2pPr>
            <a:lvl3pPr indent="-355600" lvl="2" marL="1371600" rtl="0" algn="ctr"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■"/>
              <a:defRPr i="1">
                <a:latin typeface="Lora"/>
                <a:ea typeface="Lora"/>
                <a:cs typeface="Lora"/>
                <a:sym typeface="Lora"/>
              </a:defRPr>
            </a:lvl3pPr>
            <a:lvl4pPr indent="-381000" lvl="3" marL="1828800" rtl="0" algn="ctr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i="1" sz="2400">
                <a:latin typeface="Lora"/>
                <a:ea typeface="Lora"/>
                <a:cs typeface="Lora"/>
                <a:sym typeface="Lora"/>
              </a:defRPr>
            </a:lvl4pPr>
            <a:lvl5pPr indent="-381000" lvl="4" marL="2286000" rtl="0" algn="ctr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i="1" sz="2400">
                <a:latin typeface="Lora"/>
                <a:ea typeface="Lora"/>
                <a:cs typeface="Lora"/>
                <a:sym typeface="Lora"/>
              </a:defRPr>
            </a:lvl5pPr>
            <a:lvl6pPr indent="-381000" lvl="5" marL="2743200" rtl="0" algn="ctr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i="1" sz="2400">
                <a:latin typeface="Lora"/>
                <a:ea typeface="Lora"/>
                <a:cs typeface="Lora"/>
                <a:sym typeface="Lora"/>
              </a:defRPr>
            </a:lvl6pPr>
            <a:lvl7pPr indent="-381000" lvl="6" marL="3200400" rtl="0" algn="ctr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i="1" sz="2400">
                <a:latin typeface="Lora"/>
                <a:ea typeface="Lora"/>
                <a:cs typeface="Lora"/>
                <a:sym typeface="Lora"/>
              </a:defRPr>
            </a:lvl7pPr>
            <a:lvl8pPr indent="-381000" lvl="7" marL="3657600" rtl="0" algn="ctr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i="1" sz="2400">
                <a:latin typeface="Lora"/>
                <a:ea typeface="Lora"/>
                <a:cs typeface="Lora"/>
                <a:sym typeface="Lora"/>
              </a:defRPr>
            </a:lvl8pPr>
            <a:lvl9pPr indent="-381000" lvl="8" marL="4114800" algn="ctr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i="1" sz="2400"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cxnSp>
        <p:nvCxnSpPr>
          <p:cNvPr id="22" name="Google Shape;22;p4"/>
          <p:cNvCxnSpPr/>
          <p:nvPr/>
        </p:nvCxnSpPr>
        <p:spPr>
          <a:xfrm>
            <a:off x="4584075" y="3676500"/>
            <a:ext cx="0" cy="14805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" name="Google Shape;23;p4"/>
          <p:cNvSpPr/>
          <p:nvPr/>
        </p:nvSpPr>
        <p:spPr>
          <a:xfrm>
            <a:off x="4288500" y="3393000"/>
            <a:ext cx="567000" cy="5670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4"/>
          <p:cNvSpPr txBox="1"/>
          <p:nvPr/>
        </p:nvSpPr>
        <p:spPr>
          <a:xfrm>
            <a:off x="3593400" y="3412652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Lora"/>
                <a:ea typeface="Lora"/>
                <a:cs typeface="Lora"/>
                <a:sym typeface="Lora"/>
              </a:rPr>
              <a:t>“</a:t>
            </a:r>
            <a:endParaRPr b="1" sz="36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4297650" y="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1pPr>
            <a:lvl2pPr lvl="1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2pPr>
            <a:lvl3pPr lvl="2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3pPr>
            <a:lvl4pPr lvl="3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4pPr>
            <a:lvl5pPr lvl="4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5pPr>
            <a:lvl6pPr lvl="5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6pPr>
            <a:lvl7pPr lvl="6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7pPr>
            <a:lvl8pPr lvl="7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8pPr>
            <a:lvl9pPr lvl="8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Google Shape;27;p5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" name="Google Shape;28;p5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5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cxnSp>
        <p:nvCxnSpPr>
          <p:cNvPr id="31" name="Google Shape;31;p5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1381250" y="1618700"/>
            <a:ext cx="3425400" cy="323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5012916" y="1618700"/>
            <a:ext cx="3425400" cy="323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cxnSp>
        <p:nvCxnSpPr>
          <p:cNvPr id="37" name="Google Shape;37;p6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" name="Google Shape;38;p6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" name="Google Shape;39;p6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" name="Google Shape;40;p6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1" type="body"/>
          </p:nvPr>
        </p:nvSpPr>
        <p:spPr>
          <a:xfrm>
            <a:off x="1381250" y="1651075"/>
            <a:ext cx="2334000" cy="312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2" type="body"/>
          </p:nvPr>
        </p:nvSpPr>
        <p:spPr>
          <a:xfrm>
            <a:off x="3834912" y="1651075"/>
            <a:ext cx="2334000" cy="312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5" name="Google Shape;45;p7"/>
          <p:cNvSpPr txBox="1"/>
          <p:nvPr>
            <p:ph idx="3" type="body"/>
          </p:nvPr>
        </p:nvSpPr>
        <p:spPr>
          <a:xfrm>
            <a:off x="6288573" y="1651075"/>
            <a:ext cx="2334000" cy="312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cxnSp>
        <p:nvCxnSpPr>
          <p:cNvPr id="46" name="Google Shape;46;p7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7" name="Google Shape;47;p7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8" name="Google Shape;48;p7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type="title"/>
          </p:nvPr>
        </p:nvSpPr>
        <p:spPr>
          <a:xfrm>
            <a:off x="1381250" y="937125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cxnSp>
        <p:nvCxnSpPr>
          <p:cNvPr id="52" name="Google Shape;52;p8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3" name="Google Shape;53;p8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4" name="Google Shape;54;p8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5" name="Google Shape;55;p8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/>
          <p:nvPr>
            <p:ph idx="1" type="body"/>
          </p:nvPr>
        </p:nvSpPr>
        <p:spPr>
          <a:xfrm>
            <a:off x="1990450" y="4037375"/>
            <a:ext cx="5163000" cy="51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400"/>
              <a:buFont typeface="Lora"/>
              <a:buNone/>
              <a:defRPr i="1" sz="1400">
                <a:latin typeface="Lora"/>
                <a:ea typeface="Lora"/>
                <a:cs typeface="Lora"/>
                <a:sym typeface="Lora"/>
              </a:defRPr>
            </a:lvl1pPr>
          </a:lstStyle>
          <a:p/>
        </p:txBody>
      </p:sp>
      <p:cxnSp>
        <p:nvCxnSpPr>
          <p:cNvPr id="58" name="Google Shape;58;p9"/>
          <p:cNvCxnSpPr/>
          <p:nvPr/>
        </p:nvCxnSpPr>
        <p:spPr>
          <a:xfrm>
            <a:off x="-6025" y="4666129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9" name="Google Shape;59;p9"/>
          <p:cNvSpPr/>
          <p:nvPr/>
        </p:nvSpPr>
        <p:spPr>
          <a:xfrm>
            <a:off x="4457400" y="4551496"/>
            <a:ext cx="229200" cy="2292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4297650" y="4780700"/>
            <a:ext cx="548700" cy="36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1pPr>
            <a:lvl2pPr lvl="1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2pPr>
            <a:lvl3pPr lvl="2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3pPr>
            <a:lvl4pPr lvl="3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4pPr>
            <a:lvl5pPr lvl="4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5pPr>
            <a:lvl6pPr lvl="5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6pPr>
            <a:lvl7pPr lvl="6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7pPr>
            <a:lvl8pPr lvl="7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8pPr>
            <a:lvl9pPr lvl="8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Google Shape;62;p10"/>
          <p:cNvCxnSpPr/>
          <p:nvPr/>
        </p:nvCxnSpPr>
        <p:spPr>
          <a:xfrm>
            <a:off x="-6025" y="4513729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3" name="Google Shape;63;p10"/>
          <p:cNvSpPr/>
          <p:nvPr/>
        </p:nvSpPr>
        <p:spPr>
          <a:xfrm>
            <a:off x="4293700" y="4235405"/>
            <a:ext cx="556500" cy="5565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0"/>
          <p:cNvSpPr txBox="1"/>
          <p:nvPr>
            <p:ph idx="12" type="sldNum"/>
          </p:nvPr>
        </p:nvSpPr>
        <p:spPr>
          <a:xfrm>
            <a:off x="4297650" y="4791900"/>
            <a:ext cx="548700" cy="35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1pPr>
            <a:lvl2pPr lvl="1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2pPr>
            <a:lvl3pPr lvl="2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3pPr>
            <a:lvl4pPr lvl="3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4pPr>
            <a:lvl5pPr lvl="4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5pPr>
            <a:lvl6pPr lvl="5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6pPr>
            <a:lvl7pPr lvl="6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7pPr>
            <a:lvl8pPr lvl="7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8pPr>
            <a:lvl9pPr lvl="8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1381250" y="937117"/>
            <a:ext cx="68097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www.youtube.com/watch?v=VnuuDf7LkWY" TargetMode="External"/><Relationship Id="rId4" Type="http://schemas.openxmlformats.org/officeDocument/2006/relationships/image" Target="../media/image7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tinyurl.com/gbusg" TargetMode="External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2"/>
          <p:cNvSpPr txBox="1"/>
          <p:nvPr>
            <p:ph type="ctrTitle"/>
          </p:nvPr>
        </p:nvSpPr>
        <p:spPr>
          <a:xfrm>
            <a:off x="996630" y="2003888"/>
            <a:ext cx="45237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Scholarly </a:t>
            </a:r>
            <a:r>
              <a:rPr lang="en">
                <a:highlight>
                  <a:srgbClr val="FFCD00"/>
                </a:highlight>
              </a:rPr>
              <a:t>Hazing</a:t>
            </a:r>
            <a:r>
              <a:rPr lang="en"/>
              <a:t> </a:t>
            </a:r>
            <a:endParaRPr/>
          </a:p>
        </p:txBody>
      </p:sp>
      <p:grpSp>
        <p:nvGrpSpPr>
          <p:cNvPr id="72" name="Google Shape;72;p12"/>
          <p:cNvGrpSpPr/>
          <p:nvPr/>
        </p:nvGrpSpPr>
        <p:grpSpPr>
          <a:xfrm>
            <a:off x="1299165" y="3511424"/>
            <a:ext cx="215966" cy="342399"/>
            <a:chOff x="6718575" y="2318625"/>
            <a:chExt cx="256950" cy="407375"/>
          </a:xfrm>
        </p:grpSpPr>
        <p:sp>
          <p:nvSpPr>
            <p:cNvPr id="73" name="Google Shape;73;p12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2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2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2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12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12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12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12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1" name="Google Shape;81;p12"/>
          <p:cNvSpPr txBox="1"/>
          <p:nvPr/>
        </p:nvSpPr>
        <p:spPr>
          <a:xfrm>
            <a:off x="4550800" y="3867675"/>
            <a:ext cx="4339800" cy="7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ora"/>
                <a:ea typeface="Lora"/>
                <a:cs typeface="Lora"/>
                <a:sym typeface="Lora"/>
              </a:rPr>
              <a:t>Presented by: Ladies in Tech - Ebonie Gadson, </a:t>
            </a:r>
            <a:r>
              <a:rPr lang="en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Eugenia Lee and Rakeb Teklehiwot</a:t>
            </a:r>
            <a:endParaRPr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1"/>
          <p:cNvSpPr txBox="1"/>
          <p:nvPr>
            <p:ph idx="12" type="sldNum"/>
          </p:nvPr>
        </p:nvSpPr>
        <p:spPr>
          <a:xfrm>
            <a:off x="4297650" y="4791900"/>
            <a:ext cx="548700" cy="35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5" name="Google Shape;17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6800" y="483800"/>
            <a:ext cx="6193499" cy="361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2"/>
          <p:cNvSpPr txBox="1"/>
          <p:nvPr>
            <p:ph idx="12" type="sldNum"/>
          </p:nvPr>
        </p:nvSpPr>
        <p:spPr>
          <a:xfrm>
            <a:off x="4297650" y="4791900"/>
            <a:ext cx="548700" cy="35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1" name="Google Shape;18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5863" y="624600"/>
            <a:ext cx="6772275" cy="348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3"/>
          <p:cNvSpPr txBox="1"/>
          <p:nvPr>
            <p:ph idx="12" type="sldNum"/>
          </p:nvPr>
        </p:nvSpPr>
        <p:spPr>
          <a:xfrm>
            <a:off x="4297650" y="4791900"/>
            <a:ext cx="548700" cy="35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7" name="Google Shape;18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5863" y="624600"/>
            <a:ext cx="6772275" cy="3486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23925" y="262650"/>
            <a:ext cx="7096125" cy="384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4"/>
          <p:cNvSpPr txBox="1"/>
          <p:nvPr>
            <p:ph idx="12" type="sldNum"/>
          </p:nvPr>
        </p:nvSpPr>
        <p:spPr>
          <a:xfrm>
            <a:off x="4297650" y="4791900"/>
            <a:ext cx="548700" cy="35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94" name="Google Shape;19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18450" y="823675"/>
            <a:ext cx="4667250" cy="1724025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24"/>
          <p:cNvSpPr txBox="1"/>
          <p:nvPr/>
        </p:nvSpPr>
        <p:spPr>
          <a:xfrm>
            <a:off x="944425" y="2878000"/>
            <a:ext cx="2399700" cy="116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RQ1: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There is a negative correlation between females and whether or not they are aware gender bias exists.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5"/>
          <p:cNvSpPr txBox="1"/>
          <p:nvPr>
            <p:ph idx="12" type="sldNum"/>
          </p:nvPr>
        </p:nvSpPr>
        <p:spPr>
          <a:xfrm>
            <a:off x="4297650" y="4791900"/>
            <a:ext cx="548700" cy="35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01" name="Google Shape;20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6750" y="790075"/>
            <a:ext cx="4981575" cy="2295525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25"/>
          <p:cNvSpPr txBox="1"/>
          <p:nvPr/>
        </p:nvSpPr>
        <p:spPr>
          <a:xfrm>
            <a:off x="6054325" y="2550750"/>
            <a:ext cx="2223600" cy="7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RQ2: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There is a negative correlation between if a student believes that gender bias exists at USG and a student’s GPA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6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</a:t>
            </a:r>
            <a:endParaRPr/>
          </a:p>
        </p:txBody>
      </p:sp>
      <p:sp>
        <p:nvSpPr>
          <p:cNvPr id="208" name="Google Shape;208;p26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Font typeface="Lora"/>
              <a:buChar char="◉"/>
            </a:pPr>
            <a:r>
              <a:rPr lang="en" sz="2000">
                <a:latin typeface="Lora"/>
                <a:ea typeface="Lora"/>
                <a:cs typeface="Lora"/>
                <a:sym typeface="Lora"/>
              </a:rPr>
              <a:t>Detecting gender bias at USG was difficult</a:t>
            </a:r>
            <a:endParaRPr sz="2000">
              <a:latin typeface="Lora"/>
              <a:ea typeface="Lora"/>
              <a:cs typeface="Lora"/>
              <a:sym typeface="Lora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◉"/>
            </a:pPr>
            <a:r>
              <a:rPr lang="en" sz="2000">
                <a:latin typeface="Lora"/>
                <a:ea typeface="Lora"/>
                <a:cs typeface="Lora"/>
                <a:sym typeface="Lora"/>
              </a:rPr>
              <a:t>Overall, we found </a:t>
            </a:r>
            <a:r>
              <a:rPr lang="en" sz="2000">
                <a:latin typeface="Lora"/>
                <a:ea typeface="Lora"/>
                <a:cs typeface="Lora"/>
                <a:sym typeface="Lora"/>
              </a:rPr>
              <a:t>statistically</a:t>
            </a:r>
            <a:r>
              <a:rPr lang="en" sz="2000">
                <a:latin typeface="Lora"/>
                <a:ea typeface="Lora"/>
                <a:cs typeface="Lora"/>
                <a:sym typeface="Lora"/>
              </a:rPr>
              <a:t> </a:t>
            </a:r>
            <a:r>
              <a:rPr lang="en" sz="2000">
                <a:latin typeface="Lora"/>
                <a:ea typeface="Lora"/>
                <a:cs typeface="Lora"/>
                <a:sym typeface="Lora"/>
              </a:rPr>
              <a:t>insignificant</a:t>
            </a:r>
            <a:r>
              <a:rPr lang="en" sz="2000">
                <a:latin typeface="Lora"/>
                <a:ea typeface="Lora"/>
                <a:cs typeface="Lora"/>
                <a:sym typeface="Lora"/>
              </a:rPr>
              <a:t> for most of our tests (some due to sample size, clarity of question)</a:t>
            </a:r>
            <a:endParaRPr sz="2000">
              <a:latin typeface="Lora"/>
              <a:ea typeface="Lora"/>
              <a:cs typeface="Lora"/>
              <a:sym typeface="Lora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◉"/>
            </a:pPr>
            <a:r>
              <a:rPr lang="en" sz="2000">
                <a:latin typeface="Lora"/>
                <a:ea typeface="Lora"/>
                <a:cs typeface="Lora"/>
                <a:sym typeface="Lora"/>
              </a:rPr>
              <a:t>Some students mentioned professors were bias</a:t>
            </a:r>
            <a:endParaRPr sz="2000">
              <a:latin typeface="Lora"/>
              <a:ea typeface="Lora"/>
              <a:cs typeface="Lora"/>
              <a:sym typeface="Lora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◉"/>
            </a:pPr>
            <a:r>
              <a:rPr lang="en" sz="2000">
                <a:latin typeface="Lora"/>
                <a:ea typeface="Lora"/>
                <a:cs typeface="Lora"/>
                <a:sym typeface="Lora"/>
              </a:rPr>
              <a:t>We wanted to make people aware but we were expecting results in our favor</a:t>
            </a:r>
            <a:endParaRPr sz="20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09" name="Google Shape;209;p26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10" name="Google Shape;210;p26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211" name="Google Shape;211;p26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26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26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26"/>
            <p:cNvSpPr/>
            <p:nvPr/>
          </p:nvSpPr>
          <p:spPr>
            <a:xfrm>
              <a:off x="2814912" y="1754062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7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220" name="Google Shape;220;p27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Font typeface="Lora"/>
              <a:buChar char="◉"/>
            </a:pPr>
            <a:r>
              <a:rPr lang="en" sz="2000">
                <a:latin typeface="Lora"/>
                <a:ea typeface="Lora"/>
                <a:cs typeface="Lora"/>
                <a:sym typeface="Lora"/>
              </a:rPr>
              <a:t>Challenges: small sample size, confused respondents with wording, finding which tests to use</a:t>
            </a:r>
            <a:endParaRPr sz="2000">
              <a:latin typeface="Lora"/>
              <a:ea typeface="Lora"/>
              <a:cs typeface="Lora"/>
              <a:sym typeface="Lora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◉"/>
            </a:pPr>
            <a:r>
              <a:rPr lang="en" sz="2000">
                <a:latin typeface="Lora"/>
                <a:ea typeface="Lora"/>
                <a:cs typeface="Lora"/>
                <a:sym typeface="Lora"/>
              </a:rPr>
              <a:t>Takeaway: The entire data collection part was really tedious, plan ahead, create a clearer picture for respondents </a:t>
            </a:r>
            <a:endParaRPr sz="2000">
              <a:latin typeface="Lora"/>
              <a:ea typeface="Lora"/>
              <a:cs typeface="Lora"/>
              <a:sym typeface="Lora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◉"/>
            </a:pPr>
            <a:r>
              <a:rPr lang="en" sz="2000">
                <a:latin typeface="Lora"/>
                <a:ea typeface="Lora"/>
                <a:cs typeface="Lora"/>
                <a:sym typeface="Lora"/>
              </a:rPr>
              <a:t>Interested in collecting more data for subsequent semesters (exploring the topic more)</a:t>
            </a:r>
            <a:endParaRPr sz="20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21" name="Google Shape;221;p27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8"/>
          <p:cNvSpPr txBox="1"/>
          <p:nvPr>
            <p:ph idx="1" type="body"/>
          </p:nvPr>
        </p:nvSpPr>
        <p:spPr>
          <a:xfrm>
            <a:off x="1355775" y="954445"/>
            <a:ext cx="6809700" cy="31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000">
                <a:latin typeface="Lora"/>
                <a:ea typeface="Lora"/>
                <a:cs typeface="Lora"/>
                <a:sym typeface="Lora"/>
              </a:rPr>
              <a:t>Have you been discriminating against based on race, gender, sex, religion, creed, age, etc?</a:t>
            </a:r>
            <a:endParaRPr b="1" sz="2000"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000">
                <a:latin typeface="Lora"/>
                <a:ea typeface="Lora"/>
                <a:cs typeface="Lora"/>
                <a:sym typeface="Lora"/>
              </a:rPr>
              <a:t>Contact Title IX on USG campus: </a:t>
            </a:r>
            <a:endParaRPr b="1" sz="2000"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highlight>
                  <a:srgbClr val="FFCD00"/>
                </a:highlight>
                <a:latin typeface="Lora"/>
                <a:ea typeface="Lora"/>
                <a:cs typeface="Lora"/>
                <a:sym typeface="Lora"/>
              </a:rPr>
              <a:t>John Brandt</a:t>
            </a:r>
            <a:endParaRPr b="1" sz="2000">
              <a:highlight>
                <a:srgbClr val="FFCD00"/>
              </a:highlight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highlight>
                  <a:srgbClr val="FFCD00"/>
                </a:highlight>
                <a:latin typeface="Lora"/>
                <a:ea typeface="Lora"/>
                <a:cs typeface="Lora"/>
                <a:sym typeface="Lora"/>
              </a:rPr>
              <a:t>USG Title IX Liaison, III - 2121</a:t>
            </a:r>
            <a:endParaRPr b="1" sz="2000">
              <a:highlight>
                <a:srgbClr val="FFCD00"/>
              </a:highlight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highlight>
                  <a:srgbClr val="FFCD00"/>
                </a:highlight>
                <a:latin typeface="Lora"/>
                <a:ea typeface="Lora"/>
                <a:cs typeface="Lora"/>
                <a:sym typeface="Lora"/>
              </a:rPr>
              <a:t>301-738-6021</a:t>
            </a:r>
            <a:endParaRPr b="1" sz="2000">
              <a:highlight>
                <a:srgbClr val="FFCD00"/>
              </a:highlight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000">
                <a:highlight>
                  <a:srgbClr val="FFCD00"/>
                </a:highlight>
                <a:latin typeface="Lora"/>
                <a:ea typeface="Lora"/>
                <a:cs typeface="Lora"/>
                <a:sym typeface="Lora"/>
              </a:rPr>
              <a:t>jbrandt@umd.edu</a:t>
            </a:r>
            <a:endParaRPr b="1" sz="2000">
              <a:highlight>
                <a:srgbClr val="FFCD00"/>
              </a:highlight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27" name="Google Shape;227;p28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28" name="Google Shape;228;p28"/>
          <p:cNvPicPr preferRelativeResize="0"/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9"/>
          <p:cNvSpPr txBox="1"/>
          <p:nvPr>
            <p:ph idx="4294967295" type="subTitle"/>
          </p:nvPr>
        </p:nvSpPr>
        <p:spPr>
          <a:xfrm>
            <a:off x="2371500" y="2093775"/>
            <a:ext cx="5021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i="1" lang="en" sz="3600">
                <a:latin typeface="Lora"/>
                <a:ea typeface="Lora"/>
                <a:cs typeface="Lora"/>
                <a:sym typeface="Lora"/>
              </a:rPr>
              <a:t>Any </a:t>
            </a:r>
            <a:r>
              <a:rPr b="1" i="1" lang="en" sz="3600">
                <a:highlight>
                  <a:srgbClr val="FFCD00"/>
                </a:highlight>
                <a:latin typeface="Lora"/>
                <a:ea typeface="Lora"/>
                <a:cs typeface="Lora"/>
                <a:sym typeface="Lora"/>
              </a:rPr>
              <a:t>questions</a:t>
            </a:r>
            <a:r>
              <a:rPr b="1" i="1" lang="en" sz="3600">
                <a:latin typeface="Lora"/>
                <a:ea typeface="Lora"/>
                <a:cs typeface="Lora"/>
                <a:sym typeface="Lora"/>
              </a:rPr>
              <a:t> ?</a:t>
            </a:r>
            <a:endParaRPr b="1" i="1" sz="3600"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cxnSp>
        <p:nvCxnSpPr>
          <p:cNvPr id="234" name="Google Shape;234;p29"/>
          <p:cNvCxnSpPr/>
          <p:nvPr/>
        </p:nvCxnSpPr>
        <p:spPr>
          <a:xfrm>
            <a:off x="6450" y="1428750"/>
            <a:ext cx="23973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5" name="Google Shape;235;p29"/>
          <p:cNvSpPr txBox="1"/>
          <p:nvPr>
            <p:ph idx="4294967295" type="ctrTitle"/>
          </p:nvPr>
        </p:nvSpPr>
        <p:spPr>
          <a:xfrm>
            <a:off x="2371625" y="816550"/>
            <a:ext cx="49080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Thanks!</a:t>
            </a:r>
            <a:endParaRPr sz="6000"/>
          </a:p>
        </p:txBody>
      </p:sp>
      <p:cxnSp>
        <p:nvCxnSpPr>
          <p:cNvPr id="236" name="Google Shape;236;p29"/>
          <p:cNvCxnSpPr/>
          <p:nvPr/>
        </p:nvCxnSpPr>
        <p:spPr>
          <a:xfrm>
            <a:off x="5589800" y="1428750"/>
            <a:ext cx="35541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7" name="Google Shape;237;p29"/>
          <p:cNvSpPr/>
          <p:nvPr/>
        </p:nvSpPr>
        <p:spPr>
          <a:xfrm>
            <a:off x="831925" y="859175"/>
            <a:ext cx="1139100" cy="11391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8" name="Google Shape;238;p29"/>
          <p:cNvGrpSpPr/>
          <p:nvPr/>
        </p:nvGrpSpPr>
        <p:grpSpPr>
          <a:xfrm>
            <a:off x="1148888" y="1190759"/>
            <a:ext cx="505722" cy="475767"/>
            <a:chOff x="5972700" y="2330200"/>
            <a:chExt cx="411625" cy="387275"/>
          </a:xfrm>
        </p:grpSpPr>
        <p:sp>
          <p:nvSpPr>
            <p:cNvPr id="239" name="Google Shape;239;p29"/>
            <p:cNvSpPr/>
            <p:nvPr/>
          </p:nvSpPr>
          <p:spPr>
            <a:xfrm>
              <a:off x="5972700" y="2476950"/>
              <a:ext cx="98050" cy="219825"/>
            </a:xfrm>
            <a:custGeom>
              <a:rect b="b" l="l" r="r" t="t"/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29"/>
            <p:cNvSpPr/>
            <p:nvPr/>
          </p:nvSpPr>
          <p:spPr>
            <a:xfrm>
              <a:off x="6078025" y="2330200"/>
              <a:ext cx="306300" cy="387275"/>
            </a:xfrm>
            <a:custGeom>
              <a:rect b="b" l="l" r="r" t="t"/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1" name="Google Shape;241;p29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</a:t>
            </a:r>
            <a:r>
              <a:rPr lang="en">
                <a:highlight>
                  <a:srgbClr val="FFCD00"/>
                </a:highlight>
              </a:rPr>
              <a:t>Contents</a:t>
            </a:r>
            <a:endParaRPr>
              <a:highlight>
                <a:srgbClr val="FFCD00"/>
              </a:highlight>
            </a:endParaRPr>
          </a:p>
        </p:txBody>
      </p:sp>
      <p:sp>
        <p:nvSpPr>
          <p:cNvPr id="87" name="Google Shape;87;p13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Font typeface="Lora"/>
              <a:buChar char="◉"/>
            </a:pPr>
            <a:r>
              <a:rPr lang="en">
                <a:latin typeface="Lora"/>
                <a:ea typeface="Lora"/>
                <a:cs typeface="Lora"/>
                <a:sym typeface="Lora"/>
              </a:rPr>
              <a:t>Project Description/Purpose</a:t>
            </a:r>
            <a:endParaRPr>
              <a:latin typeface="Lora"/>
              <a:ea typeface="Lora"/>
              <a:cs typeface="Lora"/>
              <a:sym typeface="Lora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◉"/>
            </a:pPr>
            <a:r>
              <a:rPr lang="en">
                <a:latin typeface="Lora"/>
                <a:ea typeface="Lora"/>
                <a:cs typeface="Lora"/>
                <a:sym typeface="Lora"/>
              </a:rPr>
              <a:t>Data information</a:t>
            </a:r>
            <a:endParaRPr>
              <a:latin typeface="Lora"/>
              <a:ea typeface="Lora"/>
              <a:cs typeface="Lora"/>
              <a:sym typeface="Lora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◉"/>
            </a:pPr>
            <a:r>
              <a:rPr lang="en">
                <a:latin typeface="Lora"/>
                <a:ea typeface="Lora"/>
                <a:cs typeface="Lora"/>
                <a:sym typeface="Lora"/>
              </a:rPr>
              <a:t>Data Collection</a:t>
            </a:r>
            <a:endParaRPr>
              <a:latin typeface="Lora"/>
              <a:ea typeface="Lora"/>
              <a:cs typeface="Lora"/>
              <a:sym typeface="Lora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◉"/>
            </a:pPr>
            <a:r>
              <a:rPr lang="en">
                <a:latin typeface="Lora"/>
                <a:ea typeface="Lora"/>
                <a:cs typeface="Lora"/>
                <a:sym typeface="Lora"/>
              </a:rPr>
              <a:t>Hypotheses</a:t>
            </a:r>
            <a:endParaRPr>
              <a:latin typeface="Lora"/>
              <a:ea typeface="Lora"/>
              <a:cs typeface="Lora"/>
              <a:sym typeface="Lora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◉"/>
            </a:pPr>
            <a:r>
              <a:rPr lang="en">
                <a:latin typeface="Lora"/>
                <a:ea typeface="Lora"/>
                <a:cs typeface="Lora"/>
                <a:sym typeface="Lora"/>
              </a:rPr>
              <a:t>Methodology</a:t>
            </a:r>
            <a:endParaRPr>
              <a:latin typeface="Lora"/>
              <a:ea typeface="Lora"/>
              <a:cs typeface="Lora"/>
              <a:sym typeface="Lora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◉"/>
            </a:pPr>
            <a:r>
              <a:rPr lang="en">
                <a:latin typeface="Lora"/>
                <a:ea typeface="Lora"/>
                <a:cs typeface="Lora"/>
                <a:sym typeface="Lora"/>
              </a:rPr>
              <a:t>Results</a:t>
            </a:r>
            <a:endParaRPr>
              <a:latin typeface="Lora"/>
              <a:ea typeface="Lora"/>
              <a:cs typeface="Lora"/>
              <a:sym typeface="Lora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◉"/>
            </a:pPr>
            <a:r>
              <a:rPr lang="en">
                <a:latin typeface="Lora"/>
                <a:ea typeface="Lora"/>
                <a:cs typeface="Lora"/>
                <a:sym typeface="Lora"/>
              </a:rPr>
              <a:t>Conclusion</a:t>
            </a:r>
            <a:endParaRPr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8" name="Google Shape;88;p13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89" name="Google Shape;89;p13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3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13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13"/>
            <p:cNvSpPr/>
            <p:nvPr/>
          </p:nvSpPr>
          <p:spPr>
            <a:xfrm>
              <a:off x="2814912" y="1754062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13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4" name="Google Shape;9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23775" y="1965525"/>
            <a:ext cx="3569400" cy="27069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4"/>
          <p:cNvSpPr txBox="1"/>
          <p:nvPr>
            <p:ph idx="12" type="sldNum"/>
          </p:nvPr>
        </p:nvSpPr>
        <p:spPr>
          <a:xfrm>
            <a:off x="4297650" y="4791900"/>
            <a:ext cx="548700" cy="35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How does gender effect education? There are many ways, and girls aren't always the ones with the short end of the stick." id="100" name="Google Shape;100;p14" title="Gender Bias in Education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13050" y="740250"/>
            <a:ext cx="4729750" cy="3079175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4"/>
          <p:cNvSpPr txBox="1"/>
          <p:nvPr/>
        </p:nvSpPr>
        <p:spPr>
          <a:xfrm>
            <a:off x="916675" y="140050"/>
            <a:ext cx="6862200" cy="53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Gender Bias in the Classroom Introduction</a:t>
            </a:r>
            <a:endParaRPr b="1" sz="2000">
              <a:solidFill>
                <a:schemeClr val="dk1"/>
              </a:solidFill>
              <a:highlight>
                <a:srgbClr val="FFCD00"/>
              </a:highlight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5"/>
          <p:cNvSpPr txBox="1"/>
          <p:nvPr>
            <p:ph idx="1" type="body"/>
          </p:nvPr>
        </p:nvSpPr>
        <p:spPr>
          <a:xfrm>
            <a:off x="2105100" y="2334450"/>
            <a:ext cx="4933800" cy="81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Michelle Obama once stated men who dominated the classroom discussions during her undergrad weren’t smarter but </a:t>
            </a:r>
            <a:r>
              <a:rPr lang="en">
                <a:highlight>
                  <a:srgbClr val="FFCD00"/>
                </a:highlight>
              </a:rPr>
              <a:t>“simply emboldened, floating on an ancient tide of superiority, buoyed</a:t>
            </a:r>
            <a:r>
              <a:rPr lang="en"/>
              <a:t> by the fact that history never told them different.”</a:t>
            </a:r>
            <a:endParaRPr/>
          </a:p>
        </p:txBody>
      </p:sp>
      <p:sp>
        <p:nvSpPr>
          <p:cNvPr id="107" name="Google Shape;107;p15"/>
          <p:cNvSpPr txBox="1"/>
          <p:nvPr>
            <p:ph idx="12" type="sldNum"/>
          </p:nvPr>
        </p:nvSpPr>
        <p:spPr>
          <a:xfrm>
            <a:off x="4297650" y="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6"/>
          <p:cNvSpPr txBox="1"/>
          <p:nvPr>
            <p:ph type="title"/>
          </p:nvPr>
        </p:nvSpPr>
        <p:spPr>
          <a:xfrm>
            <a:off x="1381250" y="1019743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Project Description/</a:t>
            </a:r>
            <a:r>
              <a:rPr lang="en">
                <a:solidFill>
                  <a:schemeClr val="dk1"/>
                </a:solidFill>
                <a:highlight>
                  <a:srgbClr val="FFCD00"/>
                </a:highlight>
              </a:rPr>
              <a:t>Purpose</a:t>
            </a:r>
            <a:endParaRPr>
              <a:solidFill>
                <a:schemeClr val="dk1"/>
              </a:solidFill>
              <a:highlight>
                <a:srgbClr val="FFCD00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6"/>
          <p:cNvSpPr txBox="1"/>
          <p:nvPr>
            <p:ph idx="1" type="body"/>
          </p:nvPr>
        </p:nvSpPr>
        <p:spPr>
          <a:xfrm>
            <a:off x="429350" y="1520325"/>
            <a:ext cx="8155800" cy="31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Font typeface="Lora"/>
              <a:buChar char="◉"/>
            </a:pPr>
            <a:r>
              <a:rPr lang="en" sz="2000">
                <a:latin typeface="Lora"/>
                <a:ea typeface="Lora"/>
                <a:cs typeface="Lora"/>
                <a:sym typeface="Lora"/>
              </a:rPr>
              <a:t>Surveyed 66 students from nine different Maryland institutions </a:t>
            </a:r>
            <a:endParaRPr sz="2000">
              <a:latin typeface="Lora"/>
              <a:ea typeface="Lora"/>
              <a:cs typeface="Lora"/>
              <a:sym typeface="Lora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◉"/>
            </a:pPr>
            <a:r>
              <a:rPr lang="en" sz="2000">
                <a:latin typeface="Lora"/>
                <a:ea typeface="Lora"/>
                <a:cs typeface="Lora"/>
                <a:sym typeface="Lora"/>
              </a:rPr>
              <a:t>Aimed to bring awareness to the issue of gender inequity in the classroom </a:t>
            </a:r>
            <a:endParaRPr sz="2000">
              <a:latin typeface="Lora"/>
              <a:ea typeface="Lora"/>
              <a:cs typeface="Lora"/>
              <a:sym typeface="Lora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◉"/>
            </a:pPr>
            <a:r>
              <a:rPr lang="en" sz="2000">
                <a:latin typeface="Lora"/>
                <a:ea typeface="Lora"/>
                <a:cs typeface="Lora"/>
                <a:sym typeface="Lora"/>
              </a:rPr>
              <a:t>Our reason: we experienced gender bias in some of our classes </a:t>
            </a:r>
            <a:endParaRPr sz="2000">
              <a:latin typeface="Lora"/>
              <a:ea typeface="Lora"/>
              <a:cs typeface="Lora"/>
              <a:sym typeface="Lora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◉"/>
            </a:pPr>
            <a:r>
              <a:rPr lang="en" sz="2000">
                <a:latin typeface="Lora"/>
                <a:ea typeface="Lora"/>
                <a:cs typeface="Lora"/>
                <a:sym typeface="Lora"/>
              </a:rPr>
              <a:t>Are people aware of their bias?</a:t>
            </a:r>
            <a:endParaRPr sz="20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14" name="Google Shape;114;p16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15" name="Google Shape;115;p16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16" name="Google Shape;116;p16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6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6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6"/>
            <p:cNvSpPr/>
            <p:nvPr/>
          </p:nvSpPr>
          <p:spPr>
            <a:xfrm>
              <a:off x="2814912" y="1754062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20" name="Google Shape;12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74875" y="3201250"/>
            <a:ext cx="2452800" cy="19422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7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Collection</a:t>
            </a:r>
            <a:endParaRPr/>
          </a:p>
        </p:txBody>
      </p:sp>
      <p:sp>
        <p:nvSpPr>
          <p:cNvPr id="126" name="Google Shape;126;p17"/>
          <p:cNvSpPr txBox="1"/>
          <p:nvPr>
            <p:ph idx="1" type="body"/>
          </p:nvPr>
        </p:nvSpPr>
        <p:spPr>
          <a:xfrm>
            <a:off x="1279400" y="1578270"/>
            <a:ext cx="6809700" cy="31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Font typeface="Lora"/>
              <a:buChar char="◉"/>
            </a:pPr>
            <a:r>
              <a:rPr lang="en" sz="1800">
                <a:latin typeface="Lora"/>
                <a:ea typeface="Lora"/>
                <a:cs typeface="Lora"/>
                <a:sym typeface="Lora"/>
              </a:rPr>
              <a:t>Observational study </a:t>
            </a:r>
            <a:endParaRPr sz="1800">
              <a:latin typeface="Lora"/>
              <a:ea typeface="Lora"/>
              <a:cs typeface="Lora"/>
              <a:sym typeface="Lor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ora"/>
              <a:buChar char="◉"/>
            </a:pPr>
            <a:r>
              <a:rPr lang="en" sz="1800">
                <a:latin typeface="Lora"/>
                <a:ea typeface="Lora"/>
                <a:cs typeface="Lora"/>
                <a:sym typeface="Lora"/>
              </a:rPr>
              <a:t>Conducted the survey on </a:t>
            </a:r>
            <a:r>
              <a:rPr lang="en" sz="1800" u="sng">
                <a:solidFill>
                  <a:schemeClr val="hlink"/>
                </a:solidFill>
                <a:latin typeface="Lora"/>
                <a:ea typeface="Lora"/>
                <a:cs typeface="Lora"/>
                <a:sym typeface="Lora"/>
                <a:hlinkClick r:id="rId3"/>
              </a:rPr>
              <a:t>Google Form</a:t>
            </a:r>
            <a:endParaRPr sz="1800">
              <a:latin typeface="Lora"/>
              <a:ea typeface="Lora"/>
              <a:cs typeface="Lora"/>
              <a:sym typeface="Lor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ora"/>
              <a:buChar char="◉"/>
            </a:pPr>
            <a:r>
              <a:rPr lang="en" sz="1800">
                <a:latin typeface="Lora"/>
                <a:ea typeface="Lora"/>
                <a:cs typeface="Lora"/>
                <a:sym typeface="Lora"/>
              </a:rPr>
              <a:t>Stratified sampling method: Multiple things in common, one campus, 9 universities </a:t>
            </a:r>
            <a:endParaRPr sz="18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27" name="Google Shape;127;p17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28" name="Google Shape;128;p17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29" name="Google Shape;129;p17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17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17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17"/>
            <p:cNvSpPr/>
            <p:nvPr/>
          </p:nvSpPr>
          <p:spPr>
            <a:xfrm>
              <a:off x="2814912" y="1754062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33" name="Google Shape;13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24975" y="2940950"/>
            <a:ext cx="4142100" cy="164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8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 Questions</a:t>
            </a:r>
            <a:endParaRPr/>
          </a:p>
        </p:txBody>
      </p:sp>
      <p:sp>
        <p:nvSpPr>
          <p:cNvPr id="139" name="Google Shape;139;p18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Font typeface="Lora"/>
              <a:buChar char="◉"/>
            </a:pPr>
            <a:r>
              <a:rPr lang="en" sz="1800">
                <a:latin typeface="Lora"/>
                <a:ea typeface="Lora"/>
                <a:cs typeface="Lora"/>
                <a:sym typeface="Lora"/>
              </a:rPr>
              <a:t>RQ1: Does classmate’s sharing answers based on their gender impact students of a particular major? </a:t>
            </a:r>
            <a:endParaRPr sz="1800">
              <a:latin typeface="Lora"/>
              <a:ea typeface="Lora"/>
              <a:cs typeface="Lora"/>
              <a:sym typeface="Lor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ora"/>
              <a:buChar char="◉"/>
            </a:pPr>
            <a:r>
              <a:rPr lang="en" sz="1800">
                <a:latin typeface="Lora"/>
                <a:ea typeface="Lora"/>
                <a:cs typeface="Lora"/>
                <a:sym typeface="Lora"/>
              </a:rPr>
              <a:t>RQ2: Are females more perceptive of gender bias than males? </a:t>
            </a:r>
            <a:endParaRPr sz="1800">
              <a:latin typeface="Lora"/>
              <a:ea typeface="Lora"/>
              <a:cs typeface="Lora"/>
              <a:sym typeface="Lor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ora"/>
              <a:buChar char="◉"/>
            </a:pPr>
            <a:r>
              <a:rPr lang="en" sz="1800">
                <a:latin typeface="Lora"/>
                <a:ea typeface="Lora"/>
                <a:cs typeface="Lora"/>
                <a:sym typeface="Lora"/>
              </a:rPr>
              <a:t>RQ3: Does the existence of gender bias affect a student’s GPA? </a:t>
            </a:r>
            <a:endParaRPr sz="1800">
              <a:latin typeface="Lora"/>
              <a:ea typeface="Lora"/>
              <a:cs typeface="Lora"/>
              <a:sym typeface="Lor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ora"/>
              <a:buChar char="◉"/>
            </a:pPr>
            <a:r>
              <a:rPr lang="en" sz="1800">
                <a:latin typeface="Lora"/>
                <a:ea typeface="Lora"/>
                <a:cs typeface="Lora"/>
                <a:sym typeface="Lora"/>
              </a:rPr>
              <a:t>RQ4: Do classmates of a particular race/ethnicity interact more with people of the same gender? </a:t>
            </a:r>
            <a:endParaRPr sz="18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40" name="Google Shape;140;p18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41" name="Google Shape;141;p18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42" name="Google Shape;142;p18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18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18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18"/>
            <p:cNvSpPr/>
            <p:nvPr/>
          </p:nvSpPr>
          <p:spPr>
            <a:xfrm>
              <a:off x="2814912" y="1754062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9"/>
          <p:cNvSpPr txBox="1"/>
          <p:nvPr>
            <p:ph type="title"/>
          </p:nvPr>
        </p:nvSpPr>
        <p:spPr>
          <a:xfrm>
            <a:off x="1430525" y="746368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Information</a:t>
            </a:r>
            <a:endParaRPr/>
          </a:p>
        </p:txBody>
      </p:sp>
      <p:sp>
        <p:nvSpPr>
          <p:cNvPr id="151" name="Google Shape;151;p19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52" name="Google Shape;152;p19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53" name="Google Shape;153;p19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19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19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19"/>
            <p:cNvSpPr/>
            <p:nvPr/>
          </p:nvSpPr>
          <p:spPr>
            <a:xfrm>
              <a:off x="2814912" y="1754062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aphicFrame>
        <p:nvGraphicFramePr>
          <p:cNvPr id="157" name="Google Shape;157;p19"/>
          <p:cNvGraphicFramePr/>
          <p:nvPr/>
        </p:nvGraphicFramePr>
        <p:xfrm>
          <a:off x="1430525" y="123437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{E705EC74-86ED-44C7-8C74-64D408C94D0D}</a:tableStyleId>
              </a:tblPr>
              <a:tblGrid>
                <a:gridCol w="2370900"/>
                <a:gridCol w="2370900"/>
                <a:gridCol w="2370900"/>
              </a:tblGrid>
              <a:tr h="347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Lora"/>
                          <a:ea typeface="Lora"/>
                          <a:cs typeface="Lora"/>
                          <a:sym typeface="Lora"/>
                        </a:rPr>
                        <a:t>Variable</a:t>
                      </a:r>
                      <a:endParaRPr b="1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Lora"/>
                          <a:ea typeface="Lora"/>
                          <a:cs typeface="Lora"/>
                          <a:sym typeface="Lora"/>
                        </a:rPr>
                        <a:t>Datatype</a:t>
                      </a:r>
                      <a:endParaRPr b="1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Lora"/>
                          <a:ea typeface="Lora"/>
                          <a:cs typeface="Lora"/>
                          <a:sym typeface="Lora"/>
                        </a:rPr>
                        <a:t>Label</a:t>
                      </a:r>
                      <a:endParaRPr b="1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/>
                </a:tc>
              </a:tr>
              <a:tr h="343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Lora"/>
                          <a:ea typeface="Lora"/>
                          <a:cs typeface="Lora"/>
                          <a:sym typeface="Lora"/>
                        </a:rPr>
                        <a:t>Major</a:t>
                      </a:r>
                      <a:endParaRPr sz="10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Lora"/>
                          <a:ea typeface="Lora"/>
                          <a:cs typeface="Lora"/>
                          <a:sym typeface="Lora"/>
                        </a:rPr>
                        <a:t>Categorical</a:t>
                      </a:r>
                      <a:endParaRPr sz="10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Lora"/>
                          <a:ea typeface="Lora"/>
                          <a:cs typeface="Lora"/>
                          <a:sym typeface="Lora"/>
                        </a:rPr>
                        <a:t>Any majors offered at USG</a:t>
                      </a:r>
                      <a:endParaRPr sz="10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/>
                </a:tc>
              </a:tr>
              <a:tr h="472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Lora"/>
                          <a:ea typeface="Lora"/>
                          <a:cs typeface="Lora"/>
                          <a:sym typeface="Lora"/>
                        </a:rPr>
                        <a:t>Home institution </a:t>
                      </a:r>
                      <a:endParaRPr sz="10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Lora"/>
                          <a:ea typeface="Lora"/>
                          <a:cs typeface="Lora"/>
                          <a:sym typeface="Lora"/>
                        </a:rPr>
                        <a:t>Categorical</a:t>
                      </a:r>
                      <a:endParaRPr sz="10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Lora"/>
                          <a:ea typeface="Lora"/>
                          <a:cs typeface="Lora"/>
                          <a:sym typeface="Lora"/>
                        </a:rPr>
                        <a:t>BSU, SU, TU, UB, UMB, UMCP, UMBC, UMUC, UMES</a:t>
                      </a:r>
                      <a:endParaRPr sz="10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/>
                </a:tc>
              </a:tr>
              <a:tr h="343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Lora"/>
                          <a:ea typeface="Lora"/>
                          <a:cs typeface="Lora"/>
                          <a:sym typeface="Lora"/>
                        </a:rPr>
                        <a:t>Degree Level</a:t>
                      </a:r>
                      <a:endParaRPr sz="10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Categorical</a:t>
                      </a:r>
                      <a:endParaRPr sz="10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Lora"/>
                          <a:ea typeface="Lora"/>
                          <a:cs typeface="Lora"/>
                          <a:sym typeface="Lora"/>
                        </a:rPr>
                        <a:t>Undergraduate or Graduate </a:t>
                      </a:r>
                      <a:endParaRPr sz="10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/>
                </a:tc>
              </a:tr>
              <a:tr h="733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Lora"/>
                          <a:ea typeface="Lora"/>
                          <a:cs typeface="Lora"/>
                          <a:sym typeface="Lora"/>
                        </a:rPr>
                        <a:t>Race/Ethnicity</a:t>
                      </a:r>
                      <a:endParaRPr sz="10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Categorical</a:t>
                      </a:r>
                      <a:endParaRPr sz="10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Lora"/>
                          <a:ea typeface="Lora"/>
                          <a:cs typeface="Lora"/>
                          <a:sym typeface="Lora"/>
                        </a:rPr>
                        <a:t>Asian</a:t>
                      </a:r>
                      <a:r>
                        <a:rPr lang="en" sz="1000">
                          <a:latin typeface="Lora"/>
                          <a:ea typeface="Lora"/>
                          <a:cs typeface="Lora"/>
                          <a:sym typeface="Lora"/>
                        </a:rPr>
                        <a:t>, Black/African-American, Caucasian, Hispanic/Latin, Native American, Pacific Islander, prefer not to answer, other</a:t>
                      </a:r>
                      <a:endParaRPr sz="10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/>
                </a:tc>
              </a:tr>
              <a:tr h="343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Lora"/>
                          <a:ea typeface="Lora"/>
                          <a:cs typeface="Lora"/>
                          <a:sym typeface="Lora"/>
                        </a:rPr>
                        <a:t>Gender</a:t>
                      </a:r>
                      <a:endParaRPr sz="10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Categorical</a:t>
                      </a:r>
                      <a:endParaRPr sz="10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Lora"/>
                          <a:ea typeface="Lora"/>
                          <a:cs typeface="Lora"/>
                          <a:sym typeface="Lora"/>
                        </a:rPr>
                        <a:t>Female, Male, or other</a:t>
                      </a:r>
                      <a:endParaRPr sz="10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/>
                </a:tc>
              </a:tr>
              <a:tr h="343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Lora"/>
                          <a:ea typeface="Lora"/>
                          <a:cs typeface="Lora"/>
                          <a:sym typeface="Lora"/>
                        </a:rPr>
                        <a:t>Age</a:t>
                      </a:r>
                      <a:endParaRPr sz="10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Lora"/>
                          <a:ea typeface="Lora"/>
                          <a:cs typeface="Lora"/>
                          <a:sym typeface="Lora"/>
                        </a:rPr>
                        <a:t>Quantitative</a:t>
                      </a:r>
                      <a:endParaRPr sz="10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Lora"/>
                          <a:ea typeface="Lora"/>
                          <a:cs typeface="Lora"/>
                          <a:sym typeface="Lora"/>
                        </a:rPr>
                        <a:t>Integer</a:t>
                      </a:r>
                      <a:endParaRPr sz="10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/>
                </a:tc>
              </a:tr>
              <a:tr h="343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Lora"/>
                          <a:ea typeface="Lora"/>
                          <a:cs typeface="Lora"/>
                          <a:sym typeface="Lora"/>
                        </a:rPr>
                        <a:t>GPA</a:t>
                      </a:r>
                      <a:endParaRPr sz="10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Lora"/>
                          <a:ea typeface="Lora"/>
                          <a:cs typeface="Lora"/>
                          <a:sym typeface="Lora"/>
                        </a:rPr>
                        <a:t>Quantitative</a:t>
                      </a:r>
                      <a:endParaRPr sz="10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Lora"/>
                          <a:ea typeface="Lora"/>
                          <a:cs typeface="Lora"/>
                          <a:sym typeface="Lora"/>
                        </a:rPr>
                        <a:t>0.0 to 4.0</a:t>
                      </a:r>
                      <a:endParaRPr sz="10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/>
                </a:tc>
              </a:tr>
              <a:tr h="527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Lora"/>
                          <a:ea typeface="Lora"/>
                          <a:cs typeface="Lora"/>
                          <a:sym typeface="Lora"/>
                        </a:rPr>
                        <a:t>Gender bias existence in USG classrooms</a:t>
                      </a:r>
                      <a:endParaRPr sz="10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Categorical</a:t>
                      </a:r>
                      <a:endParaRPr sz="10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Lora"/>
                          <a:ea typeface="Lora"/>
                          <a:cs typeface="Lora"/>
                          <a:sym typeface="Lora"/>
                        </a:rPr>
                        <a:t>Yes, no, other</a:t>
                      </a:r>
                      <a:endParaRPr sz="10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0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r>
              <a:rPr lang="en"/>
              <a:t> </a:t>
            </a:r>
            <a:endParaRPr/>
          </a:p>
        </p:txBody>
      </p:sp>
      <p:sp>
        <p:nvSpPr>
          <p:cNvPr id="163" name="Google Shape;163;p20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Font typeface="Lora"/>
              <a:buChar char="◉"/>
            </a:pPr>
            <a:r>
              <a:rPr lang="en" sz="1800">
                <a:latin typeface="Lora"/>
                <a:ea typeface="Lora"/>
                <a:cs typeface="Lora"/>
                <a:sym typeface="Lora"/>
              </a:rPr>
              <a:t>R-studio</a:t>
            </a:r>
            <a:endParaRPr sz="1800">
              <a:latin typeface="Lora"/>
              <a:ea typeface="Lora"/>
              <a:cs typeface="Lora"/>
              <a:sym typeface="Lor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ora"/>
              <a:buChar char="◉"/>
            </a:pPr>
            <a:r>
              <a:rPr lang="en" sz="1800">
                <a:latin typeface="Lora"/>
                <a:ea typeface="Lora"/>
                <a:cs typeface="Lora"/>
                <a:sym typeface="Lora"/>
              </a:rPr>
              <a:t>Excel</a:t>
            </a:r>
            <a:endParaRPr sz="1800">
              <a:latin typeface="Lora"/>
              <a:ea typeface="Lora"/>
              <a:cs typeface="Lora"/>
              <a:sym typeface="Lor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ora"/>
              <a:buChar char="◉"/>
            </a:pPr>
            <a:r>
              <a:rPr lang="en" sz="1800">
                <a:latin typeface="Lora"/>
                <a:ea typeface="Lora"/>
                <a:cs typeface="Lora"/>
                <a:sym typeface="Lora"/>
              </a:rPr>
              <a:t>RQ1 - One-sample t test</a:t>
            </a:r>
            <a:endParaRPr sz="1800">
              <a:latin typeface="Lora"/>
              <a:ea typeface="Lora"/>
              <a:cs typeface="Lora"/>
              <a:sym typeface="Lor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ora"/>
              <a:buChar char="◉"/>
            </a:pPr>
            <a:r>
              <a:rPr lang="en" sz="1800">
                <a:latin typeface="Lora"/>
                <a:ea typeface="Lora"/>
                <a:cs typeface="Lora"/>
                <a:sym typeface="Lora"/>
              </a:rPr>
              <a:t>RQ2 - One-</a:t>
            </a:r>
            <a:r>
              <a:rPr lang="en" sz="1800">
                <a:latin typeface="Lora"/>
                <a:ea typeface="Lora"/>
                <a:cs typeface="Lora"/>
                <a:sym typeface="Lora"/>
              </a:rPr>
              <a:t>proportion</a:t>
            </a:r>
            <a:r>
              <a:rPr lang="en" sz="1800">
                <a:latin typeface="Lora"/>
                <a:ea typeface="Lora"/>
                <a:cs typeface="Lora"/>
                <a:sym typeface="Lora"/>
              </a:rPr>
              <a:t> z test</a:t>
            </a:r>
            <a:endParaRPr sz="1800">
              <a:latin typeface="Lora"/>
              <a:ea typeface="Lora"/>
              <a:cs typeface="Lora"/>
              <a:sym typeface="Lor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ora"/>
              <a:buChar char="◉"/>
            </a:pPr>
            <a:r>
              <a:rPr lang="en" sz="1800">
                <a:latin typeface="Lora"/>
                <a:ea typeface="Lora"/>
                <a:cs typeface="Lora"/>
                <a:sym typeface="Lora"/>
              </a:rPr>
              <a:t>RQ3 - One-sample t test</a:t>
            </a:r>
            <a:endParaRPr sz="1800">
              <a:latin typeface="Lora"/>
              <a:ea typeface="Lora"/>
              <a:cs typeface="Lora"/>
              <a:sym typeface="Lor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ora"/>
              <a:buChar char="◉"/>
            </a:pPr>
            <a:r>
              <a:rPr lang="en" sz="1800">
                <a:latin typeface="Lora"/>
                <a:ea typeface="Lora"/>
                <a:cs typeface="Lora"/>
                <a:sym typeface="Lora"/>
              </a:rPr>
              <a:t>RQ4 - One-sample t test</a:t>
            </a:r>
            <a:endParaRPr sz="18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64" name="Google Shape;164;p20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65" name="Google Shape;165;p20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66" name="Google Shape;166;p20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20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20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20"/>
            <p:cNvSpPr/>
            <p:nvPr/>
          </p:nvSpPr>
          <p:spPr>
            <a:xfrm>
              <a:off x="2814912" y="1754062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Viol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