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Изображение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0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 defTabSz="825500">
              <a:lnSpc>
                <a:spcPct val="100000"/>
              </a:lnSpc>
              <a:buSzTx/>
              <a:buNone/>
              <a:defRPr sz="5400"/>
            </a:lvl1pPr>
            <a:lvl2pPr marL="0" indent="0" algn="ctr" defTabSz="825500">
              <a:lnSpc>
                <a:spcPct val="100000"/>
              </a:lnSpc>
              <a:buSzTx/>
              <a:buNone/>
              <a:defRPr sz="5400"/>
            </a:lvl2pPr>
            <a:lvl3pPr marL="0" indent="0" algn="ctr" defTabSz="825500">
              <a:lnSpc>
                <a:spcPct val="100000"/>
              </a:lnSpc>
              <a:buSzTx/>
              <a:buNone/>
              <a:defRPr sz="5400"/>
            </a:lvl3pPr>
            <a:lvl4pPr marL="0" indent="0" algn="ctr" defTabSz="825500">
              <a:lnSpc>
                <a:spcPct val="100000"/>
              </a:lnSpc>
              <a:buSzTx/>
              <a:buNone/>
              <a:defRPr sz="5400"/>
            </a:lvl4pPr>
            <a:lvl5pPr marL="0" indent="0" algn="ctr" defTabSz="825500">
              <a:lnSpc>
                <a:spcPct val="100000"/>
              </a:lnSpc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>
            <a:lvl1pPr algn="ctr" defTabSz="8255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3125965" y="673100"/>
            <a:ext cx="18135606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Изображение"/>
          <p:cNvSpPr/>
          <p:nvPr>
            <p:ph type="pic" sz="half" idx="13"/>
          </p:nvPr>
        </p:nvSpPr>
        <p:spPr>
          <a:xfrm>
            <a:off x="13165979" y="952500"/>
            <a:ext cx="9525004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32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Изображение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9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323514" indent="-323514"/>
            <a:lvl2pPr marL="882315" indent="-323514"/>
            <a:lvl3pPr marL="1441115" indent="-323515"/>
            <a:lvl4pPr marL="1999914" indent="-323514"/>
            <a:lvl5pPr marL="2558714" indent="-323514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Изображение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Изображение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Изображение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903652" indent="-268652"/>
            <a:lvl3pPr marL="1538652" indent="-268652"/>
            <a:lvl4pPr marL="2173652" indent="-268652"/>
            <a:lvl5pPr marL="2808652" indent="-268652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«Место ввода цитаты»."/>
          <p:cNvSpPr txBox="1"/>
          <p:nvPr>
            <p:ph type="body" sz="quarter" idx="13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185650" y="13081000"/>
            <a:ext cx="283816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29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926040" marR="0" indent="-291041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56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196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83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443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078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13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48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D3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Интернет-маркетолог с 0"/>
          <p:cNvSpPr txBox="1"/>
          <p:nvPr/>
        </p:nvSpPr>
        <p:spPr>
          <a:xfrm>
            <a:off x="1145015" y="3682722"/>
            <a:ext cx="12762753" cy="374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600">
                <a:solidFill>
                  <a:srgbClr val="FFFF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/>
            <a:r>
              <a:t>Интернет-маркетолог с 0</a:t>
            </a:r>
          </a:p>
        </p:txBody>
      </p:sp>
      <p:pic>
        <p:nvPicPr>
          <p:cNvPr id="121" name="Лого.png" descr="Лог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48602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МОДУЛЬ 1"/>
          <p:cNvSpPr txBox="1"/>
          <p:nvPr/>
        </p:nvSpPr>
        <p:spPr>
          <a:xfrm>
            <a:off x="16466064" y="5231486"/>
            <a:ext cx="60214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00FFB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/>
            <a:r>
              <a:t>Заголовок 1 - 126 пт</a:t>
            </a:r>
          </a:p>
        </p:txBody>
      </p:sp>
      <p:sp>
        <p:nvSpPr>
          <p:cNvPr id="123" name="Линия"/>
          <p:cNvSpPr/>
          <p:nvPr/>
        </p:nvSpPr>
        <p:spPr>
          <a:xfrm flipH="1">
            <a:off x="14109490" y="5639734"/>
            <a:ext cx="1669053" cy="2"/>
          </a:xfrm>
          <a:prstGeom prst="line">
            <a:avLst/>
          </a:prstGeom>
          <a:ln w="63500">
            <a:solidFill>
              <a:schemeClr val="accent2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4"/>
          <p:cNvSpPr txBox="1"/>
          <p:nvPr/>
        </p:nvSpPr>
        <p:spPr>
          <a:xfrm>
            <a:off x="1274588" y="4704955"/>
            <a:ext cx="9787950" cy="496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t>Прибыль – для бизнеса </a:t>
            </a:r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t>Польза – для клиентов</a:t>
            </a:r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t>Продукт </a:t>
            </a:r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t>Продвижение </a:t>
            </a:r>
          </a:p>
          <a:p>
            <a:pPr marL="381000" indent="-381000">
              <a:lnSpc>
                <a:spcPct val="140000"/>
              </a:lnSpc>
              <a:buSzPct val="100000"/>
              <a:buFont typeface="Arial"/>
              <a:buChar char="•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t>Подсчет  </a:t>
            </a:r>
          </a:p>
        </p:txBody>
      </p:sp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Композиция"/>
          <p:cNvSpPr txBox="1"/>
          <p:nvPr/>
        </p:nvSpPr>
        <p:spPr>
          <a:xfrm>
            <a:off x="1274588" y="2032000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/>
            <a:r>
              <a:t>Интернет-маркетолог</a:t>
            </a:r>
          </a:p>
        </p:txBody>
      </p:sp>
      <p:sp>
        <p:nvSpPr>
          <p:cNvPr id="128" name="МОДУЛЬ 1"/>
          <p:cNvSpPr txBox="1"/>
          <p:nvPr/>
        </p:nvSpPr>
        <p:spPr>
          <a:xfrm>
            <a:off x="17264166" y="2634965"/>
            <a:ext cx="60214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/>
            <a:r>
              <a:t>Заголовок 2.1 - 90 пт</a:t>
            </a:r>
          </a:p>
        </p:txBody>
      </p:sp>
      <p:sp>
        <p:nvSpPr>
          <p:cNvPr id="129" name="Линия"/>
          <p:cNvSpPr/>
          <p:nvPr/>
        </p:nvSpPr>
        <p:spPr>
          <a:xfrm flipH="1" flipV="1">
            <a:off x="14907592" y="3043213"/>
            <a:ext cx="1669054" cy="2"/>
          </a:xfrm>
          <a:prstGeom prst="line">
            <a:avLst/>
          </a:prstGeom>
          <a:ln w="63500">
            <a:solidFill>
              <a:srgbClr val="6234BE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МОДУЛЬ 1"/>
          <p:cNvSpPr txBox="1"/>
          <p:nvPr/>
        </p:nvSpPr>
        <p:spPr>
          <a:xfrm>
            <a:off x="14814816" y="7300552"/>
            <a:ext cx="60214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/>
            <a:r>
              <a:t>Обычный текст - 48 пт</a:t>
            </a:r>
          </a:p>
        </p:txBody>
      </p:sp>
      <p:sp>
        <p:nvSpPr>
          <p:cNvPr id="131" name="Линия"/>
          <p:cNvSpPr/>
          <p:nvPr/>
        </p:nvSpPr>
        <p:spPr>
          <a:xfrm flipH="1">
            <a:off x="12458242" y="7708800"/>
            <a:ext cx="1669053" cy="2"/>
          </a:xfrm>
          <a:prstGeom prst="line">
            <a:avLst/>
          </a:prstGeom>
          <a:ln w="63500">
            <a:solidFill>
              <a:srgbClr val="6234BE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/>
            <a:r>
              <a:t>Маркетинг</a:t>
            </a:r>
          </a:p>
        </p:txBody>
      </p:sp>
      <p:sp>
        <p:nvSpPr>
          <p:cNvPr id="134" name="TextBox 6"/>
          <p:cNvSpPr txBox="1"/>
          <p:nvPr/>
        </p:nvSpPr>
        <p:spPr>
          <a:xfrm>
            <a:off x="1274588" y="4700704"/>
            <a:ext cx="17576394" cy="496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t>Маркетинг — деятельность, направленная </a:t>
            </a:r>
            <a:br/>
            <a:r>
              <a:t>на удовлетворение рыночных потребностей с целью извлечения прибыли. В широком смысле предназначение маркетинга состоит в «определении и удовлетворении человеческих и общественных потребностей».</a:t>
            </a:r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МОДУЛЬ 1"/>
          <p:cNvSpPr txBox="1"/>
          <p:nvPr/>
        </p:nvSpPr>
        <p:spPr>
          <a:xfrm>
            <a:off x="11016946" y="2624386"/>
            <a:ext cx="60214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/>
            <a:r>
              <a:t>Заголовок 2.1 - 90 пт</a:t>
            </a:r>
          </a:p>
        </p:txBody>
      </p:sp>
      <p:sp>
        <p:nvSpPr>
          <p:cNvPr id="137" name="Линия"/>
          <p:cNvSpPr/>
          <p:nvPr/>
        </p:nvSpPr>
        <p:spPr>
          <a:xfrm flipH="1" flipV="1">
            <a:off x="8660372" y="3032634"/>
            <a:ext cx="1669053" cy="2"/>
          </a:xfrm>
          <a:prstGeom prst="line">
            <a:avLst/>
          </a:prstGeom>
          <a:ln w="63500">
            <a:solidFill>
              <a:srgbClr val="6234BE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МОДУЛЬ 1"/>
          <p:cNvSpPr txBox="1"/>
          <p:nvPr/>
        </p:nvSpPr>
        <p:spPr>
          <a:xfrm>
            <a:off x="1208989" y="12277524"/>
            <a:ext cx="60214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/>
            <a:r>
              <a:t>Обычный текст - 48 пт</a:t>
            </a:r>
          </a:p>
        </p:txBody>
      </p:sp>
      <p:sp>
        <p:nvSpPr>
          <p:cNvPr id="139" name="Линия"/>
          <p:cNvSpPr/>
          <p:nvPr/>
        </p:nvSpPr>
        <p:spPr>
          <a:xfrm flipV="1">
            <a:off x="3751512" y="10263169"/>
            <a:ext cx="2" cy="1669053"/>
          </a:xfrm>
          <a:prstGeom prst="line">
            <a:avLst/>
          </a:prstGeom>
          <a:ln w="63500">
            <a:solidFill>
              <a:srgbClr val="6234BE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/>
            <a:r>
              <a:t>Маркетинг</a:t>
            </a:r>
          </a:p>
        </p:txBody>
      </p:sp>
      <p:sp>
        <p:nvSpPr>
          <p:cNvPr id="142" name="TextBox 6"/>
          <p:cNvSpPr txBox="1"/>
          <p:nvPr/>
        </p:nvSpPr>
        <p:spPr>
          <a:xfrm>
            <a:off x="1274588" y="4827704"/>
            <a:ext cx="11785367" cy="496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/>
            <a:r>
              <a:t>Маркетинг — деятельность, направленная на удовлетворение рыночных потребностей с целью извлечения прибыли. В широком смысле предназначение маркетинга</a:t>
            </a:r>
          </a:p>
        </p:txBody>
      </p:sp>
      <p:pic>
        <p:nvPicPr>
          <p:cNvPr id="143" name="лого 2.png" descr="лого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МОДУЛЬ 1"/>
          <p:cNvSpPr txBox="1"/>
          <p:nvPr/>
        </p:nvSpPr>
        <p:spPr>
          <a:xfrm>
            <a:off x="11016946" y="2624386"/>
            <a:ext cx="60214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600">
                <a:solidFill>
                  <a:srgbClr val="6234BE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/>
            <a:r>
              <a:t>Заголовок 2.1 - 90 пт</a:t>
            </a:r>
          </a:p>
        </p:txBody>
      </p:sp>
      <p:sp>
        <p:nvSpPr>
          <p:cNvPr id="145" name="Линия"/>
          <p:cNvSpPr/>
          <p:nvPr/>
        </p:nvSpPr>
        <p:spPr>
          <a:xfrm flipH="1" flipV="1">
            <a:off x="8660372" y="3032634"/>
            <a:ext cx="1669053" cy="2"/>
          </a:xfrm>
          <a:prstGeom prst="line">
            <a:avLst/>
          </a:prstGeom>
          <a:ln w="63500">
            <a:solidFill>
              <a:srgbClr val="6234BE"/>
            </a:solidFill>
            <a:miter lim="400000"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Прямоугольник"/>
          <p:cNvSpPr/>
          <p:nvPr/>
        </p:nvSpPr>
        <p:spPr>
          <a:xfrm>
            <a:off x="13320297" y="4492156"/>
            <a:ext cx="8570930" cy="6753501"/>
          </a:xfrm>
          <a:prstGeom prst="rect">
            <a:avLst/>
          </a:prstGeom>
          <a:solidFill>
            <a:srgbClr val="3D3B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7" name="TextBox 6"/>
          <p:cNvSpPr txBox="1"/>
          <p:nvPr/>
        </p:nvSpPr>
        <p:spPr>
          <a:xfrm>
            <a:off x="16013938" y="7449806"/>
            <a:ext cx="389353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4800">
                <a:solidFill>
                  <a:srgbClr val="FFFFFF"/>
                </a:solidFill>
                <a:latin typeface="Graphik LCG Regular"/>
                <a:ea typeface="Graphik LCG Regular"/>
                <a:cs typeface="Graphik LCG Regular"/>
                <a:sym typeface="Graphik LCG Regular"/>
              </a:defRPr>
            </a:lvl1pPr>
          </a:lstStyle>
          <a:p>
            <a:pPr/>
            <a:r>
              <a:t>Картинка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