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2584E-B473-42D7-B617-F5C280DCB278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09453-BF6E-4FA7-A859-7EC1B4956A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42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09453-BF6E-4FA7-A859-7EC1B4956AB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700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rgadzhikuliev@yandex.ru" TargetMode="External"/><Relationship Id="rId2" Type="http://schemas.openxmlformats.org/officeDocument/2006/relationships/hyperlink" Target="mailto:gadzhikuliev.ruslan@otr.ru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gadzhikuliev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75500" y="2617363"/>
            <a:ext cx="11876712" cy="2541866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effectLst/>
              </a:rPr>
              <a:t>"Проектирование </a:t>
            </a:r>
            <a:r>
              <a:rPr lang="ru-RU" sz="6000" b="1" dirty="0" smtClean="0">
                <a:effectLst/>
              </a:rPr>
              <a:t>распределенной</a:t>
            </a:r>
            <a:br>
              <a:rPr lang="ru-RU" sz="6000" b="1" dirty="0" smtClean="0">
                <a:effectLst/>
              </a:rPr>
            </a:br>
            <a:r>
              <a:rPr lang="ru-RU" sz="6000" b="1" dirty="0" smtClean="0">
                <a:effectLst/>
              </a:rPr>
              <a:t>сети </a:t>
            </a:r>
            <a:r>
              <a:rPr lang="ru-RU" sz="6000" b="1" dirty="0">
                <a:effectLst/>
              </a:rPr>
              <a:t>ЦОД для </a:t>
            </a:r>
            <a:r>
              <a:rPr lang="ru-RU" sz="6000" b="1" dirty="0" err="1">
                <a:effectLst/>
              </a:rPr>
              <a:t>видеохостинга</a:t>
            </a:r>
            <a:r>
              <a:rPr lang="ru-RU" sz="6000" b="1" dirty="0">
                <a:effectLst/>
              </a:rPr>
              <a:t>"</a:t>
            </a:r>
            <a:r>
              <a:rPr lang="ru-RU" sz="4000" dirty="0">
                <a:effectLst/>
              </a:rPr>
              <a:t/>
            </a:r>
            <a:br>
              <a:rPr lang="ru-RU" sz="4000" dirty="0">
                <a:effectLst/>
              </a:rPr>
            </a:b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70612" y="1194456"/>
            <a:ext cx="9144000" cy="754025"/>
          </a:xfrm>
        </p:spPr>
        <p:txBody>
          <a:bodyPr/>
          <a:lstStyle/>
          <a:p>
            <a:pPr algn="ctr"/>
            <a:r>
              <a:rPr lang="ru-RU" dirty="0" smtClean="0"/>
              <a:t>Проектная работа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198055" y="5420497"/>
            <a:ext cx="26031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Гаджикулиев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Руслан</a:t>
            </a:r>
          </a:p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тарший системный инженер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ОТР 2000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1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455" y="494271"/>
            <a:ext cx="4981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Проверка работоспособности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VxLAN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/ EVPN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8455" y="1178012"/>
            <a:ext cx="59312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VxLAN</a:t>
            </a:r>
            <a:r>
              <a:rPr lang="ru-RU" sz="1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-туннели на </a:t>
            </a:r>
            <a:r>
              <a:rPr lang="en-US" sz="1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Border Gateway: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LEAF2-Moscow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nve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peers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Interface Peer-IP                                 State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LearnType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Uptime   Router-Mac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--------- --------------------------------------  ----- --------- -------- -----------------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nve1      2.2.2.2                                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Up   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CP        00:16:30 0200.0202.0202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nve1      10.1.1.1                                Up    CP        00:58:09 5002.0000.1b08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nve1      10.2.2.1                                Up    CP        01:17:53 5005.0000.1b08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LEAF1-Amsterdam#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nve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peers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Interface Peer-IP                                 State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LearnType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Uptime   Router-Mac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--------- --------------------------------------  ----- --------- -------- -----------------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nve1      1.1.1.1                               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Up    CP        00:19:32 0200.0101.0101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nve1      10.1.1.2                                Up    CP        01:20:40 5003.0000.1b08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nve1      10.2.2.2                                Up    CP        00:21:16 5006.0000.1b08</a:t>
            </a:r>
          </a:p>
          <a:p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78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021" y="263611"/>
            <a:ext cx="6549081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Таблица маршрутизации на </a:t>
            </a:r>
            <a:r>
              <a:rPr lang="en-US" sz="9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LEAF2-Moscow</a:t>
            </a: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LEAF2-Moscow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route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vrf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PROD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IP Route Table for VRF "PROD"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'*' denotes best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ucast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next-hop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'**' denotes best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mcast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next-hop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'[x/y]' denotes [preference/metric]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'%&lt;string&gt;' in via output denotes VRF &lt;string&gt;</a:t>
            </a: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172.16.10.0/24,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ubest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mbest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 1/0, attached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   *via 172.16.10.1, Vlan10, [0/0], 01:54:14, direct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172.16.10.1/32,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ubest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mbest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 1/0, attached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   *via 172.16.10.1, Vlan10, [0/0], 01:54:14, local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172.16.10.10/32,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ubest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mbest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 1/0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   *via 10.1.1.1%default, [200/0], 00:14:54, bgp-65001, internal, tag 65001,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segid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 990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tunnelid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 0xa010101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encap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 VXLAN</a:t>
            </a: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172.16.10.20/32,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ubest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mbest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 1/0, attached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   *via 172.16.10.20, Vlan10, [190/0], 00:14:46, hmm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172.16.20.0/24,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ubest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mbest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 1/0, attached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   *via 172.16.20.1, Vlan20, [0/0], 01:54:12, direct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172.16.20.1/32,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ubest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mbest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 1/0, attached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   *via 172.16.20.1, Vlan20, [0/0], 01:54:12, local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172.16.20.10/32,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ubest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mbest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 1/0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   *via 10.1.1.1%default, [200/0], 00:14:51, bgp-65001, internal, tag 65001,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segid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 990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tunnelid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 0xa010101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encap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 VXLAN</a:t>
            </a: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172.16.20.20/32,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ubest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mbest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 1/0, attached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   *via 172.16.20.20, Vlan20, [190/0], 00:13:33, hmm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172.16.30.0/24,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ubest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mbest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 1/0, attached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   *via 172.16.30.1, Vlan30, [0/0], 01:54:10, direct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172.16.30.1/32,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ubest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mbest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 1/0, attached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   *via 172.16.30.1, Vlan30, [0/0], 01:54:10, local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172.16.30.10/32,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ubest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mbest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 1/0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   *via 10.1.1.1%default, [200/0], 00:14:49, bgp-65001, internal, tag 65001,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segid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 990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tunnelid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 0xa010101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encap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 VXLAN</a:t>
            </a:r>
            <a:b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&lt;…&gt;</a:t>
            </a:r>
            <a:b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192.168.40.10/32,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ubest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mbest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 1/0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   *via 2.2.2.2%default, [20/2000], 00:13:19, bgp-65001, external, tag 65002,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segid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 990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tunnelid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 0x2020202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encap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 VXLAN</a:t>
            </a: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192.168.50.10/32,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ubest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mbest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 1/0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   *via 2.2.2.2%default, [20/2000], 00:05:22, bgp-65001, external, tag 65002,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segid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 990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tunnelid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 0x2020202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encap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 VXLAN</a:t>
            </a: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192.168.60.10/32,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ubest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mbest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 1/0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   *via 2.2.2.2%default, [20/2000], 00:17:08, bgp-65001, external, tag 65002,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segid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 990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tunnelid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 0x2020202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encap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 VXLAN</a:t>
            </a: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06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137" y="171182"/>
            <a:ext cx="98430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Основное назначение построения любой сетевой инфраструктуры – связанность между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production-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сетями, ранее указанными на слайдах сетевых зон. Проверим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-связанность клиентов из этих сетей. Выберем на каждом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LEAF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-коммутаторе клиента и отправим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ICMP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-запрос другим клиентам на каждом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LEAF.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7137" y="1248400"/>
            <a:ext cx="313037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QA&gt;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NAME        : QA[1]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IP/MASK     : 172.16.40.10/24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GATEWAY     : 172.16.40.1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DNS         :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MAC         : 00:50:79:66:68:0e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LPORT       : 20000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RHOST:PORT  : 127.0.0.1:30000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MTU         : 1500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QA&gt; ping 172.16.10.20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172.16.10.20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=1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=62 time=28.096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172.16.10.20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=2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=62 time=19.643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172.16.10.20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=3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=62 time=26.369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172.16.10.20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=4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=62 time=16.423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172.16.10.20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=5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=62 time=31.905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QA&gt; ping 172.16.10.10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172.16.10.10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=1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=63 time=8.672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172.16.10.10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=2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=63 time=5.496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172.16.10.10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=3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=63 time=8.450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172.16.10.10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=4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=63 time=7.080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172.16.10.10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=5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=63 time=6.649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QA&gt; ping 192.168.20.10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192.168.20.10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=1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=61 time=43.722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192.168.20.10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=2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=61 time=25.669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192.168.20.10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=3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=61 time=26.464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192.168.20.10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=4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=61 time=31.412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192.168.20.10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=5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=61 time=36.230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QA&gt; ping 192.168.50.10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192.168.50.10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=1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=60 time=45.684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192.168.50.10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=2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=60 time=44.747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192.168.50.10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=3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=60 time=53.421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192.168.50.10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=4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=60 time=51.660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192.168.50.10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=5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=60 time=43.376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ru-R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4886" y="1248400"/>
            <a:ext cx="313037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DataStorages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NAME        :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DataStorages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IP/MASK     : 172.16.10.20/24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GATEWAY     : 172.16.10.1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DNS         :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MAC         : 00:50:79:66:68:0b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LPORT       : 20000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RHOST:PORT  : 127.0.0.1:30000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MTU         : 1500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DataStorages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&gt; ping 172.16.30.10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172.16.30.10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=1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=62 time=45.433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172.16.30.10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=2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=62 time=16.021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172.16.30.10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=3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=62 time=21.488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172.16.30.10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=4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=62 time=33.739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172.16.30.10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=5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=62 time=18.943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DataStorages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&gt; ping 172.16.20.20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172.16.20.20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=1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=63 time=20.207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172.16.20.20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=2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=63 time=9.993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172.16.20.20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=3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=63 time=7.311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172.16.20.20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=4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=63 time=4.706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172.16.20.20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=5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=63 time=4.949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DataStorages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&gt; ping 192.168.10.10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192.168.10.10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=1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=62 time=26.047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192.168.10.10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=2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=62 time=20.764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192.168.10.10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=3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=62 time=19.546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192.168.10.10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=4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=62 time=16.562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192.168.10.10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=5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=62 time=20.148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DataStorages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&gt; ping 192.168.60.10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192.168.60.10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=1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=61 time=51.457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192.168.60.10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=2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=61 time=34.316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192.168.60.10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=3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=61 time=44.072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192.168.60.10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=4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=61 time=28.981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192.168.60.10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=5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=61 time=33.650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ru-R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42635" y="1248400"/>
            <a:ext cx="325281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Backend&gt;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NAME        : Backend[1]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IP/MASK     : 192.168.20.10/24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GATEWAY     : 192.168.20.1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DNS         :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MAC         : 00:50:79:66:68:11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LPORT       : 20000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RHOST:PORT  : 127.0.0.1:30000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MTU         : 1500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Backend&gt; ping 172.16.20.10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172.16.20.10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=1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=61 time=58.054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172.16.20.10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=2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=61 time=34.480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172.16.20.10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=3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=61 time=33.471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172.16.20.10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=4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=61 time=35.810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172.16.20.10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=5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=61 time=40.923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Backend&gt; ping 172.16.40.20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172.16.40.20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=1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=62 time=24.905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172.16.40.20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=2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=62 time=32.695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172.16.40.20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=3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=62 time=16.441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172.16.40.20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=4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=62 time=30.143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172.16.40.20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=5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=62 time=22.482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Backend&gt; ping 192.168.10.10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192.168.10.10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=1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=63 time=9.530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192.168.10.10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=2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=63 time=4.216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192.168.10.10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=3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=63 time=11.714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192.168.10.10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=4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=63 time=6.419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192.168.10.10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=5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=63 time=4.508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Backend&gt; ping 192.168.50.10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192.168.50.10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=1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=62 time=37.065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192.168.50.10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=2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=62 time=30.629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192.168.50.10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=3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=62 time=17.702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192.168.50.10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=4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=62 time=17.793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84 bytes from 192.168.50.10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icmp_seq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=5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=62 time=24.910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ru-R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7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1362" y="197708"/>
            <a:ext cx="397887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Backend&gt; sh ip</a:t>
            </a:r>
          </a:p>
          <a:p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NAME        : Backend[1]</a:t>
            </a:r>
          </a:p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IP/MASK     : 192.168.50.10/24</a:t>
            </a:r>
          </a:p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GATEWAY     : 192.168.50.1</a:t>
            </a:r>
          </a:p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DNS         :</a:t>
            </a:r>
          </a:p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MAC         : 00:50:79:66:68:14</a:t>
            </a:r>
          </a:p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LPORT       : 20000</a:t>
            </a:r>
          </a:p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RHOST:PORT  : 127.0.0.1:30000</a:t>
            </a:r>
          </a:p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MTU         : 1500</a:t>
            </a:r>
          </a:p>
          <a:p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Backend&gt; ping 172.16.20.10</a:t>
            </a:r>
          </a:p>
          <a:p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84 bytes from 172.16.20.10 icmp_seq=1 ttl=60 time=82.170 ms</a:t>
            </a:r>
          </a:p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84 bytes from 172.16.20.10 icmp_seq=2 ttl=60 time=44.491 ms</a:t>
            </a:r>
          </a:p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84 bytes from 172.16.20.10 icmp_seq=3 ttl=60 time=51.218 ms</a:t>
            </a:r>
          </a:p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84 bytes from 172.16.20.10 icmp_seq=4 ttl=60 time=53.849 ms</a:t>
            </a:r>
          </a:p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84 bytes from 172.16.20.10 icmp_seq=5 ttl=60 time=39.818 ms</a:t>
            </a:r>
          </a:p>
          <a:p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Backend&gt; ping 172.16.10.20</a:t>
            </a:r>
          </a:p>
          <a:p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84 bytes from 172.16.10.20 icmp_seq=1 ttl=61 time=45.378 ms</a:t>
            </a:r>
          </a:p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84 bytes from 172.16.10.20 icmp_seq=2 ttl=61 time=31.606 ms</a:t>
            </a:r>
          </a:p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84 bytes from 172.16.10.20 icmp_seq=3 ttl=61 time=32.584 ms</a:t>
            </a:r>
          </a:p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84 bytes from 172.16.10.20 icmp_seq=4 ttl=61 time=34.777 ms</a:t>
            </a:r>
          </a:p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84 bytes from 172.16.10.20 icmp_seq=5 ttl=61 time=36.124 ms</a:t>
            </a:r>
          </a:p>
          <a:p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Backend&gt; ping 192.168.30.10</a:t>
            </a:r>
          </a:p>
          <a:p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84 bytes from 192.168.30.10 icmp_seq=1 ttl=62 time=37.091 ms</a:t>
            </a:r>
          </a:p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84 bytes from 192.168.30.10 icmp_seq=2 ttl=62 time=16.368 ms</a:t>
            </a:r>
          </a:p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84 bytes from 192.168.30.10 icmp_seq=3 ttl=62 time=19.882 ms</a:t>
            </a:r>
          </a:p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84 bytes from 192.168.30.10 icmp_seq=4 ttl=62 time=31.171 ms</a:t>
            </a:r>
          </a:p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84 bytes from 192.168.30.10 icmp_seq=5 ttl=62 time=18.169 ms</a:t>
            </a:r>
          </a:p>
          <a:p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Backend&gt; ping 192.168.40.10</a:t>
            </a:r>
          </a:p>
          <a:p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84 bytes from 192.168.40.10 icmp_seq=1 ttl=63 time=3.887 ms</a:t>
            </a:r>
          </a:p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84 bytes from 192.168.40.10 icmp_seq=2 ttl=63 time=4.561 ms</a:t>
            </a:r>
          </a:p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84 bytes from 192.168.40.10 icmp_seq=3 ttl=63 time=4.149 ms</a:t>
            </a:r>
          </a:p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84 bytes from 192.168.40.10 icmp_seq=4 ttl=63 time=5.084 ms</a:t>
            </a:r>
          </a:p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84 bytes from 192.168.40.10 icmp_seq=5 ttl=63 time=4.635 ms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07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948" y="504905"/>
            <a:ext cx="910281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Выводы: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Проверив таблицы маршрутизации,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VxLAN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-туннели 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ICMP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-проверку клиентских устройств, убеждаемся, что географически распределённые центры обработки данных в Москве и Амстердаме функционируют как внутри своих автономных систем, так и друг с другом через внешнего провайдера.</a:t>
            </a:r>
            <a:b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Основной задачей проектной работы было закрепление материала, полученного из прошлых лекций и выполненных лабораторных работ, а также изучение работы и построение топологии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MultiSite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для географически удалённых ЦОД.</a:t>
            </a:r>
            <a:b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После выполнения всех лабораторных и проектной работы планирую дальше изучать работу больших сетей, в частности углубиться в протокол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BGP.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41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9330" y="2776152"/>
            <a:ext cx="6598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07611" y="5226327"/>
            <a:ext cx="260315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Гаджикулиев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Руслан</a:t>
            </a:r>
          </a:p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тарший системный инженер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ОТР 2000</a:t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gadzhikuliev.ruslan@otr.ru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rgadzhikuliev@yandex.ru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github.com/gadzhikuliev</a:t>
            </a:r>
            <a:endParaRPr lang="en-US" dirty="0"/>
          </a:p>
          <a:p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73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703" y="436606"/>
            <a:ext cx="108992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Цель: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Спроектировать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отказоустойчивое, масштабируемое решение сети ЦОД для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видеохостинга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Проектирование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отказоустойчивой и масштабируемой 5-stage топологии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Clos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для двух ЦОД</a:t>
            </a: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Проектирование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DCI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interconnection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между площадками</a:t>
            </a: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Проектирование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адресного пространства</a:t>
            </a: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Проектирование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сетевых зон и взаимодействия между ними (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QA 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29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016" y="449454"/>
            <a:ext cx="10849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Физическая схема сети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Проектируемые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ЦОДы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будут находиться в Москве (AS 65001) и Амстердаме (AS 65002). Соединять их планируем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через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ряд провайдеров, которые в нашей схеме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обозначены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L3-коммутатором DCI с AS 65000.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" y="2293691"/>
            <a:ext cx="12073588" cy="425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4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604" y="428368"/>
            <a:ext cx="109810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Используемые технологии:</a:t>
            </a:r>
          </a:p>
          <a:p>
            <a:endParaRPr lang="ru-RU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OSPF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– для построения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-связанности внутри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 (Underlay)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BGP EVPN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– для построения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Overlay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-сети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L2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поверх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L3 Underlay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VxLAN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– для построения туннельной связанности между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VTEP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-устройствами и инкапсуляции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L2 Ethernet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UDP-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дейтаграмму (порт 4789) и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L3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-пакет.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02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612" y="2100649"/>
            <a:ext cx="97124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Развертывание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EVPN-V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LAN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обеспечивает следующие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преимущества: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- Программируемость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позволяющая легко осуществлять автоматизацию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- Архитектура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основе открытых стандартов обеспечивает прямую и обратную совместимость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- Интегрированное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эффективное подключение на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2/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 помощью обучения на основе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Control Plane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Повышает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масштабируемость за счет использования 24-разрядных идентификаторов в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виртуализированных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облачных средах, позволяя создавать 16 миллионов изолированных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сетей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Сегментирование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внутренней сети и нескольких корпоративных сетей и сетей центров обработки данных, позволяющее безопасно отделять трафик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Минимизация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домена сбоя повышает надежность вашей сети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Мобильность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MAC-адресов обеспечивает гибкие, и одновременно простые возможности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развертывания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Устраняет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необходимость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STP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3612" y="370704"/>
            <a:ext cx="101054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EVPN — это расширение BGP, которое позволяет сети передавать информацию о доступности конечного устройства, такую как MAC-адреса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L2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IP-адреса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Эта технология плоскости управления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 Plane)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MP-BGP для распределения MAC-адресов и IP-адресов конечных устройств, где MAC-адреса рассматриваются как маршруты.</a:t>
            </a:r>
          </a:p>
        </p:txBody>
      </p:sp>
    </p:spTree>
    <p:extLst>
      <p:ext uri="{BB962C8B-B14F-4D97-AF65-F5344CB8AC3E}">
        <p14:creationId xmlns:p14="http://schemas.microsoft.com/office/powerpoint/2010/main" val="426578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1448" y="1231895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Москва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4247" y="255373"/>
            <a:ext cx="2304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Сетевые зоны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261936"/>
              </p:ext>
            </p:extLst>
          </p:nvPr>
        </p:nvGraphicFramePr>
        <p:xfrm>
          <a:off x="963826" y="1807059"/>
          <a:ext cx="10486770" cy="3924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1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981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981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981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981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9811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9811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Gateway / Interface VLAN IP Address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VLAN ID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VLAN Name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VRF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VNI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172.16.10.0/24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172.16.10.1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10-DataStorage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Сеть для размещения систем </a:t>
                      </a:r>
                      <a:r>
                        <a:rPr lang="ru-RU" sz="1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хранения </a:t>
                      </a:r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 загруженными видео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172.16.20.0/24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172.16.20.1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20-BackEnd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Сеть для размещения узлов с бизнес-логикой веб и мобильного приложения, баз данных и ковертирования видео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172.16.30.0/24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172.16.30.1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30-FrontEnd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Сеть для размещения узлов с веб-серверами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172.16.40.0/24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172.16.40.1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40-QA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Сеть для размещения разрабатываемых и тестируемых версий сервиса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84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2529" y="58464"/>
            <a:ext cx="1791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Амстердам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745135"/>
              </p:ext>
            </p:extLst>
          </p:nvPr>
        </p:nvGraphicFramePr>
        <p:xfrm>
          <a:off x="638432" y="593923"/>
          <a:ext cx="10729782" cy="6054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8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28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328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328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3282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3282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3282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5125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Gateway / Interface VLAN IP Address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VLAN ID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VLAN Name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VRF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VNI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2157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192.168.10.0/24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192.168.10.1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10-DataStorages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Сеть для размещения систем храненения с загруженными видео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2157"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192.168.20.0/24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192.168.20.1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20-Backend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Сеть для размещения узлов с бизнес-логикой веб и мобильного приложения, баз данных и ковертирования видео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2157"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192.168.30.0/24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192.168.30.1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30-Frontend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2030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Сеть для размещения узлов с веб-серверами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2157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192.168.40.0/24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192.168.40.1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40-DataStorages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2040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Сеть для размещения систем храненения с загруженными видео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42157"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192.168.50.0/24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192.168.50.1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50-Backend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2050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Сеть для размещения узлов с бизнес-логикой веб и мобильного приложения, баз данных и ковертирования видео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42157"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192.168.60.0/24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192.168.60.1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60-Frontend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2060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Сеть для размещения узлов с веб-серверами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35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1406" y="428367"/>
            <a:ext cx="425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Настройка протокола </a:t>
            </a:r>
            <a:r>
              <a:rPr lang="en-US" dirty="0" smtClean="0"/>
              <a:t>OSPF </a:t>
            </a:r>
            <a:r>
              <a:rPr lang="ru-RU" dirty="0" smtClean="0"/>
              <a:t>для </a:t>
            </a:r>
            <a:r>
              <a:rPr lang="en-US" dirty="0" smtClean="0"/>
              <a:t>Underlay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030156" y="1243915"/>
            <a:ext cx="307271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LEAF2-Moscow:</a:t>
            </a:r>
            <a:endParaRPr lang="ru-RU" sz="10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ospf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router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ospf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UNDERLAY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router-id 10.0.0.3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redistribute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bgp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65001 route-map eBGP2OSPF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interface loopback0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address 10.0.0.3/32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router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ospf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UNDERLAY area 0.0.0.0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interface loopback1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address 10.1.1.2/32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router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ospf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UNDERLAY area 0.0.0.0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interface loopback2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description Multi-Site Interface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address 1.1.1.1/32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router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ospf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UNDERLAY area 0.0.0.0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interface Ethernet1/1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description Link to SPINE-Moscow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no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switchport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mtu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9216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medium p2p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unnumbered loopback0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ospf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network point-to-point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router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ospf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UNDERLAY area 0.0.0.0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no shutdown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06098" y="1243916"/>
            <a:ext cx="244490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LEAF1-Moscow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ospf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router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ospf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UNDERLAY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router-id 10.0.0.2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interface loopback0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address 10.0.0.2/32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router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ospf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UNDERLAY area 0.0.0.0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interface loopback1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address 10.1.1.1/32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router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ospf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UNDERLAY area 0.0.0.0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interface Ethernet1/1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description Link to SPINE-Moscow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no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switchport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mtu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9216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medium p2p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unnumbered loopback0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ospf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network point-to-point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router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ospf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UNDERLAY area 0.0.0.0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no shutdown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1406" y="1243915"/>
            <a:ext cx="2685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SPINE-Moscow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ospf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router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ospf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UNDERLAY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router-id 10.0.0.1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interface loopback0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address 10.0.0.1/32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router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ospf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UNDERLAY area 0.0.0.0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interface Ethernet1/1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description Link to LEAF1-Moscow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no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switchport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mtu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9216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medium p2p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unnumbered loopback0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ospf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network point-to-point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router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ospf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UNDERLAY area 0.0.0.0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no shutdown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interface Ethernet1/2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description Link to LEAF2-Moscow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no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switchport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mtu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9216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medium p2p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unnumbered loopback0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ospf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network point-to-point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router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ospf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UNDERLAY area 0.0.0.0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no shutdown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4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3655" y="129396"/>
            <a:ext cx="81989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Настройка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BGP EVPN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 примере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LEAF2-Moscow</a:t>
            </a:r>
          </a:p>
          <a:p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LEAF2-Moscow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является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также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, поэтому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у него есть дополнительные настройки</a:t>
            </a:r>
            <a:r>
              <a:rPr lang="ru-RU" sz="1400" dirty="0"/>
              <a:t/>
            </a:r>
            <a:br>
              <a:rPr lang="ru-RU" sz="1400" dirty="0"/>
            </a:b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6772" y="1206614"/>
            <a:ext cx="31569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evpn</a:t>
            </a:r>
            <a:r>
              <a:rPr lang="en-US" sz="1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multisite border-gateway</a:t>
            </a:r>
            <a:endParaRPr lang="en-US" sz="1000" b="1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nve1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no shutdown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host-reachability protocol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bgp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source-interface loopback1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multisite border-gateway interface loopback2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member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vni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990 associate-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vrf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member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vni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1010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suppress-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ingress-replication protocol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bgp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member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vni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1020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suppress-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ingress-replication protocol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bgp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member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vni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1030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suppress-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ingress-replication protocol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bgp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member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vni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1040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suppress-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ingress-replication protocol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bgp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71327" y="1206614"/>
            <a:ext cx="36246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interface Ethernet1/1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description Link to SPINE-Moscow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no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switchport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mtu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9216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medium p2p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unnumbered loopback0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ospf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network point-to-point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router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ospf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UNDERLAY area 0.0.0.0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no shutdown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evpn</a:t>
            </a:r>
            <a:r>
              <a:rPr lang="en-US" sz="1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multisite fabric-tracking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interface Ethernet1/2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description Link to DCI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no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switchport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mtu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9216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address 195.11.20.2/30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no shutdown</a:t>
            </a:r>
          </a:p>
          <a:p>
            <a:r>
              <a:rPr lang="en-US" sz="1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evpn</a:t>
            </a:r>
            <a:r>
              <a:rPr lang="en-US" sz="1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multisite dci-tracking</a:t>
            </a:r>
            <a:endParaRPr lang="ru-RU" sz="1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19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лубина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244</TotalTime>
  <Words>2013</Words>
  <Application>Microsoft Office PowerPoint</Application>
  <PresentationFormat>Широкоэкранный</PresentationFormat>
  <Paragraphs>474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Corbel</vt:lpstr>
      <vt:lpstr>Глубина</vt:lpstr>
      <vt:lpstr>"Проектирование распределенной сети ЦОД для видеохостинга"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"Проектирование распределенной сети ЦОД для видеохостинга"</dc:title>
  <dc:creator>Ruslan</dc:creator>
  <cp:lastModifiedBy>Ruslan</cp:lastModifiedBy>
  <cp:revision>105</cp:revision>
  <dcterms:created xsi:type="dcterms:W3CDTF">2023-09-17T16:00:10Z</dcterms:created>
  <dcterms:modified xsi:type="dcterms:W3CDTF">2023-09-20T21:38:24Z</dcterms:modified>
</cp:coreProperties>
</file>