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24"/>
  </p:notesMasterIdLst>
  <p:handoutMasterIdLst>
    <p:handoutMasterId r:id="rId25"/>
  </p:handoutMasterIdLst>
  <p:sldIdLst>
    <p:sldId id="316" r:id="rId3"/>
    <p:sldId id="321" r:id="rId4"/>
    <p:sldId id="305" r:id="rId5"/>
    <p:sldId id="329" r:id="rId6"/>
    <p:sldId id="281" r:id="rId7"/>
    <p:sldId id="320" r:id="rId8"/>
    <p:sldId id="327" r:id="rId9"/>
    <p:sldId id="330" r:id="rId10"/>
    <p:sldId id="328" r:id="rId11"/>
    <p:sldId id="325" r:id="rId12"/>
    <p:sldId id="331" r:id="rId13"/>
    <p:sldId id="310" r:id="rId14"/>
    <p:sldId id="326" r:id="rId15"/>
    <p:sldId id="332" r:id="rId16"/>
    <p:sldId id="333" r:id="rId17"/>
    <p:sldId id="334" r:id="rId18"/>
    <p:sldId id="302" r:id="rId19"/>
    <p:sldId id="335" r:id="rId20"/>
    <p:sldId id="314" r:id="rId21"/>
    <p:sldId id="323" r:id="rId22"/>
    <p:sldId id="324" r:id="rId23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2773" autoAdjust="0"/>
  </p:normalViewPr>
  <p:slideViewPr>
    <p:cSldViewPr>
      <p:cViewPr>
        <p:scale>
          <a:sx n="100" d="100"/>
          <a:sy n="100" d="100"/>
        </p:scale>
        <p:origin x="516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elcolas/DscConfigurationData" TargetMode="External"/><Relationship Id="rId2" Type="http://schemas.openxmlformats.org/officeDocument/2006/relationships/hyperlink" Target="https://github.com/powershellOrg/DSC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twitter.com/gaelcolas" TargetMode="External"/><Relationship Id="rId7" Type="http://schemas.openxmlformats.org/officeDocument/2006/relationships/hyperlink" Target="https://github.com/gaelcola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hyperlink" Target="https://gaelcolas.com/" TargetMode="External"/><Relationship Id="rId4" Type="http://schemas.openxmlformats.org/officeDocument/2006/relationships/image" Target="../media/image10.jpeg"/><Relationship Id="rId9" Type="http://schemas.openxmlformats.org/officeDocument/2006/relationships/image" Target="../media/image13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evopscollective.org/maybe-infrastructure-as-code-isnt-the-right-way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tevenmurawski.com/powershell/2016/03/dsc-partial-configurations-are-the-devil's-workshop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Sense of DSC Configuration Data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Gael Colas @ SynEdgy Limited</a:t>
            </a:r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How to store and Manage Config Data?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PSD1 files?</a:t>
            </a:r>
          </a:p>
          <a:p>
            <a:endParaRPr lang="de-DE" dirty="0"/>
          </a:p>
          <a:p>
            <a:r>
              <a:rPr lang="de-DE" dirty="0"/>
              <a:t>Database / CMDB</a:t>
            </a:r>
          </a:p>
          <a:p>
            <a:endParaRPr lang="de-DE" dirty="0"/>
          </a:p>
          <a:p>
            <a:r>
              <a:rPr lang="de-DE" dirty="0"/>
              <a:t>Manage Data within custom script?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How do you see and edit the policy?</a:t>
            </a:r>
          </a:p>
          <a:p>
            <a:pPr marL="0" indent="0">
              <a:buNone/>
            </a:pPr>
            <a:r>
              <a:rPr lang="de-DE" dirty="0"/>
              <a:t>Is it self documenting?</a:t>
            </a:r>
          </a:p>
        </p:txBody>
      </p:sp>
    </p:spTree>
    <p:extLst>
      <p:ext uri="{BB962C8B-B14F-4D97-AF65-F5344CB8AC3E}">
        <p14:creationId xmlns:p14="http://schemas.microsoft.com/office/powerpoint/2010/main" val="210495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The Lost way...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1916832"/>
            <a:ext cx="8928992" cy="4392488"/>
          </a:xfrm>
        </p:spPr>
        <p:txBody>
          <a:bodyPr/>
          <a:lstStyle/>
          <a:p>
            <a:r>
              <a:rPr lang="de-DE" dirty="0">
                <a:hlinkClick r:id="rId2"/>
              </a:rPr>
              <a:t>DSC Tooling</a:t>
            </a:r>
            <a:r>
              <a:rPr lang="de-DE" dirty="0"/>
              <a:t>, 2014 – Steve Murawski &amp; Dave Wyatt</a:t>
            </a:r>
          </a:p>
          <a:p>
            <a:pPr marL="0" indent="0">
              <a:buNone/>
            </a:pPr>
            <a:r>
              <a:rPr lang="de-DE" dirty="0"/>
              <a:t>Layered approach</a:t>
            </a:r>
          </a:p>
          <a:p>
            <a:pPr>
              <a:buFontTx/>
              <a:buChar char="-"/>
            </a:pPr>
            <a:r>
              <a:rPr lang="de-DE" dirty="0"/>
              <a:t>AllNodes</a:t>
            </a:r>
          </a:p>
          <a:p>
            <a:pPr>
              <a:buFontTx/>
              <a:buChar char="-"/>
            </a:pPr>
            <a:r>
              <a:rPr lang="de-DE" dirty="0"/>
              <a:t>SiteData</a:t>
            </a:r>
          </a:p>
          <a:p>
            <a:pPr>
              <a:buFontTx/>
              <a:buChar char="-"/>
            </a:pPr>
            <a:r>
              <a:rPr lang="de-DE" dirty="0"/>
              <a:t>Services</a:t>
            </a:r>
          </a:p>
          <a:p>
            <a:pPr>
              <a:buFontTx/>
              <a:buChar char="-"/>
            </a:pPr>
            <a:r>
              <a:rPr lang="de-DE" dirty="0"/>
              <a:t>Credentials</a:t>
            </a:r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r>
              <a:rPr lang="de-DE" dirty="0"/>
              <a:t>Refreshed here: </a:t>
            </a:r>
            <a:r>
              <a:rPr lang="de-DE" dirty="0">
                <a:hlinkClick r:id="rId3"/>
              </a:rPr>
              <a:t>DscConfigurationData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70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DscConfigurationData</a:t>
            </a:r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What Others do?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Chef Databags</a:t>
            </a:r>
          </a:p>
          <a:p>
            <a:endParaRPr lang="de-DE" dirty="0"/>
          </a:p>
          <a:p>
            <a:r>
              <a:rPr lang="de-DE" dirty="0"/>
              <a:t>Puppet Hiera</a:t>
            </a:r>
          </a:p>
          <a:p>
            <a:endParaRPr lang="de-DE" dirty="0"/>
          </a:p>
          <a:p>
            <a:r>
              <a:rPr lang="de-DE" dirty="0"/>
              <a:t>Runtime Data &amp; Predefined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2924944"/>
            <a:ext cx="9144000" cy="372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2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What DscConfigurationData lacks of?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1916832"/>
            <a:ext cx="8928992" cy="4392488"/>
          </a:xfrm>
        </p:spPr>
        <p:txBody>
          <a:bodyPr/>
          <a:lstStyle/>
          <a:p>
            <a:r>
              <a:rPr lang="de-DE" dirty="0"/>
              <a:t>Dynamic hierarchy (i.e. no Environment layer for instance)</a:t>
            </a:r>
          </a:p>
          <a:p>
            <a:endParaRPr lang="de-DE" dirty="0"/>
          </a:p>
          <a:p>
            <a:r>
              <a:rPr lang="de-DE" dirty="0"/>
              <a:t>Lookup customisation and declaration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Abstraction of the Storage of Data</a:t>
            </a:r>
          </a:p>
          <a:p>
            <a:endParaRPr lang="de-DE" dirty="0"/>
          </a:p>
          <a:p>
            <a:r>
              <a:rPr lang="de-DE" dirty="0"/>
              <a:t>Abstraction of the Format of data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696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Hierachical Data in PowerShell?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1916832"/>
            <a:ext cx="8928992" cy="2592288"/>
          </a:xfrm>
        </p:spPr>
        <p:txBody>
          <a:bodyPr/>
          <a:lstStyle/>
          <a:p>
            <a:r>
              <a:rPr lang="de-DE" dirty="0"/>
              <a:t>File System is nice, but very specific</a:t>
            </a:r>
          </a:p>
          <a:p>
            <a:endParaRPr lang="de-DE" dirty="0"/>
          </a:p>
          <a:p>
            <a:r>
              <a:rPr lang="de-DE" dirty="0"/>
              <a:t>PS Providers?</a:t>
            </a:r>
          </a:p>
          <a:p>
            <a:pPr lvl="1"/>
            <a:r>
              <a:rPr lang="de-DE" dirty="0"/>
              <a:t>Tried Simplex</a:t>
            </a:r>
          </a:p>
          <a:p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251520" y="4509120"/>
            <a:ext cx="84249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The  at the end of the tunnel </a:t>
            </a:r>
            <a:r>
              <a:rPr lang="de-DE" dirty="0">
                <a:sym typeface="Wingdings" panose="05000000000000000000" pitchFamily="2" charset="2"/>
              </a:rPr>
              <a:t>PowerShell variables!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  <a:p>
            <a:r>
              <a:rPr lang="de-DE" dirty="0"/>
              <a:t>New Module: Datum</a:t>
            </a:r>
          </a:p>
        </p:txBody>
      </p:sp>
    </p:spTree>
    <p:extLst>
      <p:ext uri="{BB962C8B-B14F-4D97-AF65-F5344CB8AC3E}">
        <p14:creationId xmlns:p14="http://schemas.microsoft.com/office/powerpoint/2010/main" val="392758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76699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Credentials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2204864"/>
            <a:ext cx="8640960" cy="4392488"/>
          </a:xfrm>
        </p:spPr>
        <p:txBody>
          <a:bodyPr/>
          <a:lstStyle/>
          <a:p>
            <a:r>
              <a:rPr lang="de-DE" dirty="0"/>
              <a:t>Credential is data, but with security needs</a:t>
            </a:r>
          </a:p>
          <a:p>
            <a:endParaRPr lang="de-DE" dirty="0"/>
          </a:p>
          <a:p>
            <a:r>
              <a:rPr lang="de-DE" dirty="0"/>
              <a:t>If you abstract the storage, pull from Vault</a:t>
            </a:r>
          </a:p>
          <a:p>
            <a:endParaRPr lang="de-DE" dirty="0"/>
          </a:p>
          <a:p>
            <a:r>
              <a:rPr lang="de-DE" dirty="0"/>
              <a:t>If you store locally for build, encrypt to disk: ProtectedData (By Dave Wyatt)</a:t>
            </a:r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2204864"/>
            <a:ext cx="8640960" cy="4392488"/>
          </a:xfrm>
        </p:spPr>
        <p:txBody>
          <a:bodyPr/>
          <a:lstStyle/>
          <a:p>
            <a:r>
              <a:rPr lang="de-DE" dirty="0"/>
              <a:t>Configuration Data is the key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Use override-only, inheritence structure</a:t>
            </a:r>
          </a:p>
          <a:p>
            <a:endParaRPr lang="de-DE" dirty="0"/>
          </a:p>
          <a:p>
            <a:r>
              <a:rPr lang="de-DE" dirty="0"/>
              <a:t>Make your Policy visible and accessible</a:t>
            </a:r>
          </a:p>
          <a:p>
            <a:endParaRPr lang="de-DE" dirty="0"/>
          </a:p>
          <a:p>
            <a:r>
              <a:rPr lang="de-DE" dirty="0"/>
              <a:t>Try Datum and give me feedback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00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verything is f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39234"/>
            <a:ext cx="8496944" cy="477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3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219434" y="3227244"/>
            <a:ext cx="8385014" cy="2765316"/>
          </a:xfrm>
          <a:prstGeom prst="rect">
            <a:avLst/>
          </a:prstGeom>
          <a:solidFill>
            <a:srgbClr val="008080"/>
          </a:solidFill>
        </p:spPr>
        <p:txBody>
          <a:bodyPr vert="horz" lIns="360000"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GB" sz="2400" kern="0" dirty="0"/>
              <a:t>Gael Colas</a:t>
            </a:r>
            <a:br>
              <a:rPr lang="en-GB" sz="2400" kern="0" dirty="0"/>
            </a:br>
            <a:r>
              <a:rPr lang="en-GB" sz="2000" i="1" kern="0" dirty="0"/>
              <a:t>Cloud &amp; Windows Automation Consultant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1477543" cy="161393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pic>
        <p:nvPicPr>
          <p:cNvPr id="12" name="Picture 10" descr="https://image.freepik.com/free-icon/twitter-logo_318-40209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419" y="522950"/>
            <a:ext cx="639690" cy="63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8"/>
          <p:cNvSpPr txBox="1">
            <a:spLocks/>
          </p:cNvSpPr>
          <p:nvPr/>
        </p:nvSpPr>
        <p:spPr>
          <a:xfrm rot="16200000">
            <a:off x="4596481" y="-138510"/>
            <a:ext cx="493329" cy="201759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2400" dirty="0"/>
              <a:t>@gaelcolas</a:t>
            </a:r>
          </a:p>
        </p:txBody>
      </p:sp>
      <p:pic>
        <p:nvPicPr>
          <p:cNvPr id="14" name="Picture 12" descr="https://image.freepik.com/free-icon/wordpress-logo_318-40291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690" y="514559"/>
            <a:ext cx="646974" cy="64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s://assets-cdn.github.com/images/modules/logos_page/GitHub-Mark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483" y="395613"/>
            <a:ext cx="864276" cy="8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Content Placeholder 11"/>
          <p:cNvPicPr>
            <a:picLocks noGrp="1" noChangeAspect="1"/>
          </p:cNvPicPr>
          <p:nvPr>
            <p:ph idx="4294967295"/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1900" y="4046922"/>
            <a:ext cx="4762500" cy="2200275"/>
          </a:xfrm>
        </p:spPr>
      </p:pic>
      <p:sp>
        <p:nvSpPr>
          <p:cNvPr id="17" name="Rectangle 16"/>
          <p:cNvSpPr/>
          <p:nvPr/>
        </p:nvSpPr>
        <p:spPr>
          <a:xfrm>
            <a:off x="972857" y="5069230"/>
            <a:ext cx="1340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Chancery" panose="03020702040506060504" pitchFamily="66" charset="0"/>
              </a:rPr>
              <a:t>Dev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02037" y="5069230"/>
            <a:ext cx="12506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Chancery" panose="03020702040506060504" pitchFamily="66" charset="0"/>
              </a:rPr>
              <a:t>Ops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71900" y="5530895"/>
            <a:ext cx="4914758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38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0715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Policy-Driven Infrastructure</a:t>
            </a:r>
          </a:p>
          <a:p>
            <a:r>
              <a:rPr lang="de-DE" dirty="0"/>
              <a:t>What we‘re told</a:t>
            </a:r>
          </a:p>
          <a:p>
            <a:r>
              <a:rPr lang="de-DE" dirty="0"/>
              <a:t>Why it does not scale</a:t>
            </a:r>
          </a:p>
          <a:p>
            <a:r>
              <a:rPr lang="de-DE" dirty="0"/>
              <a:t>Workarounds</a:t>
            </a:r>
          </a:p>
          <a:p>
            <a:r>
              <a:rPr lang="de-DE" dirty="0"/>
              <a:t>How to do it?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Policy-Driven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 Infrastructure as Code is the wrong name!</a:t>
            </a:r>
          </a:p>
          <a:p>
            <a:pPr marL="0" indent="0">
              <a:buNone/>
            </a:pPr>
            <a:r>
              <a:rPr lang="de-DE" dirty="0"/>
              <a:t>Don Jones‘ </a:t>
            </a:r>
            <a:r>
              <a:rPr lang="de-DE" dirty="0">
                <a:hlinkClick r:id="rId2"/>
              </a:rPr>
              <a:t>„Maybe IaC isn‘t the right way“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Runtime vs Policy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DSC is prescriptive, and it‘s good!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DSC‘s missing bits...</a:t>
            </a:r>
          </a:p>
          <a:p>
            <a:pPr lvl="1">
              <a:buFontTx/>
              <a:buChar char="-"/>
            </a:pPr>
            <a:r>
              <a:rPr lang="de-DE" dirty="0"/>
              <a:t>The case for notification/action</a:t>
            </a:r>
          </a:p>
        </p:txBody>
      </p:sp>
    </p:spTree>
    <p:extLst>
      <p:ext uri="{BB962C8B-B14F-4D97-AF65-F5344CB8AC3E}">
        <p14:creationId xmlns:p14="http://schemas.microsoft.com/office/powerpoint/2010/main" val="359690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Separating What from Where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00808"/>
            <a:ext cx="5875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In the Configuration Script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916832"/>
            <a:ext cx="86010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2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On the field...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effectLst/>
              </a:rPr>
              <a:t>We need to:</a:t>
            </a:r>
          </a:p>
          <a:p>
            <a:r>
              <a:rPr lang="en-GB" dirty="0">
                <a:effectLst/>
              </a:rPr>
              <a:t>Manage 2000 nodes</a:t>
            </a:r>
          </a:p>
          <a:p>
            <a:r>
              <a:rPr lang="en-GB" dirty="0">
                <a:effectLst/>
              </a:rPr>
              <a:t>10 sites</a:t>
            </a:r>
          </a:p>
          <a:p>
            <a:r>
              <a:rPr lang="en-GB" dirty="0">
                <a:effectLst/>
              </a:rPr>
              <a:t>3+ Environments</a:t>
            </a:r>
          </a:p>
          <a:p>
            <a:r>
              <a:rPr lang="en-GB" dirty="0">
                <a:effectLst/>
              </a:rPr>
              <a:t>across 30 services</a:t>
            </a:r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>
              <a:buNone/>
            </a:pPr>
            <a:r>
              <a:rPr lang="en-GB" dirty="0">
                <a:effectLst/>
              </a:rPr>
              <a:t>Abstract resources to services:</a:t>
            </a:r>
          </a:p>
          <a:p>
            <a:pPr>
              <a:buFontTx/>
              <a:buChar char="-"/>
            </a:pPr>
            <a:r>
              <a:rPr lang="en-GB" dirty="0">
                <a:effectLst/>
              </a:rPr>
              <a:t>I want service </a:t>
            </a:r>
            <a:r>
              <a:rPr lang="en-GB" i="1" dirty="0">
                <a:effectLst/>
              </a:rPr>
              <a:t>x</a:t>
            </a:r>
            <a:r>
              <a:rPr lang="en-GB" dirty="0">
                <a:effectLst/>
              </a:rPr>
              <a:t> in each site…</a:t>
            </a:r>
          </a:p>
          <a:p>
            <a:pPr>
              <a:buFontTx/>
              <a:buChar char="-"/>
            </a:pPr>
            <a:r>
              <a:rPr lang="en-GB" dirty="0">
                <a:effectLst/>
              </a:rPr>
              <a:t>Hey, we’ve got a new site…</a:t>
            </a: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228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The Case against Named Configuration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One name = one MOF</a:t>
            </a:r>
          </a:p>
          <a:p>
            <a:r>
              <a:rPr lang="en-GB" dirty="0">
                <a:effectLst/>
              </a:rPr>
              <a:t>Multiple Nodes = on one MOF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How do you define Node specific info?</a:t>
            </a:r>
          </a:p>
          <a:p>
            <a:pPr lvl="1"/>
            <a:r>
              <a:rPr lang="en-GB" dirty="0">
                <a:effectLst/>
              </a:rPr>
              <a:t>Certificate</a:t>
            </a:r>
          </a:p>
          <a:p>
            <a:pPr lvl="1"/>
            <a:r>
              <a:rPr lang="en-GB" dirty="0">
                <a:effectLst/>
              </a:rPr>
              <a:t>Credentials</a:t>
            </a:r>
          </a:p>
          <a:p>
            <a:pPr lvl="1"/>
            <a:r>
              <a:rPr lang="en-GB" dirty="0">
                <a:effectLst/>
              </a:rPr>
              <a:t>VM ID?</a:t>
            </a:r>
          </a:p>
          <a:p>
            <a:pPr lvl="1"/>
            <a:endParaRPr lang="en-GB" dirty="0">
              <a:effectLst/>
            </a:endParaRPr>
          </a:p>
          <a:p>
            <a:r>
              <a:rPr lang="en-GB" dirty="0">
                <a:effectLst/>
              </a:rPr>
              <a:t>Workarounds: Not in DSC (Orchestration)</a:t>
            </a:r>
          </a:p>
        </p:txBody>
      </p:sp>
    </p:spTree>
    <p:extLst>
      <p:ext uri="{BB962C8B-B14F-4D97-AF65-F5344CB8AC3E}">
        <p14:creationId xmlns:p14="http://schemas.microsoft.com/office/powerpoint/2010/main" val="204634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The Case against Partial Config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DSC Partial Configurations are the Devil's Workshop – </a:t>
            </a:r>
            <a:r>
              <a:rPr lang="en-GB" dirty="0">
                <a:effectLst/>
                <a:hlinkClick r:id="rId2"/>
              </a:rPr>
              <a:t>Steve Murawski</a:t>
            </a:r>
            <a:endParaRPr lang="en-GB" dirty="0">
              <a:effectLst/>
            </a:endParaRPr>
          </a:p>
          <a:p>
            <a:endParaRPr lang="de-DE" dirty="0"/>
          </a:p>
          <a:p>
            <a:r>
              <a:rPr lang="de-DE" dirty="0"/>
              <a:t>How does it relate to config Data?</a:t>
            </a:r>
          </a:p>
          <a:p>
            <a:pPr lvl="1"/>
            <a:r>
              <a:rPr lang="de-DE" dirty="0"/>
              <a:t>Visibility of the Policy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394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286</TotalTime>
  <Words>423</Words>
  <Application>Microsoft Office PowerPoint</Application>
  <PresentationFormat>On-screen Show (4:3)</PresentationFormat>
  <Paragraphs>119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Roboto</vt:lpstr>
      <vt:lpstr>Roboto Black</vt:lpstr>
      <vt:lpstr>Roboto Condensed</vt:lpstr>
      <vt:lpstr>Apple Chancery</vt:lpstr>
      <vt:lpstr>Arial</vt:lpstr>
      <vt:lpstr>Tahoma</vt:lpstr>
      <vt:lpstr>Ubuntu Mono</vt:lpstr>
      <vt:lpstr>Wingdings</vt:lpstr>
      <vt:lpstr>www.IT-Visions.de</vt:lpstr>
      <vt:lpstr>Custom Design</vt:lpstr>
      <vt:lpstr>Making Sense of DSC Configuration Data</vt:lpstr>
      <vt:lpstr>PowerPoint Presentation</vt:lpstr>
      <vt:lpstr>Agenda</vt:lpstr>
      <vt:lpstr>Policy-Driven Infrastructure</vt:lpstr>
      <vt:lpstr>Separating What from Where</vt:lpstr>
      <vt:lpstr>In the Configuration Script</vt:lpstr>
      <vt:lpstr>On the field...</vt:lpstr>
      <vt:lpstr>The Case against Named Configuration</vt:lpstr>
      <vt:lpstr>The Case against Partial Config</vt:lpstr>
      <vt:lpstr>How to store and Manage Config Data?</vt:lpstr>
      <vt:lpstr>The Lost way...</vt:lpstr>
      <vt:lpstr>Demo</vt:lpstr>
      <vt:lpstr>What Others do?</vt:lpstr>
      <vt:lpstr>What DscConfigurationData lacks of?</vt:lpstr>
      <vt:lpstr>Hierachical Data in PowerShell?</vt:lpstr>
      <vt:lpstr>Demo</vt:lpstr>
      <vt:lpstr>Credentials</vt:lpstr>
      <vt:lpstr>Summary</vt:lpstr>
      <vt:lpstr>Questions?</vt:lpstr>
      <vt:lpstr>About_Author</vt:lpstr>
      <vt:lpstr>Next Steps...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Gael Colas</cp:lastModifiedBy>
  <cp:revision>185</cp:revision>
  <dcterms:created xsi:type="dcterms:W3CDTF">2007-07-20T07:41:41Z</dcterms:created>
  <dcterms:modified xsi:type="dcterms:W3CDTF">2017-05-04T10:31:51Z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