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31"/>
  </p:notesMasterIdLst>
  <p:handoutMasterIdLst>
    <p:handoutMasterId r:id="rId32"/>
  </p:handoutMasterIdLst>
  <p:sldIdLst>
    <p:sldId id="316" r:id="rId3"/>
    <p:sldId id="314" r:id="rId4"/>
    <p:sldId id="328" r:id="rId5"/>
    <p:sldId id="305" r:id="rId6"/>
    <p:sldId id="318" r:id="rId7"/>
    <p:sldId id="281" r:id="rId8"/>
    <p:sldId id="319" r:id="rId9"/>
    <p:sldId id="320" r:id="rId10"/>
    <p:sldId id="322" r:id="rId11"/>
    <p:sldId id="323" r:id="rId12"/>
    <p:sldId id="321" r:id="rId13"/>
    <p:sldId id="326" r:id="rId14"/>
    <p:sldId id="325" r:id="rId15"/>
    <p:sldId id="327" r:id="rId16"/>
    <p:sldId id="330" r:id="rId17"/>
    <p:sldId id="310" r:id="rId18"/>
    <p:sldId id="334" r:id="rId19"/>
    <p:sldId id="336" r:id="rId20"/>
    <p:sldId id="335" r:id="rId21"/>
    <p:sldId id="331" r:id="rId22"/>
    <p:sldId id="329" r:id="rId23"/>
    <p:sldId id="332" r:id="rId24"/>
    <p:sldId id="337" r:id="rId25"/>
    <p:sldId id="324" r:id="rId26"/>
    <p:sldId id="302" r:id="rId27"/>
    <p:sldId id="333" r:id="rId28"/>
    <p:sldId id="312" r:id="rId29"/>
    <p:sldId id="313" r:id="rId3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2773" autoAdjust="0"/>
  </p:normalViewPr>
  <p:slideViewPr>
    <p:cSldViewPr>
      <p:cViewPr varScale="1">
        <p:scale>
          <a:sx n="100" d="100"/>
          <a:sy n="100" d="100"/>
        </p:scale>
        <p:origin x="516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3gamma.com/insights/architecting-speed-agile-innovators-accelerate-growth-microservices/" TargetMode="External"/><Relationship Id="rId2" Type="http://schemas.openxmlformats.org/officeDocument/2006/relationships/hyperlink" Target="https://martinfowler.com/articles/microservice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oughtworks.com/de/insights/blog/demystifying-conways-law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twitter.com/gaelcolas" TargetMode="External"/><Relationship Id="rId7" Type="http://schemas.openxmlformats.org/officeDocument/2006/relationships/hyperlink" Target="https://github.com/gaelcolas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hyperlink" Target="https://gaelcolas.com/" TargetMode="External"/><Relationship Id="rId4" Type="http://schemas.openxmlformats.org/officeDocument/2006/relationships/image" Target="../media/image28.jpeg"/><Relationship Id="rId9" Type="http://schemas.openxmlformats.org/officeDocument/2006/relationships/image" Target="../media/image31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PowerShell Microservices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Gael Colas – SynEdgy Limited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At the Service of DevOps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56992"/>
            <a:ext cx="7772400" cy="1362075"/>
          </a:xfrm>
        </p:spPr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1560" y="2636912"/>
            <a:ext cx="7772400" cy="576064"/>
          </a:xfrm>
        </p:spPr>
        <p:txBody>
          <a:bodyPr/>
          <a:lstStyle/>
          <a:p>
            <a:r>
              <a:rPr lang="de-DE" dirty="0"/>
              <a:t>The End</a:t>
            </a:r>
          </a:p>
        </p:txBody>
      </p:sp>
      <p:sp>
        <p:nvSpPr>
          <p:cNvPr id="4" name="Textplatzhalter 2"/>
          <p:cNvSpPr txBox="1">
            <a:spLocks/>
          </p:cNvSpPr>
          <p:nvPr/>
        </p:nvSpPr>
        <p:spPr bwMode="auto">
          <a:xfrm>
            <a:off x="611560" y="4863083"/>
            <a:ext cx="7772400" cy="1086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3200" b="1" kern="0" dirty="0"/>
              <a:t>Can you create a Monolith if you use modules?</a:t>
            </a:r>
            <a:endParaRPr lang="de-DE" sz="2800" b="1" kern="0" dirty="0"/>
          </a:p>
        </p:txBody>
      </p:sp>
    </p:spTree>
    <p:extLst>
      <p:ext uri="{BB962C8B-B14F-4D97-AF65-F5344CB8AC3E}">
        <p14:creationId xmlns:p14="http://schemas.microsoft.com/office/powerpoint/2010/main" val="328253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System Thinking!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824536"/>
          </a:xfrm>
        </p:spPr>
        <p:txBody>
          <a:bodyPr/>
          <a:lstStyle/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i="1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251520" y="1844824"/>
            <a:ext cx="8640960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  <a:cs typeface="+mn-cs"/>
              </a:defRPr>
            </a:lvl1pPr>
            <a:lvl2pPr marL="742950" indent="-28575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>
                <a:effectLst/>
              </a:rPr>
              <a:t>Are you </a:t>
            </a:r>
            <a:r>
              <a:rPr lang="en-GB" b="1" kern="0" dirty="0">
                <a:effectLst/>
              </a:rPr>
              <a:t>gluing a monolith </a:t>
            </a:r>
            <a:r>
              <a:rPr lang="en-GB" kern="0" dirty="0">
                <a:effectLst/>
              </a:rPr>
              <a:t>out of modules?</a:t>
            </a:r>
          </a:p>
          <a:p>
            <a:pPr marL="0" indent="0">
              <a:buFontTx/>
              <a:buNone/>
            </a:pPr>
            <a:endParaRPr lang="en-GB" sz="1100" kern="0" dirty="0">
              <a:effectLst/>
            </a:endParaRPr>
          </a:p>
          <a:p>
            <a:pPr marL="0" indent="0">
              <a:buFontTx/>
              <a:buNone/>
            </a:pPr>
            <a:r>
              <a:rPr lang="en-GB" kern="0" dirty="0">
                <a:effectLst/>
              </a:rPr>
              <a:t>How do you consume those modules?</a:t>
            </a:r>
          </a:p>
          <a:p>
            <a:pPr>
              <a:buFontTx/>
              <a:buChar char="-"/>
            </a:pPr>
            <a:r>
              <a:rPr lang="en-GB" kern="0" dirty="0">
                <a:effectLst/>
              </a:rPr>
              <a:t>manually via CLI?</a:t>
            </a:r>
          </a:p>
          <a:p>
            <a:pPr>
              <a:buFontTx/>
              <a:buChar char="-"/>
            </a:pPr>
            <a:r>
              <a:rPr lang="en-GB" kern="0" dirty="0">
                <a:effectLst/>
              </a:rPr>
              <a:t>within scripts? Other modules?</a:t>
            </a:r>
          </a:p>
          <a:p>
            <a:pPr marL="0" indent="0">
              <a:buNone/>
            </a:pPr>
            <a:endParaRPr lang="en-GB" sz="1400" kern="0" dirty="0">
              <a:effectLst/>
            </a:endParaRPr>
          </a:p>
          <a:p>
            <a:pPr marL="0" indent="0">
              <a:buNone/>
            </a:pPr>
            <a:r>
              <a:rPr lang="en-GB" kern="0" dirty="0">
                <a:effectLst/>
              </a:rPr>
              <a:t>How do you orchestrate the tasks?</a:t>
            </a:r>
          </a:p>
          <a:p>
            <a:pPr>
              <a:buFontTx/>
              <a:buChar char="-"/>
            </a:pPr>
            <a:r>
              <a:rPr lang="en-GB" kern="0" dirty="0">
                <a:effectLst/>
              </a:rPr>
              <a:t>Task/Enterprise scheduler? Orchestrator?</a:t>
            </a:r>
          </a:p>
          <a:p>
            <a:pPr>
              <a:buFontTx/>
              <a:buChar char="-"/>
            </a:pPr>
            <a:r>
              <a:rPr lang="en-GB" kern="0" dirty="0">
                <a:effectLst/>
              </a:rPr>
              <a:t>Are you dependant on a (pet) host?</a:t>
            </a:r>
          </a:p>
          <a:p>
            <a:pPr>
              <a:buFontTx/>
              <a:buChar char="-"/>
            </a:pPr>
            <a:r>
              <a:rPr lang="en-GB" kern="0" dirty="0">
                <a:effectLst/>
              </a:rPr>
              <a:t>How do you pass data in and out?</a:t>
            </a:r>
          </a:p>
        </p:txBody>
      </p:sp>
    </p:spTree>
    <p:extLst>
      <p:ext uri="{BB962C8B-B14F-4D97-AF65-F5344CB8AC3E}">
        <p14:creationId xmlns:p14="http://schemas.microsoft.com/office/powerpoint/2010/main" val="42088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Breaking the Silos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824536"/>
          </a:xfrm>
        </p:spPr>
        <p:txBody>
          <a:bodyPr/>
          <a:lstStyle/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i="1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251520" y="1844824"/>
            <a:ext cx="864096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  <a:cs typeface="+mn-cs"/>
              </a:defRPr>
            </a:lvl1pPr>
            <a:lvl2pPr marL="742950" indent="-28575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>
                <a:effectLst/>
              </a:rPr>
              <a:t>To break </a:t>
            </a:r>
            <a:r>
              <a:rPr lang="en-GB" b="1" kern="0" dirty="0">
                <a:effectLst/>
              </a:rPr>
              <a:t>organisational silos</a:t>
            </a:r>
            <a:r>
              <a:rPr lang="en-GB" kern="0" dirty="0">
                <a:effectLst/>
              </a:rPr>
              <a:t>, you also need to break </a:t>
            </a:r>
            <a:r>
              <a:rPr lang="en-GB" b="1" kern="0" dirty="0">
                <a:effectLst/>
              </a:rPr>
              <a:t>technological silos</a:t>
            </a:r>
            <a:r>
              <a:rPr lang="en-GB" kern="0" dirty="0">
                <a:effectLst/>
              </a:rPr>
              <a:t>.</a:t>
            </a:r>
          </a:p>
          <a:p>
            <a:pPr marL="0" indent="0">
              <a:buFontTx/>
              <a:buNone/>
            </a:pPr>
            <a:endParaRPr lang="en-GB" kern="0" dirty="0">
              <a:effectLst/>
            </a:endParaRPr>
          </a:p>
          <a:p>
            <a:pPr marL="0" indent="0">
              <a:buFontTx/>
              <a:buNone/>
            </a:pPr>
            <a:r>
              <a:rPr lang="en-GB" kern="0" dirty="0">
                <a:effectLst/>
              </a:rPr>
              <a:t>DevOps is broadly a communication and collaboration issue:</a:t>
            </a:r>
          </a:p>
          <a:p>
            <a:pPr>
              <a:buFontTx/>
              <a:buChar char="-"/>
            </a:pPr>
            <a:r>
              <a:rPr lang="en-GB" kern="0" dirty="0">
                <a:effectLst/>
              </a:rPr>
              <a:t>Humans need to communicate better</a:t>
            </a:r>
          </a:p>
          <a:p>
            <a:pPr>
              <a:buFontTx/>
              <a:buChar char="-"/>
            </a:pPr>
            <a:r>
              <a:rPr lang="en-GB" kern="0" dirty="0">
                <a:effectLst/>
              </a:rPr>
              <a:t>So do your systems</a:t>
            </a:r>
          </a:p>
          <a:p>
            <a:pPr marL="0" indent="0">
              <a:buNone/>
            </a:pPr>
            <a:endParaRPr lang="en-GB" kern="0" dirty="0">
              <a:effectLst/>
            </a:endParaRPr>
          </a:p>
          <a:p>
            <a:pPr marL="0" indent="0">
              <a:buNone/>
            </a:pPr>
            <a:r>
              <a:rPr lang="en-GB" kern="0" dirty="0">
                <a:effectLst/>
              </a:rPr>
              <a:t>Think about Conway’s law and inverse manoeuvre!</a:t>
            </a:r>
          </a:p>
        </p:txBody>
      </p:sp>
    </p:spTree>
    <p:extLst>
      <p:ext uri="{BB962C8B-B14F-4D97-AF65-F5344CB8AC3E}">
        <p14:creationId xmlns:p14="http://schemas.microsoft.com/office/powerpoint/2010/main" val="111742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System Communications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251520" y="1844824"/>
            <a:ext cx="864096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  <a:cs typeface="+mn-cs"/>
              </a:defRPr>
            </a:lvl1pPr>
            <a:lvl2pPr marL="742950" indent="-28575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Char char="-"/>
            </a:pPr>
            <a:r>
              <a:rPr lang="en-GB" kern="0" dirty="0">
                <a:effectLst/>
              </a:rPr>
              <a:t>How do your systems communicates?</a:t>
            </a:r>
          </a:p>
          <a:p>
            <a:pPr>
              <a:buFontTx/>
              <a:buChar char="-"/>
            </a:pPr>
            <a:r>
              <a:rPr lang="en-GB" kern="0" dirty="0">
                <a:effectLst/>
              </a:rPr>
              <a:t>How do you transmit data from one PowerShell process to another?</a:t>
            </a:r>
          </a:p>
          <a:p>
            <a:pPr lvl="1">
              <a:buFontTx/>
              <a:buChar char="-"/>
            </a:pPr>
            <a:r>
              <a:rPr lang="en-GB" kern="0" dirty="0">
                <a:effectLst/>
              </a:rPr>
              <a:t>REST/Http-based API</a:t>
            </a:r>
          </a:p>
          <a:p>
            <a:pPr lvl="1">
              <a:buFontTx/>
              <a:buChar char="-"/>
            </a:pPr>
            <a:r>
              <a:rPr lang="en-GB" kern="0" dirty="0">
                <a:effectLst/>
              </a:rPr>
              <a:t>SMTP</a:t>
            </a:r>
          </a:p>
          <a:p>
            <a:pPr lvl="1">
              <a:buFontTx/>
              <a:buChar char="-"/>
            </a:pPr>
            <a:r>
              <a:rPr lang="en-GB" kern="0" dirty="0">
                <a:effectLst/>
              </a:rPr>
              <a:t>Files on some kind of filesystem</a:t>
            </a:r>
          </a:p>
          <a:p>
            <a:pPr lvl="1">
              <a:buFontTx/>
              <a:buChar char="-"/>
            </a:pPr>
            <a:r>
              <a:rPr lang="en-GB" kern="0" dirty="0">
                <a:effectLst/>
              </a:rPr>
              <a:t>RDBMS / NoSQL</a:t>
            </a:r>
          </a:p>
          <a:p>
            <a:pPr lvl="1">
              <a:buFontTx/>
              <a:buChar char="-"/>
            </a:pPr>
            <a:r>
              <a:rPr lang="en-GB" kern="0" dirty="0">
                <a:effectLst/>
              </a:rPr>
              <a:t>Named Pipe</a:t>
            </a:r>
          </a:p>
          <a:p>
            <a:pPr lvl="1">
              <a:buFontTx/>
              <a:buChar char="-"/>
            </a:pPr>
            <a:r>
              <a:rPr lang="en-GB" kern="0" dirty="0" err="1">
                <a:effectLst/>
              </a:rPr>
              <a:t>PSRemoting</a:t>
            </a:r>
            <a:endParaRPr lang="en-GB" kern="0" dirty="0">
              <a:effectLst/>
            </a:endParaRPr>
          </a:p>
          <a:p>
            <a:pPr>
              <a:buFontTx/>
              <a:buChar char="-"/>
            </a:pPr>
            <a:endParaRPr lang="en-GB" kern="0" dirty="0">
              <a:effectLst/>
            </a:endParaRPr>
          </a:p>
          <a:p>
            <a:pPr marL="0" indent="0">
              <a:buNone/>
            </a:pPr>
            <a:endParaRPr lang="en-GB" kern="0" dirty="0">
              <a:effectLst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1691680" y="6166624"/>
            <a:ext cx="439248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  <a:cs typeface="+mn-cs"/>
              </a:defRPr>
            </a:lvl1pPr>
            <a:lvl2pPr marL="742950" indent="-28575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kern="0" dirty="0">
                <a:effectLst/>
              </a:rPr>
              <a:t>Welcome to </a:t>
            </a:r>
            <a:r>
              <a:rPr lang="en-GB" b="1" kern="0" dirty="0">
                <a:effectLst/>
              </a:rPr>
              <a:t>IPC</a:t>
            </a:r>
            <a:r>
              <a:rPr lang="en-GB" kern="0" dirty="0">
                <a:effectLst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252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Message Broker &amp; Message Queue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04758"/>
            <a:ext cx="681567" cy="680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52" y="2604758"/>
            <a:ext cx="681567" cy="680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2604758"/>
            <a:ext cx="3301818" cy="680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117" y="2728846"/>
            <a:ext cx="601250" cy="432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36" y="1651667"/>
            <a:ext cx="870740" cy="1186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44" y="5358878"/>
            <a:ext cx="791633" cy="1022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5696" y="4698049"/>
            <a:ext cx="681567" cy="680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3873" y="5306080"/>
            <a:ext cx="1845733" cy="523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3873" y="4338009"/>
            <a:ext cx="1845733" cy="91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96216" y="4655771"/>
            <a:ext cx="800100" cy="10224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305" y="5829980"/>
            <a:ext cx="60125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6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5185E-6 L 0.7184 0.00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20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48148E-6 L 0.09601 -0.1439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01 -0.14398 L 0.46441 -0.07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2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-0.16892 0.0576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5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25 0.05764 L 0.05729 0.0576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2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441 -0.0706 L 0.70295 -0.070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RabbitMQ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824536"/>
          </a:xfrm>
        </p:spPr>
        <p:txBody>
          <a:bodyPr/>
          <a:lstStyle/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i="1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251520" y="1844824"/>
            <a:ext cx="864096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  <a:cs typeface="+mn-cs"/>
              </a:defRPr>
            </a:lvl1pPr>
            <a:lvl2pPr marL="742950" indent="-28575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kern="0" dirty="0">
              <a:effectLst/>
            </a:endParaRPr>
          </a:p>
          <a:p>
            <a:pPr>
              <a:buFontTx/>
              <a:buChar char="-"/>
            </a:pPr>
            <a:r>
              <a:rPr lang="en-GB" kern="0" dirty="0">
                <a:effectLst/>
              </a:rPr>
              <a:t>Proven Message Broker (10 years anniversary)</a:t>
            </a:r>
          </a:p>
          <a:p>
            <a:pPr>
              <a:buFontTx/>
              <a:buChar char="-"/>
            </a:pPr>
            <a:r>
              <a:rPr lang="en-GB" kern="0" dirty="0">
                <a:effectLst/>
              </a:rPr>
              <a:t>Client libs in many languages (C#, Nodes, </a:t>
            </a:r>
            <a:r>
              <a:rPr lang="en-GB" kern="0" dirty="0" err="1">
                <a:effectLst/>
              </a:rPr>
              <a:t>Py</a:t>
            </a:r>
            <a:r>
              <a:rPr lang="en-GB" kern="0" dirty="0">
                <a:effectLst/>
              </a:rPr>
              <a:t>)</a:t>
            </a:r>
          </a:p>
          <a:p>
            <a:pPr>
              <a:buFontTx/>
              <a:buChar char="-"/>
            </a:pPr>
            <a:r>
              <a:rPr lang="en-GB" kern="0" dirty="0">
                <a:effectLst/>
              </a:rPr>
              <a:t>Deployable on Azure, AWS , GCE, Docker…</a:t>
            </a:r>
          </a:p>
          <a:p>
            <a:pPr>
              <a:buFontTx/>
              <a:buChar char="-"/>
            </a:pPr>
            <a:r>
              <a:rPr lang="en-GB" kern="0" dirty="0">
                <a:effectLst/>
              </a:rPr>
              <a:t>AMQP 0.9.1</a:t>
            </a:r>
          </a:p>
          <a:p>
            <a:pPr>
              <a:buFontTx/>
              <a:buChar char="-"/>
            </a:pPr>
            <a:endParaRPr lang="en-GB" kern="0" dirty="0">
              <a:effectLst/>
            </a:endParaRPr>
          </a:p>
          <a:p>
            <a:pPr marL="0" indent="0">
              <a:buNone/>
            </a:pPr>
            <a:endParaRPr lang="en-GB" kern="0" dirty="0">
              <a:effectLst/>
            </a:endParaRPr>
          </a:p>
          <a:p>
            <a:pPr marL="0" indent="0">
              <a:buNone/>
            </a:pPr>
            <a:r>
              <a:rPr lang="en-GB" kern="0" dirty="0">
                <a:effectLst/>
              </a:rPr>
              <a:t>	</a:t>
            </a:r>
            <a:r>
              <a:rPr lang="en-GB" b="1" kern="0" dirty="0" err="1">
                <a:effectLst/>
              </a:rPr>
              <a:t>PSRabbitMQ</a:t>
            </a:r>
            <a:r>
              <a:rPr lang="en-GB" kern="0" dirty="0">
                <a:effectLst/>
              </a:rPr>
              <a:t>, by Chris Duck and Warren Frame.</a:t>
            </a:r>
          </a:p>
        </p:txBody>
      </p:sp>
      <p:pic>
        <p:nvPicPr>
          <p:cNvPr id="2054" name="Picture 6" descr="Image result for rabbitmq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6672"/>
            <a:ext cx="1149102" cy="114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19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PSRabbitMQ</a:t>
            </a:r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Microservices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824536"/>
          </a:xfrm>
        </p:spPr>
        <p:txBody>
          <a:bodyPr/>
          <a:lstStyle/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i="1" dirty="0"/>
          </a:p>
        </p:txBody>
      </p:sp>
      <p:pic>
        <p:nvPicPr>
          <p:cNvPr id="2056" name="Picture 8" descr="Image result for micro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844824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75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Microservices (</a:t>
            </a:r>
            <a:r>
              <a:rPr lang="de-DE" dirty="0"/>
              <a:t>continued 1</a:t>
            </a:r>
            <a:r>
              <a:rPr lang="de-DE" dirty="0"/>
              <a:t>)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824536"/>
          </a:xfrm>
        </p:spPr>
        <p:txBody>
          <a:bodyPr/>
          <a:lstStyle/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i="1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251520" y="1844824"/>
            <a:ext cx="864096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  <a:cs typeface="+mn-cs"/>
              </a:defRPr>
            </a:lvl1pPr>
            <a:lvl2pPr marL="742950" indent="-28575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kern="0" dirty="0">
                <a:effectLst/>
              </a:rPr>
              <a:t>Martin Fowler, </a:t>
            </a:r>
            <a:r>
              <a:rPr lang="en-GB" kern="0" dirty="0">
                <a:effectLst/>
                <a:hlinkClick r:id="rId2"/>
              </a:rPr>
              <a:t>Microservices</a:t>
            </a:r>
            <a:endParaRPr lang="en-GB" kern="0" dirty="0">
              <a:effectLst/>
            </a:endParaRPr>
          </a:p>
          <a:p>
            <a:pPr marL="0" indent="0">
              <a:buNone/>
            </a:pPr>
            <a:endParaRPr lang="en-GB" kern="0" dirty="0">
              <a:effectLst/>
            </a:endParaRPr>
          </a:p>
          <a:p>
            <a:pPr marL="0" indent="0">
              <a:buNone/>
            </a:pPr>
            <a:endParaRPr lang="en-GB" kern="0" dirty="0">
              <a:effectLst/>
            </a:endParaRPr>
          </a:p>
          <a:p>
            <a:pPr marL="0" indent="0">
              <a:buNone/>
            </a:pPr>
            <a:endParaRPr lang="en-GB" kern="0" dirty="0">
              <a:effectLst/>
            </a:endParaRPr>
          </a:p>
          <a:p>
            <a:pPr marL="0" indent="0">
              <a:buNone/>
            </a:pPr>
            <a:endParaRPr lang="en-GB" kern="0" dirty="0">
              <a:effectLst/>
            </a:endParaRPr>
          </a:p>
          <a:p>
            <a:pPr marL="0" indent="0">
              <a:buNone/>
            </a:pPr>
            <a:endParaRPr lang="en-GB" kern="0" dirty="0">
              <a:effectLst/>
            </a:endParaRPr>
          </a:p>
          <a:p>
            <a:pPr marL="0" indent="0">
              <a:buNone/>
            </a:pPr>
            <a:endParaRPr lang="en-GB" kern="0" dirty="0">
              <a:effectLst/>
            </a:endParaRPr>
          </a:p>
          <a:p>
            <a:pPr marL="0" indent="0">
              <a:buNone/>
            </a:pPr>
            <a:endParaRPr lang="en-GB" kern="0" dirty="0">
              <a:effectLst/>
            </a:endParaRPr>
          </a:p>
          <a:p>
            <a:pPr marL="0" indent="0">
              <a:buNone/>
            </a:pPr>
            <a:r>
              <a:rPr lang="en-GB" i="1" kern="0" dirty="0">
                <a:effectLst/>
                <a:hlinkClick r:id="rId3"/>
              </a:rPr>
              <a:t>3gamma</a:t>
            </a:r>
            <a:endParaRPr lang="en-GB" i="1" kern="0" dirty="0">
              <a:effectLst/>
            </a:endParaRPr>
          </a:p>
        </p:txBody>
      </p:sp>
      <p:pic>
        <p:nvPicPr>
          <p:cNvPr id="3074" name="Picture 2" descr="Image result for microservi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59" y="2492895"/>
            <a:ext cx="8801882" cy="352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4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Microservices (continued 2)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824536"/>
          </a:xfrm>
        </p:spPr>
        <p:txBody>
          <a:bodyPr/>
          <a:lstStyle/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i="1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251520" y="1858516"/>
            <a:ext cx="864096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  <a:cs typeface="+mn-cs"/>
              </a:defRPr>
            </a:lvl1pPr>
            <a:lvl2pPr marL="742950" indent="-28575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kern="0">
              <a:effectLst/>
            </a:endParaRPr>
          </a:p>
          <a:p>
            <a:pPr marL="0" indent="0">
              <a:buNone/>
            </a:pPr>
            <a:r>
              <a:rPr lang="en-GB" kern="0">
                <a:effectLst/>
              </a:rPr>
              <a:t>Conway’s </a:t>
            </a:r>
            <a:r>
              <a:rPr lang="en-GB" kern="0" dirty="0">
                <a:effectLst/>
              </a:rPr>
              <a:t>Law: [</a:t>
            </a:r>
            <a:r>
              <a:rPr lang="en-GB" kern="0" dirty="0">
                <a:effectLst/>
                <a:hlinkClick r:id="rId2"/>
              </a:rPr>
              <a:t>Article by Sam Newman</a:t>
            </a:r>
            <a:r>
              <a:rPr lang="en-GB" kern="0" dirty="0">
                <a:effectLst/>
              </a:rPr>
              <a:t>]</a:t>
            </a:r>
          </a:p>
          <a:p>
            <a:pPr marL="0" indent="0">
              <a:buNone/>
            </a:pPr>
            <a:r>
              <a:rPr lang="en-GB" sz="2400" i="1" dirty="0">
                <a:effectLst/>
              </a:rPr>
              <a:t>"Any organization that designs a system (defined more broadly here than just information systems) will inevitably produce a design whose structure is a copy of the organization's communication structure.“</a:t>
            </a:r>
          </a:p>
          <a:p>
            <a:pPr marL="0" indent="0">
              <a:buNone/>
            </a:pPr>
            <a:endParaRPr lang="en-GB" sz="2400" i="1" kern="0" dirty="0">
              <a:effectLst/>
            </a:endParaRPr>
          </a:p>
          <a:p>
            <a:pPr marL="0" indent="0">
              <a:buNone/>
            </a:pPr>
            <a:r>
              <a:rPr lang="en-GB" dirty="0">
                <a:effectLst/>
              </a:rPr>
              <a:t>Organizational structures impact system design, and system architectures impact organizational structures as well.</a:t>
            </a:r>
            <a:endParaRPr lang="en-GB" kern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15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verything is f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39234"/>
            <a:ext cx="8496944" cy="477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98" y="548680"/>
            <a:ext cx="8658004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0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What if I told you...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824536"/>
          </a:xfrm>
        </p:spPr>
        <p:txBody>
          <a:bodyPr/>
          <a:lstStyle/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i="1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251520" y="1844824"/>
            <a:ext cx="864096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  <a:cs typeface="+mn-cs"/>
              </a:defRPr>
            </a:lvl1pPr>
            <a:lvl2pPr marL="742950" indent="-28575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kern="0" dirty="0">
                <a:effectLst/>
              </a:rPr>
              <a:t>You could:</a:t>
            </a:r>
          </a:p>
          <a:p>
            <a:pPr>
              <a:buFontTx/>
              <a:buChar char="-"/>
            </a:pPr>
            <a:r>
              <a:rPr lang="en-GB" kern="0" dirty="0">
                <a:effectLst/>
              </a:rPr>
              <a:t>Communicate between your systems</a:t>
            </a:r>
          </a:p>
          <a:p>
            <a:pPr>
              <a:buFontTx/>
              <a:buChar char="-"/>
            </a:pPr>
            <a:r>
              <a:rPr lang="en-GB" kern="0" dirty="0">
                <a:effectLst/>
              </a:rPr>
              <a:t>Execute tasks real-time, on-demand</a:t>
            </a:r>
          </a:p>
          <a:p>
            <a:pPr>
              <a:buFontTx/>
              <a:buChar char="-"/>
            </a:pPr>
            <a:r>
              <a:rPr lang="en-GB" kern="0" dirty="0">
                <a:effectLst/>
              </a:rPr>
              <a:t>Load-balance your task execution</a:t>
            </a:r>
          </a:p>
          <a:p>
            <a:pPr>
              <a:buFontTx/>
              <a:buChar char="-"/>
            </a:pPr>
            <a:r>
              <a:rPr lang="en-GB" kern="0" dirty="0">
                <a:effectLst/>
              </a:rPr>
              <a:t>Abstract the code behind an API</a:t>
            </a:r>
          </a:p>
          <a:p>
            <a:pPr>
              <a:buFontTx/>
              <a:buChar char="-"/>
            </a:pPr>
            <a:r>
              <a:rPr lang="en-GB" kern="0" dirty="0">
                <a:effectLst/>
              </a:rPr>
              <a:t>Create Asynchronous, distributed processes</a:t>
            </a:r>
          </a:p>
          <a:p>
            <a:pPr>
              <a:buFontTx/>
              <a:buChar char="-"/>
            </a:pPr>
            <a:r>
              <a:rPr lang="en-GB" kern="0" dirty="0">
                <a:effectLst/>
              </a:rPr>
              <a:t>Improve HA and reliability</a:t>
            </a:r>
          </a:p>
          <a:p>
            <a:pPr>
              <a:buFontTx/>
              <a:buChar char="-"/>
            </a:pPr>
            <a:r>
              <a:rPr lang="en-GB" kern="0" dirty="0">
                <a:effectLst/>
              </a:rPr>
              <a:t>Become less dependant of the host</a:t>
            </a:r>
          </a:p>
          <a:p>
            <a:pPr>
              <a:buFontTx/>
              <a:buChar char="-"/>
            </a:pPr>
            <a:r>
              <a:rPr lang="en-GB" kern="0" dirty="0">
                <a:effectLst/>
              </a:rPr>
              <a:t>Consume from different techno/platform</a:t>
            </a:r>
          </a:p>
          <a:p>
            <a:pPr>
              <a:buFontTx/>
              <a:buChar char="-"/>
            </a:pPr>
            <a:endParaRPr lang="en-GB" kern="0" dirty="0">
              <a:effectLst/>
            </a:endParaRPr>
          </a:p>
          <a:p>
            <a:pPr>
              <a:buFontTx/>
              <a:buChar char="-"/>
            </a:pPr>
            <a:endParaRPr lang="en-GB" kern="0" dirty="0">
              <a:effectLst/>
            </a:endParaRPr>
          </a:p>
        </p:txBody>
      </p:sp>
      <p:pic>
        <p:nvPicPr>
          <p:cNvPr id="5" name="Picture 2" descr="Image result for matrix what if i told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308" y="332656"/>
            <a:ext cx="270769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5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Celery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824536"/>
          </a:xfrm>
        </p:spPr>
        <p:txBody>
          <a:bodyPr/>
          <a:lstStyle/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i="1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251520" y="1844824"/>
            <a:ext cx="864096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  <a:cs typeface="+mn-cs"/>
              </a:defRPr>
            </a:lvl1pPr>
            <a:lvl2pPr marL="742950" indent="-28575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kern="0" dirty="0">
                <a:effectLst/>
              </a:rPr>
              <a:t>A Proven Python library for Distributed Tasks</a:t>
            </a:r>
          </a:p>
          <a:p>
            <a:pPr marL="0" indent="0">
              <a:buNone/>
            </a:pPr>
            <a:r>
              <a:rPr lang="en-GB" kern="0" dirty="0">
                <a:effectLst/>
              </a:rPr>
              <a:t>Based on distributed message passing</a:t>
            </a:r>
          </a:p>
          <a:p>
            <a:pPr marL="0" indent="0">
              <a:buNone/>
            </a:pPr>
            <a:endParaRPr lang="en-GB" kern="0" dirty="0">
              <a:effectLst/>
            </a:endParaRPr>
          </a:p>
          <a:p>
            <a:pPr marL="0" indent="0">
              <a:buNone/>
            </a:pPr>
            <a:r>
              <a:rPr lang="en-GB" kern="0" dirty="0">
                <a:effectLst/>
              </a:rPr>
              <a:t>- Protocol to communicate between workers</a:t>
            </a:r>
          </a:p>
          <a:p>
            <a:pPr marL="0" indent="0">
              <a:buNone/>
            </a:pPr>
            <a:r>
              <a:rPr lang="en-GB" kern="0" dirty="0">
                <a:effectLst/>
              </a:rPr>
              <a:t>- JSON serialization</a:t>
            </a:r>
          </a:p>
          <a:p>
            <a:pPr marL="0" indent="0">
              <a:buNone/>
            </a:pPr>
            <a:r>
              <a:rPr lang="en-GB" kern="0" dirty="0">
                <a:effectLst/>
              </a:rPr>
              <a:t>- Supports different brokers, i.e. RabbitMQ, but also </a:t>
            </a:r>
            <a:r>
              <a:rPr lang="en-GB" kern="0" dirty="0" err="1">
                <a:effectLst/>
              </a:rPr>
              <a:t>Redis</a:t>
            </a:r>
            <a:r>
              <a:rPr lang="en-GB" kern="0" dirty="0">
                <a:effectLst/>
              </a:rPr>
              <a:t>, </a:t>
            </a:r>
            <a:r>
              <a:rPr lang="en-GB" kern="0" dirty="0" err="1">
                <a:effectLst/>
              </a:rPr>
              <a:t>etc</a:t>
            </a:r>
            <a:r>
              <a:rPr lang="en-GB" kern="0" dirty="0">
                <a:effectLst/>
              </a:rPr>
              <a:t>…</a:t>
            </a:r>
          </a:p>
          <a:p>
            <a:pPr marL="0" indent="0">
              <a:buNone/>
            </a:pPr>
            <a:endParaRPr lang="en-GB" kern="0" dirty="0">
              <a:effectLst/>
            </a:endParaRPr>
          </a:p>
          <a:p>
            <a:pPr marL="0" indent="0">
              <a:buNone/>
            </a:pPr>
            <a:r>
              <a:rPr lang="en-GB" kern="0" dirty="0">
                <a:effectLst/>
              </a:rPr>
              <a:t>So… </a:t>
            </a:r>
            <a:r>
              <a:rPr lang="en-GB" kern="0" dirty="0" err="1">
                <a:effectLst/>
              </a:rPr>
              <a:t>PSCelery</a:t>
            </a:r>
            <a:endParaRPr lang="en-GB" kern="0" dirty="0">
              <a:effectLst/>
            </a:endParaRPr>
          </a:p>
          <a:p>
            <a:pPr>
              <a:buFontTx/>
              <a:buChar char="-"/>
            </a:pPr>
            <a:endParaRPr lang="en-GB" kern="0" dirty="0">
              <a:effectLst/>
            </a:endParaRPr>
          </a:p>
        </p:txBody>
      </p:sp>
      <p:pic>
        <p:nvPicPr>
          <p:cNvPr id="3074" name="Picture 2" descr="Image result for celery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12676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092" y="656692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18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PSCelery</a:t>
            </a:r>
          </a:p>
        </p:txBody>
      </p:sp>
    </p:spTree>
    <p:extLst>
      <p:ext uri="{BB962C8B-B14F-4D97-AF65-F5344CB8AC3E}">
        <p14:creationId xmlns:p14="http://schemas.microsoft.com/office/powerpoint/2010/main" val="252492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Not a silver bullet!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824536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Creates new set of challenges:</a:t>
            </a:r>
          </a:p>
          <a:p>
            <a:pPr>
              <a:buFontTx/>
              <a:buChar char="-"/>
            </a:pPr>
            <a:r>
              <a:rPr lang="de-DE" dirty="0">
                <a:latin typeface="Consolas" panose="020B0609020204030204" pitchFamily="49" charset="0"/>
              </a:rPr>
              <a:t>Persistence</a:t>
            </a:r>
          </a:p>
          <a:p>
            <a:pPr>
              <a:buFontTx/>
              <a:buChar char="-"/>
            </a:pPr>
            <a:r>
              <a:rPr lang="de-DE" dirty="0">
                <a:latin typeface="Consolas" panose="020B0609020204030204" pitchFamily="49" charset="0"/>
              </a:rPr>
              <a:t>Service Discoverability</a:t>
            </a:r>
          </a:p>
          <a:p>
            <a:pPr>
              <a:buFontTx/>
              <a:buChar char="-"/>
            </a:pPr>
            <a:r>
              <a:rPr lang="de-DE" dirty="0">
                <a:latin typeface="Consolas" panose="020B0609020204030204" pitchFamily="49" charset="0"/>
              </a:rPr>
              <a:t>Service Monitoring</a:t>
            </a:r>
          </a:p>
          <a:p>
            <a:pPr>
              <a:buFontTx/>
              <a:buChar char="-"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Oh, but your ‘Devs‘ might be familiar with them!</a:t>
            </a:r>
          </a:p>
        </p:txBody>
      </p:sp>
    </p:spTree>
    <p:extLst>
      <p:ext uri="{BB962C8B-B14F-4D97-AF65-F5344CB8AC3E}">
        <p14:creationId xmlns:p14="http://schemas.microsoft.com/office/powerpoint/2010/main" val="160170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 inspiration from Dev Practices</a:t>
            </a:r>
          </a:p>
          <a:p>
            <a:r>
              <a:rPr lang="de-DE" dirty="0"/>
              <a:t>Use System thinking</a:t>
            </a:r>
          </a:p>
          <a:p>
            <a:pPr lvl="1"/>
            <a:r>
              <a:rPr lang="de-DE" dirty="0"/>
              <a:t>To measure the scope of your service</a:t>
            </a:r>
          </a:p>
          <a:p>
            <a:pPr lvl="1"/>
            <a:r>
              <a:rPr lang="de-DE" dirty="0"/>
              <a:t>To scope the impact a change can have</a:t>
            </a:r>
          </a:p>
          <a:p>
            <a:r>
              <a:rPr lang="de-DE" dirty="0"/>
              <a:t>Decouple your automation from your infrastructure</a:t>
            </a:r>
          </a:p>
          <a:p>
            <a:r>
              <a:rPr lang="de-DE" dirty="0"/>
              <a:t>Improve system cohesion through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858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19434" y="3227244"/>
            <a:ext cx="8385014" cy="2765316"/>
          </a:xfrm>
          <a:prstGeom prst="rect">
            <a:avLst/>
          </a:prstGeom>
          <a:solidFill>
            <a:srgbClr val="008080"/>
          </a:solidFill>
        </p:spPr>
        <p:txBody>
          <a:bodyPr vert="horz" lIns="360000"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GB" sz="2400" kern="0" dirty="0"/>
              <a:t>Gael Colas</a:t>
            </a:r>
            <a:br>
              <a:rPr lang="en-GB" sz="2400" kern="0" dirty="0"/>
            </a:br>
            <a:r>
              <a:rPr lang="en-GB" sz="2000" i="1" kern="0" dirty="0"/>
              <a:t>Cloud &amp; Windows Automation Consultant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1477543" cy="161393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12" name="Picture 10" descr="https://image.freepik.com/free-icon/twitter-logo_318-40209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419" y="522950"/>
            <a:ext cx="639690" cy="63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8"/>
          <p:cNvSpPr txBox="1">
            <a:spLocks/>
          </p:cNvSpPr>
          <p:nvPr/>
        </p:nvSpPr>
        <p:spPr>
          <a:xfrm rot="16200000">
            <a:off x="4596481" y="-138510"/>
            <a:ext cx="493329" cy="201759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400" dirty="0"/>
              <a:t>@gaelcolas</a:t>
            </a:r>
          </a:p>
        </p:txBody>
      </p:sp>
      <p:pic>
        <p:nvPicPr>
          <p:cNvPr id="14" name="Picture 12" descr="https://image.freepik.com/free-icon/wordpress-logo_318-40291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690" y="514559"/>
            <a:ext cx="646974" cy="64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s://assets-cdn.github.com/images/modules/logos_page/GitHub-Mark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83" y="395613"/>
            <a:ext cx="864276" cy="8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11"/>
          <p:cNvPicPr>
            <a:picLocks noGrp="1" noChangeAspect="1"/>
          </p:cNvPicPr>
          <p:nvPr>
            <p:ph idx="4294967295"/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1900" y="4046922"/>
            <a:ext cx="4762500" cy="2200275"/>
          </a:xfrm>
        </p:spPr>
      </p:pic>
      <p:sp>
        <p:nvSpPr>
          <p:cNvPr id="17" name="Rectangle 16"/>
          <p:cNvSpPr/>
          <p:nvPr/>
        </p:nvSpPr>
        <p:spPr>
          <a:xfrm>
            <a:off x="972857" y="5069230"/>
            <a:ext cx="1340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Chancery" panose="03020702040506060504" pitchFamily="66" charset="0"/>
              </a:rPr>
              <a:t>Dev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02037" y="5069230"/>
            <a:ext cx="1250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Chancery" panose="03020702040506060504" pitchFamily="66" charset="0"/>
              </a:rPr>
              <a:t>Ops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71900" y="5530895"/>
            <a:ext cx="4914758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48014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/>
          </a:p>
          <a:p>
            <a:r>
              <a:rPr lang="de-DE" b="1" dirty="0"/>
              <a:t>Buzzword!</a:t>
            </a:r>
          </a:p>
          <a:p>
            <a:r>
              <a:rPr lang="de-DE" dirty="0"/>
              <a:t>What‘s wrong with modules?</a:t>
            </a:r>
          </a:p>
          <a:p>
            <a:r>
              <a:rPr lang="de-DE" dirty="0"/>
              <a:t>What‘s a Message Queue?</a:t>
            </a:r>
          </a:p>
          <a:p>
            <a:r>
              <a:rPr lang="de-DE" dirty="0"/>
              <a:t>Rabbitmq with PowerShell</a:t>
            </a:r>
          </a:p>
          <a:p>
            <a:r>
              <a:rPr lang="de-DE" dirty="0"/>
              <a:t>Microservices Architecture</a:t>
            </a:r>
          </a:p>
          <a:p>
            <a:r>
              <a:rPr lang="de-DE" dirty="0"/>
              <a:t>This is not a silver bullet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Get-History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608512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Stop clicking around!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Use Git / SCM!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Write Tools not scripts!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Write Tests with Pester!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Have frictionless releases!</a:t>
            </a:r>
          </a:p>
        </p:txBody>
      </p:sp>
      <p:pic>
        <p:nvPicPr>
          <p:cNvPr id="1028" name="Picture 4" descr="https://i.imgflip.com/1o8lb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132856"/>
            <a:ext cx="3810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4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Get-Help about_DevOps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6093296"/>
            <a:ext cx="8640960" cy="576064"/>
          </a:xfrm>
        </p:spPr>
        <p:txBody>
          <a:bodyPr/>
          <a:lstStyle/>
          <a:p>
            <a:pPr marL="0" indent="0">
              <a:buNone/>
            </a:pPr>
            <a:r>
              <a:rPr lang="de-DE" b="1" dirty="0">
                <a:latin typeface="Consolas" panose="020B0609020204030204" pitchFamily="49" charset="0"/>
              </a:rPr>
              <a:t>Find Inspiration from the Dev practices</a:t>
            </a:r>
          </a:p>
          <a:p>
            <a:endParaRPr lang="de-DE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3584"/>
            <a:ext cx="5668912" cy="43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Get-Help SRE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824536"/>
          </a:xfrm>
        </p:spPr>
        <p:txBody>
          <a:bodyPr/>
          <a:lstStyle/>
          <a:p>
            <a:pPr marL="0" indent="0">
              <a:buNone/>
            </a:pPr>
            <a:r>
              <a:rPr lang="de-DE" b="1" dirty="0">
                <a:latin typeface="Consolas" panose="020B0609020204030204" pitchFamily="49" charset="0"/>
              </a:rPr>
              <a:t>Site Reliability Engineering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Software Engineer focused on:</a:t>
            </a:r>
          </a:p>
          <a:p>
            <a:pPr>
              <a:buFontTx/>
              <a:buChar char="-"/>
            </a:pPr>
            <a:r>
              <a:rPr lang="de-DE" dirty="0">
                <a:latin typeface="Consolas" panose="020B0609020204030204" pitchFamily="49" charset="0"/>
              </a:rPr>
              <a:t>Reliability</a:t>
            </a:r>
          </a:p>
          <a:p>
            <a:pPr>
              <a:buFontTx/>
              <a:buChar char="-"/>
            </a:pPr>
            <a:r>
              <a:rPr lang="de-DE" dirty="0">
                <a:latin typeface="Consolas" panose="020B0609020204030204" pitchFamily="49" charset="0"/>
              </a:rPr>
              <a:t>Scalability</a:t>
            </a:r>
          </a:p>
          <a:p>
            <a:pPr>
              <a:buFontTx/>
              <a:buChar char="-"/>
            </a:pPr>
            <a:r>
              <a:rPr lang="de-DE" dirty="0">
                <a:latin typeface="Consolas" panose="020B0609020204030204" pitchFamily="49" charset="0"/>
              </a:rPr>
              <a:t>Cloud Computing Infra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i="1" dirty="0"/>
              <a:t>“SREs develop, maintain and operate software that automates the traditional roles of the system administrator at large scale” </a:t>
            </a:r>
            <a:r>
              <a:rPr lang="en-GB" sz="1800" i="1" dirty="0"/>
              <a:t>WIKIPEDIA</a:t>
            </a:r>
            <a:endParaRPr lang="de-DE" i="1" dirty="0"/>
          </a:p>
        </p:txBody>
      </p:sp>
      <p:pic>
        <p:nvPicPr>
          <p:cNvPr id="3076" name="Picture 4" descr="http://akamaicovers.oreilly.com/images/0636920041528/ca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24" y="1772816"/>
            <a:ext cx="2461964" cy="322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6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PowerShell Monoliths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3456384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„</a:t>
            </a:r>
            <a:r>
              <a:rPr lang="en-GB" sz="2000" dirty="0">
                <a:effectLst/>
              </a:rPr>
              <a:t>functionally distinguishable aspects are all interwoven, rather than containing architecturally separate components.”</a:t>
            </a:r>
          </a:p>
          <a:p>
            <a:pPr marL="0" indent="0">
              <a:buNone/>
            </a:pPr>
            <a:endParaRPr lang="en-GB" sz="2000" dirty="0">
              <a:effectLst/>
            </a:endParaRPr>
          </a:p>
          <a:p>
            <a:pPr>
              <a:buFontTx/>
              <a:buChar char="-"/>
            </a:pPr>
            <a:r>
              <a:rPr lang="en-GB" dirty="0">
                <a:effectLst/>
              </a:rPr>
              <a:t>data input and output</a:t>
            </a:r>
          </a:p>
          <a:p>
            <a:pPr>
              <a:buFontTx/>
              <a:buChar char="-"/>
            </a:pPr>
            <a:r>
              <a:rPr lang="en-GB" dirty="0">
                <a:effectLst/>
              </a:rPr>
              <a:t>data processing</a:t>
            </a:r>
          </a:p>
          <a:p>
            <a:pPr>
              <a:buFontTx/>
              <a:buChar char="-"/>
            </a:pPr>
            <a:r>
              <a:rPr lang="en-GB" dirty="0">
                <a:effectLst/>
              </a:rPr>
              <a:t>error handling</a:t>
            </a:r>
          </a:p>
          <a:p>
            <a:pPr>
              <a:buFontTx/>
              <a:buChar char="-"/>
            </a:pPr>
            <a:r>
              <a:rPr lang="en-GB" dirty="0">
                <a:effectLst/>
              </a:rPr>
              <a:t>user interface</a:t>
            </a:r>
          </a:p>
          <a:p>
            <a:pPr>
              <a:buFontTx/>
              <a:buChar char="-"/>
            </a:pPr>
            <a:endParaRPr lang="en-GB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 descr="The PowerShell Scripting and Toolmaking 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034724"/>
            <a:ext cx="2430016" cy="36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5728868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effectLst/>
                <a:latin typeface="Consolas" panose="020B0609020204030204" pitchFamily="49" charset="0"/>
              </a:rPr>
              <a:t>I know: </a:t>
            </a:r>
            <a:r>
              <a:rPr lang="en-GB" b="1" dirty="0">
                <a:effectLst/>
                <a:latin typeface="Consolas" panose="020B0609020204030204" pitchFamily="49" charset="0"/>
              </a:rPr>
              <a:t>Modules and Toolmaking!</a:t>
            </a:r>
            <a:endParaRPr lang="de-DE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86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What‘s wrong with modules?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824536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effectLst/>
              </a:rPr>
              <a:t>Nothing, as long as you: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>
                <a:effectLst/>
              </a:rPr>
              <a:t>- Embrace Toolmaking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- Think ‘Unix rule of composition’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- Keep module functionally coherent</a:t>
            </a:r>
          </a:p>
          <a:p>
            <a:pPr>
              <a:buFontTx/>
              <a:buChar char="-"/>
            </a:pPr>
            <a:r>
              <a:rPr lang="en-GB" dirty="0">
                <a:effectLst/>
              </a:rPr>
              <a:t>Follow low coupling, high cohesion principle</a:t>
            </a:r>
          </a:p>
          <a:p>
            <a:pPr marL="0" indent="0">
              <a:buNone/>
            </a:pPr>
            <a:endParaRPr lang="en-GB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nsolas" panose="020B0609020204030204" pitchFamily="49" charset="0"/>
              </a:rPr>
              <a:t>Modularity is the opposite of monolith.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1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2010</TotalTime>
  <Words>648</Words>
  <Application>Microsoft Office PowerPoint</Application>
  <PresentationFormat>On-screen Show (4:3)</PresentationFormat>
  <Paragraphs>162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Roboto</vt:lpstr>
      <vt:lpstr>Roboto Black</vt:lpstr>
      <vt:lpstr>Roboto Condensed</vt:lpstr>
      <vt:lpstr>Apple Chancery</vt:lpstr>
      <vt:lpstr>Arial</vt:lpstr>
      <vt:lpstr>Consolas</vt:lpstr>
      <vt:lpstr>Tahoma</vt:lpstr>
      <vt:lpstr>Ubuntu Mono</vt:lpstr>
      <vt:lpstr>www.IT-Visions.de</vt:lpstr>
      <vt:lpstr>Custom Design</vt:lpstr>
      <vt:lpstr>PowerShell Microservices</vt:lpstr>
      <vt:lpstr>PowerPoint Presentation</vt:lpstr>
      <vt:lpstr>42</vt:lpstr>
      <vt:lpstr>Agenda</vt:lpstr>
      <vt:lpstr>Get-History</vt:lpstr>
      <vt:lpstr>Get-Help about_DevOps</vt:lpstr>
      <vt:lpstr>Get-Help SRE</vt:lpstr>
      <vt:lpstr>PowerShell Monoliths</vt:lpstr>
      <vt:lpstr>What‘s wrong with modules?</vt:lpstr>
      <vt:lpstr>Questions?</vt:lpstr>
      <vt:lpstr>System Thinking!</vt:lpstr>
      <vt:lpstr>Breaking the Silos</vt:lpstr>
      <vt:lpstr>System Communications</vt:lpstr>
      <vt:lpstr>Message Broker &amp; Message Queue</vt:lpstr>
      <vt:lpstr>RabbitMQ</vt:lpstr>
      <vt:lpstr>Demo</vt:lpstr>
      <vt:lpstr>Microservices</vt:lpstr>
      <vt:lpstr>Microservices (continued 1)</vt:lpstr>
      <vt:lpstr>Microservices (continued 2)</vt:lpstr>
      <vt:lpstr>PowerPoint Presentation</vt:lpstr>
      <vt:lpstr>What if I told you...</vt:lpstr>
      <vt:lpstr>Celery</vt:lpstr>
      <vt:lpstr>Demo</vt:lpstr>
      <vt:lpstr>Not a silver bullet!</vt:lpstr>
      <vt:lpstr>Summary</vt:lpstr>
      <vt:lpstr>Questions?</vt:lpstr>
      <vt:lpstr>About_Author</vt:lpstr>
      <vt:lpstr>Next Steps...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Gael Colas</cp:lastModifiedBy>
  <cp:revision>211</cp:revision>
  <dcterms:created xsi:type="dcterms:W3CDTF">2007-07-20T07:41:41Z</dcterms:created>
  <dcterms:modified xsi:type="dcterms:W3CDTF">2017-05-04T06:00:39Z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