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48ADE-13B7-E998-88F1-96E2AECF2009}" v="733" dt="2023-12-12T11:19:06.073"/>
    <p1510:client id="{5CF4E147-DE35-1B30-1978-601D0CB8C9CE}" v="365" dt="2023-12-05T10:45:23.605"/>
    <p1510:client id="{7DFFAA42-06F6-3C96-76AC-47067AFA6A15}" v="67" dt="2023-12-05T11:25:14.472"/>
    <p1510:client id="{9970CE3F-75B5-4084-9C45-2F693B13C17F}" v="40" dt="2023-12-05T10:21:41.498"/>
    <p1510:client id="{B84FF9AD-87B3-A0AC-2AD5-5071C27EFEEC}" v="674" dt="2023-12-05T11:27:09.567"/>
    <p1510:client id="{BECD7A56-1C79-E6E2-D5F2-7ADCF802287D}" v="663" dt="2023-12-12T11:02:57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fr-FR" sz="5400" b="1" dirty="0">
                <a:solidFill>
                  <a:srgbClr val="FFC000"/>
                </a:solidFill>
                <a:cs typeface="Calibri Light"/>
              </a:rPr>
              <a:t>McDonalds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cDonald's Logo - Télécharger PNG et vecteur">
            <a:extLst>
              <a:ext uri="{FF2B5EF4-FFF2-40B4-BE49-F238E27FC236}">
                <a16:creationId xmlns:a16="http://schemas.microsoft.com/office/drawing/2014/main" id="{4BF39638-AC56-1B86-7A25-BBBA9C819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5" r="1798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AE067F-5A37-B3D3-D97C-EBF93FA9B772}"/>
              </a:ext>
            </a:extLst>
          </p:cNvPr>
          <p:cNvSpPr txBox="1"/>
          <p:nvPr/>
        </p:nvSpPr>
        <p:spPr>
          <a:xfrm>
            <a:off x="396415" y="5673155"/>
            <a:ext cx="39201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accent4"/>
                </a:solidFill>
                <a:cs typeface="Calibri"/>
              </a:rPr>
              <a:t>DIERYNCK Gaël</a:t>
            </a:r>
          </a:p>
          <a:p>
            <a:r>
              <a:rPr lang="en-GB" dirty="0">
                <a:solidFill>
                  <a:schemeClr val="accent4"/>
                </a:solidFill>
                <a:cs typeface="Calibri"/>
              </a:rPr>
              <a:t>LECOCQ Dylan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ACF3-A20B-B13C-8FB4-3ACFD459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FFC000"/>
                </a:solidFill>
                <a:cs typeface="Calibri Light"/>
              </a:rPr>
              <a:t>Objectifs</a:t>
            </a:r>
            <a:r>
              <a:rPr lang="en-US" dirty="0">
                <a:solidFill>
                  <a:srgbClr val="FFC000"/>
                </a:solidFill>
                <a:cs typeface="Calibri Light"/>
              </a:rPr>
              <a:t> RSE 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44E6-BADA-C112-23B4-0F41D1E6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60000"/>
              </a:lnSpc>
            </a:pPr>
            <a:r>
              <a:rPr lang="en-US" err="1">
                <a:solidFill>
                  <a:schemeClr val="bg1"/>
                </a:solidFill>
                <a:cs typeface="Calibri"/>
              </a:rPr>
              <a:t>Reduire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les </a:t>
            </a:r>
            <a:r>
              <a:rPr lang="en-US" err="1">
                <a:solidFill>
                  <a:schemeClr val="bg1"/>
                </a:solidFill>
                <a:cs typeface="Calibri"/>
              </a:rPr>
              <a:t>émissions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 GES à 35% </a:t>
            </a:r>
            <a:r>
              <a:rPr lang="en-US" err="1">
                <a:solidFill>
                  <a:schemeClr val="bg1"/>
                </a:solidFill>
                <a:cs typeface="Calibri"/>
              </a:rPr>
              <a:t>d'ici</a:t>
            </a:r>
            <a:r>
              <a:rPr lang="en-US" dirty="0">
                <a:solidFill>
                  <a:schemeClr val="bg1"/>
                </a:solidFill>
                <a:cs typeface="Calibri"/>
              </a:rPr>
              <a:t> à 2030.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pPr>
              <a:lnSpc>
                <a:spcPct val="160000"/>
              </a:lnSpc>
            </a:pPr>
            <a:r>
              <a:rPr lang="en-US" err="1">
                <a:solidFill>
                  <a:schemeClr val="bg1"/>
                </a:solidFill>
                <a:cs typeface="Calibri"/>
              </a:rPr>
              <a:t>Produits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issus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d'agriculture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bio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/>
                </a:solidFill>
                <a:cs typeface="Calibri"/>
              </a:rPr>
              <a:t>Agriculture </a:t>
            </a:r>
            <a:r>
              <a:rPr lang="en-US" err="1">
                <a:solidFill>
                  <a:schemeClr val="bg1"/>
                </a:solidFill>
                <a:cs typeface="Calibri"/>
              </a:rPr>
              <a:t>en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faveur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du </a:t>
            </a:r>
            <a:r>
              <a:rPr lang="en-US" err="1">
                <a:solidFill>
                  <a:schemeClr val="bg1"/>
                </a:solidFill>
                <a:cs typeface="Calibri"/>
              </a:rPr>
              <a:t>climat</a:t>
            </a:r>
            <a:r>
              <a:rPr lang="en-US" dirty="0">
                <a:solidFill>
                  <a:schemeClr val="bg1"/>
                </a:solidFill>
                <a:cs typeface="Calibri"/>
              </a:rPr>
              <a:t> et </a:t>
            </a:r>
            <a:r>
              <a:rPr lang="en-US" err="1">
                <a:solidFill>
                  <a:schemeClr val="bg1"/>
                </a:solidFill>
                <a:cs typeface="Calibri"/>
              </a:rPr>
              <a:t>faune</a:t>
            </a:r>
            <a:r>
              <a:rPr lang="en-US" dirty="0">
                <a:solidFill>
                  <a:schemeClr val="bg1"/>
                </a:solidFill>
                <a:cs typeface="Calibri"/>
              </a:rPr>
              <a:t>/</a:t>
            </a:r>
            <a:r>
              <a:rPr lang="en-US" err="1">
                <a:solidFill>
                  <a:schemeClr val="bg1"/>
                </a:solidFill>
                <a:cs typeface="Calibri"/>
              </a:rPr>
              <a:t>flore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/>
                </a:solidFill>
                <a:cs typeface="Calibri"/>
              </a:rPr>
              <a:t>Les </a:t>
            </a:r>
            <a:r>
              <a:rPr lang="en-US" err="1">
                <a:solidFill>
                  <a:schemeClr val="bg1"/>
                </a:solidFill>
                <a:cs typeface="Calibri"/>
              </a:rPr>
              <a:t>huiles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 </a:t>
            </a:r>
            <a:r>
              <a:rPr lang="en-US" err="1">
                <a:solidFill>
                  <a:schemeClr val="bg1"/>
                </a:solidFill>
                <a:cs typeface="Calibri"/>
              </a:rPr>
              <a:t>fritures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sont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transformées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en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biocarburant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lnSpc>
                <a:spcPct val="160000"/>
              </a:lnSpc>
            </a:pPr>
            <a:r>
              <a:rPr lang="en-US" err="1">
                <a:solidFill>
                  <a:schemeClr val="bg1"/>
                </a:solidFill>
                <a:cs typeface="Calibri"/>
              </a:rPr>
              <a:t>Remplacement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du carton </a:t>
            </a:r>
            <a:r>
              <a:rPr lang="en-US" err="1">
                <a:solidFill>
                  <a:schemeClr val="bg1"/>
                </a:solidFill>
                <a:cs typeface="Calibri"/>
              </a:rPr>
              <a:t>en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vaisselle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cs typeface="Calibri"/>
              </a:rPr>
              <a:t>lavable</a:t>
            </a:r>
            <a:r>
              <a:rPr lang="en-US" dirty="0">
                <a:solidFill>
                  <a:schemeClr val="bg1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09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FF403-074A-0B37-B781-628CEA9F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 b="1" err="1">
                <a:solidFill>
                  <a:srgbClr val="FFC000"/>
                </a:solidFill>
                <a:cs typeface="Calibri Light"/>
              </a:rPr>
              <a:t>Caractéristiques</a:t>
            </a:r>
            <a:r>
              <a:rPr lang="en-GB" sz="5400" b="1" dirty="0">
                <a:solidFill>
                  <a:srgbClr val="FFC000"/>
                </a:solidFill>
                <a:cs typeface="Calibri Light"/>
              </a:rPr>
              <a:t> de </a:t>
            </a:r>
            <a:r>
              <a:rPr lang="en-GB" sz="5400" b="1" err="1">
                <a:solidFill>
                  <a:srgbClr val="FFC000"/>
                </a:solidFill>
                <a:cs typeface="Calibri Light"/>
              </a:rPr>
              <a:t>l'entreprise</a:t>
            </a:r>
            <a:endParaRPr lang="en-GB" sz="5400" b="1">
              <a:solidFill>
                <a:srgbClr val="FFC000"/>
              </a:solidFill>
              <a:cs typeface="Calibri Light"/>
            </a:endParaRPr>
          </a:p>
        </p:txBody>
      </p:sp>
      <p:sp>
        <p:nvSpPr>
          <p:cNvPr id="7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1A3C-EB34-D85F-6EF5-70533F8C4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b="1" err="1">
                <a:solidFill>
                  <a:schemeClr val="bg1"/>
                </a:solidFill>
                <a:cs typeface="Calibri"/>
              </a:rPr>
              <a:t>Statut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GB" sz="2200" b="1" err="1">
                <a:solidFill>
                  <a:schemeClr val="bg1"/>
                </a:solidFill>
                <a:cs typeface="Calibri"/>
              </a:rPr>
              <a:t>juridique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: SAS ( Société à actions </a:t>
            </a:r>
            <a:r>
              <a:rPr lang="en-GB" sz="2200" b="1" err="1">
                <a:solidFill>
                  <a:schemeClr val="bg1"/>
                </a:solidFill>
                <a:cs typeface="Calibri"/>
              </a:rPr>
              <a:t>simplifiées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)</a:t>
            </a:r>
          </a:p>
          <a:p>
            <a:r>
              <a:rPr lang="en-GB" sz="2200" b="1" dirty="0">
                <a:solidFill>
                  <a:schemeClr val="bg1"/>
                </a:solidFill>
                <a:cs typeface="Calibri"/>
              </a:rPr>
              <a:t>Chaine de restauration </a:t>
            </a:r>
            <a:r>
              <a:rPr lang="en-GB" sz="2200" b="1" dirty="0" err="1">
                <a:solidFill>
                  <a:schemeClr val="bg1"/>
                </a:solidFill>
                <a:cs typeface="Calibri"/>
              </a:rPr>
              <a:t>rapide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( </a:t>
            </a:r>
            <a:r>
              <a:rPr lang="en-GB" sz="2200" b="1" dirty="0" err="1">
                <a:solidFill>
                  <a:schemeClr val="bg1"/>
                </a:solidFill>
                <a:cs typeface="Calibri"/>
              </a:rPr>
              <a:t>secteur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GB" sz="2200" b="1" dirty="0" err="1">
                <a:solidFill>
                  <a:schemeClr val="bg1"/>
                </a:solidFill>
                <a:cs typeface="Calibri"/>
              </a:rPr>
              <a:t>tertiaire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)</a:t>
            </a:r>
          </a:p>
          <a:p>
            <a:r>
              <a:rPr lang="en-GB" sz="2200" b="1" dirty="0">
                <a:solidFill>
                  <a:schemeClr val="bg1"/>
                </a:solidFill>
                <a:cs typeface="Calibri"/>
              </a:rPr>
              <a:t>International</a:t>
            </a:r>
          </a:p>
          <a:p>
            <a:r>
              <a:rPr lang="en-GB" sz="2200" b="1" dirty="0" err="1">
                <a:solidFill>
                  <a:schemeClr val="bg1"/>
                </a:solidFill>
                <a:cs typeface="Calibri"/>
              </a:rPr>
              <a:t>Ses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clients </a:t>
            </a:r>
            <a:r>
              <a:rPr lang="en-GB" sz="2200" b="1" dirty="0" err="1">
                <a:solidFill>
                  <a:schemeClr val="bg1"/>
                </a:solidFill>
                <a:cs typeface="Calibri"/>
              </a:rPr>
              <a:t>peuvent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GB" sz="2200" b="1" dirty="0" err="1">
                <a:solidFill>
                  <a:schemeClr val="bg1"/>
                </a:solidFill>
                <a:cs typeface="Calibri"/>
              </a:rPr>
              <a:t>être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GB" sz="2200" b="1" dirty="0" err="1">
                <a:solidFill>
                  <a:schemeClr val="bg1"/>
                </a:solidFill>
                <a:cs typeface="Calibri"/>
              </a:rPr>
              <a:t>n'importe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qui, </a:t>
            </a:r>
            <a:r>
              <a:rPr lang="en-GB" sz="2200" b="1" dirty="0" err="1">
                <a:solidFill>
                  <a:schemeClr val="bg1"/>
                </a:solidFill>
                <a:cs typeface="Calibri"/>
              </a:rPr>
              <a:t>d'où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le slogan "</a:t>
            </a:r>
            <a:r>
              <a:rPr lang="en-GB" sz="2200" b="1" dirty="0" err="1">
                <a:solidFill>
                  <a:schemeClr val="bg1"/>
                </a:solidFill>
                <a:cs typeface="Calibri"/>
              </a:rPr>
              <a:t>Venez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GB" sz="2200" b="1" dirty="0" err="1">
                <a:solidFill>
                  <a:schemeClr val="bg1"/>
                </a:solidFill>
                <a:cs typeface="Calibri"/>
              </a:rPr>
              <a:t>comme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GB" sz="2200" b="1" dirty="0" err="1">
                <a:solidFill>
                  <a:schemeClr val="bg1"/>
                </a:solidFill>
                <a:cs typeface="Calibri"/>
              </a:rPr>
              <a:t>vous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GB" sz="2200" b="1" dirty="0" err="1">
                <a:solidFill>
                  <a:schemeClr val="bg1"/>
                </a:solidFill>
                <a:cs typeface="Calibri"/>
              </a:rPr>
              <a:t>êtes</a:t>
            </a:r>
            <a:r>
              <a:rPr lang="en-GB" sz="2200" b="1" dirty="0">
                <a:solidFill>
                  <a:schemeClr val="bg1"/>
                </a:solidFill>
                <a:cs typeface="Calibri"/>
              </a:rPr>
              <a:t>"</a:t>
            </a:r>
          </a:p>
          <a:p>
            <a:r>
              <a:rPr lang="en-GB" sz="2200" b="1" dirty="0">
                <a:solidFill>
                  <a:schemeClr val="bg1"/>
                </a:solidFill>
                <a:cs typeface="Calibri"/>
              </a:rPr>
              <a:t>23,22 milliards USD de CA</a:t>
            </a:r>
          </a:p>
          <a:p>
            <a:endParaRPr lang="en-GB" sz="2200" b="1">
              <a:cs typeface="Calibri"/>
            </a:endParaRPr>
          </a:p>
        </p:txBody>
      </p:sp>
      <p:pic>
        <p:nvPicPr>
          <p:cNvPr id="5" name="Picture 4" descr="A cartoon character with arms and legs&#10;&#10;Description automatically generated">
            <a:extLst>
              <a:ext uri="{FF2B5EF4-FFF2-40B4-BE49-F238E27FC236}">
                <a16:creationId xmlns:a16="http://schemas.microsoft.com/office/drawing/2014/main" id="{CF09D3B5-254A-35F3-D346-785D3CE4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75" y="50991"/>
            <a:ext cx="2909815" cy="64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McDonald's images newclubimage HD fond d'écran and background photos ...">
            <a:extLst>
              <a:ext uri="{FF2B5EF4-FFF2-40B4-BE49-F238E27FC236}">
                <a16:creationId xmlns:a16="http://schemas.microsoft.com/office/drawing/2014/main" id="{BCFF043B-7F6E-DA1B-7C24-FE611C28E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FA0C40-07B1-0C5A-455E-9978756C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accent4"/>
                </a:solidFill>
                <a:cs typeface="Calibri Light"/>
              </a:rPr>
              <a:t>Concurrents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E5C2A8-6C73-3D0F-828B-3716384F5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71" y="1987314"/>
            <a:ext cx="3822189" cy="3742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16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Burger King</a:t>
            </a:r>
          </a:p>
          <a:p>
            <a:r>
              <a:rPr lang="fr-FR" sz="16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Steak 'n Shake</a:t>
            </a:r>
          </a:p>
          <a:p>
            <a:r>
              <a:rPr lang="fr-FR" sz="16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KFC </a:t>
            </a:r>
          </a:p>
          <a:p>
            <a:r>
              <a:rPr lang="fr-FR" sz="16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Big Fernand</a:t>
            </a:r>
          </a:p>
          <a:p>
            <a:r>
              <a:rPr lang="fr-FR" sz="16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Five Guys</a:t>
            </a:r>
          </a:p>
          <a:p>
            <a:r>
              <a:rPr lang="fr-FR" sz="1600" b="1" err="1">
                <a:solidFill>
                  <a:schemeClr val="accent6">
                    <a:lumMod val="50000"/>
                  </a:schemeClr>
                </a:solidFill>
                <a:cs typeface="Calibri"/>
              </a:rPr>
              <a:t>Wendy's</a:t>
            </a:r>
            <a:r>
              <a:rPr lang="fr-FR" sz="16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 </a:t>
            </a:r>
          </a:p>
          <a:p>
            <a:r>
              <a:rPr lang="fr-FR" sz="1600" b="1" err="1">
                <a:solidFill>
                  <a:schemeClr val="accent6">
                    <a:lumMod val="50000"/>
                  </a:schemeClr>
                </a:solidFill>
                <a:cs typeface="Calibri"/>
              </a:rPr>
              <a:t>Arby's</a:t>
            </a:r>
            <a:endParaRPr lang="fr-FR" sz="1600" b="1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r>
              <a:rPr lang="fr-FR" sz="16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In-N-Out</a:t>
            </a:r>
          </a:p>
          <a:p>
            <a:r>
              <a:rPr lang="fr-FR" sz="16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Taco </a:t>
            </a:r>
            <a:r>
              <a:rPr lang="fr-FR" sz="1600" b="1" err="1">
                <a:solidFill>
                  <a:schemeClr val="accent6">
                    <a:lumMod val="50000"/>
                  </a:schemeClr>
                </a:solidFill>
                <a:cs typeface="Calibri"/>
              </a:rPr>
              <a:t>bell</a:t>
            </a:r>
            <a:endParaRPr lang="fr-FR" sz="1600" b="1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r>
              <a:rPr lang="fr-FR" sz="16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Jack in the box </a:t>
            </a:r>
          </a:p>
          <a:p>
            <a:r>
              <a:rPr lang="fr-FR" sz="1600" b="1" err="1">
                <a:solidFill>
                  <a:schemeClr val="accent6">
                    <a:lumMod val="50000"/>
                  </a:schemeClr>
                </a:solidFill>
                <a:cs typeface="Calibri"/>
              </a:rPr>
              <a:t>Popeyes</a:t>
            </a:r>
            <a:endParaRPr lang="fr-FR" sz="1600" b="1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r>
              <a:rPr lang="fr-FR" sz="16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Chick-fil-A</a:t>
            </a:r>
          </a:p>
          <a:p>
            <a:endParaRPr lang="fr-FR" sz="13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1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47E29-C866-9667-D6B8-81EAD500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 err="1">
                <a:solidFill>
                  <a:srgbClr val="FFC000"/>
                </a:solidFill>
                <a:cs typeface="Calibri Light"/>
              </a:rPr>
              <a:t>Fournisseurs</a:t>
            </a:r>
            <a:endParaRPr lang="en-GB" sz="5400">
              <a:solidFill>
                <a:srgbClr val="FFC000"/>
              </a:solidFill>
              <a:cs typeface="Calibri Light"/>
            </a:endParaRPr>
          </a:p>
        </p:txBody>
      </p:sp>
      <p:pic>
        <p:nvPicPr>
          <p:cNvPr id="6" name="Picture 5" descr="A clown holding a mcdonald&amp;#39;s arch&#10;&#10;Description automatically generated">
            <a:extLst>
              <a:ext uri="{FF2B5EF4-FFF2-40B4-BE49-F238E27FC236}">
                <a16:creationId xmlns:a16="http://schemas.microsoft.com/office/drawing/2014/main" id="{9B4CAF99-677B-BE2A-20F8-409E2C974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" r="18507"/>
          <a:stretch/>
        </p:blipFill>
        <p:spPr>
          <a:xfrm>
            <a:off x="20" y="-140947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3283-1B5D-5C1C-4357-A76F36C6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solidFill>
                  <a:schemeClr val="bg1"/>
                </a:solidFill>
                <a:cs typeface="Calibri"/>
              </a:rPr>
              <a:t>Cargill, Moy Park (Poulet)</a:t>
            </a:r>
          </a:p>
          <a:p>
            <a:r>
              <a:rPr lang="en-GB" sz="2200" dirty="0">
                <a:solidFill>
                  <a:schemeClr val="bg1"/>
                </a:solidFill>
                <a:cs typeface="Calibri"/>
              </a:rPr>
              <a:t>McCain, Lamb Weston (Pomme de terre)</a:t>
            </a:r>
          </a:p>
          <a:p>
            <a:r>
              <a:rPr lang="en-GB" sz="2200" dirty="0">
                <a:solidFill>
                  <a:schemeClr val="bg1"/>
                </a:solidFill>
                <a:cs typeface="Calibri"/>
              </a:rPr>
              <a:t>Bimbo QSR France (Pain)</a:t>
            </a:r>
          </a:p>
          <a:p>
            <a:r>
              <a:rPr lang="en-GB" sz="2200" dirty="0">
                <a:solidFill>
                  <a:schemeClr val="bg1"/>
                </a:solidFill>
                <a:cs typeface="Calibri"/>
              </a:rPr>
              <a:t>Moy Park, Dawn Meats (Steaks)</a:t>
            </a:r>
          </a:p>
          <a:p>
            <a:r>
              <a:rPr lang="en-GB" sz="2200" dirty="0">
                <a:solidFill>
                  <a:schemeClr val="bg1"/>
                </a:solidFill>
                <a:cs typeface="Calibri"/>
              </a:rPr>
              <a:t>Espersen (Poisson)</a:t>
            </a:r>
          </a:p>
          <a:p>
            <a:r>
              <a:rPr lang="en-GB" sz="2200" dirty="0">
                <a:solidFill>
                  <a:schemeClr val="bg1"/>
                </a:solidFill>
                <a:cs typeface="Calibri"/>
              </a:rPr>
              <a:t>Florette Food Service, </a:t>
            </a:r>
            <a:r>
              <a:rPr lang="en-GB" sz="2200" err="1">
                <a:solidFill>
                  <a:schemeClr val="bg1"/>
                </a:solidFill>
                <a:cs typeface="Calibri"/>
              </a:rPr>
              <a:t>Bonduelle</a:t>
            </a:r>
            <a:r>
              <a:rPr lang="en-GB" sz="2200" dirty="0">
                <a:solidFill>
                  <a:schemeClr val="bg1"/>
                </a:solidFill>
                <a:cs typeface="Calibri"/>
              </a:rPr>
              <a:t> (Salade)</a:t>
            </a:r>
          </a:p>
          <a:p>
            <a:r>
              <a:rPr lang="en-GB" sz="2200" dirty="0">
                <a:solidFill>
                  <a:schemeClr val="bg1"/>
                </a:solidFill>
                <a:cs typeface="Calibri"/>
              </a:rPr>
              <a:t>PEP (Oeufs)</a:t>
            </a:r>
          </a:p>
          <a:p>
            <a:pPr marL="0" indent="0">
              <a:buNone/>
            </a:pPr>
            <a:endParaRPr lang="en-GB" sz="2200">
              <a:cs typeface="Calibri"/>
            </a:endParaRPr>
          </a:p>
          <a:p>
            <a:endParaRPr lang="en-GB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3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DC4B2251-FA01-DC5C-D2BE-4FFB7CAB470B}"/>
              </a:ext>
            </a:extLst>
          </p:cNvPr>
          <p:cNvSpPr/>
          <p:nvPr/>
        </p:nvSpPr>
        <p:spPr>
          <a:xfrm>
            <a:off x="6584913" y="2109813"/>
            <a:ext cx="3752739" cy="36470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C364D766-53DA-6939-6145-6C2B01453D5B}"/>
              </a:ext>
            </a:extLst>
          </p:cNvPr>
          <p:cNvSpPr/>
          <p:nvPr/>
        </p:nvSpPr>
        <p:spPr>
          <a:xfrm>
            <a:off x="1347814" y="2109813"/>
            <a:ext cx="3752739" cy="364702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D8766-BDF0-FBC7-11DC-D8D5DD57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solidFill>
                  <a:srgbClr val="FFC000"/>
                </a:solidFill>
                <a:cs typeface="Calibri Light"/>
              </a:rPr>
              <a:t>Fonctionnement</a:t>
            </a:r>
            <a:r>
              <a:rPr lang="en-GB" dirty="0">
                <a:solidFill>
                  <a:srgbClr val="FFC000"/>
                </a:solidFill>
                <a:cs typeface="Calibri Light"/>
              </a:rPr>
              <a:t> de </a:t>
            </a:r>
            <a:r>
              <a:rPr lang="en-GB" err="1">
                <a:solidFill>
                  <a:srgbClr val="FFC000"/>
                </a:solidFill>
                <a:cs typeface="Calibri Light"/>
              </a:rPr>
              <a:t>l'entreprise</a:t>
            </a:r>
            <a:endParaRPr lang="en-US" err="1">
              <a:solidFill>
                <a:srgbClr val="FFC000"/>
              </a:solidFill>
            </a:endParaRPr>
          </a:p>
        </p:txBody>
      </p:sp>
      <p:pic>
        <p:nvPicPr>
          <p:cNvPr id="135" name="Picture 134" descr="Bénéfices - Icônes entreprise gratuites">
            <a:extLst>
              <a:ext uri="{FF2B5EF4-FFF2-40B4-BE49-F238E27FC236}">
                <a16:creationId xmlns:a16="http://schemas.microsoft.com/office/drawing/2014/main" id="{75228CE6-5FEF-C0FA-280C-C4E93A9B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62" y="2515480"/>
            <a:ext cx="1840251" cy="1822632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E773E7B1-478D-F1AF-7E81-186D23DA3D8E}"/>
              </a:ext>
            </a:extLst>
          </p:cNvPr>
          <p:cNvSpPr txBox="1"/>
          <p:nvPr/>
        </p:nvSpPr>
        <p:spPr>
          <a:xfrm>
            <a:off x="1660542" y="4853896"/>
            <a:ext cx="3307872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Finalité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GB" sz="280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économique</a:t>
            </a:r>
            <a:endParaRPr lang="en-GB" sz="280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C09E292-AD5A-D6D9-9D27-B0280D5388FB}"/>
              </a:ext>
            </a:extLst>
          </p:cNvPr>
          <p:cNvSpPr txBox="1"/>
          <p:nvPr/>
        </p:nvSpPr>
        <p:spPr>
          <a:xfrm>
            <a:off x="7047398" y="4853895"/>
            <a:ext cx="3202162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profits et expansion</a:t>
            </a:r>
          </a:p>
        </p:txBody>
      </p:sp>
      <p:pic>
        <p:nvPicPr>
          <p:cNvPr id="139" name="Picture 138" descr="Objectif - Icônes affaires et finances gratuites">
            <a:extLst>
              <a:ext uri="{FF2B5EF4-FFF2-40B4-BE49-F238E27FC236}">
                <a16:creationId xmlns:a16="http://schemas.microsoft.com/office/drawing/2014/main" id="{D2656837-0DA2-FADA-D299-B8EAA40F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40" y="2431792"/>
            <a:ext cx="1875488" cy="18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794F3-FB05-E53C-8F94-9BCB6CF8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39" y="2002104"/>
            <a:ext cx="2752354" cy="2709275"/>
          </a:xfrm>
          <a:prstGeom prst="ellipse">
            <a:avLst/>
          </a:prstGeom>
          <a:solidFill>
            <a:srgbClr val="FFC000"/>
          </a:solidFill>
          <a:ln w="174625" cmpd="thinThick"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Structure </a:t>
            </a:r>
            <a:r>
              <a:rPr lang="en-US" sz="2000" kern="1200" err="1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organisationnelle</a:t>
            </a:r>
            <a:endParaRPr lang="en-US" sz="2000" kern="1200" err="1">
              <a:solidFill>
                <a:schemeClr val="accent6">
                  <a:lumMod val="50000"/>
                </a:schemeClr>
              </a:solidFill>
              <a:latin typeface="+mj-lt"/>
              <a:cs typeface="Calibri Light"/>
            </a:endParaRPr>
          </a:p>
        </p:txBody>
      </p:sp>
      <p:pic>
        <p:nvPicPr>
          <p:cNvPr id="4" name="Picture 3" descr="A Detailed Analysis of McDonald's Organizational Structure">
            <a:extLst>
              <a:ext uri="{FF2B5EF4-FFF2-40B4-BE49-F238E27FC236}">
                <a16:creationId xmlns:a16="http://schemas.microsoft.com/office/drawing/2014/main" id="{2AF1B78F-73DE-3AF8-D614-275BBFC86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46"/>
          <a:stretch/>
        </p:blipFill>
        <p:spPr>
          <a:xfrm>
            <a:off x="3591911" y="1021164"/>
            <a:ext cx="8285215" cy="466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8124-6CD4-FF45-316D-F31F9DCD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cs typeface="Calibri Light"/>
              </a:rPr>
              <a:t>Forces sur bien et services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AA0C-2F71-4137-F108-65EF5E77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En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prenant</a:t>
            </a:r>
            <a:r>
              <a:rPr lang="en-US" dirty="0">
                <a:solidFill>
                  <a:schemeClr val="bg1"/>
                </a:solidFill>
                <a:cs typeface="Calibri"/>
              </a:rPr>
              <a:t> un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exemple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sur un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modèle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 Porter, les forces de Mc Donalds se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basent</a:t>
            </a:r>
            <a:r>
              <a:rPr lang="en-US" dirty="0">
                <a:solidFill>
                  <a:schemeClr val="bg1"/>
                </a:solidFill>
                <a:cs typeface="Calibri"/>
              </a:rPr>
              <a:t> sur :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 err="1">
                <a:solidFill>
                  <a:schemeClr val="bg1"/>
                </a:solidFill>
                <a:cs typeface="Calibri"/>
              </a:rPr>
              <a:t>Réunir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des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fournisseurs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en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nombre</a:t>
            </a:r>
            <a:r>
              <a:rPr lang="en-US" dirty="0">
                <a:solidFill>
                  <a:schemeClr val="bg1"/>
                </a:solidFill>
                <a:cs typeface="Calibri"/>
              </a:rPr>
              <a:t> et divers. 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Puissance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concurrentielle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</a:t>
            </a:r>
          </a:p>
          <a:p>
            <a:r>
              <a:rPr lang="en-US" dirty="0" err="1">
                <a:solidFill>
                  <a:schemeClr val="bg1"/>
                </a:solidFill>
                <a:cs typeface="Calibri"/>
              </a:rPr>
              <a:t>Pouvoir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négociation</a:t>
            </a:r>
            <a:r>
              <a:rPr lang="en-US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auprès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des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acheteurs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ou</a:t>
            </a:r>
            <a:r>
              <a:rPr lang="en-US" dirty="0">
                <a:solidFill>
                  <a:schemeClr val="bg1"/>
                </a:solidFill>
                <a:cs typeface="Calibri"/>
              </a:rPr>
              <a:t> clients</a:t>
            </a:r>
          </a:p>
          <a:p>
            <a:r>
              <a:rPr lang="en-US" dirty="0" err="1">
                <a:solidFill>
                  <a:schemeClr val="bg1"/>
                </a:solidFill>
                <a:cs typeface="Calibri"/>
              </a:rPr>
              <a:t>Fournir</a:t>
            </a:r>
            <a:r>
              <a:rPr lang="en-US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/>
              </a:rPr>
              <a:t>rapidement</a:t>
            </a:r>
            <a:r>
              <a:rPr lang="en-US" dirty="0">
                <a:solidFill>
                  <a:schemeClr val="bg1"/>
                </a:solidFill>
                <a:cs typeface="Calibri"/>
              </a:rPr>
              <a:t> un bien/service</a:t>
            </a:r>
          </a:p>
        </p:txBody>
      </p:sp>
    </p:spTree>
    <p:extLst>
      <p:ext uri="{BB962C8B-B14F-4D97-AF65-F5344CB8AC3E}">
        <p14:creationId xmlns:p14="http://schemas.microsoft.com/office/powerpoint/2010/main" val="315218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3D2F352-0D8D-D1CE-25ED-1BB4591951AC}"/>
              </a:ext>
            </a:extLst>
          </p:cNvPr>
          <p:cNvSpPr/>
          <p:nvPr/>
        </p:nvSpPr>
        <p:spPr>
          <a:xfrm>
            <a:off x="4264433" y="3062312"/>
            <a:ext cx="3660775" cy="346966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54946ED-1854-7AD6-4C05-4FF7A19711E4}"/>
              </a:ext>
            </a:extLst>
          </p:cNvPr>
          <p:cNvSpPr/>
          <p:nvPr/>
        </p:nvSpPr>
        <p:spPr>
          <a:xfrm>
            <a:off x="8225519" y="283640"/>
            <a:ext cx="3555671" cy="346966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4B74C2-03C1-1BAF-FA36-504F6AFABA70}"/>
              </a:ext>
            </a:extLst>
          </p:cNvPr>
          <p:cNvSpPr/>
          <p:nvPr/>
        </p:nvSpPr>
        <p:spPr>
          <a:xfrm>
            <a:off x="493848" y="283641"/>
            <a:ext cx="3542533" cy="34630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building with a red roof&#10;&#10;Description automatically generated">
            <a:extLst>
              <a:ext uri="{FF2B5EF4-FFF2-40B4-BE49-F238E27FC236}">
                <a16:creationId xmlns:a16="http://schemas.microsoft.com/office/drawing/2014/main" id="{854D102B-CA54-C694-1620-1A0FC47E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4" y="585557"/>
            <a:ext cx="3442140" cy="2008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8A7FF-F226-839D-B772-06AC6505EE03}"/>
              </a:ext>
            </a:extLst>
          </p:cNvPr>
          <p:cNvSpPr txBox="1"/>
          <p:nvPr/>
        </p:nvSpPr>
        <p:spPr>
          <a:xfrm>
            <a:off x="788275" y="2995448"/>
            <a:ext cx="34552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38 000 restaurants</a:t>
            </a:r>
          </a:p>
        </p:txBody>
      </p:sp>
      <p:pic>
        <p:nvPicPr>
          <p:cNvPr id="13" name="Picture 12" descr="McDonald's Hat Blank Template - Imgflip">
            <a:extLst>
              <a:ext uri="{FF2B5EF4-FFF2-40B4-BE49-F238E27FC236}">
                <a16:creationId xmlns:a16="http://schemas.microsoft.com/office/drawing/2014/main" id="{68B84A5F-3779-63A8-4475-3691BE90B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021" y="454572"/>
            <a:ext cx="2427890" cy="24278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7656CE-93DF-9E8A-33FE-6877A52CF1FC}"/>
              </a:ext>
            </a:extLst>
          </p:cNvPr>
          <p:cNvSpPr txBox="1"/>
          <p:nvPr/>
        </p:nvSpPr>
        <p:spPr>
          <a:xfrm>
            <a:off x="8375430" y="3166242"/>
            <a:ext cx="32582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2,5 M 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cs typeface="Calibri"/>
              </a:rPr>
              <a:t>collaborateurs</a:t>
            </a:r>
          </a:p>
        </p:txBody>
      </p:sp>
      <p:pic>
        <p:nvPicPr>
          <p:cNvPr id="16" name="Picture 15" descr="Bénéfices - Icônes entreprise gratuites">
            <a:extLst>
              <a:ext uri="{FF2B5EF4-FFF2-40B4-BE49-F238E27FC236}">
                <a16:creationId xmlns:a16="http://schemas.microsoft.com/office/drawing/2014/main" id="{57BF2EAC-35FD-3306-974F-E0CB7AE5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159" y="3430314"/>
            <a:ext cx="2204545" cy="22045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4C3C09-412E-DC11-6B92-99A6CA7B9AFE}"/>
              </a:ext>
            </a:extLst>
          </p:cNvPr>
          <p:cNvSpPr txBox="1"/>
          <p:nvPr/>
        </p:nvSpPr>
        <p:spPr>
          <a:xfrm>
            <a:off x="4552293" y="5734707"/>
            <a:ext cx="34815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23,18 Milliards $  CA</a:t>
            </a:r>
          </a:p>
        </p:txBody>
      </p:sp>
    </p:spTree>
    <p:extLst>
      <p:ext uri="{BB962C8B-B14F-4D97-AF65-F5344CB8AC3E}">
        <p14:creationId xmlns:p14="http://schemas.microsoft.com/office/powerpoint/2010/main" val="352888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trice de matérialité : analyse des enjeux RSE |McDonald's France">
            <a:extLst>
              <a:ext uri="{FF2B5EF4-FFF2-40B4-BE49-F238E27FC236}">
                <a16:creationId xmlns:a16="http://schemas.microsoft.com/office/drawing/2014/main" id="{58FCE2C2-B40D-9662-DD56-49DD3B48A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848" y="415157"/>
            <a:ext cx="5916013" cy="5922583"/>
          </a:xfrm>
          <a:prstGeom prst="rect">
            <a:avLst/>
          </a:prstGeom>
        </p:spPr>
      </p:pic>
      <p:pic>
        <p:nvPicPr>
          <p:cNvPr id="6" name="Picture 5" descr="Politiques RSE Groupe Coloris - COLORIS GCC">
            <a:extLst>
              <a:ext uri="{FF2B5EF4-FFF2-40B4-BE49-F238E27FC236}">
                <a16:creationId xmlns:a16="http://schemas.microsoft.com/office/drawing/2014/main" id="{1DD5A135-DB5E-FCB6-B6A2-50C824B5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88" y="2143105"/>
            <a:ext cx="2584928" cy="25849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41F072-6F2A-5DF3-15AB-DD61331C9204}"/>
              </a:ext>
            </a:extLst>
          </p:cNvPr>
          <p:cNvSpPr/>
          <p:nvPr/>
        </p:nvSpPr>
        <p:spPr>
          <a:xfrm>
            <a:off x="-13139" y="0"/>
            <a:ext cx="12218275" cy="827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78D9D-0EB2-BEBD-B0C9-E026A3E729FA}"/>
              </a:ext>
            </a:extLst>
          </p:cNvPr>
          <p:cNvSpPr/>
          <p:nvPr/>
        </p:nvSpPr>
        <p:spPr>
          <a:xfrm>
            <a:off x="0" y="6043448"/>
            <a:ext cx="12218275" cy="827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Thème Office</vt:lpstr>
      <vt:lpstr>McDonalds</vt:lpstr>
      <vt:lpstr>Caractéristiques de l'entreprise</vt:lpstr>
      <vt:lpstr>Concurrents</vt:lpstr>
      <vt:lpstr>Fournisseurs</vt:lpstr>
      <vt:lpstr>Fonctionnement de l'entreprise</vt:lpstr>
      <vt:lpstr>Structure organisationnelle</vt:lpstr>
      <vt:lpstr>Forces sur bien et services</vt:lpstr>
      <vt:lpstr>PowerPoint Presentation</vt:lpstr>
      <vt:lpstr>PowerPoint Presentation</vt:lpstr>
      <vt:lpstr>Objectifs RSE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985</cp:revision>
  <dcterms:created xsi:type="dcterms:W3CDTF">2023-12-05T10:08:38Z</dcterms:created>
  <dcterms:modified xsi:type="dcterms:W3CDTF">2023-12-12T11:20:24Z</dcterms:modified>
</cp:coreProperties>
</file>