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66" r:id="rId6"/>
    <p:sldId id="260" r:id="rId7"/>
    <p:sldId id="261" r:id="rId8"/>
    <p:sldId id="262"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fr-FR"/>
              <a:t>Modifiez le style du titre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fr-FR"/>
              <a:t>Modifiez le style du titre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E5059C3-6A89-4494-99FF-5A4D6FFD50EB}" type="datetimeFigureOut">
              <a:rPr lang="en-US" dirty="0"/>
              <a:t>5/7/2020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fr-FR"/>
              <a:t>Modifiez le style du titre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fr-FR"/>
              <a:t>Modifiez le style du titre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609285" y="2851331"/>
            <a:ext cx="3893623"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66635" y="2851331"/>
            <a:ext cx="3899798"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D525BB-DA17-4BA0-B3C8-3AC3ABC827E6}" type="datetimeFigureOut">
              <a:rPr lang="en-US" dirty="0"/>
              <a:t>5/7/2020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16C4C9A-3960-41CF-A4E9-2A8FB932454B}" type="datetimeFigureOut">
              <a:rPr lang="en-US" dirty="0"/>
              <a:t>5/7/2020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5/7/2020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0D4E6B-0937-42A3-9654-383F64BFDF00}"/>
              </a:ext>
            </a:extLst>
          </p:cNvPr>
          <p:cNvSpPr>
            <a:spLocks noGrp="1"/>
          </p:cNvSpPr>
          <p:nvPr>
            <p:ph type="ctrTitle"/>
          </p:nvPr>
        </p:nvSpPr>
        <p:spPr>
          <a:xfrm>
            <a:off x="2394769" y="1855460"/>
            <a:ext cx="5518066" cy="2268559"/>
          </a:xfrm>
        </p:spPr>
        <p:txBody>
          <a:bodyPr>
            <a:normAutofit/>
          </a:bodyPr>
          <a:lstStyle/>
          <a:p>
            <a:pPr algn="ctr"/>
            <a:r>
              <a:rPr lang="fr-FR" sz="4000" dirty="0"/>
              <a:t>La chouette agence</a:t>
            </a:r>
          </a:p>
        </p:txBody>
      </p:sp>
      <p:sp>
        <p:nvSpPr>
          <p:cNvPr id="3" name="Sous-titre 2">
            <a:extLst>
              <a:ext uri="{FF2B5EF4-FFF2-40B4-BE49-F238E27FC236}">
                <a16:creationId xmlns:a16="http://schemas.microsoft.com/office/drawing/2014/main" id="{AE7868C0-7844-4438-AF20-2EA44E9B7C3C}"/>
              </a:ext>
            </a:extLst>
          </p:cNvPr>
          <p:cNvSpPr>
            <a:spLocks noGrp="1"/>
          </p:cNvSpPr>
          <p:nvPr>
            <p:ph type="subTitle" idx="1"/>
          </p:nvPr>
        </p:nvSpPr>
        <p:spPr>
          <a:xfrm>
            <a:off x="2394769" y="3082519"/>
            <a:ext cx="5357600" cy="1160213"/>
          </a:xfrm>
        </p:spPr>
        <p:txBody>
          <a:bodyPr>
            <a:normAutofit/>
          </a:bodyPr>
          <a:lstStyle/>
          <a:p>
            <a:pPr algn="ctr"/>
            <a:r>
              <a:rPr lang="fr-FR" sz="3200" dirty="0"/>
              <a:t>Rapport d’optimisation</a:t>
            </a:r>
          </a:p>
        </p:txBody>
      </p:sp>
    </p:spTree>
    <p:extLst>
      <p:ext uri="{BB962C8B-B14F-4D97-AF65-F5344CB8AC3E}">
        <p14:creationId xmlns:p14="http://schemas.microsoft.com/office/powerpoint/2010/main" val="188328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CC3C63-E913-4773-8014-811AA9E148BB}"/>
              </a:ext>
            </a:extLst>
          </p:cNvPr>
          <p:cNvSpPr>
            <a:spLocks noGrp="1"/>
          </p:cNvSpPr>
          <p:nvPr>
            <p:ph type="title"/>
          </p:nvPr>
        </p:nvSpPr>
        <p:spPr>
          <a:xfrm>
            <a:off x="2437467" y="641801"/>
            <a:ext cx="8435577" cy="1077229"/>
          </a:xfrm>
        </p:spPr>
        <p:txBody>
          <a:bodyPr/>
          <a:lstStyle/>
          <a:p>
            <a:pPr algn="ctr"/>
            <a:r>
              <a:rPr lang="fr-FR" b="1" u="sng" dirty="0">
                <a:solidFill>
                  <a:schemeClr val="tx1">
                    <a:lumMod val="50000"/>
                  </a:schemeClr>
                </a:solidFill>
              </a:rPr>
              <a:t>Quelques optimisations supplémentaires réalisés :</a:t>
            </a:r>
          </a:p>
        </p:txBody>
      </p:sp>
      <p:sp>
        <p:nvSpPr>
          <p:cNvPr id="3" name="Espace réservé du contenu 2">
            <a:extLst>
              <a:ext uri="{FF2B5EF4-FFF2-40B4-BE49-F238E27FC236}">
                <a16:creationId xmlns:a16="http://schemas.microsoft.com/office/drawing/2014/main" id="{51155F96-8A70-4E3F-BE2C-85C4D87CB0F1}"/>
              </a:ext>
            </a:extLst>
          </p:cNvPr>
          <p:cNvSpPr>
            <a:spLocks noGrp="1"/>
          </p:cNvSpPr>
          <p:nvPr>
            <p:ph idx="1"/>
          </p:nvPr>
        </p:nvSpPr>
        <p:spPr>
          <a:xfrm>
            <a:off x="2314253" y="1977820"/>
            <a:ext cx="7796540" cy="4880180"/>
          </a:xfrm>
        </p:spPr>
        <p:txBody>
          <a:bodyPr>
            <a:normAutofit/>
          </a:bodyPr>
          <a:lstStyle/>
          <a:p>
            <a:r>
              <a:rPr lang="fr-FR" sz="1800" dirty="0"/>
              <a:t>Intégrer les scripts JS à la fin du fichier HTML et non dans la balise « head ». </a:t>
            </a:r>
          </a:p>
          <a:p>
            <a:r>
              <a:rPr lang="fr-FR" sz="1800" dirty="0"/>
              <a:t>La taille de certains éléments était trop faible, certains utilisateurs auraient eu du mal à lire ces éléments. </a:t>
            </a:r>
          </a:p>
          <a:p>
            <a:r>
              <a:rPr lang="fr-FR" sz="1800" dirty="0"/>
              <a:t>Aucun lien de redirection n’est présent au clic sur les icônes des réseaux sociaux. </a:t>
            </a:r>
          </a:p>
          <a:p>
            <a:r>
              <a:rPr lang="fr-FR" sz="1800" dirty="0"/>
              <a:t>Certaines images n’étaient pas bien dimensionner. </a:t>
            </a:r>
          </a:p>
          <a:p>
            <a:pPr marL="0" indent="0">
              <a:buNone/>
            </a:pPr>
            <a:endParaRPr lang="fr-FR" dirty="0"/>
          </a:p>
          <a:p>
            <a:pPr marL="0" indent="0">
              <a:buNone/>
            </a:pPr>
            <a:endParaRPr lang="fr-FR" dirty="0"/>
          </a:p>
          <a:p>
            <a:endParaRPr lang="fr-FR" dirty="0"/>
          </a:p>
        </p:txBody>
      </p:sp>
    </p:spTree>
    <p:extLst>
      <p:ext uri="{BB962C8B-B14F-4D97-AF65-F5344CB8AC3E}">
        <p14:creationId xmlns:p14="http://schemas.microsoft.com/office/powerpoint/2010/main" val="332163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7DB9D-F314-47E8-AC09-17D3FBB9D750}"/>
              </a:ext>
            </a:extLst>
          </p:cNvPr>
          <p:cNvSpPr>
            <a:spLocks noGrp="1"/>
          </p:cNvSpPr>
          <p:nvPr>
            <p:ph type="title"/>
          </p:nvPr>
        </p:nvSpPr>
        <p:spPr>
          <a:xfrm>
            <a:off x="2326800" y="181869"/>
            <a:ext cx="7958331" cy="1077229"/>
          </a:xfrm>
        </p:spPr>
        <p:txBody>
          <a:bodyPr/>
          <a:lstStyle/>
          <a:p>
            <a:pPr algn="ctr"/>
            <a:r>
              <a:rPr lang="fr-FR" b="1" u="sng" dirty="0">
                <a:solidFill>
                  <a:schemeClr val="tx1">
                    <a:lumMod val="50000"/>
                  </a:schemeClr>
                </a:solidFill>
              </a:rPr>
              <a:t>Les images :</a:t>
            </a:r>
          </a:p>
        </p:txBody>
      </p:sp>
      <p:sp>
        <p:nvSpPr>
          <p:cNvPr id="3" name="Espace réservé du contenu 2">
            <a:extLst>
              <a:ext uri="{FF2B5EF4-FFF2-40B4-BE49-F238E27FC236}">
                <a16:creationId xmlns:a16="http://schemas.microsoft.com/office/drawing/2014/main" id="{CC0A7F2B-16C1-4018-872F-5FD4E66B88F9}"/>
              </a:ext>
            </a:extLst>
          </p:cNvPr>
          <p:cNvSpPr>
            <a:spLocks noGrp="1"/>
          </p:cNvSpPr>
          <p:nvPr>
            <p:ph idx="1"/>
          </p:nvPr>
        </p:nvSpPr>
        <p:spPr>
          <a:xfrm>
            <a:off x="2773599" y="720484"/>
            <a:ext cx="7796540" cy="1077229"/>
          </a:xfrm>
        </p:spPr>
        <p:txBody>
          <a:bodyPr>
            <a:normAutofit/>
          </a:bodyPr>
          <a:lstStyle/>
          <a:p>
            <a:r>
              <a:rPr lang="fr-FR" sz="1800" dirty="0"/>
              <a:t>Certaines images sont intégrées alors que leur contenu aurait pu être fait directement HTML/CSS.</a:t>
            </a:r>
          </a:p>
        </p:txBody>
      </p:sp>
      <p:sp>
        <p:nvSpPr>
          <p:cNvPr id="6" name="ZoneTexte 5">
            <a:extLst>
              <a:ext uri="{FF2B5EF4-FFF2-40B4-BE49-F238E27FC236}">
                <a16:creationId xmlns:a16="http://schemas.microsoft.com/office/drawing/2014/main" id="{1D8A4184-4B1F-49A6-A3F0-3AC4EBF3E92B}"/>
              </a:ext>
            </a:extLst>
          </p:cNvPr>
          <p:cNvSpPr txBox="1"/>
          <p:nvPr/>
        </p:nvSpPr>
        <p:spPr>
          <a:xfrm>
            <a:off x="3154271" y="3571344"/>
            <a:ext cx="7558481" cy="646331"/>
          </a:xfrm>
          <a:prstGeom prst="rect">
            <a:avLst/>
          </a:prstGeom>
          <a:noFill/>
        </p:spPr>
        <p:txBody>
          <a:bodyPr wrap="square" rtlCol="0">
            <a:spAutoFit/>
          </a:bodyPr>
          <a:lstStyle/>
          <a:p>
            <a:r>
              <a:rPr lang="fr-FR" dirty="0"/>
              <a:t>Les images n’étaient pas compressées.</a:t>
            </a:r>
          </a:p>
          <a:p>
            <a:r>
              <a:rPr lang="fr-FR" dirty="0"/>
              <a:t>Les formats d’image utilisés n’étaient pas cohérents. </a:t>
            </a:r>
          </a:p>
        </p:txBody>
      </p:sp>
      <p:pic>
        <p:nvPicPr>
          <p:cNvPr id="8" name="Image 7">
            <a:extLst>
              <a:ext uri="{FF2B5EF4-FFF2-40B4-BE49-F238E27FC236}">
                <a16:creationId xmlns:a16="http://schemas.microsoft.com/office/drawing/2014/main" id="{5EA37705-D969-4827-A33E-8CDB9066F4BF}"/>
              </a:ext>
            </a:extLst>
          </p:cNvPr>
          <p:cNvPicPr>
            <a:picLocks noChangeAspect="1"/>
          </p:cNvPicPr>
          <p:nvPr/>
        </p:nvPicPr>
        <p:blipFill>
          <a:blip r:embed="rId2"/>
          <a:stretch>
            <a:fillRect/>
          </a:stretch>
        </p:blipFill>
        <p:spPr>
          <a:xfrm>
            <a:off x="1113728" y="4530056"/>
            <a:ext cx="9964541" cy="2207534"/>
          </a:xfrm>
          <a:prstGeom prst="rect">
            <a:avLst/>
          </a:prstGeom>
        </p:spPr>
      </p:pic>
      <p:pic>
        <p:nvPicPr>
          <p:cNvPr id="10" name="Image 9">
            <a:extLst>
              <a:ext uri="{FF2B5EF4-FFF2-40B4-BE49-F238E27FC236}">
                <a16:creationId xmlns:a16="http://schemas.microsoft.com/office/drawing/2014/main" id="{F437209D-2BB8-4A09-B496-5B45A5B30AD7}"/>
              </a:ext>
            </a:extLst>
          </p:cNvPr>
          <p:cNvPicPr>
            <a:picLocks noChangeAspect="1"/>
          </p:cNvPicPr>
          <p:nvPr/>
        </p:nvPicPr>
        <p:blipFill>
          <a:blip r:embed="rId3"/>
          <a:stretch>
            <a:fillRect/>
          </a:stretch>
        </p:blipFill>
        <p:spPr>
          <a:xfrm>
            <a:off x="1263042" y="1777579"/>
            <a:ext cx="9665912" cy="1481385"/>
          </a:xfrm>
          <a:prstGeom prst="rect">
            <a:avLst/>
          </a:prstGeom>
        </p:spPr>
      </p:pic>
    </p:spTree>
    <p:extLst>
      <p:ext uri="{BB962C8B-B14F-4D97-AF65-F5344CB8AC3E}">
        <p14:creationId xmlns:p14="http://schemas.microsoft.com/office/powerpoint/2010/main" val="14966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055DD-581C-4941-B9FD-0E02B04281E5}"/>
              </a:ext>
            </a:extLst>
          </p:cNvPr>
          <p:cNvSpPr>
            <a:spLocks noGrp="1"/>
          </p:cNvSpPr>
          <p:nvPr>
            <p:ph type="title"/>
          </p:nvPr>
        </p:nvSpPr>
        <p:spPr>
          <a:xfrm>
            <a:off x="2222864" y="373497"/>
            <a:ext cx="7958331" cy="569137"/>
          </a:xfrm>
        </p:spPr>
        <p:txBody>
          <a:bodyPr/>
          <a:lstStyle/>
          <a:p>
            <a:pPr algn="ctr"/>
            <a:r>
              <a:rPr lang="fr-FR" b="1" u="sng" dirty="0">
                <a:solidFill>
                  <a:schemeClr val="tx1">
                    <a:lumMod val="50000"/>
                  </a:schemeClr>
                </a:solidFill>
              </a:rPr>
              <a:t>Les images :</a:t>
            </a:r>
          </a:p>
        </p:txBody>
      </p:sp>
      <p:sp>
        <p:nvSpPr>
          <p:cNvPr id="3" name="Espace réservé du contenu 2">
            <a:extLst>
              <a:ext uri="{FF2B5EF4-FFF2-40B4-BE49-F238E27FC236}">
                <a16:creationId xmlns:a16="http://schemas.microsoft.com/office/drawing/2014/main" id="{A9E766CA-BC09-4787-83DC-4DC45F38B7CC}"/>
              </a:ext>
            </a:extLst>
          </p:cNvPr>
          <p:cNvSpPr>
            <a:spLocks noGrp="1"/>
          </p:cNvSpPr>
          <p:nvPr>
            <p:ph idx="1"/>
          </p:nvPr>
        </p:nvSpPr>
        <p:spPr>
          <a:xfrm>
            <a:off x="2611808" y="1037049"/>
            <a:ext cx="7796540" cy="851128"/>
          </a:xfrm>
        </p:spPr>
        <p:txBody>
          <a:bodyPr>
            <a:normAutofit/>
          </a:bodyPr>
          <a:lstStyle/>
          <a:p>
            <a:r>
              <a:rPr lang="fr-FR" sz="1800" dirty="0"/>
              <a:t>Les dimensions n’étaient pas indiqué dans le code HTML.</a:t>
            </a:r>
          </a:p>
        </p:txBody>
      </p:sp>
      <p:pic>
        <p:nvPicPr>
          <p:cNvPr id="5" name="Image 4">
            <a:extLst>
              <a:ext uri="{FF2B5EF4-FFF2-40B4-BE49-F238E27FC236}">
                <a16:creationId xmlns:a16="http://schemas.microsoft.com/office/drawing/2014/main" id="{D5C8658F-5413-4CB1-ACF7-CED9D7753103}"/>
              </a:ext>
            </a:extLst>
          </p:cNvPr>
          <p:cNvPicPr>
            <a:picLocks noChangeAspect="1"/>
          </p:cNvPicPr>
          <p:nvPr/>
        </p:nvPicPr>
        <p:blipFill>
          <a:blip r:embed="rId2"/>
          <a:stretch>
            <a:fillRect/>
          </a:stretch>
        </p:blipFill>
        <p:spPr>
          <a:xfrm>
            <a:off x="1158715" y="2077006"/>
            <a:ext cx="9621593" cy="1164250"/>
          </a:xfrm>
          <a:prstGeom prst="rect">
            <a:avLst/>
          </a:prstGeom>
        </p:spPr>
      </p:pic>
      <p:sp>
        <p:nvSpPr>
          <p:cNvPr id="6" name="ZoneTexte 5">
            <a:extLst>
              <a:ext uri="{FF2B5EF4-FFF2-40B4-BE49-F238E27FC236}">
                <a16:creationId xmlns:a16="http://schemas.microsoft.com/office/drawing/2014/main" id="{D5A5875A-BFFA-4278-B6D0-B08E95810CFE}"/>
              </a:ext>
            </a:extLst>
          </p:cNvPr>
          <p:cNvSpPr txBox="1"/>
          <p:nvPr/>
        </p:nvSpPr>
        <p:spPr>
          <a:xfrm>
            <a:off x="3764775" y="3429000"/>
            <a:ext cx="5942652" cy="584775"/>
          </a:xfrm>
          <a:prstGeom prst="rect">
            <a:avLst/>
          </a:prstGeom>
          <a:noFill/>
        </p:spPr>
        <p:txBody>
          <a:bodyPr wrap="none" rtlCol="0">
            <a:spAutoFit/>
          </a:bodyPr>
          <a:lstStyle/>
          <a:p>
            <a:r>
              <a:rPr lang="fr-FR" sz="3200" b="1" u="sng" dirty="0">
                <a:solidFill>
                  <a:schemeClr val="tx1">
                    <a:lumMod val="50000"/>
                  </a:schemeClr>
                </a:solidFill>
              </a:rPr>
              <a:t>Les optimisations générales :</a:t>
            </a:r>
          </a:p>
        </p:txBody>
      </p:sp>
      <p:sp>
        <p:nvSpPr>
          <p:cNvPr id="7" name="ZoneTexte 6">
            <a:extLst>
              <a:ext uri="{FF2B5EF4-FFF2-40B4-BE49-F238E27FC236}">
                <a16:creationId xmlns:a16="http://schemas.microsoft.com/office/drawing/2014/main" id="{07CEDB0E-A1B9-4ABF-B122-7AF1BA868D20}"/>
              </a:ext>
            </a:extLst>
          </p:cNvPr>
          <p:cNvSpPr txBox="1"/>
          <p:nvPr/>
        </p:nvSpPr>
        <p:spPr>
          <a:xfrm>
            <a:off x="3227233" y="4082681"/>
            <a:ext cx="5737533" cy="800219"/>
          </a:xfrm>
          <a:prstGeom prst="rect">
            <a:avLst/>
          </a:prstGeom>
          <a:noFill/>
        </p:spPr>
        <p:txBody>
          <a:bodyPr wrap="none" rtlCol="0">
            <a:spAutoFit/>
          </a:bodyPr>
          <a:lstStyle/>
          <a:p>
            <a:r>
              <a:rPr lang="fr-FR" dirty="0"/>
              <a:t>Minifier tous les fichiers du site web afin de les alléger.</a:t>
            </a:r>
          </a:p>
          <a:p>
            <a:pPr algn="ctr"/>
            <a:r>
              <a:rPr lang="fr-FR" sz="1000" dirty="0"/>
              <a:t>(exemple réalisé sur le fichier « style.css » qui à été minifier)</a:t>
            </a:r>
          </a:p>
          <a:p>
            <a:endParaRPr lang="fr-FR" dirty="0"/>
          </a:p>
        </p:txBody>
      </p:sp>
      <p:pic>
        <p:nvPicPr>
          <p:cNvPr id="11" name="Image 10">
            <a:extLst>
              <a:ext uri="{FF2B5EF4-FFF2-40B4-BE49-F238E27FC236}">
                <a16:creationId xmlns:a16="http://schemas.microsoft.com/office/drawing/2014/main" id="{58E5CDFE-F37D-4138-9874-EB7220598B84}"/>
              </a:ext>
            </a:extLst>
          </p:cNvPr>
          <p:cNvPicPr>
            <a:picLocks noChangeAspect="1"/>
          </p:cNvPicPr>
          <p:nvPr/>
        </p:nvPicPr>
        <p:blipFill>
          <a:blip r:embed="rId3"/>
          <a:stretch>
            <a:fillRect/>
          </a:stretch>
        </p:blipFill>
        <p:spPr>
          <a:xfrm>
            <a:off x="1158714" y="4703540"/>
            <a:ext cx="9621593" cy="1686548"/>
          </a:xfrm>
          <a:prstGeom prst="rect">
            <a:avLst/>
          </a:prstGeom>
        </p:spPr>
      </p:pic>
    </p:spTree>
    <p:extLst>
      <p:ext uri="{BB962C8B-B14F-4D97-AF65-F5344CB8AC3E}">
        <p14:creationId xmlns:p14="http://schemas.microsoft.com/office/powerpoint/2010/main" val="227618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7ED908-4F49-4D31-B315-1856B4758927}"/>
              </a:ext>
            </a:extLst>
          </p:cNvPr>
          <p:cNvSpPr>
            <a:spLocks noGrp="1"/>
          </p:cNvSpPr>
          <p:nvPr>
            <p:ph type="title"/>
          </p:nvPr>
        </p:nvSpPr>
        <p:spPr>
          <a:xfrm>
            <a:off x="2493055" y="539528"/>
            <a:ext cx="7958331" cy="1077229"/>
          </a:xfrm>
        </p:spPr>
        <p:txBody>
          <a:bodyPr/>
          <a:lstStyle/>
          <a:p>
            <a:pPr algn="ctr"/>
            <a:r>
              <a:rPr lang="fr-FR" b="1" u="sng" dirty="0">
                <a:solidFill>
                  <a:schemeClr val="tx1">
                    <a:lumMod val="50000"/>
                  </a:schemeClr>
                </a:solidFill>
              </a:rPr>
              <a:t>L’aspect visuel du contenu :</a:t>
            </a:r>
          </a:p>
        </p:txBody>
      </p:sp>
      <p:sp>
        <p:nvSpPr>
          <p:cNvPr id="3" name="Espace réservé du contenu 2">
            <a:extLst>
              <a:ext uri="{FF2B5EF4-FFF2-40B4-BE49-F238E27FC236}">
                <a16:creationId xmlns:a16="http://schemas.microsoft.com/office/drawing/2014/main" id="{C307E0E7-0429-463C-B001-A83B7865414D}"/>
              </a:ext>
            </a:extLst>
          </p:cNvPr>
          <p:cNvSpPr>
            <a:spLocks noGrp="1"/>
          </p:cNvSpPr>
          <p:nvPr>
            <p:ph idx="1"/>
          </p:nvPr>
        </p:nvSpPr>
        <p:spPr>
          <a:xfrm>
            <a:off x="2773599" y="1301165"/>
            <a:ext cx="7796540" cy="1077229"/>
          </a:xfrm>
        </p:spPr>
        <p:txBody>
          <a:bodyPr>
            <a:normAutofit/>
          </a:bodyPr>
          <a:lstStyle/>
          <a:p>
            <a:r>
              <a:rPr lang="fr-FR" sz="1800" dirty="0"/>
              <a:t>Le contraste des couleurs utilisé n’est pas aux normes WCAG 2.0 de niveau AA.</a:t>
            </a:r>
          </a:p>
          <a:p>
            <a:endParaRPr lang="fr-FR" dirty="0"/>
          </a:p>
        </p:txBody>
      </p:sp>
      <p:pic>
        <p:nvPicPr>
          <p:cNvPr id="7" name="Image 6">
            <a:extLst>
              <a:ext uri="{FF2B5EF4-FFF2-40B4-BE49-F238E27FC236}">
                <a16:creationId xmlns:a16="http://schemas.microsoft.com/office/drawing/2014/main" id="{02FB72FB-758E-4EF6-A5E6-9458EF4868A5}"/>
              </a:ext>
            </a:extLst>
          </p:cNvPr>
          <p:cNvPicPr>
            <a:picLocks noChangeAspect="1"/>
          </p:cNvPicPr>
          <p:nvPr/>
        </p:nvPicPr>
        <p:blipFill>
          <a:blip r:embed="rId2"/>
          <a:stretch>
            <a:fillRect/>
          </a:stretch>
        </p:blipFill>
        <p:spPr>
          <a:xfrm>
            <a:off x="996214" y="2173184"/>
            <a:ext cx="5099785" cy="4674951"/>
          </a:xfrm>
          <a:prstGeom prst="rect">
            <a:avLst/>
          </a:prstGeom>
        </p:spPr>
      </p:pic>
      <p:pic>
        <p:nvPicPr>
          <p:cNvPr id="9" name="Image 8">
            <a:extLst>
              <a:ext uri="{FF2B5EF4-FFF2-40B4-BE49-F238E27FC236}">
                <a16:creationId xmlns:a16="http://schemas.microsoft.com/office/drawing/2014/main" id="{8A500A1C-DFE3-40DA-B319-B10E09751557}"/>
              </a:ext>
            </a:extLst>
          </p:cNvPr>
          <p:cNvPicPr>
            <a:picLocks noChangeAspect="1"/>
          </p:cNvPicPr>
          <p:nvPr/>
        </p:nvPicPr>
        <p:blipFill>
          <a:blip r:embed="rId3"/>
          <a:stretch>
            <a:fillRect/>
          </a:stretch>
        </p:blipFill>
        <p:spPr>
          <a:xfrm>
            <a:off x="6095999" y="2208810"/>
            <a:ext cx="5293511" cy="4639325"/>
          </a:xfrm>
          <a:prstGeom prst="rect">
            <a:avLst/>
          </a:prstGeom>
        </p:spPr>
      </p:pic>
    </p:spTree>
    <p:extLst>
      <p:ext uri="{BB962C8B-B14F-4D97-AF65-F5344CB8AC3E}">
        <p14:creationId xmlns:p14="http://schemas.microsoft.com/office/powerpoint/2010/main" val="357607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834BE3-7178-49CE-9DC6-546C0D35965A}"/>
              </a:ext>
            </a:extLst>
          </p:cNvPr>
          <p:cNvSpPr>
            <a:spLocks noGrp="1"/>
          </p:cNvSpPr>
          <p:nvPr>
            <p:ph type="title"/>
          </p:nvPr>
        </p:nvSpPr>
        <p:spPr>
          <a:xfrm>
            <a:off x="783008" y="582425"/>
            <a:ext cx="8313491" cy="1077229"/>
          </a:xfrm>
        </p:spPr>
        <p:txBody>
          <a:bodyPr/>
          <a:lstStyle/>
          <a:p>
            <a:r>
              <a:rPr lang="fr-FR" b="1" u="sng" dirty="0">
                <a:solidFill>
                  <a:schemeClr val="tx1">
                    <a:lumMod val="50000"/>
                  </a:schemeClr>
                </a:solidFill>
              </a:rPr>
              <a:t>L’aspect visuel du contenu :</a:t>
            </a:r>
          </a:p>
        </p:txBody>
      </p:sp>
      <p:sp>
        <p:nvSpPr>
          <p:cNvPr id="3" name="Espace réservé du contenu 2">
            <a:extLst>
              <a:ext uri="{FF2B5EF4-FFF2-40B4-BE49-F238E27FC236}">
                <a16:creationId xmlns:a16="http://schemas.microsoft.com/office/drawing/2014/main" id="{9473924B-F61D-4A58-A96E-096C4CDBDCFB}"/>
              </a:ext>
            </a:extLst>
          </p:cNvPr>
          <p:cNvSpPr>
            <a:spLocks noGrp="1"/>
          </p:cNvSpPr>
          <p:nvPr>
            <p:ph idx="1"/>
          </p:nvPr>
        </p:nvSpPr>
        <p:spPr>
          <a:xfrm>
            <a:off x="2197730" y="1410849"/>
            <a:ext cx="7796540" cy="1077229"/>
          </a:xfrm>
        </p:spPr>
        <p:txBody>
          <a:bodyPr/>
          <a:lstStyle/>
          <a:p>
            <a:r>
              <a:rPr lang="fr-FR" sz="1800" dirty="0"/>
              <a:t>Le bouton pour revenir en haut de la page était fonctionnel sur la page « contact » mais non fonctionnel sur la page d’accueil.</a:t>
            </a:r>
          </a:p>
          <a:p>
            <a:endParaRPr lang="fr-FR" dirty="0"/>
          </a:p>
        </p:txBody>
      </p:sp>
      <p:pic>
        <p:nvPicPr>
          <p:cNvPr id="5" name="Image 4">
            <a:extLst>
              <a:ext uri="{FF2B5EF4-FFF2-40B4-BE49-F238E27FC236}">
                <a16:creationId xmlns:a16="http://schemas.microsoft.com/office/drawing/2014/main" id="{B07941B1-A9C4-4D38-9318-189DA52CABC6}"/>
              </a:ext>
            </a:extLst>
          </p:cNvPr>
          <p:cNvPicPr>
            <a:picLocks noChangeAspect="1"/>
          </p:cNvPicPr>
          <p:nvPr/>
        </p:nvPicPr>
        <p:blipFill>
          <a:blip r:embed="rId2"/>
          <a:stretch>
            <a:fillRect/>
          </a:stretch>
        </p:blipFill>
        <p:spPr>
          <a:xfrm>
            <a:off x="992036" y="2488078"/>
            <a:ext cx="5103964" cy="4369922"/>
          </a:xfrm>
          <a:prstGeom prst="rect">
            <a:avLst/>
          </a:prstGeom>
        </p:spPr>
      </p:pic>
      <p:pic>
        <p:nvPicPr>
          <p:cNvPr id="7" name="Image 6">
            <a:extLst>
              <a:ext uri="{FF2B5EF4-FFF2-40B4-BE49-F238E27FC236}">
                <a16:creationId xmlns:a16="http://schemas.microsoft.com/office/drawing/2014/main" id="{027692D3-AC4D-4E51-8482-6604AD22051A}"/>
              </a:ext>
            </a:extLst>
          </p:cNvPr>
          <p:cNvPicPr>
            <a:picLocks noChangeAspect="1"/>
          </p:cNvPicPr>
          <p:nvPr/>
        </p:nvPicPr>
        <p:blipFill>
          <a:blip r:embed="rId3"/>
          <a:stretch>
            <a:fillRect/>
          </a:stretch>
        </p:blipFill>
        <p:spPr>
          <a:xfrm>
            <a:off x="6096000" y="2488078"/>
            <a:ext cx="5272633" cy="4369922"/>
          </a:xfrm>
          <a:prstGeom prst="rect">
            <a:avLst/>
          </a:prstGeom>
        </p:spPr>
      </p:pic>
    </p:spTree>
    <p:extLst>
      <p:ext uri="{BB962C8B-B14F-4D97-AF65-F5344CB8AC3E}">
        <p14:creationId xmlns:p14="http://schemas.microsoft.com/office/powerpoint/2010/main" val="244670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5F5344-2249-456E-B568-81F160C15251}"/>
              </a:ext>
            </a:extLst>
          </p:cNvPr>
          <p:cNvSpPr>
            <a:spLocks noGrp="1"/>
          </p:cNvSpPr>
          <p:nvPr>
            <p:ph type="title"/>
          </p:nvPr>
        </p:nvSpPr>
        <p:spPr>
          <a:xfrm>
            <a:off x="2611808" y="128548"/>
            <a:ext cx="7958331" cy="1549250"/>
          </a:xfrm>
        </p:spPr>
        <p:txBody>
          <a:bodyPr>
            <a:normAutofit fontScale="90000"/>
          </a:bodyPr>
          <a:lstStyle/>
          <a:p>
            <a:pPr algn="ctr"/>
            <a:r>
              <a:rPr lang="fr-FR" b="1" u="sng" dirty="0">
                <a:solidFill>
                  <a:schemeClr val="tx1">
                    <a:lumMod val="50000"/>
                  </a:schemeClr>
                </a:solidFill>
              </a:rPr>
              <a:t>Comparatif GTMetrix :</a:t>
            </a:r>
            <a:br>
              <a:rPr lang="fr-FR" dirty="0"/>
            </a:br>
            <a:r>
              <a:rPr lang="fr-FR" sz="2000" dirty="0"/>
              <a:t>GTMetrix est un outil permettant de réaliser un comparatif d’accessibilités et d’optimisations entre plusieurs sites. </a:t>
            </a:r>
            <a:br>
              <a:rPr lang="fr-FR" sz="2000" dirty="0"/>
            </a:br>
            <a:br>
              <a:rPr lang="fr-FR" sz="2000" dirty="0"/>
            </a:br>
            <a:r>
              <a:rPr lang="fr-FR" sz="1100" dirty="0"/>
              <a:t>(À gauche de chacune des 2 captures d’écran les résultats du site actuel, à droite de ces mêmes captures les résultats du site de base.)</a:t>
            </a:r>
            <a:br>
              <a:rPr lang="fr-FR" sz="2000" dirty="0"/>
            </a:br>
            <a:endParaRPr lang="fr-FR" dirty="0"/>
          </a:p>
        </p:txBody>
      </p:sp>
      <p:pic>
        <p:nvPicPr>
          <p:cNvPr id="5" name="Espace réservé du contenu 4">
            <a:extLst>
              <a:ext uri="{FF2B5EF4-FFF2-40B4-BE49-F238E27FC236}">
                <a16:creationId xmlns:a16="http://schemas.microsoft.com/office/drawing/2014/main" id="{C2481302-7B15-4234-BE44-54B17B7DDC77}"/>
              </a:ext>
            </a:extLst>
          </p:cNvPr>
          <p:cNvPicPr>
            <a:picLocks noGrp="1" noChangeAspect="1"/>
          </p:cNvPicPr>
          <p:nvPr>
            <p:ph idx="1"/>
          </p:nvPr>
        </p:nvPicPr>
        <p:blipFill>
          <a:blip r:embed="rId2"/>
          <a:stretch>
            <a:fillRect/>
          </a:stretch>
        </p:blipFill>
        <p:spPr>
          <a:xfrm>
            <a:off x="1004218" y="1784617"/>
            <a:ext cx="5141234" cy="5073383"/>
          </a:xfrm>
        </p:spPr>
      </p:pic>
      <p:pic>
        <p:nvPicPr>
          <p:cNvPr id="7" name="Image 6">
            <a:extLst>
              <a:ext uri="{FF2B5EF4-FFF2-40B4-BE49-F238E27FC236}">
                <a16:creationId xmlns:a16="http://schemas.microsoft.com/office/drawing/2014/main" id="{F24BD87A-1FCB-4A0A-8049-0196BA71005C}"/>
              </a:ext>
            </a:extLst>
          </p:cNvPr>
          <p:cNvPicPr>
            <a:picLocks noChangeAspect="1"/>
          </p:cNvPicPr>
          <p:nvPr/>
        </p:nvPicPr>
        <p:blipFill>
          <a:blip r:embed="rId3"/>
          <a:stretch>
            <a:fillRect/>
          </a:stretch>
        </p:blipFill>
        <p:spPr>
          <a:xfrm>
            <a:off x="6154723" y="1784617"/>
            <a:ext cx="5220749" cy="5073383"/>
          </a:xfrm>
          <a:prstGeom prst="rect">
            <a:avLst/>
          </a:prstGeom>
        </p:spPr>
      </p:pic>
    </p:spTree>
    <p:extLst>
      <p:ext uri="{BB962C8B-B14F-4D97-AF65-F5344CB8AC3E}">
        <p14:creationId xmlns:p14="http://schemas.microsoft.com/office/powerpoint/2010/main" val="17515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80673E-2488-4CB1-86A7-093127A8B40E}"/>
              </a:ext>
            </a:extLst>
          </p:cNvPr>
          <p:cNvSpPr>
            <a:spLocks noGrp="1"/>
          </p:cNvSpPr>
          <p:nvPr>
            <p:ph type="title"/>
          </p:nvPr>
        </p:nvSpPr>
        <p:spPr>
          <a:xfrm>
            <a:off x="2698767" y="259585"/>
            <a:ext cx="8436493" cy="1767364"/>
          </a:xfrm>
        </p:spPr>
        <p:txBody>
          <a:bodyPr>
            <a:noAutofit/>
          </a:bodyPr>
          <a:lstStyle/>
          <a:p>
            <a:pPr algn="ctr"/>
            <a:r>
              <a:rPr lang="fr-FR" sz="3100" b="1" u="sng" dirty="0">
                <a:solidFill>
                  <a:schemeClr val="tx1">
                    <a:lumMod val="50000"/>
                  </a:schemeClr>
                </a:solidFill>
              </a:rPr>
              <a:t>Comparatif AChecker :</a:t>
            </a:r>
            <a:br>
              <a:rPr lang="fr-FR" sz="1400" dirty="0"/>
            </a:br>
            <a:r>
              <a:rPr lang="fr-FR" sz="1800" dirty="0"/>
              <a:t>AChecker est également un outil permettant de réaliser un comparatif d’accessibilités et d’optimisations entre plusieurs sites.</a:t>
            </a:r>
            <a:br>
              <a:rPr lang="fr-FR" sz="1400" dirty="0"/>
            </a:br>
            <a:r>
              <a:rPr lang="fr-FR" sz="1000" dirty="0"/>
              <a:t>(Sur la capture d’écran de gauche les résultats du site actuel, sur la capture d’écran de droite les résultats du site de base.)</a:t>
            </a:r>
            <a:br>
              <a:rPr lang="fr-FR" sz="1400" dirty="0"/>
            </a:br>
            <a:endParaRPr lang="fr-FR" sz="1400" dirty="0"/>
          </a:p>
        </p:txBody>
      </p:sp>
      <p:pic>
        <p:nvPicPr>
          <p:cNvPr id="5" name="Espace réservé du contenu 4">
            <a:extLst>
              <a:ext uri="{FF2B5EF4-FFF2-40B4-BE49-F238E27FC236}">
                <a16:creationId xmlns:a16="http://schemas.microsoft.com/office/drawing/2014/main" id="{C5AB6C5B-47F0-4D8D-9A4C-BDAD9AACE899}"/>
              </a:ext>
            </a:extLst>
          </p:cNvPr>
          <p:cNvPicPr>
            <a:picLocks noGrp="1" noChangeAspect="1"/>
          </p:cNvPicPr>
          <p:nvPr>
            <p:ph idx="1"/>
          </p:nvPr>
        </p:nvPicPr>
        <p:blipFill>
          <a:blip r:embed="rId2"/>
          <a:stretch>
            <a:fillRect/>
          </a:stretch>
        </p:blipFill>
        <p:spPr>
          <a:xfrm>
            <a:off x="1056738" y="1708690"/>
            <a:ext cx="5039261" cy="5149310"/>
          </a:xfrm>
        </p:spPr>
      </p:pic>
      <p:pic>
        <p:nvPicPr>
          <p:cNvPr id="7" name="Image 6">
            <a:extLst>
              <a:ext uri="{FF2B5EF4-FFF2-40B4-BE49-F238E27FC236}">
                <a16:creationId xmlns:a16="http://schemas.microsoft.com/office/drawing/2014/main" id="{679A3E77-7839-4288-B471-EBDF211242FD}"/>
              </a:ext>
            </a:extLst>
          </p:cNvPr>
          <p:cNvPicPr>
            <a:picLocks noChangeAspect="1"/>
          </p:cNvPicPr>
          <p:nvPr/>
        </p:nvPicPr>
        <p:blipFill>
          <a:blip r:embed="rId3"/>
          <a:stretch>
            <a:fillRect/>
          </a:stretch>
        </p:blipFill>
        <p:spPr>
          <a:xfrm>
            <a:off x="6095999" y="1708690"/>
            <a:ext cx="5264239" cy="5149310"/>
          </a:xfrm>
          <a:prstGeom prst="rect">
            <a:avLst/>
          </a:prstGeom>
        </p:spPr>
      </p:pic>
    </p:spTree>
    <p:extLst>
      <p:ext uri="{BB962C8B-B14F-4D97-AF65-F5344CB8AC3E}">
        <p14:creationId xmlns:p14="http://schemas.microsoft.com/office/powerpoint/2010/main" val="3756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858BB3-0EA6-465B-8556-E67A9C94D691}"/>
              </a:ext>
            </a:extLst>
          </p:cNvPr>
          <p:cNvSpPr>
            <a:spLocks noGrp="1"/>
          </p:cNvSpPr>
          <p:nvPr>
            <p:ph type="title"/>
          </p:nvPr>
        </p:nvSpPr>
        <p:spPr>
          <a:xfrm>
            <a:off x="2723265" y="120159"/>
            <a:ext cx="7958331" cy="2198163"/>
          </a:xfrm>
        </p:spPr>
        <p:txBody>
          <a:bodyPr>
            <a:normAutofit/>
          </a:bodyPr>
          <a:lstStyle/>
          <a:p>
            <a:pPr algn="ctr"/>
            <a:r>
              <a:rPr lang="fr-FR" sz="3600" b="1" u="sng" dirty="0">
                <a:solidFill>
                  <a:schemeClr val="tx1">
                    <a:lumMod val="50000"/>
                  </a:schemeClr>
                </a:solidFill>
              </a:rPr>
              <a:t>Validateur WCAG2.1 AA :</a:t>
            </a:r>
            <a:br>
              <a:rPr lang="fr-FR" sz="2800" dirty="0"/>
            </a:br>
            <a:r>
              <a:rPr lang="fr-FR" sz="2000" dirty="0"/>
              <a:t>Le validateur WCAG2.0 AA est un outil permettant de voir si un site contient des contrastes de couleurs qui respectent le niveau AA WCAG 2.0. </a:t>
            </a:r>
            <a:br>
              <a:rPr lang="fr-FR" sz="2800" dirty="0"/>
            </a:br>
            <a:r>
              <a:rPr lang="fr-FR" sz="1100" dirty="0"/>
              <a:t>(Sur la capture d’écran de gauche les résultats du site actuel, sur la capture d’écran de droite les résultats du site de base.)</a:t>
            </a:r>
            <a:br>
              <a:rPr lang="fr-FR" sz="1100" dirty="0"/>
            </a:br>
            <a:endParaRPr lang="fr-FR" sz="1100" dirty="0"/>
          </a:p>
        </p:txBody>
      </p:sp>
      <p:pic>
        <p:nvPicPr>
          <p:cNvPr id="5" name="Espace réservé du contenu 4">
            <a:extLst>
              <a:ext uri="{FF2B5EF4-FFF2-40B4-BE49-F238E27FC236}">
                <a16:creationId xmlns:a16="http://schemas.microsoft.com/office/drawing/2014/main" id="{619005B4-B8E3-4C00-A2EF-9B419C134AB9}"/>
              </a:ext>
            </a:extLst>
          </p:cNvPr>
          <p:cNvPicPr>
            <a:picLocks noGrp="1" noChangeAspect="1"/>
          </p:cNvPicPr>
          <p:nvPr>
            <p:ph idx="1"/>
          </p:nvPr>
        </p:nvPicPr>
        <p:blipFill>
          <a:blip r:embed="rId2"/>
          <a:stretch>
            <a:fillRect/>
          </a:stretch>
        </p:blipFill>
        <p:spPr>
          <a:xfrm>
            <a:off x="1012345" y="2083431"/>
            <a:ext cx="5268215" cy="4774569"/>
          </a:xfrm>
        </p:spPr>
      </p:pic>
      <p:pic>
        <p:nvPicPr>
          <p:cNvPr id="7" name="Image 6">
            <a:extLst>
              <a:ext uri="{FF2B5EF4-FFF2-40B4-BE49-F238E27FC236}">
                <a16:creationId xmlns:a16="http://schemas.microsoft.com/office/drawing/2014/main" id="{9F3B380E-C6E4-4E6C-A9F7-B295F7C5DAD4}"/>
              </a:ext>
            </a:extLst>
          </p:cNvPr>
          <p:cNvPicPr>
            <a:picLocks noChangeAspect="1"/>
          </p:cNvPicPr>
          <p:nvPr/>
        </p:nvPicPr>
        <p:blipFill>
          <a:blip r:embed="rId3"/>
          <a:stretch>
            <a:fillRect/>
          </a:stretch>
        </p:blipFill>
        <p:spPr>
          <a:xfrm>
            <a:off x="6280560" y="2083430"/>
            <a:ext cx="5083654" cy="4774569"/>
          </a:xfrm>
          <a:prstGeom prst="rect">
            <a:avLst/>
          </a:prstGeom>
        </p:spPr>
      </p:pic>
    </p:spTree>
    <p:extLst>
      <p:ext uri="{BB962C8B-B14F-4D97-AF65-F5344CB8AC3E}">
        <p14:creationId xmlns:p14="http://schemas.microsoft.com/office/powerpoint/2010/main" val="287327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F6E846-3499-4B1A-BA25-1EB3BCBD3DB1}"/>
              </a:ext>
            </a:extLst>
          </p:cNvPr>
          <p:cNvSpPr>
            <a:spLocks noGrp="1"/>
          </p:cNvSpPr>
          <p:nvPr>
            <p:ph type="title"/>
          </p:nvPr>
        </p:nvSpPr>
        <p:spPr>
          <a:xfrm>
            <a:off x="2504930" y="143038"/>
            <a:ext cx="7958331" cy="1909078"/>
          </a:xfrm>
        </p:spPr>
        <p:txBody>
          <a:bodyPr>
            <a:normAutofit fontScale="90000"/>
          </a:bodyPr>
          <a:lstStyle/>
          <a:p>
            <a:pPr algn="ctr"/>
            <a:r>
              <a:rPr lang="fr-FR" sz="5400" b="1" u="sng" dirty="0">
                <a:solidFill>
                  <a:schemeClr val="tx1">
                    <a:lumMod val="50000"/>
                  </a:schemeClr>
                </a:solidFill>
              </a:rPr>
              <a:t>Validateur W3C :</a:t>
            </a:r>
            <a:br>
              <a:rPr lang="fr-FR" sz="4400" dirty="0"/>
            </a:br>
            <a:r>
              <a:rPr lang="fr-FR" sz="2000" dirty="0"/>
              <a:t>Le validateur W3C est un outil permettant de voir si un site respecte les normes HTML/CSS W3C. </a:t>
            </a:r>
            <a:br>
              <a:rPr lang="fr-FR" sz="4400" dirty="0"/>
            </a:br>
            <a:r>
              <a:rPr lang="fr-FR" sz="1100" dirty="0"/>
              <a:t>(Sur la capture d’écran de gauche les résultats du site actuel, sur la capture d’écran de droite les résultats du site de base.)</a:t>
            </a:r>
            <a:br>
              <a:rPr lang="fr-FR" sz="4400" dirty="0"/>
            </a:br>
            <a:endParaRPr lang="fr-FR" dirty="0"/>
          </a:p>
        </p:txBody>
      </p:sp>
      <p:pic>
        <p:nvPicPr>
          <p:cNvPr id="5" name="Image 4">
            <a:extLst>
              <a:ext uri="{FF2B5EF4-FFF2-40B4-BE49-F238E27FC236}">
                <a16:creationId xmlns:a16="http://schemas.microsoft.com/office/drawing/2014/main" id="{0D1DBE82-81F2-4A70-A319-F3EB4D5AE1D1}"/>
              </a:ext>
            </a:extLst>
          </p:cNvPr>
          <p:cNvPicPr>
            <a:picLocks noChangeAspect="1"/>
          </p:cNvPicPr>
          <p:nvPr/>
        </p:nvPicPr>
        <p:blipFill>
          <a:blip r:embed="rId2"/>
          <a:stretch>
            <a:fillRect/>
          </a:stretch>
        </p:blipFill>
        <p:spPr>
          <a:xfrm>
            <a:off x="1000126" y="1911928"/>
            <a:ext cx="3975636" cy="4946074"/>
          </a:xfrm>
          <a:prstGeom prst="rect">
            <a:avLst/>
          </a:prstGeom>
        </p:spPr>
      </p:pic>
      <p:pic>
        <p:nvPicPr>
          <p:cNvPr id="7" name="Image 6">
            <a:extLst>
              <a:ext uri="{FF2B5EF4-FFF2-40B4-BE49-F238E27FC236}">
                <a16:creationId xmlns:a16="http://schemas.microsoft.com/office/drawing/2014/main" id="{C535A5D4-44D3-401E-912E-60577B7301BC}"/>
              </a:ext>
            </a:extLst>
          </p:cNvPr>
          <p:cNvPicPr>
            <a:picLocks noChangeAspect="1"/>
          </p:cNvPicPr>
          <p:nvPr/>
        </p:nvPicPr>
        <p:blipFill>
          <a:blip r:embed="rId3"/>
          <a:stretch>
            <a:fillRect/>
          </a:stretch>
        </p:blipFill>
        <p:spPr>
          <a:xfrm>
            <a:off x="4975762" y="1911927"/>
            <a:ext cx="6400800" cy="4946073"/>
          </a:xfrm>
          <a:prstGeom prst="rect">
            <a:avLst/>
          </a:prstGeom>
        </p:spPr>
      </p:pic>
    </p:spTree>
    <p:extLst>
      <p:ext uri="{BB962C8B-B14F-4D97-AF65-F5344CB8AC3E}">
        <p14:creationId xmlns:p14="http://schemas.microsoft.com/office/powerpoint/2010/main" val="2272099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104</TotalTime>
  <Words>410</Words>
  <Application>Microsoft Office PowerPoint</Application>
  <PresentationFormat>Grand écran</PresentationFormat>
  <Paragraphs>25</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MS Shell Dlg 2</vt:lpstr>
      <vt:lpstr>Wingdings</vt:lpstr>
      <vt:lpstr>Wingdings 3</vt:lpstr>
      <vt:lpstr>Madison</vt:lpstr>
      <vt:lpstr>La chouette agence</vt:lpstr>
      <vt:lpstr>Les images :</vt:lpstr>
      <vt:lpstr>Les images :</vt:lpstr>
      <vt:lpstr>L’aspect visuel du contenu :</vt:lpstr>
      <vt:lpstr>L’aspect visuel du contenu :</vt:lpstr>
      <vt:lpstr>Comparatif GTMetrix : GTMetrix est un outil permettant de réaliser un comparatif d’accessibilités et d’optimisations entre plusieurs sites.   (À gauche de chacune des 2 captures d’écran les résultats du site actuel, à droite de ces mêmes captures les résultats du site de base.) </vt:lpstr>
      <vt:lpstr>Comparatif AChecker : AChecker est également un outil permettant de réaliser un comparatif d’accessibilités et d’optimisations entre plusieurs sites. (Sur la capture d’écran de gauche les résultats du site actuel, sur la capture d’écran de droite les résultats du site de base.) </vt:lpstr>
      <vt:lpstr>Validateur WCAG2.1 AA : Le validateur WCAG2.0 AA est un outil permettant de voir si un site contient des contrastes de couleurs qui respectent le niveau AA WCAG 2.0.  (Sur la capture d’écran de gauche les résultats du site actuel, sur la capture d’écran de droite les résultats du site de base.) </vt:lpstr>
      <vt:lpstr>Validateur W3C : Le validateur W3C est un outil permettant de voir si un site respecte les normes HTML/CSS W3C.  (Sur la capture d’écran de gauche les résultats du site actuel, sur la capture d’écran de droite les résultats du site de base.) </vt:lpstr>
      <vt:lpstr>Quelques optimisations supplémentaires réalisés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chouette agence</dc:title>
  <dc:creator>Gael P</dc:creator>
  <cp:lastModifiedBy>Gael P</cp:lastModifiedBy>
  <cp:revision>15</cp:revision>
  <dcterms:created xsi:type="dcterms:W3CDTF">2020-05-04T15:39:48Z</dcterms:created>
  <dcterms:modified xsi:type="dcterms:W3CDTF">2020-05-07T15:35:43Z</dcterms:modified>
</cp:coreProperties>
</file>