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C79C5D-2A6F-F04D-97DA-BEF2467B64E4}" type="datetimeFigureOut">
              <a:rPr lang="en-US" dirty="0"/>
              <a:pPr/>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FBF54567-0DE4-3F47-BF90-CB84690072F9}" type="datetimeFigureOut">
              <a:rPr lang="en-US" dirty="0"/>
              <a:pPr/>
              <a:t>5/7/2020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0DF5E60-9974-AC48-9591-99C2BB44B7CF}" type="datetimeFigureOut">
              <a:rPr lang="en-US" dirty="0"/>
              <a:pPr/>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5/7/2020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5/7/2020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lafabriquedunet.fr/creation-site-vitrine/articles/optimiser-images-we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hostinger.fr/tutoriels/minific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mozilla.org/fr/docs/Web/HTML/Element/tit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w3.org/International/questions/qa-html-language-declarations.f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martkeyword.io/seo-outils-google-utiliser-google-analytic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webrankinfo.com/dossiers/sitemaps/tutoriel-fichier-sitema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ingenia.com/blog/site-responsive-et-se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6D4B79-0E5E-45EA-9155-00202B66F561}"/>
              </a:ext>
            </a:extLst>
          </p:cNvPr>
          <p:cNvSpPr>
            <a:spLocks noGrp="1"/>
          </p:cNvSpPr>
          <p:nvPr>
            <p:ph type="ctrTitle"/>
          </p:nvPr>
        </p:nvSpPr>
        <p:spPr>
          <a:xfrm>
            <a:off x="810001" y="654341"/>
            <a:ext cx="10572000" cy="2012558"/>
          </a:xfrm>
        </p:spPr>
        <p:txBody>
          <a:bodyPr/>
          <a:lstStyle/>
          <a:p>
            <a:pPr algn="ctr"/>
            <a:br>
              <a:rPr lang="fr-FR" sz="6600" dirty="0"/>
            </a:br>
            <a:br>
              <a:rPr lang="fr-FR" sz="6600" dirty="0"/>
            </a:br>
            <a:r>
              <a:rPr lang="fr-FR" sz="6600" dirty="0"/>
              <a:t>La chouette agence </a:t>
            </a:r>
            <a:br>
              <a:rPr lang="fr-FR" dirty="0"/>
            </a:br>
            <a:r>
              <a:rPr lang="fr-FR" sz="3600" dirty="0"/>
              <a:t>« Optimisez le référencement d’un site web. »</a:t>
            </a:r>
            <a:endParaRPr lang="fr-FR" dirty="0"/>
          </a:p>
        </p:txBody>
      </p:sp>
      <p:sp>
        <p:nvSpPr>
          <p:cNvPr id="3" name="Sous-titre 2">
            <a:extLst>
              <a:ext uri="{FF2B5EF4-FFF2-40B4-BE49-F238E27FC236}">
                <a16:creationId xmlns:a16="http://schemas.microsoft.com/office/drawing/2014/main" id="{87EA8968-99EB-4204-9EDA-71AD11CC64D0}"/>
              </a:ext>
            </a:extLst>
          </p:cNvPr>
          <p:cNvSpPr>
            <a:spLocks noGrp="1"/>
          </p:cNvSpPr>
          <p:nvPr>
            <p:ph type="subTitle" idx="1"/>
          </p:nvPr>
        </p:nvSpPr>
        <p:spPr>
          <a:xfrm>
            <a:off x="810000" y="5661847"/>
            <a:ext cx="10572000" cy="434974"/>
          </a:xfrm>
        </p:spPr>
        <p:txBody>
          <a:bodyPr>
            <a:normAutofit/>
          </a:bodyPr>
          <a:lstStyle/>
          <a:p>
            <a:r>
              <a:rPr lang="fr-FR" dirty="0"/>
              <a:t>10 recommandations SEO qui ont directement été appliquer à notre site web. </a:t>
            </a:r>
          </a:p>
        </p:txBody>
      </p:sp>
    </p:spTree>
    <p:extLst>
      <p:ext uri="{BB962C8B-B14F-4D97-AF65-F5344CB8AC3E}">
        <p14:creationId xmlns:p14="http://schemas.microsoft.com/office/powerpoint/2010/main" val="766969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2051F6-0B48-44C1-9377-928FECBCEE54}"/>
              </a:ext>
            </a:extLst>
          </p:cNvPr>
          <p:cNvSpPr>
            <a:spLocks noGrp="1"/>
          </p:cNvSpPr>
          <p:nvPr>
            <p:ph type="title"/>
          </p:nvPr>
        </p:nvSpPr>
        <p:spPr/>
        <p:txBody>
          <a:bodyPr/>
          <a:lstStyle/>
          <a:p>
            <a:pPr algn="ctr"/>
            <a:r>
              <a:rPr lang="fr-FR" dirty="0"/>
              <a:t>9</a:t>
            </a:r>
          </a:p>
        </p:txBody>
      </p:sp>
      <p:sp>
        <p:nvSpPr>
          <p:cNvPr id="3" name="Espace réservé du contenu 2">
            <a:extLst>
              <a:ext uri="{FF2B5EF4-FFF2-40B4-BE49-F238E27FC236}">
                <a16:creationId xmlns:a16="http://schemas.microsoft.com/office/drawing/2014/main" id="{C692291F-671C-4A8E-823C-39D9FDBF5E5A}"/>
              </a:ext>
            </a:extLst>
          </p:cNvPr>
          <p:cNvSpPr>
            <a:spLocks noGrp="1"/>
          </p:cNvSpPr>
          <p:nvPr>
            <p:ph idx="1"/>
          </p:nvPr>
        </p:nvSpPr>
        <p:spPr/>
        <p:txBody>
          <a:bodyPr/>
          <a:lstStyle/>
          <a:p>
            <a:pPr marL="0" indent="0">
              <a:buNone/>
            </a:pPr>
            <a:endParaRPr lang="fr-FR" dirty="0"/>
          </a:p>
          <a:p>
            <a:pPr marL="0" indent="0">
              <a:buNone/>
            </a:pPr>
            <a:endParaRPr lang="fr-FR" sz="1000" dirty="0"/>
          </a:p>
          <a:p>
            <a:r>
              <a:rPr lang="fr-FR" dirty="0"/>
              <a:t>Éviter d’ajouter du contenu sous forme d ’image si ce même contenu peut être ajouté directement en HTML/CSS. En effet une image sera plus lourde que du HTML/CSS et cela impactera donc indirectement la taille (le poids) de notre site web, il faut toujours essayer d’avoir le poids le plus léger possible lorsque l’on ajoute du contenu. </a:t>
            </a:r>
          </a:p>
          <a:p>
            <a:pPr marL="0" indent="0" algn="ctr">
              <a:buNone/>
            </a:pPr>
            <a:endParaRPr lang="fr-FR" sz="800" dirty="0"/>
          </a:p>
          <a:p>
            <a:pPr marL="0" indent="0" algn="ctr">
              <a:buNone/>
            </a:pPr>
            <a:endParaRPr lang="fr-FR" sz="800" dirty="0"/>
          </a:p>
          <a:p>
            <a:pPr marL="0" indent="0" algn="ctr">
              <a:buNone/>
            </a:pPr>
            <a:r>
              <a:rPr lang="fr-FR" sz="1000" dirty="0"/>
              <a:t>Référence: lafabriquedunet.fr - </a:t>
            </a:r>
            <a:r>
              <a:rPr lang="fr-FR" sz="1000" u="sng" dirty="0">
                <a:solidFill>
                  <a:srgbClr val="00B0F0"/>
                </a:solidFill>
                <a:hlinkClick r:id="rId2">
                  <a:extLst>
                    <a:ext uri="{A12FA001-AC4F-418D-AE19-62706E023703}">
                      <ahyp:hlinkClr xmlns:ahyp="http://schemas.microsoft.com/office/drawing/2018/hyperlinkcolor" val="tx"/>
                    </a:ext>
                  </a:extLst>
                </a:hlinkClick>
              </a:rPr>
              <a:t>https://www.lafabriquedunet.fr/creation-site-vitrine/articles/optimiser-images-web/</a:t>
            </a:r>
            <a:r>
              <a:rPr lang="fr-FR" sz="1000" dirty="0">
                <a:solidFill>
                  <a:srgbClr val="00B0F0"/>
                </a:solidFill>
              </a:rPr>
              <a:t> </a:t>
            </a:r>
          </a:p>
          <a:p>
            <a:pPr marL="0" indent="0" algn="ctr">
              <a:buNone/>
            </a:pPr>
            <a:endParaRPr lang="fr-FR" sz="1000" dirty="0"/>
          </a:p>
        </p:txBody>
      </p:sp>
    </p:spTree>
    <p:extLst>
      <p:ext uri="{BB962C8B-B14F-4D97-AF65-F5344CB8AC3E}">
        <p14:creationId xmlns:p14="http://schemas.microsoft.com/office/powerpoint/2010/main" val="1317218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A76604-1C40-4C31-BF48-91E9B16F2A38}"/>
              </a:ext>
            </a:extLst>
          </p:cNvPr>
          <p:cNvSpPr>
            <a:spLocks noGrp="1"/>
          </p:cNvSpPr>
          <p:nvPr>
            <p:ph type="title"/>
          </p:nvPr>
        </p:nvSpPr>
        <p:spPr/>
        <p:txBody>
          <a:bodyPr/>
          <a:lstStyle/>
          <a:p>
            <a:pPr algn="ctr"/>
            <a:r>
              <a:rPr lang="fr-FR" dirty="0"/>
              <a:t>10</a:t>
            </a:r>
          </a:p>
        </p:txBody>
      </p:sp>
      <p:sp>
        <p:nvSpPr>
          <p:cNvPr id="3" name="Espace réservé du contenu 2">
            <a:extLst>
              <a:ext uri="{FF2B5EF4-FFF2-40B4-BE49-F238E27FC236}">
                <a16:creationId xmlns:a16="http://schemas.microsoft.com/office/drawing/2014/main" id="{590DE4D6-3B4B-42E6-B651-1A9857EFE7DA}"/>
              </a:ext>
            </a:extLst>
          </p:cNvPr>
          <p:cNvSpPr>
            <a:spLocks noGrp="1"/>
          </p:cNvSpPr>
          <p:nvPr>
            <p:ph idx="1"/>
          </p:nvPr>
        </p:nvSpPr>
        <p:spPr/>
        <p:txBody>
          <a:bodyPr/>
          <a:lstStyle/>
          <a:p>
            <a:pPr marL="0" indent="0">
              <a:buNone/>
            </a:pPr>
            <a:endParaRPr lang="fr-FR" dirty="0"/>
          </a:p>
          <a:p>
            <a:pPr marL="0" indent="0">
              <a:buNone/>
            </a:pPr>
            <a:endParaRPr lang="fr-FR" sz="1000" dirty="0"/>
          </a:p>
          <a:p>
            <a:r>
              <a:rPr lang="fr-FR" dirty="0"/>
              <a:t>Minifier les fichiers CSS et JS de notre site web. Le fait de minifier les fichiers du site web va permettre de gagner en optimisation et donc en accessibilité car cela va réduire le poids de nos fichiers et donc automatiquement la vitesse de chargement de notre site qui sera plus rapide une fois nos fichiers minifier. </a:t>
            </a:r>
            <a:endParaRPr lang="fr-FR" sz="800" dirty="0"/>
          </a:p>
          <a:p>
            <a:pPr marL="0" indent="0" algn="ctr">
              <a:buNone/>
            </a:pPr>
            <a:endParaRPr lang="fr-FR" sz="800" dirty="0"/>
          </a:p>
          <a:p>
            <a:pPr marL="0" indent="0" algn="ctr">
              <a:buNone/>
            </a:pPr>
            <a:r>
              <a:rPr lang="fr-FR" sz="1000" dirty="0"/>
              <a:t>Référence: hostinger.fr - </a:t>
            </a:r>
            <a:r>
              <a:rPr lang="fr-FR" sz="1000" dirty="0">
                <a:solidFill>
                  <a:srgbClr val="00B0F0"/>
                </a:solidFill>
              </a:rPr>
              <a:t> </a:t>
            </a:r>
            <a:r>
              <a:rPr lang="fr-FR" sz="1000" u="sng" dirty="0">
                <a:solidFill>
                  <a:srgbClr val="00B0F0"/>
                </a:solidFill>
                <a:hlinkClick r:id="rId2">
                  <a:extLst>
                    <a:ext uri="{A12FA001-AC4F-418D-AE19-62706E023703}">
                      <ahyp:hlinkClr xmlns:ahyp="http://schemas.microsoft.com/office/drawing/2018/hyperlinkcolor" val="tx"/>
                    </a:ext>
                  </a:extLst>
                </a:hlinkClick>
              </a:rPr>
              <a:t>https://www.hostinger.fr/tutoriels/minification/</a:t>
            </a:r>
            <a:r>
              <a:rPr lang="fr-FR" sz="1000" dirty="0">
                <a:solidFill>
                  <a:srgbClr val="00B0F0"/>
                </a:solidFill>
              </a:rPr>
              <a:t> </a:t>
            </a:r>
          </a:p>
          <a:p>
            <a:pPr marL="0" indent="0" algn="ctr">
              <a:buNone/>
            </a:pPr>
            <a:endParaRPr lang="fr-FR" sz="1000" dirty="0"/>
          </a:p>
          <a:p>
            <a:pPr marL="0" indent="0">
              <a:buNone/>
            </a:pPr>
            <a:endParaRPr lang="fr-FR" dirty="0"/>
          </a:p>
          <a:p>
            <a:pPr marL="0" indent="0" algn="ctr">
              <a:buNone/>
            </a:pPr>
            <a:endParaRPr lang="fr-FR" sz="1000" dirty="0"/>
          </a:p>
          <a:p>
            <a:pPr marL="0" indent="0" algn="ctr">
              <a:buNone/>
            </a:pPr>
            <a:endParaRPr lang="fr-FR" sz="1000" dirty="0"/>
          </a:p>
        </p:txBody>
      </p:sp>
    </p:spTree>
    <p:extLst>
      <p:ext uri="{BB962C8B-B14F-4D97-AF65-F5344CB8AC3E}">
        <p14:creationId xmlns:p14="http://schemas.microsoft.com/office/powerpoint/2010/main" val="1552417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999091-61BA-4B3E-AD2B-6DA91AE8D22D}"/>
              </a:ext>
            </a:extLst>
          </p:cNvPr>
          <p:cNvSpPr>
            <a:spLocks noGrp="1"/>
          </p:cNvSpPr>
          <p:nvPr>
            <p:ph type="title"/>
          </p:nvPr>
        </p:nvSpPr>
        <p:spPr/>
        <p:txBody>
          <a:bodyPr/>
          <a:lstStyle/>
          <a:p>
            <a:pPr algn="ctr"/>
            <a:r>
              <a:rPr lang="fr-FR" dirty="0"/>
              <a:t>1</a:t>
            </a:r>
          </a:p>
        </p:txBody>
      </p:sp>
      <p:sp>
        <p:nvSpPr>
          <p:cNvPr id="3" name="Espace réservé du contenu 2">
            <a:extLst>
              <a:ext uri="{FF2B5EF4-FFF2-40B4-BE49-F238E27FC236}">
                <a16:creationId xmlns:a16="http://schemas.microsoft.com/office/drawing/2014/main" id="{99B9A8C9-D013-45D7-B2E8-2A42ABABF236}"/>
              </a:ext>
            </a:extLst>
          </p:cNvPr>
          <p:cNvSpPr>
            <a:spLocks noGrp="1"/>
          </p:cNvSpPr>
          <p:nvPr>
            <p:ph idx="1"/>
          </p:nvPr>
        </p:nvSpPr>
        <p:spPr/>
        <p:txBody>
          <a:bodyPr/>
          <a:lstStyle/>
          <a:p>
            <a:r>
              <a:rPr lang="fr-FR" dirty="0"/>
              <a:t>Il faut toujours utiliser un « title » cohérent pour chaque page d’un site web. Le title apparaîtra comme titre de la page sur l’onglet de l’utilisateur. De plus avoir un title cohérent permet au navigateur de comprendre plus facilement l’intérêt de chaque page d’un site web. </a:t>
            </a:r>
          </a:p>
          <a:p>
            <a:pPr marL="0" indent="0">
              <a:buNone/>
            </a:pPr>
            <a:endParaRPr lang="fr-FR" dirty="0"/>
          </a:p>
          <a:p>
            <a:pPr marL="0" indent="0" algn="ctr">
              <a:buNone/>
            </a:pPr>
            <a:endParaRPr lang="fr-FR" sz="1000" dirty="0"/>
          </a:p>
          <a:p>
            <a:pPr marL="0" indent="0" algn="ctr">
              <a:buNone/>
            </a:pPr>
            <a:endParaRPr lang="fr-FR" sz="1000" dirty="0"/>
          </a:p>
          <a:p>
            <a:pPr marL="0" indent="0" algn="ctr">
              <a:buNone/>
            </a:pPr>
            <a:r>
              <a:rPr lang="fr-FR" sz="1000" dirty="0"/>
              <a:t>Référence: MDN - </a:t>
            </a:r>
            <a:r>
              <a:rPr lang="fr-FR" sz="1000" u="sng" dirty="0">
                <a:solidFill>
                  <a:srgbClr val="00B0F0"/>
                </a:solidFill>
                <a:hlinkClick r:id="rId2">
                  <a:extLst>
                    <a:ext uri="{A12FA001-AC4F-418D-AE19-62706E023703}">
                      <ahyp:hlinkClr xmlns:ahyp="http://schemas.microsoft.com/office/drawing/2018/hyperlinkcolor" val="tx"/>
                    </a:ext>
                  </a:extLst>
                </a:hlinkClick>
              </a:rPr>
              <a:t>https://developer.mozilla.org/fr/docs/Web/HTML/Element/title</a:t>
            </a:r>
            <a:r>
              <a:rPr lang="fr-FR" sz="1000" dirty="0">
                <a:solidFill>
                  <a:srgbClr val="00B0F0"/>
                </a:solidFill>
              </a:rPr>
              <a:t> </a:t>
            </a:r>
          </a:p>
        </p:txBody>
      </p:sp>
    </p:spTree>
    <p:extLst>
      <p:ext uri="{BB962C8B-B14F-4D97-AF65-F5344CB8AC3E}">
        <p14:creationId xmlns:p14="http://schemas.microsoft.com/office/powerpoint/2010/main" val="2281422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C3F632-BC69-490C-A4E4-9E9C261D9339}"/>
              </a:ext>
            </a:extLst>
          </p:cNvPr>
          <p:cNvSpPr>
            <a:spLocks noGrp="1"/>
          </p:cNvSpPr>
          <p:nvPr>
            <p:ph type="title"/>
          </p:nvPr>
        </p:nvSpPr>
        <p:spPr/>
        <p:txBody>
          <a:bodyPr/>
          <a:lstStyle/>
          <a:p>
            <a:pPr algn="ctr"/>
            <a:r>
              <a:rPr lang="fr-FR" dirty="0"/>
              <a:t>2</a:t>
            </a:r>
          </a:p>
        </p:txBody>
      </p:sp>
      <p:sp>
        <p:nvSpPr>
          <p:cNvPr id="3" name="Espace réservé du contenu 2">
            <a:extLst>
              <a:ext uri="{FF2B5EF4-FFF2-40B4-BE49-F238E27FC236}">
                <a16:creationId xmlns:a16="http://schemas.microsoft.com/office/drawing/2014/main" id="{8B38E3F7-BB4D-4718-B1D6-1D53970F2520}"/>
              </a:ext>
            </a:extLst>
          </p:cNvPr>
          <p:cNvSpPr>
            <a:spLocks noGrp="1"/>
          </p:cNvSpPr>
          <p:nvPr>
            <p:ph idx="1"/>
          </p:nvPr>
        </p:nvSpPr>
        <p:spPr/>
        <p:txBody>
          <a:bodyPr/>
          <a:lstStyle/>
          <a:p>
            <a:r>
              <a:rPr lang="fr-FR" dirty="0"/>
              <a:t>La balise « HTML lang » doit définir la langue utilisée sur notre site web. Il faudra donc pour notre cas définir la langue « fr » afin que le navigateur comprenne directement la langue utiliser sur notre site web. De plus le validateur W3C détectera une erreur si cette balise n’est pas correctement complétée. </a:t>
            </a:r>
          </a:p>
          <a:p>
            <a:pPr marL="0" indent="0">
              <a:buNone/>
            </a:pPr>
            <a:endParaRPr lang="fr-FR" dirty="0"/>
          </a:p>
          <a:p>
            <a:pPr marL="0" indent="0" algn="ctr">
              <a:buNone/>
            </a:pPr>
            <a:endParaRPr lang="fr-FR" sz="1000" dirty="0"/>
          </a:p>
          <a:p>
            <a:pPr marL="0" indent="0" algn="ctr">
              <a:buNone/>
            </a:pPr>
            <a:endParaRPr lang="fr-FR" sz="1000" dirty="0"/>
          </a:p>
          <a:p>
            <a:pPr marL="0" indent="0" algn="ctr">
              <a:buNone/>
            </a:pPr>
            <a:r>
              <a:rPr lang="fr-FR" sz="1000" dirty="0"/>
              <a:t>Référence: w3.org - </a:t>
            </a:r>
            <a:r>
              <a:rPr lang="fr-FR" sz="1000" u="sng" dirty="0">
                <a:solidFill>
                  <a:srgbClr val="00B0F0"/>
                </a:solidFill>
                <a:hlinkClick r:id="rId2">
                  <a:extLst>
                    <a:ext uri="{A12FA001-AC4F-418D-AE19-62706E023703}">
                      <ahyp:hlinkClr xmlns:ahyp="http://schemas.microsoft.com/office/drawing/2018/hyperlinkcolor" val="tx"/>
                    </a:ext>
                  </a:extLst>
                </a:hlinkClick>
              </a:rPr>
              <a:t>https://www.w3.org/International/questions/qa-html-language-declarations.fr</a:t>
            </a:r>
            <a:r>
              <a:rPr lang="fr-FR" sz="1000" dirty="0">
                <a:solidFill>
                  <a:srgbClr val="00B0F0"/>
                </a:solidFill>
              </a:rPr>
              <a:t> </a:t>
            </a:r>
          </a:p>
        </p:txBody>
      </p:sp>
    </p:spTree>
    <p:extLst>
      <p:ext uri="{BB962C8B-B14F-4D97-AF65-F5344CB8AC3E}">
        <p14:creationId xmlns:p14="http://schemas.microsoft.com/office/powerpoint/2010/main" val="897027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B37A61-532F-4B39-94B0-3CC00CB63173}"/>
              </a:ext>
            </a:extLst>
          </p:cNvPr>
          <p:cNvSpPr>
            <a:spLocks noGrp="1"/>
          </p:cNvSpPr>
          <p:nvPr>
            <p:ph type="title"/>
          </p:nvPr>
        </p:nvSpPr>
        <p:spPr/>
        <p:txBody>
          <a:bodyPr/>
          <a:lstStyle/>
          <a:p>
            <a:pPr algn="ctr"/>
            <a:r>
              <a:rPr lang="fr-FR" dirty="0"/>
              <a:t>3</a:t>
            </a:r>
          </a:p>
        </p:txBody>
      </p:sp>
      <p:sp>
        <p:nvSpPr>
          <p:cNvPr id="3" name="Espace réservé du contenu 2">
            <a:extLst>
              <a:ext uri="{FF2B5EF4-FFF2-40B4-BE49-F238E27FC236}">
                <a16:creationId xmlns:a16="http://schemas.microsoft.com/office/drawing/2014/main" id="{438196A2-DE3A-4357-9A14-1D234D264881}"/>
              </a:ext>
            </a:extLst>
          </p:cNvPr>
          <p:cNvSpPr>
            <a:spLocks noGrp="1"/>
          </p:cNvSpPr>
          <p:nvPr>
            <p:ph idx="1"/>
          </p:nvPr>
        </p:nvSpPr>
        <p:spPr/>
        <p:txBody>
          <a:bodyPr/>
          <a:lstStyle/>
          <a:p>
            <a:endParaRPr lang="fr-FR" dirty="0"/>
          </a:p>
          <a:p>
            <a:r>
              <a:rPr lang="fr-FR" dirty="0"/>
              <a:t>Mettre en place Google Analytics qui est un outil qui permet d’avoir des statistiques détaillées en temps réel sur un site web. À noter qu’il est tout de même nécessaire de relier Google Analytics a notre site web pour que l’outil soit bien fonctionnel. Il suffit pour sa d’utiliser le script fourni dans notre code HTML. </a:t>
            </a:r>
          </a:p>
          <a:p>
            <a:pPr marL="0" indent="0">
              <a:buNone/>
            </a:pPr>
            <a:endParaRPr lang="fr-FR" dirty="0"/>
          </a:p>
          <a:p>
            <a:pPr marL="0" indent="0" algn="ctr">
              <a:buNone/>
            </a:pPr>
            <a:endParaRPr lang="fr-FR" sz="1000" dirty="0"/>
          </a:p>
          <a:p>
            <a:pPr marL="0" indent="0" algn="ctr">
              <a:buNone/>
            </a:pPr>
            <a:endParaRPr lang="fr-FR" sz="1000" dirty="0"/>
          </a:p>
          <a:p>
            <a:pPr marL="0" indent="0" algn="ctr">
              <a:buNone/>
            </a:pPr>
            <a:r>
              <a:rPr lang="fr-FR" sz="1000" dirty="0"/>
              <a:t>Référence: smartkeyword.io - </a:t>
            </a:r>
            <a:r>
              <a:rPr lang="fr-FR" sz="1000" u="sng" dirty="0">
                <a:solidFill>
                  <a:srgbClr val="00B0F0"/>
                </a:solidFill>
                <a:hlinkClick r:id="rId2">
                  <a:extLst>
                    <a:ext uri="{A12FA001-AC4F-418D-AE19-62706E023703}">
                      <ahyp:hlinkClr xmlns:ahyp="http://schemas.microsoft.com/office/drawing/2018/hyperlinkcolor" val="tx"/>
                    </a:ext>
                  </a:extLst>
                </a:hlinkClick>
              </a:rPr>
              <a:t>https://smartkeyword.io/seo-outils-google-utiliser-google-analytics/</a:t>
            </a:r>
            <a:r>
              <a:rPr lang="fr-FR" sz="1000" dirty="0">
                <a:solidFill>
                  <a:srgbClr val="00B0F0"/>
                </a:solidFill>
              </a:rPr>
              <a:t> </a:t>
            </a:r>
          </a:p>
          <a:p>
            <a:endParaRPr lang="fr-FR" dirty="0"/>
          </a:p>
        </p:txBody>
      </p:sp>
    </p:spTree>
    <p:extLst>
      <p:ext uri="{BB962C8B-B14F-4D97-AF65-F5344CB8AC3E}">
        <p14:creationId xmlns:p14="http://schemas.microsoft.com/office/powerpoint/2010/main" val="1866641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880B9A-0071-43D1-BCD0-CCB74902DC21}"/>
              </a:ext>
            </a:extLst>
          </p:cNvPr>
          <p:cNvSpPr>
            <a:spLocks noGrp="1"/>
          </p:cNvSpPr>
          <p:nvPr>
            <p:ph type="title"/>
          </p:nvPr>
        </p:nvSpPr>
        <p:spPr/>
        <p:txBody>
          <a:bodyPr/>
          <a:lstStyle/>
          <a:p>
            <a:pPr algn="ctr"/>
            <a:r>
              <a:rPr lang="fr-FR" dirty="0"/>
              <a:t>4</a:t>
            </a:r>
          </a:p>
        </p:txBody>
      </p:sp>
      <p:sp>
        <p:nvSpPr>
          <p:cNvPr id="3" name="Espace réservé du contenu 2">
            <a:extLst>
              <a:ext uri="{FF2B5EF4-FFF2-40B4-BE49-F238E27FC236}">
                <a16:creationId xmlns:a16="http://schemas.microsoft.com/office/drawing/2014/main" id="{DA2E0524-F5CA-4EB3-A3DA-C837415418A7}"/>
              </a:ext>
            </a:extLst>
          </p:cNvPr>
          <p:cNvSpPr>
            <a:spLocks noGrp="1"/>
          </p:cNvSpPr>
          <p:nvPr>
            <p:ph idx="1"/>
          </p:nvPr>
        </p:nvSpPr>
        <p:spPr/>
        <p:txBody>
          <a:bodyPr/>
          <a:lstStyle/>
          <a:p>
            <a:pPr marL="0" indent="0">
              <a:buNone/>
            </a:pPr>
            <a:endParaRPr lang="fr-FR" dirty="0"/>
          </a:p>
          <a:p>
            <a:r>
              <a:rPr lang="fr-FR" dirty="0"/>
              <a:t>Mettre en place Google My Business, cet outil va permettre a Google de connaitre l’emplacement de l’agence pour utiliser ensuite cette information pour des applications comme Google Map. </a:t>
            </a:r>
          </a:p>
          <a:p>
            <a:pPr marL="0" indent="0">
              <a:buNone/>
            </a:pPr>
            <a:endParaRPr lang="fr-FR" dirty="0"/>
          </a:p>
          <a:p>
            <a:pPr marL="0" indent="0" algn="ctr">
              <a:buNone/>
            </a:pPr>
            <a:endParaRPr lang="fr-FR" sz="1000" dirty="0"/>
          </a:p>
          <a:p>
            <a:pPr marL="0" indent="0" algn="ctr">
              <a:buNone/>
            </a:pPr>
            <a:endParaRPr lang="fr-FR" sz="1000" dirty="0"/>
          </a:p>
          <a:p>
            <a:pPr marL="0" indent="0" algn="ctr">
              <a:buNone/>
            </a:pPr>
            <a:r>
              <a:rPr lang="fr-FR" sz="1000" dirty="0"/>
              <a:t>Référence: support.google.com - </a:t>
            </a:r>
            <a:r>
              <a:rPr lang="fr-FR" sz="1000" u="sng" dirty="0">
                <a:solidFill>
                  <a:srgbClr val="00B0F0"/>
                </a:solidFill>
              </a:rPr>
              <a:t>https://support.google.com/business/answer/2911778?hl=fr&amp;co=GENIE.Platform%3DDesktop</a:t>
            </a:r>
            <a:endParaRPr lang="fr-FR" dirty="0">
              <a:solidFill>
                <a:srgbClr val="00B0F0"/>
              </a:solidFill>
            </a:endParaRPr>
          </a:p>
        </p:txBody>
      </p:sp>
    </p:spTree>
    <p:extLst>
      <p:ext uri="{BB962C8B-B14F-4D97-AF65-F5344CB8AC3E}">
        <p14:creationId xmlns:p14="http://schemas.microsoft.com/office/powerpoint/2010/main" val="2299977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0784AD-6875-4A9F-9067-8D114A097D75}"/>
              </a:ext>
            </a:extLst>
          </p:cNvPr>
          <p:cNvSpPr>
            <a:spLocks noGrp="1"/>
          </p:cNvSpPr>
          <p:nvPr>
            <p:ph type="title"/>
          </p:nvPr>
        </p:nvSpPr>
        <p:spPr/>
        <p:txBody>
          <a:bodyPr/>
          <a:lstStyle/>
          <a:p>
            <a:pPr algn="ctr"/>
            <a:r>
              <a:rPr lang="fr-FR" dirty="0"/>
              <a:t>5</a:t>
            </a:r>
          </a:p>
        </p:txBody>
      </p:sp>
      <p:sp>
        <p:nvSpPr>
          <p:cNvPr id="3" name="Espace réservé du contenu 2">
            <a:extLst>
              <a:ext uri="{FF2B5EF4-FFF2-40B4-BE49-F238E27FC236}">
                <a16:creationId xmlns:a16="http://schemas.microsoft.com/office/drawing/2014/main" id="{567BAF51-34E7-43B4-96E3-AF1C263D9B55}"/>
              </a:ext>
            </a:extLst>
          </p:cNvPr>
          <p:cNvSpPr>
            <a:spLocks noGrp="1"/>
          </p:cNvSpPr>
          <p:nvPr>
            <p:ph idx="1"/>
          </p:nvPr>
        </p:nvSpPr>
        <p:spPr/>
        <p:txBody>
          <a:bodyPr/>
          <a:lstStyle/>
          <a:p>
            <a:endParaRPr lang="fr-FR" dirty="0"/>
          </a:p>
          <a:p>
            <a:r>
              <a:rPr lang="fr-FR" dirty="0"/>
              <a:t>Mettre en place un sitemap qui sera également envoyé à Google depuis Google Search Console. Un sitemap va permet de crawler et d’indexer les pages d’un site web, le fait de l’envoyer à Google va permettre que le sitemap soit régulièrement mise à jour automatiquement, si Google ne connaît pas l’existence du sitemap il faudrait l’actualiser manuellement. </a:t>
            </a:r>
          </a:p>
          <a:p>
            <a:pPr marL="0" indent="0">
              <a:buNone/>
            </a:pPr>
            <a:endParaRPr lang="fr-FR" dirty="0"/>
          </a:p>
          <a:p>
            <a:pPr marL="0" indent="0" algn="ctr">
              <a:buNone/>
            </a:pPr>
            <a:endParaRPr lang="fr-FR" sz="1000" dirty="0"/>
          </a:p>
          <a:p>
            <a:pPr marL="0" indent="0" algn="ctr">
              <a:buNone/>
            </a:pPr>
            <a:endParaRPr lang="fr-FR" sz="1000" dirty="0"/>
          </a:p>
          <a:p>
            <a:pPr marL="0" indent="0" algn="ctr">
              <a:buNone/>
            </a:pPr>
            <a:r>
              <a:rPr lang="fr-FR" sz="1000" dirty="0"/>
              <a:t>Référence: webrankinfo.com - </a:t>
            </a:r>
            <a:r>
              <a:rPr lang="fr-FR" sz="1000" u="sng" dirty="0">
                <a:solidFill>
                  <a:srgbClr val="00B0F0"/>
                </a:solidFill>
                <a:hlinkClick r:id="rId2">
                  <a:extLst>
                    <a:ext uri="{A12FA001-AC4F-418D-AE19-62706E023703}">
                      <ahyp:hlinkClr xmlns:ahyp="http://schemas.microsoft.com/office/drawing/2018/hyperlinkcolor" val="tx"/>
                    </a:ext>
                  </a:extLst>
                </a:hlinkClick>
              </a:rPr>
              <a:t>https://www.webrankinfo.com/dossiers/sitemaps/tutoriel-fichier-sitemap</a:t>
            </a:r>
            <a:r>
              <a:rPr lang="fr-FR" sz="1000" dirty="0">
                <a:solidFill>
                  <a:srgbClr val="00B0F0"/>
                </a:solidFill>
              </a:rPr>
              <a:t> </a:t>
            </a:r>
          </a:p>
        </p:txBody>
      </p:sp>
    </p:spTree>
    <p:extLst>
      <p:ext uri="{BB962C8B-B14F-4D97-AF65-F5344CB8AC3E}">
        <p14:creationId xmlns:p14="http://schemas.microsoft.com/office/powerpoint/2010/main" val="2454600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6414FA-0F1D-4C9B-9A02-AB836EAC9718}"/>
              </a:ext>
            </a:extLst>
          </p:cNvPr>
          <p:cNvSpPr>
            <a:spLocks noGrp="1"/>
          </p:cNvSpPr>
          <p:nvPr>
            <p:ph type="title"/>
          </p:nvPr>
        </p:nvSpPr>
        <p:spPr/>
        <p:txBody>
          <a:bodyPr/>
          <a:lstStyle/>
          <a:p>
            <a:pPr algn="ctr"/>
            <a:r>
              <a:rPr lang="fr-FR" dirty="0"/>
              <a:t>6</a:t>
            </a:r>
          </a:p>
        </p:txBody>
      </p:sp>
      <p:sp>
        <p:nvSpPr>
          <p:cNvPr id="3" name="Espace réservé du contenu 2">
            <a:extLst>
              <a:ext uri="{FF2B5EF4-FFF2-40B4-BE49-F238E27FC236}">
                <a16:creationId xmlns:a16="http://schemas.microsoft.com/office/drawing/2014/main" id="{88D7BAC6-9757-463D-AF92-BFA9D40C515E}"/>
              </a:ext>
            </a:extLst>
          </p:cNvPr>
          <p:cNvSpPr>
            <a:spLocks noGrp="1"/>
          </p:cNvSpPr>
          <p:nvPr>
            <p:ph idx="1"/>
          </p:nvPr>
        </p:nvSpPr>
        <p:spPr/>
        <p:txBody>
          <a:bodyPr/>
          <a:lstStyle/>
          <a:p>
            <a:endParaRPr lang="fr-FR" dirty="0"/>
          </a:p>
          <a:p>
            <a:r>
              <a:rPr lang="fr-FR" dirty="0"/>
              <a:t>Ne jamais mettre du « contenu cacher » dans le site web. Ce genre de pratique été souvent utiliser pour tenter d’améliorer le référencement en ajoutant des mots-clés qui ne seront pas visibles par l’utilisateur. Cependant Google déconseillait cette pratique qui pourrait être sanctionnée car considérer comme du black hat, cela pourrait donc défavoriser le référencement SEO plutôt que le favoriser.</a:t>
            </a:r>
          </a:p>
          <a:p>
            <a:pPr marL="0" indent="0">
              <a:buNone/>
            </a:pPr>
            <a:endParaRPr lang="fr-FR" dirty="0"/>
          </a:p>
          <a:p>
            <a:pPr marL="0" indent="0" algn="ctr">
              <a:buNone/>
            </a:pPr>
            <a:endParaRPr lang="fr-FR" sz="1000" dirty="0"/>
          </a:p>
          <a:p>
            <a:pPr marL="0" indent="0" algn="ctr">
              <a:buNone/>
            </a:pPr>
            <a:endParaRPr lang="fr-FR" sz="1000" dirty="0"/>
          </a:p>
          <a:p>
            <a:pPr marL="0" indent="0" algn="ctr">
              <a:buNone/>
            </a:pPr>
            <a:r>
              <a:rPr lang="fr-FR" sz="1000" dirty="0"/>
              <a:t>Référence: expert-referencement.com - </a:t>
            </a:r>
            <a:r>
              <a:rPr lang="fr-FR" sz="1000" dirty="0">
                <a:solidFill>
                  <a:srgbClr val="00B0F0"/>
                </a:solidFill>
              </a:rPr>
              <a:t>https://www.experts-referencement.com/referencement-naturel/black-hat-seo#texte-cache</a:t>
            </a:r>
          </a:p>
        </p:txBody>
      </p:sp>
    </p:spTree>
    <p:extLst>
      <p:ext uri="{BB962C8B-B14F-4D97-AF65-F5344CB8AC3E}">
        <p14:creationId xmlns:p14="http://schemas.microsoft.com/office/powerpoint/2010/main" val="585021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A5941F-6FB7-4CE6-8E8C-C779307ADCE4}"/>
              </a:ext>
            </a:extLst>
          </p:cNvPr>
          <p:cNvSpPr>
            <a:spLocks noGrp="1"/>
          </p:cNvSpPr>
          <p:nvPr>
            <p:ph type="title"/>
          </p:nvPr>
        </p:nvSpPr>
        <p:spPr/>
        <p:txBody>
          <a:bodyPr/>
          <a:lstStyle/>
          <a:p>
            <a:pPr algn="ctr"/>
            <a:r>
              <a:rPr lang="fr-FR" dirty="0"/>
              <a:t>7</a:t>
            </a:r>
          </a:p>
        </p:txBody>
      </p:sp>
      <p:sp>
        <p:nvSpPr>
          <p:cNvPr id="3" name="Espace réservé du contenu 2">
            <a:extLst>
              <a:ext uri="{FF2B5EF4-FFF2-40B4-BE49-F238E27FC236}">
                <a16:creationId xmlns:a16="http://schemas.microsoft.com/office/drawing/2014/main" id="{598EE037-F253-40FE-B3C7-B319329E180F}"/>
              </a:ext>
            </a:extLst>
          </p:cNvPr>
          <p:cNvSpPr>
            <a:spLocks noGrp="1"/>
          </p:cNvSpPr>
          <p:nvPr>
            <p:ph idx="1"/>
          </p:nvPr>
        </p:nvSpPr>
        <p:spPr/>
        <p:txBody>
          <a:bodyPr/>
          <a:lstStyle/>
          <a:p>
            <a:pPr marL="0" indent="0">
              <a:buNone/>
            </a:pPr>
            <a:endParaRPr lang="fr-FR" dirty="0"/>
          </a:p>
          <a:p>
            <a:r>
              <a:rPr lang="fr-FR" dirty="0"/>
              <a:t>Utiliser une sémantique HTML structuré et cohérence. Avoir une sémantique structurée va permettre au navigateur de comprendre plus facilement la façon dont un site web est constitué, cela peut donc favoriser son référencement SEO. </a:t>
            </a:r>
          </a:p>
          <a:p>
            <a:pPr marL="0" indent="0" algn="ctr">
              <a:buNone/>
            </a:pPr>
            <a:endParaRPr lang="fr-FR" sz="1000" dirty="0"/>
          </a:p>
          <a:p>
            <a:pPr marL="0" indent="0" algn="ctr">
              <a:buNone/>
            </a:pPr>
            <a:endParaRPr lang="fr-FR" sz="1000" dirty="0"/>
          </a:p>
          <a:p>
            <a:pPr marL="0" indent="0" algn="ctr">
              <a:buNone/>
            </a:pPr>
            <a:r>
              <a:rPr lang="fr-FR" sz="1000" dirty="0"/>
              <a:t>Référence: expert-referencement.com - </a:t>
            </a:r>
            <a:r>
              <a:rPr lang="fr-FR" sz="1000" dirty="0">
                <a:solidFill>
                  <a:srgbClr val="00B0F0"/>
                </a:solidFill>
              </a:rPr>
              <a:t>https://www.experts-referencement.com/referencement-naturel/black-hat-seo#texte-cache</a:t>
            </a:r>
          </a:p>
        </p:txBody>
      </p:sp>
    </p:spTree>
    <p:extLst>
      <p:ext uri="{BB962C8B-B14F-4D97-AF65-F5344CB8AC3E}">
        <p14:creationId xmlns:p14="http://schemas.microsoft.com/office/powerpoint/2010/main" val="2087566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478E6C-C1C5-449E-BB93-E551C435C103}"/>
              </a:ext>
            </a:extLst>
          </p:cNvPr>
          <p:cNvSpPr>
            <a:spLocks noGrp="1"/>
          </p:cNvSpPr>
          <p:nvPr>
            <p:ph type="title"/>
          </p:nvPr>
        </p:nvSpPr>
        <p:spPr/>
        <p:txBody>
          <a:bodyPr/>
          <a:lstStyle/>
          <a:p>
            <a:pPr algn="ctr"/>
            <a:r>
              <a:rPr lang="fr-FR" dirty="0"/>
              <a:t>8</a:t>
            </a:r>
          </a:p>
        </p:txBody>
      </p:sp>
      <p:sp>
        <p:nvSpPr>
          <p:cNvPr id="3" name="Espace réservé du contenu 2">
            <a:extLst>
              <a:ext uri="{FF2B5EF4-FFF2-40B4-BE49-F238E27FC236}">
                <a16:creationId xmlns:a16="http://schemas.microsoft.com/office/drawing/2014/main" id="{AD9DABDB-2E0A-420A-9BB7-44CDE1A3B520}"/>
              </a:ext>
            </a:extLst>
          </p:cNvPr>
          <p:cNvSpPr>
            <a:spLocks noGrp="1"/>
          </p:cNvSpPr>
          <p:nvPr>
            <p:ph idx="1"/>
          </p:nvPr>
        </p:nvSpPr>
        <p:spPr/>
        <p:txBody>
          <a:bodyPr/>
          <a:lstStyle/>
          <a:p>
            <a:pPr marL="0" indent="0">
              <a:buNone/>
            </a:pPr>
            <a:endParaRPr lang="fr-FR" dirty="0"/>
          </a:p>
          <a:p>
            <a:r>
              <a:rPr lang="fr-FR" dirty="0"/>
              <a:t>Avoir un responsive fonctionnel qui s’adaptera à toutes les dimensions et donc tous les appareils. Google a clairement annoncé qu’il favoriserait le référencement SEO d’un site web totalement responsive. </a:t>
            </a:r>
          </a:p>
          <a:p>
            <a:pPr marL="0" indent="0" algn="ctr">
              <a:buNone/>
            </a:pPr>
            <a:endParaRPr lang="fr-FR" sz="1000" dirty="0"/>
          </a:p>
          <a:p>
            <a:pPr marL="0" indent="0" algn="ctr">
              <a:buNone/>
            </a:pPr>
            <a:endParaRPr lang="fr-FR" sz="1000" dirty="0"/>
          </a:p>
          <a:p>
            <a:pPr marL="0" indent="0" algn="ctr">
              <a:buNone/>
            </a:pPr>
            <a:r>
              <a:rPr lang="fr-FR" sz="1000" dirty="0"/>
              <a:t>Référence: doingenia.com - </a:t>
            </a:r>
            <a:r>
              <a:rPr lang="fr-FR" sz="1000" u="sng" dirty="0">
                <a:solidFill>
                  <a:srgbClr val="00B0F0"/>
                </a:solidFill>
                <a:hlinkClick r:id="rId2">
                  <a:extLst>
                    <a:ext uri="{A12FA001-AC4F-418D-AE19-62706E023703}">
                      <ahyp:hlinkClr xmlns:ahyp="http://schemas.microsoft.com/office/drawing/2018/hyperlinkcolor" val="tx"/>
                    </a:ext>
                  </a:extLst>
                </a:hlinkClick>
              </a:rPr>
              <a:t>https://doingenia.com/blog/site-responsive-et-seo/</a:t>
            </a:r>
            <a:endParaRPr lang="fr-FR" sz="1000" dirty="0">
              <a:solidFill>
                <a:srgbClr val="00B0F0"/>
              </a:solidFill>
            </a:endParaRPr>
          </a:p>
        </p:txBody>
      </p:sp>
    </p:spTree>
    <p:extLst>
      <p:ext uri="{BB962C8B-B14F-4D97-AF65-F5344CB8AC3E}">
        <p14:creationId xmlns:p14="http://schemas.microsoft.com/office/powerpoint/2010/main" val="18845940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TM03457503[[fn=Concis]]</Template>
  <TotalTime>72</TotalTime>
  <Words>756</Words>
  <Application>Microsoft Office PowerPoint</Application>
  <PresentationFormat>Grand écran</PresentationFormat>
  <Paragraphs>69</Paragraphs>
  <Slides>11</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11</vt:i4>
      </vt:variant>
    </vt:vector>
  </HeadingPairs>
  <TitlesOfParts>
    <vt:vector size="14" baseType="lpstr">
      <vt:lpstr>Century Gothic</vt:lpstr>
      <vt:lpstr>Wingdings 2</vt:lpstr>
      <vt:lpstr>Concis</vt:lpstr>
      <vt:lpstr>  La chouette agence  « Optimisez le référencement d’un site web. »</vt:lpstr>
      <vt:lpstr>1</vt:lpstr>
      <vt:lpstr>2</vt:lpstr>
      <vt:lpstr>3</vt:lpstr>
      <vt:lpstr>4</vt:lpstr>
      <vt:lpstr>5</vt:lpstr>
      <vt:lpstr>6</vt:lpstr>
      <vt:lpstr>7</vt:lpstr>
      <vt:lpstr>8</vt:lpstr>
      <vt:lpstr>9</vt:lpstr>
      <vt:lpstr>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chouette agence  « Optimisez le référencement d’un site web. »</dc:title>
  <dc:creator>Gael P</dc:creator>
  <cp:lastModifiedBy>Gael P</cp:lastModifiedBy>
  <cp:revision>13</cp:revision>
  <dcterms:created xsi:type="dcterms:W3CDTF">2020-05-04T13:13:43Z</dcterms:created>
  <dcterms:modified xsi:type="dcterms:W3CDTF">2020-05-07T15:39:21Z</dcterms:modified>
</cp:coreProperties>
</file>