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320" r:id="rId6"/>
    <p:sldId id="318" r:id="rId7"/>
    <p:sldId id="355" r:id="rId8"/>
    <p:sldId id="354" r:id="rId9"/>
    <p:sldId id="356" r:id="rId10"/>
    <p:sldId id="357" r:id="rId11"/>
    <p:sldId id="350" r:id="rId12"/>
    <p:sldId id="352" r:id="rId13"/>
    <p:sldId id="358" r:id="rId14"/>
    <p:sldId id="359" r:id="rId15"/>
    <p:sldId id="360" r:id="rId16"/>
    <p:sldId id="361" r:id="rId17"/>
    <p:sldId id="362" r:id="rId18"/>
    <p:sldId id="348" r:id="rId19"/>
    <p:sldId id="346" r:id="rId20"/>
    <p:sldId id="347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S" initials="GS" lastIdx="1" clrIdx="0">
    <p:extLst>
      <p:ext uri="{19B8F6BF-5375-455C-9EA6-DF929625EA0E}">
        <p15:presenceInfo xmlns:p15="http://schemas.microsoft.com/office/powerpoint/2012/main" userId="G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4AEED-4DA8-419D-BB3C-F1561CE139D0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7DCD-316A-4B8F-94F6-AF9CFA61C1BD}" type="datetime1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7CB66-4DF2-4384-97FF-A096AB759985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71C52-E209-4D59-97FF-CE0E67BF81F4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C716-5FFF-496F-8592-439AA0B8D578}" type="datetime1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4AE7-872A-4425-BB0E-0F62C6612669}" type="datetime1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D884F-25D9-42C7-A3C0-CA50E9BEA8F2}" type="datetime1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F83E-B7F8-4E4E-88A5-E81F32609EB3}" type="datetime1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1DB65-7347-42D1-9A01-F655C251BC91}" type="datetime1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91E5-C15E-4E1C-AC40-AB6EB592FFF4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C95BF6-A985-4684-AA85-ABB44505B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181600" cy="6858166"/>
          </a:xfrm>
          <a:prstGeom prst="rect">
            <a:avLst/>
          </a:prstGeom>
          <a:ln w="38100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7C345D-1542-4F7A-AC72-C629BD29861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50031"/>
            <a:ext cx="11610975" cy="894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466850"/>
            <a:ext cx="11610975" cy="4710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3349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1DD1-6327-44A6-8651-47C925E06438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4312" y="63349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349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661-008-0184-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572" y="1072342"/>
            <a:ext cx="11248570" cy="265176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cs typeface="Calibri Light"/>
              </a:rPr>
              <a:t>NFI phase 2 systematic sampling along space filling curve</a:t>
            </a:r>
            <a:endParaRPr lang="en-US" sz="4000" i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310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Gael Sola (FAO), February 2023</a:t>
            </a:r>
          </a:p>
          <a:p>
            <a:endParaRPr lang="en-US" altLang="en-US" sz="2200" dirty="0"/>
          </a:p>
          <a:p>
            <a:r>
              <a:rPr lang="en-US" altLang="en-US" sz="2000" dirty="0"/>
              <a:t>FAO NFCI project on Strengthening Indonesian Forest and land management </a:t>
            </a:r>
          </a:p>
          <a:p>
            <a:r>
              <a:rPr lang="en-US" altLang="en-US" sz="2000" dirty="0"/>
              <a:t>for climate actions</a:t>
            </a:r>
          </a:p>
          <a:p>
            <a:endParaRPr lang="en-US" altLang="en-US" dirty="0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BD127F-4725-4DE7-92A9-3FFE018348B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1660" y="5688554"/>
            <a:ext cx="2392680" cy="9662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460C3-34BB-556C-461C-643D53E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sampling size and grid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Kalimantan</a:t>
            </a:r>
          </a:p>
          <a:p>
            <a:pPr marL="0" indent="0">
              <a:buNone/>
            </a:pPr>
            <a:r>
              <a:rPr lang="en-US" dirty="0"/>
              <a:t>Phase  2: 413 plots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74BDF1A-C768-314D-C2F2-3C6F43C056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14" y="1245394"/>
            <a:ext cx="6575426" cy="493156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0E512E-0390-611C-F49A-118418E2B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328515"/>
              </p:ext>
            </p:extLst>
          </p:nvPr>
        </p:nvGraphicFramePr>
        <p:xfrm>
          <a:off x="301625" y="2705338"/>
          <a:ext cx="5159374" cy="2057160"/>
        </p:xfrm>
        <a:graphic>
          <a:graphicData uri="http://schemas.openxmlformats.org/drawingml/2006/table">
            <a:tbl>
              <a:tblPr/>
              <a:tblGrid>
                <a:gridCol w="1815703">
                  <a:extLst>
                    <a:ext uri="{9D8B030D-6E8A-4147-A177-3AD203B41FA5}">
                      <a16:colId xmlns:a16="http://schemas.microsoft.com/office/drawing/2014/main" val="1186229911"/>
                    </a:ext>
                  </a:extLst>
                </a:gridCol>
                <a:gridCol w="763122">
                  <a:extLst>
                    <a:ext uri="{9D8B030D-6E8A-4147-A177-3AD203B41FA5}">
                      <a16:colId xmlns:a16="http://schemas.microsoft.com/office/drawing/2014/main" val="1592854269"/>
                    </a:ext>
                  </a:extLst>
                </a:gridCol>
                <a:gridCol w="1105210">
                  <a:extLst>
                    <a:ext uri="{9D8B030D-6E8A-4147-A177-3AD203B41FA5}">
                      <a16:colId xmlns:a16="http://schemas.microsoft.com/office/drawing/2014/main" val="2224968987"/>
                    </a:ext>
                  </a:extLst>
                </a:gridCol>
                <a:gridCol w="815751">
                  <a:extLst>
                    <a:ext uri="{9D8B030D-6E8A-4147-A177-3AD203B41FA5}">
                      <a16:colId xmlns:a16="http://schemas.microsoft.com/office/drawing/2014/main" val="823570967"/>
                    </a:ext>
                  </a:extLst>
                </a:gridCol>
                <a:gridCol w="659588">
                  <a:extLst>
                    <a:ext uri="{9D8B030D-6E8A-4147-A177-3AD203B41FA5}">
                      <a16:colId xmlns:a16="http://schemas.microsoft.com/office/drawing/2014/main" val="1318176495"/>
                    </a:ext>
                  </a:extLst>
                </a:gridCol>
              </a:tblGrid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lc2021_group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no_access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885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40798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land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43683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plantation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894441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outside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89432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52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13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sampling size and grid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Kalimantan</a:t>
            </a:r>
          </a:p>
          <a:p>
            <a:pPr marL="0" indent="0">
              <a:buNone/>
            </a:pPr>
            <a:r>
              <a:rPr lang="en-US" dirty="0"/>
              <a:t>Phase  2: 413 plots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0E512E-0390-611C-F49A-118418E2BD64}"/>
              </a:ext>
            </a:extLst>
          </p:cNvPr>
          <p:cNvGraphicFramePr>
            <a:graphicFrameLocks noGrp="1"/>
          </p:cNvGraphicFramePr>
          <p:nvPr/>
        </p:nvGraphicFramePr>
        <p:xfrm>
          <a:off x="301625" y="2705338"/>
          <a:ext cx="5159374" cy="2057160"/>
        </p:xfrm>
        <a:graphic>
          <a:graphicData uri="http://schemas.openxmlformats.org/drawingml/2006/table">
            <a:tbl>
              <a:tblPr/>
              <a:tblGrid>
                <a:gridCol w="1815703">
                  <a:extLst>
                    <a:ext uri="{9D8B030D-6E8A-4147-A177-3AD203B41FA5}">
                      <a16:colId xmlns:a16="http://schemas.microsoft.com/office/drawing/2014/main" val="1186229911"/>
                    </a:ext>
                  </a:extLst>
                </a:gridCol>
                <a:gridCol w="763122">
                  <a:extLst>
                    <a:ext uri="{9D8B030D-6E8A-4147-A177-3AD203B41FA5}">
                      <a16:colId xmlns:a16="http://schemas.microsoft.com/office/drawing/2014/main" val="1592854269"/>
                    </a:ext>
                  </a:extLst>
                </a:gridCol>
                <a:gridCol w="1105210">
                  <a:extLst>
                    <a:ext uri="{9D8B030D-6E8A-4147-A177-3AD203B41FA5}">
                      <a16:colId xmlns:a16="http://schemas.microsoft.com/office/drawing/2014/main" val="2224968987"/>
                    </a:ext>
                  </a:extLst>
                </a:gridCol>
                <a:gridCol w="815751">
                  <a:extLst>
                    <a:ext uri="{9D8B030D-6E8A-4147-A177-3AD203B41FA5}">
                      <a16:colId xmlns:a16="http://schemas.microsoft.com/office/drawing/2014/main" val="823570967"/>
                    </a:ext>
                  </a:extLst>
                </a:gridCol>
                <a:gridCol w="659588">
                  <a:extLst>
                    <a:ext uri="{9D8B030D-6E8A-4147-A177-3AD203B41FA5}">
                      <a16:colId xmlns:a16="http://schemas.microsoft.com/office/drawing/2014/main" val="1318176495"/>
                    </a:ext>
                  </a:extLst>
                </a:gridCol>
              </a:tblGrid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lc2021_group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no_access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885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40798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land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743683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plantation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894441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outside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489432"/>
                  </a:ext>
                </a:extLst>
              </a:tr>
              <a:tr h="3428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527998"/>
                  </a:ext>
                </a:extLst>
              </a:tr>
            </a:tbl>
          </a:graphicData>
        </a:graphic>
      </p:graphicFrame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7CDF990-DEE0-42E0-6142-2B30D0550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3" y="1843881"/>
            <a:ext cx="6139392" cy="460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9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sampling size and grid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Kalimantan</a:t>
            </a:r>
          </a:p>
          <a:p>
            <a:pPr marL="0" indent="0">
              <a:buNone/>
            </a:pPr>
            <a:r>
              <a:rPr lang="en-US" dirty="0"/>
              <a:t>Alternative DF based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1925758-E9E1-AE73-EF64-35379B495D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4" y="3111500"/>
            <a:ext cx="3463171" cy="259737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B0603F4-1796-CFAB-9078-A60776DC68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1" y="1127919"/>
            <a:ext cx="7429502" cy="55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77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sampling size and grid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Kalimantan</a:t>
            </a:r>
          </a:p>
          <a:p>
            <a:pPr marL="0" indent="0">
              <a:buNone/>
            </a:pPr>
            <a:r>
              <a:rPr lang="en-US" dirty="0"/>
              <a:t>Alternative 6 km grid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2E5A385-2747-2A05-5D23-335CF33586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185069"/>
            <a:ext cx="7353300" cy="551497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A2ABC-3190-6AF4-E3A2-A731FCB3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78365"/>
              </p:ext>
            </p:extLst>
          </p:nvPr>
        </p:nvGraphicFramePr>
        <p:xfrm>
          <a:off x="150813" y="2672556"/>
          <a:ext cx="4814888" cy="2762700"/>
        </p:xfrm>
        <a:graphic>
          <a:graphicData uri="http://schemas.openxmlformats.org/drawingml/2006/table">
            <a:tbl>
              <a:tblPr/>
              <a:tblGrid>
                <a:gridCol w="1582516">
                  <a:extLst>
                    <a:ext uri="{9D8B030D-6E8A-4147-A177-3AD203B41FA5}">
                      <a16:colId xmlns:a16="http://schemas.microsoft.com/office/drawing/2014/main" val="2461809973"/>
                    </a:ext>
                  </a:extLst>
                </a:gridCol>
                <a:gridCol w="808093">
                  <a:extLst>
                    <a:ext uri="{9D8B030D-6E8A-4147-A177-3AD203B41FA5}">
                      <a16:colId xmlns:a16="http://schemas.microsoft.com/office/drawing/2014/main" val="3672588403"/>
                    </a:ext>
                  </a:extLst>
                </a:gridCol>
                <a:gridCol w="808093">
                  <a:extLst>
                    <a:ext uri="{9D8B030D-6E8A-4147-A177-3AD203B41FA5}">
                      <a16:colId xmlns:a16="http://schemas.microsoft.com/office/drawing/2014/main" val="4033809329"/>
                    </a:ext>
                  </a:extLst>
                </a:gridCol>
                <a:gridCol w="808093">
                  <a:extLst>
                    <a:ext uri="{9D8B030D-6E8A-4147-A177-3AD203B41FA5}">
                      <a16:colId xmlns:a16="http://schemas.microsoft.com/office/drawing/2014/main" val="49576061"/>
                    </a:ext>
                  </a:extLst>
                </a:gridCol>
                <a:gridCol w="808093">
                  <a:extLst>
                    <a:ext uri="{9D8B030D-6E8A-4147-A177-3AD203B41FA5}">
                      <a16:colId xmlns:a16="http://schemas.microsoft.com/office/drawing/2014/main" val="1100926530"/>
                    </a:ext>
                  </a:extLst>
                </a:gridCol>
              </a:tblGrid>
              <a:tr h="453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lc2021_group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no_access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451415"/>
                  </a:ext>
                </a:extLst>
              </a:tr>
              <a:tr h="453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135746"/>
                  </a:ext>
                </a:extLst>
              </a:tr>
              <a:tr h="453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land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95131"/>
                  </a:ext>
                </a:extLst>
              </a:tr>
              <a:tr h="453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plantation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035062"/>
                  </a:ext>
                </a:extLst>
              </a:tr>
              <a:tr h="453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outside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858913"/>
                  </a:ext>
                </a:extLst>
              </a:tr>
              <a:tr h="453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4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64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sampling size and grid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Kalimantan</a:t>
            </a:r>
          </a:p>
          <a:p>
            <a:pPr marL="0" indent="0">
              <a:buNone/>
            </a:pPr>
            <a:r>
              <a:rPr lang="en-US" dirty="0"/>
              <a:t>Alternative 6 km grid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AE1FFD9D-9F5A-A98B-699D-19F41D6DDD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12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9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b="1" dirty="0"/>
              <a:t>REMAINING QUESTIONS: </a:t>
            </a:r>
          </a:p>
          <a:p>
            <a:pPr lvl="2">
              <a:buFontTx/>
              <a:buChar char="-"/>
            </a:pPr>
            <a:r>
              <a:rPr lang="en-US" sz="1800" b="1" dirty="0"/>
              <a:t>Proportion of permanent and temporary samples?</a:t>
            </a:r>
          </a:p>
          <a:p>
            <a:pPr lvl="2">
              <a:buFontTx/>
              <a:buChar char="-"/>
            </a:pPr>
            <a:r>
              <a:rPr lang="en-US" sz="1800" b="1" dirty="0"/>
              <a:t>if not all permanent, SFC for permanent only?</a:t>
            </a:r>
          </a:p>
          <a:p>
            <a:pPr lvl="2">
              <a:buFontTx/>
              <a:buChar char="-"/>
            </a:pPr>
            <a:r>
              <a:rPr lang="en-US" sz="1800" b="1" dirty="0"/>
              <a:t>In SFC article and Ethiopia, the SFC initial pol is very large compared to the sample size (11,064,467/139 or 320000/5000). Should we drastically increase phase 1? =&gt; Check deforestation based sampling size.</a:t>
            </a:r>
          </a:p>
          <a:p>
            <a:pPr marL="914400" lvl="2" indent="0">
              <a:buNone/>
            </a:pPr>
            <a:endParaRPr lang="en-US" sz="12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2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plot selection process (space filling curve)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Prerequisites:</a:t>
            </a:r>
          </a:p>
          <a:p>
            <a:pPr>
              <a:buFontTx/>
              <a:buChar char="-"/>
            </a:pPr>
            <a:r>
              <a:rPr lang="en-US" sz="2000" dirty="0"/>
              <a:t>Known phase 2 sampling size (</a:t>
            </a:r>
            <a:r>
              <a:rPr lang="en-US" sz="2000" dirty="0" err="1"/>
              <a:t>n_plot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r>
              <a:rPr lang="en-US" sz="2000" dirty="0"/>
              <a:t>Known phase 1 valid plots to select from (</a:t>
            </a:r>
            <a:r>
              <a:rPr lang="en-US" sz="2000" dirty="0" err="1"/>
              <a:t>n_valid</a:t>
            </a:r>
            <a:r>
              <a:rPr lang="en-US" sz="2000" dirty="0"/>
              <a:t>)</a:t>
            </a:r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Process: achieve a quasi-uniform distribution of </a:t>
            </a:r>
            <a:r>
              <a:rPr lang="en-US" sz="2000" dirty="0" err="1"/>
              <a:t>n_plot</a:t>
            </a:r>
            <a:r>
              <a:rPr lang="en-US" sz="2000" dirty="0"/>
              <a:t> among the </a:t>
            </a:r>
            <a:r>
              <a:rPr lang="en-US" sz="2000" dirty="0" err="1"/>
              <a:t>n_valid</a:t>
            </a:r>
            <a:r>
              <a:rPr lang="en-US" sz="2000" dirty="0"/>
              <a:t> potential candidates.</a:t>
            </a:r>
          </a:p>
          <a:p>
            <a:pPr>
              <a:buFontTx/>
              <a:buChar char="-"/>
            </a:pPr>
            <a:r>
              <a:rPr lang="en-US" sz="2000" dirty="0"/>
              <a:t>Cluster size for spatially balanced </a:t>
            </a:r>
            <a:r>
              <a:rPr lang="en-US" sz="2000" dirty="0" err="1"/>
              <a:t>n_plot</a:t>
            </a:r>
            <a:r>
              <a:rPr lang="en-US" sz="2000" dirty="0"/>
              <a:t>,  we create </a:t>
            </a:r>
            <a:r>
              <a:rPr lang="en-US" sz="2000" dirty="0" err="1"/>
              <a:t>n_cluster</a:t>
            </a:r>
            <a:r>
              <a:rPr lang="en-US" sz="2000" dirty="0"/>
              <a:t> = </a:t>
            </a:r>
            <a:r>
              <a:rPr lang="en-US" sz="2000" dirty="0" err="1"/>
              <a:t>n_plot</a:t>
            </a:r>
            <a:r>
              <a:rPr lang="en-US" sz="2000" dirty="0"/>
              <a:t> with the following cluster size and sampling proportion:</a:t>
            </a:r>
          </a:p>
          <a:p>
            <a:pPr lvl="1">
              <a:buFontTx/>
              <a:buChar char="-"/>
            </a:pPr>
            <a:r>
              <a:rPr lang="en-US" sz="1600" b="1" dirty="0" err="1"/>
              <a:t>cluster_size</a:t>
            </a:r>
            <a:r>
              <a:rPr lang="en-US" sz="1600" b="1" dirty="0"/>
              <a:t> = round(</a:t>
            </a:r>
            <a:r>
              <a:rPr lang="en-US" sz="1600" b="1" dirty="0" err="1"/>
              <a:t>n_valid</a:t>
            </a:r>
            <a:r>
              <a:rPr lang="en-US" sz="1600" b="1" dirty="0"/>
              <a:t>/</a:t>
            </a:r>
            <a:r>
              <a:rPr lang="en-US" sz="1600" b="1" dirty="0" err="1"/>
              <a:t>n_plot</a:t>
            </a:r>
            <a:r>
              <a:rPr lang="en-US" sz="1600" b="1" dirty="0"/>
              <a:t>)</a:t>
            </a:r>
            <a:endParaRPr lang="en-US" sz="1600" dirty="0"/>
          </a:p>
          <a:p>
            <a:pPr lvl="1">
              <a:buFontTx/>
              <a:buChar char="-"/>
            </a:pP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sampling_proportion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 1 /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cluster_size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2000" dirty="0"/>
              <a:t>Random starting point '</a:t>
            </a:r>
            <a:r>
              <a:rPr lang="en-US" sz="2000" b="1" dirty="0" err="1"/>
              <a:t>start_point</a:t>
            </a:r>
            <a:r>
              <a:rPr lang="en-US" sz="2000" b="1" dirty="0"/>
              <a:t>'</a:t>
            </a:r>
            <a:r>
              <a:rPr lang="en-US" sz="2000" dirty="0"/>
              <a:t> within the first cluster, </a:t>
            </a:r>
            <a:r>
              <a:rPr lang="en-US" sz="2000" dirty="0" err="1"/>
              <a:t>i.e</a:t>
            </a:r>
            <a:r>
              <a:rPr lang="en-US" sz="2000" dirty="0"/>
              <a:t> the range of </a:t>
            </a:r>
            <a:r>
              <a:rPr lang="en-US" sz="2000" b="1" dirty="0"/>
              <a:t>[1:cluster_size]</a:t>
            </a:r>
          </a:p>
          <a:p>
            <a:pPr>
              <a:buFontTx/>
              <a:buChar char="-"/>
            </a:pPr>
            <a:r>
              <a:rPr lang="en-US" sz="2000" dirty="0"/>
              <a:t>For each point </a:t>
            </a:r>
            <a:r>
              <a:rPr lang="en-US" sz="2000" b="1" dirty="0"/>
              <a:t>'</a:t>
            </a:r>
            <a:r>
              <a:rPr lang="en-US" sz="2000" b="1" dirty="0" err="1"/>
              <a:t>i</a:t>
            </a:r>
            <a:r>
              <a:rPr lang="en-US" sz="2000" b="1" dirty="0"/>
              <a:t>'</a:t>
            </a:r>
            <a:r>
              <a:rPr lang="en-US" sz="2000" dirty="0"/>
              <a:t> in the range </a:t>
            </a:r>
            <a:r>
              <a:rPr lang="en-US" sz="2000" b="1" dirty="0"/>
              <a:t>[</a:t>
            </a:r>
            <a:r>
              <a:rPr lang="en-US" sz="2000" b="1" dirty="0" err="1"/>
              <a:t>start_point:n_valid</a:t>
            </a:r>
            <a:r>
              <a:rPr lang="en-US" sz="2000" b="1" dirty="0"/>
              <a:t>]</a:t>
            </a:r>
          </a:p>
          <a:p>
            <a:pPr lvl="1">
              <a:buFontTx/>
              <a:buChar char="-"/>
            </a:pPr>
            <a:r>
              <a:rPr lang="en-US" sz="1600" dirty="0"/>
              <a:t>if </a:t>
            </a:r>
            <a:r>
              <a:rPr lang="en-US" sz="1600" dirty="0" err="1"/>
              <a:t>i-th</a:t>
            </a:r>
            <a:r>
              <a:rPr lang="en-US" sz="1600" dirty="0"/>
              <a:t> position from </a:t>
            </a:r>
            <a:r>
              <a:rPr lang="en-US" sz="1600" dirty="0" err="1"/>
              <a:t>start_point</a:t>
            </a:r>
            <a:r>
              <a:rPr lang="en-US" sz="1600" dirty="0"/>
              <a:t> match the cluster size limit record the id of the </a:t>
            </a:r>
            <a:r>
              <a:rPr lang="en-US" sz="1600" dirty="0" err="1"/>
              <a:t>i-th</a:t>
            </a:r>
            <a:r>
              <a:rPr lang="en-US" sz="1600" dirty="0"/>
              <a:t> valid point</a:t>
            </a:r>
          </a:p>
          <a:p>
            <a:pPr lvl="1">
              <a:buFontTx/>
              <a:buChar char="-"/>
            </a:pPr>
            <a:r>
              <a:rPr lang="en-US" sz="1600" dirty="0"/>
              <a:t>formula: ceiling((</a:t>
            </a:r>
            <a:r>
              <a:rPr lang="en-US" sz="1600" dirty="0" err="1"/>
              <a:t>i</a:t>
            </a:r>
            <a:r>
              <a:rPr lang="en-US" sz="1600" dirty="0"/>
              <a:t> - </a:t>
            </a:r>
            <a:r>
              <a:rPr lang="en-US" sz="1600" dirty="0" err="1"/>
              <a:t>starting_point</a:t>
            </a:r>
            <a:r>
              <a:rPr lang="en-US" sz="1600" dirty="0"/>
              <a:t> + 1)* </a:t>
            </a:r>
            <a:r>
              <a:rPr lang="en-US" sz="1600" dirty="0" err="1"/>
              <a:t>sampling_proportion</a:t>
            </a:r>
            <a:r>
              <a:rPr lang="en-US" sz="1600" dirty="0"/>
              <a:t>) == j)   with j initial value is 1 and then j &lt;- j + 1 when condition met.</a:t>
            </a:r>
          </a:p>
          <a:p>
            <a:pPr lvl="1">
              <a:buFontTx/>
              <a:buChar char="-"/>
            </a:pPr>
            <a:r>
              <a:rPr lang="en-US" sz="1600" dirty="0"/>
              <a:t>j keeps track of what plot rank is being selected </a:t>
            </a:r>
          </a:p>
          <a:p>
            <a:pPr lvl="1">
              <a:buFontTx/>
              <a:buChar char="-"/>
            </a:pPr>
            <a:endParaRPr lang="en-US" sz="16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00EC3-A12A-13E1-41BA-6A97C4F2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881" y="1026093"/>
            <a:ext cx="4901624" cy="21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6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plot selection process (space filling curve)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2" y="1466850"/>
            <a:ext cx="11610975" cy="4710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 err="1"/>
              <a:t>n_valid</a:t>
            </a:r>
            <a:r>
              <a:rPr lang="en-US" sz="2000" dirty="0"/>
              <a:t> = 20 ; </a:t>
            </a:r>
            <a:r>
              <a:rPr lang="en-US" sz="2000" dirty="0" err="1"/>
              <a:t>n_plot</a:t>
            </a:r>
            <a:r>
              <a:rPr lang="en-US" sz="2000" dirty="0"/>
              <a:t> = 5 =&gt; </a:t>
            </a:r>
            <a:r>
              <a:rPr lang="en-US" sz="2000" b="1" dirty="0" err="1"/>
              <a:t>cluster_size</a:t>
            </a:r>
            <a:r>
              <a:rPr lang="en-US" sz="2000" b="1" dirty="0"/>
              <a:t> </a:t>
            </a:r>
            <a:r>
              <a:rPr lang="en-US" sz="2000" dirty="0"/>
              <a:t>= 20/5 = 4, </a:t>
            </a:r>
            <a:r>
              <a:rPr lang="en-US" sz="2000" b="1" dirty="0" err="1"/>
              <a:t>sampling_proportion</a:t>
            </a:r>
            <a:r>
              <a:rPr lang="en-US" sz="2000" b="1" dirty="0"/>
              <a:t> </a:t>
            </a:r>
            <a:r>
              <a:rPr lang="en-US" sz="2000" dirty="0"/>
              <a:t>= 1 / 4 = 0.25</a:t>
            </a:r>
          </a:p>
          <a:p>
            <a:pPr marL="0" indent="0">
              <a:buNone/>
            </a:pPr>
            <a:r>
              <a:rPr lang="en-US" sz="2000" dirty="0" err="1"/>
              <a:t>start_point</a:t>
            </a:r>
            <a:r>
              <a:rPr lang="en-US" sz="2000" dirty="0"/>
              <a:t> is random in [1:4] =&gt; </a:t>
            </a:r>
            <a:r>
              <a:rPr lang="en-US" sz="2000" b="1" dirty="0" err="1"/>
              <a:t>start_point</a:t>
            </a:r>
            <a:r>
              <a:rPr lang="en-US" sz="2000" dirty="0"/>
              <a:t> = 3</a:t>
            </a:r>
          </a:p>
          <a:p>
            <a:pPr marL="0" indent="0">
              <a:buNone/>
            </a:pPr>
            <a:r>
              <a:rPr lang="en-US" sz="2000" dirty="0"/>
              <a:t>initial start of for loop: j = 1, </a:t>
            </a:r>
            <a:r>
              <a:rPr lang="en-US" sz="2000" dirty="0" err="1"/>
              <a:t>i</a:t>
            </a:r>
            <a:r>
              <a:rPr lang="en-US" sz="2000" dirty="0"/>
              <a:t> = 3</a:t>
            </a:r>
          </a:p>
          <a:p>
            <a:pPr>
              <a:buFontTx/>
              <a:buChar char="-"/>
            </a:pPr>
            <a:r>
              <a:rPr lang="en-US" sz="1600" dirty="0" err="1"/>
              <a:t>i</a:t>
            </a:r>
            <a:r>
              <a:rPr lang="en-US" sz="1600" dirty="0"/>
              <a:t> = 3 --- ceiling((3 - 3 + 1) * 0.25) = 1 ; j = 1 --- VALID: valid point 3 is selected, j = 2</a:t>
            </a:r>
          </a:p>
          <a:p>
            <a:pPr>
              <a:buFontTx/>
              <a:buChar char="-"/>
            </a:pPr>
            <a:r>
              <a:rPr lang="en-US" sz="1600" dirty="0" err="1"/>
              <a:t>i</a:t>
            </a:r>
            <a:r>
              <a:rPr lang="en-US" sz="1600" dirty="0"/>
              <a:t> = 4 --- ceiling((4 - 3 + 1) * 0.25) = 1 ; j = 2 --- SKIP</a:t>
            </a:r>
          </a:p>
          <a:p>
            <a:pPr>
              <a:buFontTx/>
              <a:buChar char="-"/>
            </a:pPr>
            <a:r>
              <a:rPr lang="en-US" sz="1600" dirty="0" err="1"/>
              <a:t>i</a:t>
            </a:r>
            <a:r>
              <a:rPr lang="en-US" sz="1600" dirty="0"/>
              <a:t> = 5 --- ceiling((5 - 3 + 1) * 0.25) = 1 ; j = 2 --- SKIP</a:t>
            </a:r>
          </a:p>
          <a:p>
            <a:pPr>
              <a:buFontTx/>
              <a:buChar char="-"/>
            </a:pPr>
            <a:r>
              <a:rPr lang="en-US" sz="1600" dirty="0" err="1"/>
              <a:t>i</a:t>
            </a:r>
            <a:r>
              <a:rPr lang="en-US" sz="1600" dirty="0"/>
              <a:t> = 6 --- ceiling((6 - 3 + 1) * 0.25) = 1 ; j = 2 --- SKIP</a:t>
            </a:r>
          </a:p>
          <a:p>
            <a:pPr>
              <a:buFontTx/>
              <a:buChar char="-"/>
            </a:pPr>
            <a:r>
              <a:rPr lang="en-US" sz="1600" dirty="0" err="1"/>
              <a:t>i</a:t>
            </a:r>
            <a:r>
              <a:rPr lang="en-US" sz="1600" dirty="0"/>
              <a:t> = 7 --- ceiling((7 - 3 + 1) * 0.25) = 2 ; j = 2 --- VALID: valid point 7 is selected, j = 3</a:t>
            </a:r>
          </a:p>
          <a:p>
            <a:pPr>
              <a:buFontTx/>
              <a:buChar char="-"/>
            </a:pPr>
            <a:r>
              <a:rPr lang="en-US" sz="1600" dirty="0" err="1"/>
              <a:t>i</a:t>
            </a:r>
            <a:r>
              <a:rPr lang="en-US" sz="1600" dirty="0"/>
              <a:t> = 8 --- ceiling((8 - 3 + 1) * 0.25) = 2 ; j = 3 --- SKIP</a:t>
            </a:r>
          </a:p>
          <a:p>
            <a:pPr>
              <a:buFontTx/>
              <a:buChar char="-"/>
            </a:pPr>
            <a:r>
              <a:rPr lang="en-US" sz="1600" dirty="0" err="1"/>
              <a:t>i</a:t>
            </a:r>
            <a:r>
              <a:rPr lang="en-US" sz="1600" dirty="0"/>
              <a:t> = 9 --- ceiling((9 - 3 + 1) * 0.25) = 2 ; j = 3 --- SKIP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lvl="1">
              <a:buFontTx/>
              <a:buChar char="-"/>
            </a:pPr>
            <a:endParaRPr lang="en-US" sz="1600" dirty="0"/>
          </a:p>
          <a:p>
            <a:pPr lvl="1">
              <a:buFontTx/>
              <a:buChar char="-"/>
            </a:pPr>
            <a:endParaRPr lang="en-US" sz="1600" dirty="0"/>
          </a:p>
          <a:p>
            <a:pPr lvl="1">
              <a:buFontTx/>
              <a:buChar char="-"/>
            </a:pPr>
            <a:endParaRPr lang="en-US" sz="16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17</a:t>
            </a:fld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390D0C8-2502-FDF8-C418-7D1D56950F71}"/>
              </a:ext>
            </a:extLst>
          </p:cNvPr>
          <p:cNvGrpSpPr/>
          <p:nvPr/>
        </p:nvGrpSpPr>
        <p:grpSpPr>
          <a:xfrm>
            <a:off x="2050328" y="5703730"/>
            <a:ext cx="8993041" cy="368141"/>
            <a:chOff x="1574823" y="5023009"/>
            <a:chExt cx="8993041" cy="36814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1F21AA7-E825-46DA-0B59-4E5A0DC5E4DB}"/>
                </a:ext>
              </a:extLst>
            </p:cNvPr>
            <p:cNvCxnSpPr>
              <a:stCxn id="53" idx="6"/>
              <a:endCxn id="82" idx="2"/>
            </p:cNvCxnSpPr>
            <p:nvPr/>
          </p:nvCxnSpPr>
          <p:spPr>
            <a:xfrm flipV="1">
              <a:off x="1940583" y="5205889"/>
              <a:ext cx="8261521" cy="23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B735BEC-D05D-3378-2EEA-2FE2B30F1BAD}"/>
                </a:ext>
              </a:extLst>
            </p:cNvPr>
            <p:cNvSpPr/>
            <p:nvPr/>
          </p:nvSpPr>
          <p:spPr>
            <a:xfrm>
              <a:off x="1574823" y="502539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13BC9C7-D2FE-80B2-E15B-8EDFBBBD435E}"/>
                </a:ext>
              </a:extLst>
            </p:cNvPr>
            <p:cNvSpPr/>
            <p:nvPr/>
          </p:nvSpPr>
          <p:spPr>
            <a:xfrm>
              <a:off x="2032731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84773F-2CAD-F2D7-FC19-FACE53C500F8}"/>
                </a:ext>
              </a:extLst>
            </p:cNvPr>
            <p:cNvSpPr/>
            <p:nvPr/>
          </p:nvSpPr>
          <p:spPr>
            <a:xfrm>
              <a:off x="2485447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3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0411C8-C3BF-EF46-0FA8-ACF40902F541}"/>
                </a:ext>
              </a:extLst>
            </p:cNvPr>
            <p:cNvSpPr/>
            <p:nvPr/>
          </p:nvSpPr>
          <p:spPr>
            <a:xfrm>
              <a:off x="2936983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9E8912B-CB42-5B01-EBBF-9F7B82AB90A2}"/>
                </a:ext>
              </a:extLst>
            </p:cNvPr>
            <p:cNvSpPr/>
            <p:nvPr/>
          </p:nvSpPr>
          <p:spPr>
            <a:xfrm>
              <a:off x="3388519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947ECFC-124A-9462-AAD4-9EA9ABA8C68B}"/>
                </a:ext>
              </a:extLst>
            </p:cNvPr>
            <p:cNvSpPr/>
            <p:nvPr/>
          </p:nvSpPr>
          <p:spPr>
            <a:xfrm>
              <a:off x="3842753" y="5025390"/>
              <a:ext cx="365760" cy="3657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6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87486A0-2B5B-B0E3-70DF-496E64B7F37E}"/>
                </a:ext>
              </a:extLst>
            </p:cNvPr>
            <p:cNvSpPr/>
            <p:nvPr/>
          </p:nvSpPr>
          <p:spPr>
            <a:xfrm>
              <a:off x="4300661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7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EDC5728-C9FA-63DE-A8E0-4288215F8AFC}"/>
                </a:ext>
              </a:extLst>
            </p:cNvPr>
            <p:cNvSpPr/>
            <p:nvPr/>
          </p:nvSpPr>
          <p:spPr>
            <a:xfrm>
              <a:off x="4753377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8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E42CF4A-72EB-96DB-1925-62B0962C0E90}"/>
                </a:ext>
              </a:extLst>
            </p:cNvPr>
            <p:cNvSpPr/>
            <p:nvPr/>
          </p:nvSpPr>
          <p:spPr>
            <a:xfrm>
              <a:off x="5204913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9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121A90E-5BE8-935B-1462-F5FC25B20443}"/>
                </a:ext>
              </a:extLst>
            </p:cNvPr>
            <p:cNvSpPr/>
            <p:nvPr/>
          </p:nvSpPr>
          <p:spPr>
            <a:xfrm>
              <a:off x="5656449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10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6D775-EB01-E379-E144-2176D7774651}"/>
                </a:ext>
              </a:extLst>
            </p:cNvPr>
            <p:cNvSpPr/>
            <p:nvPr/>
          </p:nvSpPr>
          <p:spPr>
            <a:xfrm>
              <a:off x="6123127" y="5025390"/>
              <a:ext cx="365760" cy="3657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11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0E27619-2FD2-9CF2-5B87-F503E768E759}"/>
                </a:ext>
              </a:extLst>
            </p:cNvPr>
            <p:cNvSpPr/>
            <p:nvPr/>
          </p:nvSpPr>
          <p:spPr>
            <a:xfrm>
              <a:off x="6581035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95D3C8A-A33A-6C9D-8CB8-A740A20C6242}"/>
                </a:ext>
              </a:extLst>
            </p:cNvPr>
            <p:cNvSpPr/>
            <p:nvPr/>
          </p:nvSpPr>
          <p:spPr>
            <a:xfrm>
              <a:off x="7033751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13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C5B5EDA-C410-8E0A-9AF7-29C10D0EB095}"/>
                </a:ext>
              </a:extLst>
            </p:cNvPr>
            <p:cNvSpPr/>
            <p:nvPr/>
          </p:nvSpPr>
          <p:spPr>
            <a:xfrm>
              <a:off x="7485287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14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6323ED3-BBE2-9465-C0EF-A0CE59EAC929}"/>
                </a:ext>
              </a:extLst>
            </p:cNvPr>
            <p:cNvSpPr/>
            <p:nvPr/>
          </p:nvSpPr>
          <p:spPr>
            <a:xfrm>
              <a:off x="7936823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15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65E3CBF-70DE-9FBE-85F4-3B133317A5A0}"/>
                </a:ext>
              </a:extLst>
            </p:cNvPr>
            <p:cNvSpPr/>
            <p:nvPr/>
          </p:nvSpPr>
          <p:spPr>
            <a:xfrm>
              <a:off x="8388408" y="5025390"/>
              <a:ext cx="365760" cy="3657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E53C91F-E8EA-B680-00E2-F011ABD627AD}"/>
                </a:ext>
              </a:extLst>
            </p:cNvPr>
            <p:cNvSpPr/>
            <p:nvPr/>
          </p:nvSpPr>
          <p:spPr>
            <a:xfrm>
              <a:off x="8846316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17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F52ECD-734E-2AF5-63E8-95DF836EE962}"/>
                </a:ext>
              </a:extLst>
            </p:cNvPr>
            <p:cNvSpPr/>
            <p:nvPr/>
          </p:nvSpPr>
          <p:spPr>
            <a:xfrm>
              <a:off x="9299032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18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2E7FB3A-2362-A216-3CBF-25FA3CC73C1D}"/>
                </a:ext>
              </a:extLst>
            </p:cNvPr>
            <p:cNvSpPr/>
            <p:nvPr/>
          </p:nvSpPr>
          <p:spPr>
            <a:xfrm>
              <a:off x="9750568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19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61121DB-B908-F748-9E7C-E779E8111D09}"/>
                </a:ext>
              </a:extLst>
            </p:cNvPr>
            <p:cNvSpPr/>
            <p:nvPr/>
          </p:nvSpPr>
          <p:spPr>
            <a:xfrm>
              <a:off x="10202104" y="5023009"/>
              <a:ext cx="365760" cy="36576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20</a:t>
              </a:r>
            </a:p>
          </p:txBody>
        </p:sp>
      </p:grp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0E2300A3-EE88-C193-DCA8-ABBD6C6FE4FF}"/>
              </a:ext>
            </a:extLst>
          </p:cNvPr>
          <p:cNvSpPr/>
          <p:nvPr/>
        </p:nvSpPr>
        <p:spPr>
          <a:xfrm>
            <a:off x="3052392" y="6158549"/>
            <a:ext cx="182880" cy="18288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32720FA-50F7-638D-1264-8776A26937AE}"/>
              </a:ext>
            </a:extLst>
          </p:cNvPr>
          <p:cNvSpPr/>
          <p:nvPr/>
        </p:nvSpPr>
        <p:spPr>
          <a:xfrm>
            <a:off x="2960952" y="6425089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FB43CCF-6ACC-DE69-052A-557977D17C38}"/>
              </a:ext>
            </a:extLst>
          </p:cNvPr>
          <p:cNvSpPr/>
          <p:nvPr/>
        </p:nvSpPr>
        <p:spPr>
          <a:xfrm>
            <a:off x="4776166" y="6429694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448F08C-DE44-21B9-CAF8-27027D5155C8}"/>
              </a:ext>
            </a:extLst>
          </p:cNvPr>
          <p:cNvSpPr/>
          <p:nvPr/>
        </p:nvSpPr>
        <p:spPr>
          <a:xfrm>
            <a:off x="6618998" y="6425089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928A0EE-D07D-4DEC-EF0D-FC8F683D6845}"/>
              </a:ext>
            </a:extLst>
          </p:cNvPr>
          <p:cNvSpPr/>
          <p:nvPr/>
        </p:nvSpPr>
        <p:spPr>
          <a:xfrm>
            <a:off x="8417942" y="6425089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15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16FECDC-E245-2A3B-92E1-E165AE76BF54}"/>
              </a:ext>
            </a:extLst>
          </p:cNvPr>
          <p:cNvSpPr/>
          <p:nvPr/>
        </p:nvSpPr>
        <p:spPr>
          <a:xfrm>
            <a:off x="10229359" y="6425089"/>
            <a:ext cx="365760" cy="3657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626DBD-DD2A-3D50-18C3-65D46A70369A}"/>
              </a:ext>
            </a:extLst>
          </p:cNvPr>
          <p:cNvSpPr txBox="1"/>
          <p:nvPr/>
        </p:nvSpPr>
        <p:spPr>
          <a:xfrm>
            <a:off x="7632701" y="3030399"/>
            <a:ext cx="45593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/>
              <a:t> = 10 --- ceiling((10 - 3 + 1) * 0.25) = 2 ; j = 3 --- SKIP</a:t>
            </a:r>
          </a:p>
          <a:p>
            <a:r>
              <a:rPr lang="nb-NO" sz="1600" dirty="0"/>
              <a:t>i = 11 --- ceiling((11 - 3 + 1) * 0.25) = 3 ; j = 3 --- VALID</a:t>
            </a:r>
          </a:p>
          <a:p>
            <a:r>
              <a:rPr lang="en-US" sz="2000" dirty="0"/>
              <a:t>…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51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149B-34F8-CF18-137F-F4643B50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31C5-79E9-2F93-9C4D-619991E2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  <a:p>
            <a:r>
              <a:rPr lang="en-US" dirty="0"/>
              <a:t>Phase 1 sampling size and grid spacing</a:t>
            </a:r>
          </a:p>
          <a:p>
            <a:r>
              <a:rPr lang="en-US" dirty="0"/>
              <a:t>Phase 2 demo of plot selection process</a:t>
            </a:r>
          </a:p>
          <a:p>
            <a:r>
              <a:rPr lang="en-US" dirty="0"/>
              <a:t>Remaining questions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50FB7-6140-A298-B0E1-B46320A8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4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E867F-544F-D016-416E-7B1CD480CDB1}"/>
              </a:ext>
            </a:extLst>
          </p:cNvPr>
          <p:cNvSpPr txBox="1">
            <a:spLocks/>
          </p:cNvSpPr>
          <p:nvPr/>
        </p:nvSpPr>
        <p:spPr>
          <a:xfrm>
            <a:off x="5400135" y="1122363"/>
            <a:ext cx="5564119" cy="3389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General Principles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BE2BA-45F3-30BE-1F94-058771356F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66"/>
            <a:ext cx="5181600" cy="6858166"/>
          </a:xfrm>
          <a:prstGeom prst="rect">
            <a:avLst/>
          </a:prstGeom>
          <a:ln w="38100"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BC4C-381C-9B6A-BD63-DC18F52C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 phases systematic sampling design: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Tx/>
              <a:buChar char="-"/>
            </a:pPr>
            <a:r>
              <a:rPr lang="en-US" sz="2400" dirty="0"/>
              <a:t>Phase 1: systematic grid over the entire area and stratification of grid using auxiliary info. </a:t>
            </a:r>
          </a:p>
          <a:p>
            <a:pPr>
              <a:buFontTx/>
              <a:buChar char="-"/>
            </a:pP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Phase 2: Estimation of valid sample points from phase 1 and sub-sampling among valid plot locations for field visit. 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9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 1:</a:t>
            </a:r>
            <a:endParaRPr lang="en-US" sz="2000" b="1" dirty="0"/>
          </a:p>
          <a:p>
            <a:pPr>
              <a:buFontTx/>
              <a:buChar char="-"/>
            </a:pPr>
            <a:r>
              <a:rPr lang="en-US" sz="2400" dirty="0"/>
              <a:t>Have enough grid points for area estimation with acceptable uncertainty.</a:t>
            </a:r>
          </a:p>
          <a:p>
            <a:pPr>
              <a:buFontTx/>
              <a:buChar char="-"/>
            </a:pPr>
            <a:r>
              <a:rPr lang="en-US" sz="2400" dirty="0"/>
              <a:t>Have enough points after removing non-forest and inaccessible plots to match final sampling size with a margin of security.</a:t>
            </a:r>
          </a:p>
          <a:p>
            <a:pPr>
              <a:buFontTx/>
              <a:buChar char="-"/>
            </a:pPr>
            <a:r>
              <a:rPr lang="en-US" sz="2400" dirty="0"/>
              <a:t>Additional constraint: Enough grid points to detect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forest changes</a:t>
            </a:r>
            <a:r>
              <a:rPr lang="en-US" sz="2400" dirty="0"/>
              <a:t> with acceptable uncertainty</a:t>
            </a:r>
          </a:p>
          <a:p>
            <a:pPr>
              <a:buFontTx/>
              <a:buChar char="-"/>
            </a:pPr>
            <a:r>
              <a:rPr lang="en-US" sz="2400" dirty="0"/>
              <a:t>Additional constraint: Enough grid points to apply SFC to get spatial homogenous representation (~ 100 x more points than needed)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F903F-F107-7AA3-B519-6DF95114531B}"/>
              </a:ext>
            </a:extLst>
          </p:cNvPr>
          <p:cNvSpPr txBox="1"/>
          <p:nvPr/>
        </p:nvSpPr>
        <p:spPr>
          <a:xfrm>
            <a:off x="5086349" y="5210790"/>
            <a:ext cx="6800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Times New Roman" panose="02020603050405020304" pitchFamily="18" charset="0"/>
              </a:rPr>
              <a:t>Generally, the finest possible resolution that can be processed in an efficient manner should be chosen. In the case of our study, 1,064,467 potential sample locations were generated.</a:t>
            </a:r>
          </a:p>
          <a:p>
            <a:endParaRPr lang="en-US" i="1" dirty="0">
              <a:effectLst/>
              <a:latin typeface="Times New Roman" panose="02020603050405020304" pitchFamily="18" charset="0"/>
            </a:endParaRPr>
          </a:p>
          <a:p>
            <a:r>
              <a:rPr lang="en-US" i="1" dirty="0">
                <a:effectLst/>
                <a:latin typeface="Times New Roman" panose="02020603050405020304" pitchFamily="18" charset="0"/>
              </a:rPr>
              <a:t>(Lister and Scott, 2009, </a:t>
            </a:r>
            <a:r>
              <a:rPr lang="en-US" sz="18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https://doi.org/10.1007/s10661-008-0184-y</a:t>
            </a:r>
            <a:r>
              <a:rPr lang="en-US" sz="1800" dirty="0"/>
              <a:t>)</a:t>
            </a:r>
          </a:p>
          <a:p>
            <a:endParaRPr lang="en-US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E82512-8A65-6840-07D2-CCC83FA4DC07}"/>
              </a:ext>
            </a:extLst>
          </p:cNvPr>
          <p:cNvGraphicFramePr>
            <a:graphicFrameLocks noGrp="1"/>
          </p:cNvGraphicFramePr>
          <p:nvPr/>
        </p:nvGraphicFramePr>
        <p:xfrm>
          <a:off x="276225" y="3639026"/>
          <a:ext cx="11610974" cy="365760"/>
        </p:xfrm>
        <a:graphic>
          <a:graphicData uri="http://schemas.openxmlformats.org/drawingml/2006/table">
            <a:tbl>
              <a:tblPr/>
              <a:tblGrid>
                <a:gridCol w="5805487">
                  <a:extLst>
                    <a:ext uri="{9D8B030D-6E8A-4147-A177-3AD203B41FA5}">
                      <a16:colId xmlns:a16="http://schemas.microsoft.com/office/drawing/2014/main" val="3404848773"/>
                    </a:ext>
                  </a:extLst>
                </a:gridCol>
                <a:gridCol w="5805487">
                  <a:extLst>
                    <a:ext uri="{9D8B030D-6E8A-4147-A177-3AD203B41FA5}">
                      <a16:colId xmlns:a16="http://schemas.microsoft.com/office/drawing/2014/main" val="33418527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60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73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 2:</a:t>
            </a:r>
            <a:endParaRPr lang="en-US" sz="2000" b="1" dirty="0"/>
          </a:p>
          <a:p>
            <a:pPr>
              <a:buFontTx/>
              <a:buChar char="-"/>
            </a:pPr>
            <a:r>
              <a:rPr lang="en-US" sz="2400" dirty="0"/>
              <a:t>Only demonstration of the method during current project as visual interpretation of location validity required before final selection of phase 2 field work plot location</a:t>
            </a:r>
          </a:p>
          <a:p>
            <a:pPr>
              <a:buFontTx/>
              <a:buChar char="-"/>
            </a:pPr>
            <a:r>
              <a:rPr lang="en-US" sz="2400" dirty="0"/>
              <a:t>Demonstration based on distance to road and river and presence of forest from land cover map 2021.</a:t>
            </a:r>
          </a:p>
          <a:p>
            <a:pPr>
              <a:buFontTx/>
              <a:buChar char="-"/>
            </a:pPr>
            <a:r>
              <a:rPr lang="en-US" sz="2400" dirty="0"/>
              <a:t>The demonstration can inform if the phase 1 initial grid is over or under sampling for field plot selection</a:t>
            </a:r>
          </a:p>
          <a:p>
            <a:pPr>
              <a:buFontTx/>
              <a:buChar char="-"/>
            </a:pPr>
            <a:r>
              <a:rPr lang="en-US" sz="2400" dirty="0"/>
              <a:t>Method: (to be adjusted based on phase 1 interpretation)</a:t>
            </a:r>
          </a:p>
          <a:p>
            <a:pPr lvl="1">
              <a:buFontTx/>
              <a:buChar char="-"/>
            </a:pPr>
            <a:r>
              <a:rPr lang="en-US" sz="2000" dirty="0"/>
              <a:t>Space filling curve in upland strata and non-forest trees</a:t>
            </a:r>
          </a:p>
          <a:p>
            <a:pPr lvl="1">
              <a:buFontTx/>
              <a:buChar char="-"/>
            </a:pPr>
            <a:r>
              <a:rPr lang="en-US" sz="2000" dirty="0"/>
              <a:t>random sampling in mangrove (applicability of SFC to mangrove to be tested) and primary swamp forest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E82512-8A65-6840-07D2-CCC83FA4DC07}"/>
              </a:ext>
            </a:extLst>
          </p:cNvPr>
          <p:cNvGraphicFramePr>
            <a:graphicFrameLocks noGrp="1"/>
          </p:cNvGraphicFramePr>
          <p:nvPr/>
        </p:nvGraphicFramePr>
        <p:xfrm>
          <a:off x="276225" y="3639026"/>
          <a:ext cx="11610974" cy="365760"/>
        </p:xfrm>
        <a:graphic>
          <a:graphicData uri="http://schemas.openxmlformats.org/drawingml/2006/table">
            <a:tbl>
              <a:tblPr/>
              <a:tblGrid>
                <a:gridCol w="5805487">
                  <a:extLst>
                    <a:ext uri="{9D8B030D-6E8A-4147-A177-3AD203B41FA5}">
                      <a16:colId xmlns:a16="http://schemas.microsoft.com/office/drawing/2014/main" val="3404848773"/>
                    </a:ext>
                  </a:extLst>
                </a:gridCol>
                <a:gridCol w="5805487">
                  <a:extLst>
                    <a:ext uri="{9D8B030D-6E8A-4147-A177-3AD203B41FA5}">
                      <a16:colId xmlns:a16="http://schemas.microsoft.com/office/drawing/2014/main" val="33418527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60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3E867F-544F-D016-416E-7B1CD480CDB1}"/>
              </a:ext>
            </a:extLst>
          </p:cNvPr>
          <p:cNvSpPr txBox="1">
            <a:spLocks/>
          </p:cNvSpPr>
          <p:nvPr/>
        </p:nvSpPr>
        <p:spPr>
          <a:xfrm>
            <a:off x="5400135" y="1122363"/>
            <a:ext cx="5564119" cy="3389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Phase 1 sampling size and grid spacing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BE2BA-45F3-30BE-1F94-058771356F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66"/>
            <a:ext cx="5181600" cy="6858166"/>
          </a:xfrm>
          <a:prstGeom prst="rect">
            <a:avLst/>
          </a:prstGeom>
          <a:ln w="38100"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BC4C-381C-9B6A-BD63-DC18F52C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sampling size and grid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 estimate of phase 1 grid spacing: 2 x number of field plots over the strata forest areas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DA596-857B-5EE4-4884-B5581F36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72" y="2998577"/>
            <a:ext cx="899285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A2E8-5586-60B9-9AA8-06D821F3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sampling size and grid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080D-A7BA-2572-F5BB-FA37A3BF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Proposed updates to sampling design:</a:t>
            </a:r>
          </a:p>
          <a:p>
            <a:pPr>
              <a:buFontTx/>
              <a:buChar char="-"/>
            </a:pPr>
            <a:r>
              <a:rPr lang="en-US" dirty="0"/>
              <a:t>Revision of initial spacing based on availability of plots after removing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inaccessible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non forest </a:t>
            </a:r>
            <a:r>
              <a:rPr lang="en-US" dirty="0"/>
              <a:t>(land cover 2021 approximation)</a:t>
            </a:r>
          </a:p>
          <a:p>
            <a:pPr>
              <a:buFontTx/>
              <a:buChar char="-"/>
            </a:pPr>
            <a:r>
              <a:rPr lang="en-US" dirty="0"/>
              <a:t>Revision of initial spacing based on uncertainty level 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change detection</a:t>
            </a:r>
            <a:r>
              <a:rPr lang="en-US" dirty="0"/>
              <a:t> (sample-based area estimation)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4CD2D2-FCA8-5D99-E4EC-0F82A5B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577E6018D3AA42B404D70200DAE00C" ma:contentTypeVersion="4" ma:contentTypeDescription="Create a new document." ma:contentTypeScope="" ma:versionID="ba4a29db7e2019453490c3e7afb3a5df">
  <xsd:schema xmlns:xsd="http://www.w3.org/2001/XMLSchema" xmlns:xs="http://www.w3.org/2001/XMLSchema" xmlns:p="http://schemas.microsoft.com/office/2006/metadata/properties" xmlns:ns2="319fc91d-fbbb-4262-bb2a-7cae08fc2abe" targetNamespace="http://schemas.microsoft.com/office/2006/metadata/properties" ma:root="true" ma:fieldsID="5eb46aadf2f9c087c5c75cbba9789f73" ns2:_="">
    <xsd:import namespace="319fc91d-fbbb-4262-bb2a-7cae08fc2a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9fc91d-fbbb-4262-bb2a-7cae08fc2a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CA656D-021D-4733-A050-717365D404C8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19fc91d-fbbb-4262-bb2a-7cae08fc2ab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0169E7-5D6C-4748-8C24-3A5489433B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343A7-319A-42AD-B125-7DAB391ED2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9fc91d-fbbb-4262-bb2a-7cae08fc2a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17880</TotalTime>
  <Words>1202</Words>
  <Application>Microsoft Macintosh PowerPoint</Application>
  <PresentationFormat>Widescreen</PresentationFormat>
  <Paragraphs>226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NFI phase 2 systematic sampling along space filling curve</vt:lpstr>
      <vt:lpstr>Content</vt:lpstr>
      <vt:lpstr>PowerPoint Presentation</vt:lpstr>
      <vt:lpstr>Overall process</vt:lpstr>
      <vt:lpstr>Overall process</vt:lpstr>
      <vt:lpstr>Overall process</vt:lpstr>
      <vt:lpstr>PowerPoint Presentation</vt:lpstr>
      <vt:lpstr>Phase 1 sampling size and grid spacing</vt:lpstr>
      <vt:lpstr>Phase 1 sampling size and grid spacing</vt:lpstr>
      <vt:lpstr>Phase 1 sampling size and grid spacing</vt:lpstr>
      <vt:lpstr>Phase 1 sampling size and grid spacing</vt:lpstr>
      <vt:lpstr>Phase 1 sampling size and grid spacing</vt:lpstr>
      <vt:lpstr>Phase 1 sampling size and grid spacing</vt:lpstr>
      <vt:lpstr>Phase 1 sampling size and grid spacing</vt:lpstr>
      <vt:lpstr>Overall process</vt:lpstr>
      <vt:lpstr>Phase 2 plot selection process (space filling curve)</vt:lpstr>
      <vt:lpstr>Phase 2 plot selection process (space filling curve)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on R for forestry data analysis</dc:title>
  <dc:creator>gs</dc:creator>
  <cp:lastModifiedBy>Sola, Gael (FAOVN)</cp:lastModifiedBy>
  <cp:revision>109</cp:revision>
  <dcterms:created xsi:type="dcterms:W3CDTF">2019-06-05T02:18:30Z</dcterms:created>
  <dcterms:modified xsi:type="dcterms:W3CDTF">2024-03-05T02:30:40Z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  <property fmtid="{D5CDD505-2E9C-101B-9397-08002B2CF9AE}" pid="3" name="ContentTypeId">
    <vt:lpwstr>0x010100AC577E6018D3AA42B404D70200DAE00C</vt:lpwstr>
  </property>
</Properties>
</file>