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70" r:id="rId6"/>
    <p:sldId id="267" r:id="rId7"/>
    <p:sldId id="266" r:id="rId8"/>
    <p:sldId id="260" r:id="rId9"/>
    <p:sldId id="261" r:id="rId10"/>
    <p:sldId id="268" r:id="rId11"/>
    <p:sldId id="269" r:id="rId12"/>
    <p:sldId id="263" r:id="rId13"/>
    <p:sldId id="264" r:id="rId14"/>
    <p:sldId id="26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81E42-D9C9-4E0F-B495-5E6A036B377F}" type="datetimeFigureOut">
              <a:rPr lang="en-GB" smtClean="0"/>
              <a:t>15/06/2017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AC4DA-8AD4-49F3-9461-48B6796362E6}" type="slidenum">
              <a:rPr lang="en-GB" smtClean="0"/>
              <a:t>‹N°›</a:t>
            </a:fld>
            <a:endParaRPr lang="en-GB"/>
          </a:p>
        </p:txBody>
      </p:sp>
    </p:spTree>
    <p:extLst>
      <p:ext uri="{BB962C8B-B14F-4D97-AF65-F5344CB8AC3E}">
        <p14:creationId xmlns:p14="http://schemas.microsoft.com/office/powerpoint/2010/main" val="81267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GB"/>
          </a:p>
        </p:txBody>
      </p:sp>
      <p:sp>
        <p:nvSpPr>
          <p:cNvPr id="4" name="Espace réservé de la date 3"/>
          <p:cNvSpPr>
            <a:spLocks noGrp="1"/>
          </p:cNvSpPr>
          <p:nvPr>
            <p:ph type="dt" sz="half" idx="10"/>
          </p:nvPr>
        </p:nvSpPr>
        <p:spPr/>
        <p:txBody>
          <a:bodyPr/>
          <a:lstStyle/>
          <a:p>
            <a:fld id="{8B185351-06B3-463E-89F9-F3A8DB8C61C0}" type="datetime1">
              <a:rPr lang="fr-CH" smtClean="0"/>
              <a:t>15.06.2017</a:t>
            </a:fld>
            <a:endParaRPr lang="en-GB"/>
          </a:p>
        </p:txBody>
      </p:sp>
      <p:sp>
        <p:nvSpPr>
          <p:cNvPr id="5" name="Espace réservé du pied de page 4"/>
          <p:cNvSpPr>
            <a:spLocks noGrp="1"/>
          </p:cNvSpPr>
          <p:nvPr>
            <p:ph type="ftr" sz="quarter" idx="11"/>
          </p:nvPr>
        </p:nvSpPr>
        <p:spPr/>
        <p:txBody>
          <a:bodyPr/>
          <a:lstStyle/>
          <a:p>
            <a:r>
              <a:rPr lang="en-GB"/>
              <a:t>APP CIIP - Projet d’approfondissement</a:t>
            </a:r>
            <a:endParaRPr lang="en-GB"/>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114483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4DE6CE8A-0FA9-4388-99A1-0AE366AC94D2}" type="datetime1">
              <a:rPr lang="fr-CH" smtClean="0"/>
              <a:t>15.06.2017</a:t>
            </a:fld>
            <a:endParaRPr lang="en-GB"/>
          </a:p>
        </p:txBody>
      </p:sp>
      <p:sp>
        <p:nvSpPr>
          <p:cNvPr id="5" name="Espace réservé du pied de page 4"/>
          <p:cNvSpPr>
            <a:spLocks noGrp="1"/>
          </p:cNvSpPr>
          <p:nvPr>
            <p:ph type="ftr" sz="quarter" idx="11"/>
          </p:nvPr>
        </p:nvSpPr>
        <p:spPr/>
        <p:txBody>
          <a:bodyPr/>
          <a:lstStyle/>
          <a:p>
            <a:r>
              <a:rPr lang="en-GB"/>
              <a:t>APP CIIP - Projet d’approfondissement</a:t>
            </a:r>
            <a:endParaRPr lang="en-GB"/>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41946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135014C0-90E9-42A5-AD66-323B13A048D0}" type="datetime1">
              <a:rPr lang="fr-CH" smtClean="0"/>
              <a:t>15.06.2017</a:t>
            </a:fld>
            <a:endParaRPr lang="en-GB"/>
          </a:p>
        </p:txBody>
      </p:sp>
      <p:sp>
        <p:nvSpPr>
          <p:cNvPr id="5" name="Espace réservé du pied de page 4"/>
          <p:cNvSpPr>
            <a:spLocks noGrp="1"/>
          </p:cNvSpPr>
          <p:nvPr>
            <p:ph type="ftr" sz="quarter" idx="11"/>
          </p:nvPr>
        </p:nvSpPr>
        <p:spPr/>
        <p:txBody>
          <a:bodyPr/>
          <a:lstStyle/>
          <a:p>
            <a:r>
              <a:rPr lang="en-GB"/>
              <a:t>APP CIIP - Projet d’approfondissement</a:t>
            </a:r>
            <a:endParaRPr lang="en-GB"/>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9710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55440C43-400B-417A-8768-CF5CBF5E4B34}" type="datetime1">
              <a:rPr lang="fr-CH" smtClean="0"/>
              <a:t>15.06.2017</a:t>
            </a:fld>
            <a:endParaRPr lang="en-GB"/>
          </a:p>
        </p:txBody>
      </p:sp>
      <p:sp>
        <p:nvSpPr>
          <p:cNvPr id="5" name="Espace réservé du pied de page 4"/>
          <p:cNvSpPr>
            <a:spLocks noGrp="1"/>
          </p:cNvSpPr>
          <p:nvPr>
            <p:ph type="ftr" sz="quarter" idx="11"/>
          </p:nvPr>
        </p:nvSpPr>
        <p:spPr/>
        <p:txBody>
          <a:bodyPr/>
          <a:lstStyle/>
          <a:p>
            <a:r>
              <a:rPr lang="en-GB"/>
              <a:t>APP CIIP - Projet d’approfondissement</a:t>
            </a:r>
            <a:endParaRPr lang="en-GB"/>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38197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6BE738E7-B750-4AAB-9715-011735E91F91}" type="datetime1">
              <a:rPr lang="fr-CH" smtClean="0"/>
              <a:t>15.06.2017</a:t>
            </a:fld>
            <a:endParaRPr lang="en-GB"/>
          </a:p>
        </p:txBody>
      </p:sp>
      <p:sp>
        <p:nvSpPr>
          <p:cNvPr id="5" name="Espace réservé du pied de page 4"/>
          <p:cNvSpPr>
            <a:spLocks noGrp="1"/>
          </p:cNvSpPr>
          <p:nvPr>
            <p:ph type="ftr" sz="quarter" idx="11"/>
          </p:nvPr>
        </p:nvSpPr>
        <p:spPr/>
        <p:txBody>
          <a:bodyPr/>
          <a:lstStyle/>
          <a:p>
            <a:r>
              <a:rPr lang="en-GB"/>
              <a:t>APP CIIP - Projet d’approfondissement</a:t>
            </a:r>
            <a:endParaRPr lang="en-GB"/>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94901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p:cNvSpPr>
            <a:spLocks noGrp="1"/>
          </p:cNvSpPr>
          <p:nvPr>
            <p:ph type="dt" sz="half" idx="10"/>
          </p:nvPr>
        </p:nvSpPr>
        <p:spPr/>
        <p:txBody>
          <a:bodyPr/>
          <a:lstStyle/>
          <a:p>
            <a:fld id="{478818DE-12C7-4092-A6BA-7281A68829E2}" type="datetime1">
              <a:rPr lang="fr-CH" smtClean="0"/>
              <a:t>15.06.2017</a:t>
            </a:fld>
            <a:endParaRPr lang="en-GB"/>
          </a:p>
        </p:txBody>
      </p:sp>
      <p:sp>
        <p:nvSpPr>
          <p:cNvPr id="6" name="Espace réservé du pied de page 5"/>
          <p:cNvSpPr>
            <a:spLocks noGrp="1"/>
          </p:cNvSpPr>
          <p:nvPr>
            <p:ph type="ftr" sz="quarter" idx="11"/>
          </p:nvPr>
        </p:nvSpPr>
        <p:spPr/>
        <p:txBody>
          <a:bodyPr/>
          <a:lstStyle/>
          <a:p>
            <a:r>
              <a:rPr lang="en-GB"/>
              <a:t>APP CIIP - Projet d’approfondissement</a:t>
            </a:r>
            <a:endParaRPr lang="en-GB"/>
          </a:p>
        </p:txBody>
      </p:sp>
      <p:sp>
        <p:nvSpPr>
          <p:cNvPr id="7" name="Espace réservé du numéro de diapositive 6"/>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28739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p:cNvSpPr>
            <a:spLocks noGrp="1"/>
          </p:cNvSpPr>
          <p:nvPr>
            <p:ph type="dt" sz="half" idx="10"/>
          </p:nvPr>
        </p:nvSpPr>
        <p:spPr/>
        <p:txBody>
          <a:bodyPr/>
          <a:lstStyle/>
          <a:p>
            <a:fld id="{5329FF00-FB29-4860-B51C-637B8ECA9859}" type="datetime1">
              <a:rPr lang="fr-CH" smtClean="0"/>
              <a:t>15.06.2017</a:t>
            </a:fld>
            <a:endParaRPr lang="en-GB"/>
          </a:p>
        </p:txBody>
      </p:sp>
      <p:sp>
        <p:nvSpPr>
          <p:cNvPr id="8" name="Espace réservé du pied de page 7"/>
          <p:cNvSpPr>
            <a:spLocks noGrp="1"/>
          </p:cNvSpPr>
          <p:nvPr>
            <p:ph type="ftr" sz="quarter" idx="11"/>
          </p:nvPr>
        </p:nvSpPr>
        <p:spPr/>
        <p:txBody>
          <a:bodyPr/>
          <a:lstStyle/>
          <a:p>
            <a:r>
              <a:rPr lang="en-GB"/>
              <a:t>APP CIIP - Projet d’approfondissement</a:t>
            </a:r>
            <a:endParaRPr lang="en-GB"/>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43103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e la date 2"/>
          <p:cNvSpPr>
            <a:spLocks noGrp="1"/>
          </p:cNvSpPr>
          <p:nvPr>
            <p:ph type="dt" sz="half" idx="10"/>
          </p:nvPr>
        </p:nvSpPr>
        <p:spPr/>
        <p:txBody>
          <a:bodyPr/>
          <a:lstStyle/>
          <a:p>
            <a:fld id="{3D6D3AB1-241C-4D35-9974-53C35A5AED3F}" type="datetime1">
              <a:rPr lang="fr-CH" smtClean="0"/>
              <a:t>15.06.2017</a:t>
            </a:fld>
            <a:endParaRPr lang="en-GB"/>
          </a:p>
        </p:txBody>
      </p:sp>
      <p:sp>
        <p:nvSpPr>
          <p:cNvPr id="4" name="Espace réservé du pied de page 3"/>
          <p:cNvSpPr>
            <a:spLocks noGrp="1"/>
          </p:cNvSpPr>
          <p:nvPr>
            <p:ph type="ftr" sz="quarter" idx="11"/>
          </p:nvPr>
        </p:nvSpPr>
        <p:spPr/>
        <p:txBody>
          <a:bodyPr/>
          <a:lstStyle/>
          <a:p>
            <a:r>
              <a:rPr lang="en-GB"/>
              <a:t>APP CIIP - Projet d’approfondissement</a:t>
            </a:r>
            <a:endParaRPr lang="en-GB"/>
          </a:p>
        </p:txBody>
      </p:sp>
      <p:sp>
        <p:nvSpPr>
          <p:cNvPr id="5" name="Espace réservé du numéro de diapositive 4"/>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107730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9108079-C6F6-40DA-AF0E-2C038FF30F8B}" type="datetime1">
              <a:rPr lang="fr-CH" smtClean="0"/>
              <a:t>15.06.2017</a:t>
            </a:fld>
            <a:endParaRPr lang="en-GB"/>
          </a:p>
        </p:txBody>
      </p:sp>
      <p:sp>
        <p:nvSpPr>
          <p:cNvPr id="3" name="Espace réservé du pied de page 2"/>
          <p:cNvSpPr>
            <a:spLocks noGrp="1"/>
          </p:cNvSpPr>
          <p:nvPr>
            <p:ph type="ftr" sz="quarter" idx="11"/>
          </p:nvPr>
        </p:nvSpPr>
        <p:spPr/>
        <p:txBody>
          <a:bodyPr/>
          <a:lstStyle/>
          <a:p>
            <a:r>
              <a:rPr lang="en-GB"/>
              <a:t>APP CIIP - Projet d’approfondissement</a:t>
            </a:r>
            <a:endParaRPr lang="en-GB"/>
          </a:p>
        </p:txBody>
      </p:sp>
      <p:sp>
        <p:nvSpPr>
          <p:cNvPr id="4" name="Espace réservé du numéro de diapositive 3"/>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369750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84225A6-90B3-4098-9F10-5ED8DE502780}" type="datetime1">
              <a:rPr lang="fr-CH" smtClean="0"/>
              <a:t>15.06.2017</a:t>
            </a:fld>
            <a:endParaRPr lang="en-GB"/>
          </a:p>
        </p:txBody>
      </p:sp>
      <p:sp>
        <p:nvSpPr>
          <p:cNvPr id="6" name="Espace réservé du pied de page 5"/>
          <p:cNvSpPr>
            <a:spLocks noGrp="1"/>
          </p:cNvSpPr>
          <p:nvPr>
            <p:ph type="ftr" sz="quarter" idx="11"/>
          </p:nvPr>
        </p:nvSpPr>
        <p:spPr/>
        <p:txBody>
          <a:bodyPr/>
          <a:lstStyle/>
          <a:p>
            <a:r>
              <a:rPr lang="en-GB"/>
              <a:t>APP CIIP - Projet d’approfondissement</a:t>
            </a:r>
            <a:endParaRPr lang="en-GB"/>
          </a:p>
        </p:txBody>
      </p:sp>
      <p:sp>
        <p:nvSpPr>
          <p:cNvPr id="7" name="Espace réservé du numéro de diapositive 6"/>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383418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CEAD46A-B266-4E76-B945-06A39B8BFB36}" type="datetime1">
              <a:rPr lang="fr-CH" smtClean="0"/>
              <a:t>15.06.2017</a:t>
            </a:fld>
            <a:endParaRPr lang="en-GB"/>
          </a:p>
        </p:txBody>
      </p:sp>
      <p:sp>
        <p:nvSpPr>
          <p:cNvPr id="6" name="Espace réservé du pied de page 5"/>
          <p:cNvSpPr>
            <a:spLocks noGrp="1"/>
          </p:cNvSpPr>
          <p:nvPr>
            <p:ph type="ftr" sz="quarter" idx="11"/>
          </p:nvPr>
        </p:nvSpPr>
        <p:spPr/>
        <p:txBody>
          <a:bodyPr/>
          <a:lstStyle/>
          <a:p>
            <a:r>
              <a:rPr lang="en-GB"/>
              <a:t>APP CIIP - Projet d’approfondissement</a:t>
            </a:r>
            <a:endParaRPr lang="en-GB"/>
          </a:p>
        </p:txBody>
      </p:sp>
      <p:sp>
        <p:nvSpPr>
          <p:cNvPr id="7" name="Espace réservé du numéro de diapositive 6"/>
          <p:cNvSpPr>
            <a:spLocks noGrp="1"/>
          </p:cNvSpPr>
          <p:nvPr>
            <p:ph type="sldNum" sz="quarter" idx="12"/>
          </p:nvPr>
        </p:nvSpPr>
        <p:spPr/>
        <p:txBody>
          <a:bodyPr/>
          <a:lstStyle/>
          <a:p>
            <a:fld id="{821DB64B-483F-41E0-8489-6108C173BB63}" type="slidenum">
              <a:rPr lang="en-GB" smtClean="0"/>
              <a:t>‹N°›</a:t>
            </a:fld>
            <a:endParaRPr lang="en-GB"/>
          </a:p>
        </p:txBody>
      </p:sp>
    </p:spTree>
    <p:extLst>
      <p:ext uri="{BB962C8B-B14F-4D97-AF65-F5344CB8AC3E}">
        <p14:creationId xmlns:p14="http://schemas.microsoft.com/office/powerpoint/2010/main" val="291051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E9A94-292D-4D64-AAC0-E1374BA5D1D1}" type="datetime1">
              <a:rPr lang="fr-CH" smtClean="0"/>
              <a:t>15.06.2017</a:t>
            </a:fld>
            <a:endParaRPr lang="en-GB"/>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APP CIIP - Projet d’approfondissement</a:t>
            </a:r>
            <a:endParaRPr lang="en-GB"/>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DB64B-483F-41E0-8489-6108C173BB63}" type="slidenum">
              <a:rPr lang="en-GB" smtClean="0"/>
              <a:t>‹N°›</a:t>
            </a:fld>
            <a:endParaRPr lang="en-GB"/>
          </a:p>
        </p:txBody>
      </p:sp>
    </p:spTree>
    <p:extLst>
      <p:ext uri="{BB962C8B-B14F-4D97-AF65-F5344CB8AC3E}">
        <p14:creationId xmlns:p14="http://schemas.microsoft.com/office/powerpoint/2010/main" val="179096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290312"/>
            <a:ext cx="9144000" cy="2387600"/>
          </a:xfrm>
        </p:spPr>
        <p:txBody>
          <a:bodyPr>
            <a:noAutofit/>
          </a:bodyPr>
          <a:lstStyle/>
          <a:p>
            <a:pPr>
              <a:lnSpc>
                <a:spcPct val="100000"/>
              </a:lnSpc>
            </a:pPr>
            <a:r>
              <a:rPr lang="en-US" sz="1600" dirty="0">
                <a:latin typeface="Frutiger LT Pro 45 Light" panose="020B0403030504020204" pitchFamily="34" charset="0"/>
              </a:rPr>
              <a:t>Master of Science HES-SO in Engineering</a:t>
            </a:r>
            <a:br>
              <a:rPr lang="en-GB" sz="1200" dirty="0">
                <a:latin typeface="Frutiger LT Pro 45 Light" panose="020B0403030504020204" pitchFamily="34" charset="0"/>
              </a:rPr>
            </a:br>
            <a:r>
              <a:rPr lang="en-US" sz="1200" dirty="0">
                <a:latin typeface="Frutiger LT Pro 45 Light" panose="020B0403030504020204" pitchFamily="34" charset="0"/>
              </a:rPr>
              <a:t> </a:t>
            </a:r>
            <a:br>
              <a:rPr lang="en-GB" sz="1200" dirty="0">
                <a:latin typeface="Frutiger LT Pro 45 Light" panose="020B0403030504020204" pitchFamily="34" charset="0"/>
              </a:rPr>
            </a:br>
            <a:r>
              <a:rPr lang="fr-CH" sz="1200" dirty="0">
                <a:latin typeface="Frutiger LT Pro 45 Light" panose="020B0403030504020204" pitchFamily="34" charset="0"/>
              </a:rPr>
              <a:t>Orientation : Technologies de l’information et de la communication (TIC)</a:t>
            </a:r>
            <a:br>
              <a:rPr lang="fr-CH" sz="1200" dirty="0">
                <a:latin typeface="Frutiger LT Pro 45 Light" panose="020B0403030504020204" pitchFamily="34" charset="0"/>
              </a:rPr>
            </a:br>
            <a:br>
              <a:rPr lang="en-GB" sz="1200" dirty="0">
                <a:latin typeface="Frutiger LT Pro 45 Light" panose="020B0403030504020204" pitchFamily="34" charset="0"/>
              </a:rPr>
            </a:br>
            <a:r>
              <a:rPr lang="fr-CH" sz="1200" dirty="0">
                <a:latin typeface="Frutiger LT Pro 45 Light" panose="020B0403030504020204" pitchFamily="34" charset="0"/>
              </a:rPr>
              <a:t> </a:t>
            </a:r>
            <a:br>
              <a:rPr lang="en-GB" sz="1200" dirty="0">
                <a:latin typeface="Frutiger LT Pro 45 Light" panose="020B0403030504020204" pitchFamily="34" charset="0"/>
              </a:rPr>
            </a:br>
            <a:r>
              <a:rPr lang="fr-CH" sz="1200" dirty="0">
                <a:latin typeface="Frutiger LT Pro 45 Light" panose="020B0403030504020204" pitchFamily="34" charset="0"/>
              </a:rPr>
              <a:t> </a:t>
            </a:r>
            <a:br>
              <a:rPr lang="en-GB" sz="1200" dirty="0">
                <a:latin typeface="Frutiger LT Pro 45 Light" panose="020B0403030504020204" pitchFamily="34" charset="0"/>
              </a:rPr>
            </a:br>
            <a:r>
              <a:rPr lang="fr-CH" sz="1800" dirty="0">
                <a:latin typeface="Frutiger LT Pro 45 Light" panose="020B0403030504020204" pitchFamily="34" charset="0"/>
              </a:rPr>
              <a:t>AGENDA DE L'ESPACE ROMAND DE LA FORMATION (APP CIIP).</a:t>
            </a:r>
            <a:br>
              <a:rPr lang="fr-CH" sz="1800" dirty="0">
                <a:latin typeface="Frutiger LT Pro 45 Light" panose="020B0403030504020204" pitchFamily="34" charset="0"/>
              </a:rPr>
            </a:br>
            <a:br>
              <a:rPr lang="en-GB" sz="1400" dirty="0">
                <a:latin typeface="Frutiger LT Pro 45 Light" panose="020B0403030504020204" pitchFamily="34" charset="0"/>
              </a:rPr>
            </a:br>
            <a:r>
              <a:rPr lang="fr-CH" sz="1400" dirty="0">
                <a:latin typeface="Frutiger LT Pro 45 Light" panose="020B0403030504020204" pitchFamily="34" charset="0"/>
              </a:rPr>
              <a:t>Développement d'une application Android de gestion des manifestations pour l'Espace romand de la formation.</a:t>
            </a:r>
            <a:br>
              <a:rPr lang="en-GB" sz="1200" dirty="0">
                <a:latin typeface="Frutiger LT Pro 45 Light" panose="020B0403030504020204" pitchFamily="34" charset="0"/>
              </a:rPr>
            </a:br>
            <a:r>
              <a:rPr lang="fr-CH" sz="1200" dirty="0">
                <a:latin typeface="Frutiger LT Pro 45 Light" panose="020B0403030504020204" pitchFamily="34" charset="0"/>
              </a:rPr>
              <a:t> </a:t>
            </a:r>
            <a:br>
              <a:rPr lang="en-GB" sz="1200" dirty="0">
                <a:latin typeface="Frutiger LT Pro 45 Light" panose="020B0403030504020204" pitchFamily="34" charset="0"/>
              </a:rPr>
            </a:br>
            <a:br>
              <a:rPr lang="en-GB" sz="1200" dirty="0">
                <a:latin typeface="Frutiger LT Pro 45 Light" panose="020B0403030504020204" pitchFamily="34" charset="0"/>
              </a:rPr>
            </a:br>
            <a:br>
              <a:rPr lang="en-GB" sz="1200" dirty="0">
                <a:latin typeface="Frutiger LT Pro 45 Light" panose="020B0403030504020204" pitchFamily="34" charset="0"/>
              </a:rPr>
            </a:br>
            <a:r>
              <a:rPr lang="en-GB" sz="1200" dirty="0">
                <a:latin typeface="Frutiger LT Pro 45 Light" panose="020B0403030504020204" pitchFamily="34" charset="0"/>
              </a:rPr>
              <a:t>Défense du </a:t>
            </a:r>
            <a:r>
              <a:rPr lang="en-GB" sz="1200" dirty="0" err="1">
                <a:latin typeface="Frutiger LT Pro 45 Light" panose="020B0403030504020204" pitchFamily="34" charset="0"/>
              </a:rPr>
              <a:t>projet</a:t>
            </a:r>
            <a:r>
              <a:rPr lang="en-GB" sz="1200" dirty="0">
                <a:latin typeface="Frutiger LT Pro 45 Light" panose="020B0403030504020204" pitchFamily="34" charset="0"/>
              </a:rPr>
              <a:t> </a:t>
            </a:r>
            <a:r>
              <a:rPr lang="en-GB" sz="1200" dirty="0" err="1">
                <a:latin typeface="Frutiger LT Pro 45 Light" panose="020B0403030504020204" pitchFamily="34" charset="0"/>
              </a:rPr>
              <a:t>d’approfondissement</a:t>
            </a:r>
            <a:br>
              <a:rPr lang="en-GB" sz="1200" dirty="0">
                <a:latin typeface="Frutiger LT Pro 45 Light" panose="020B0403030504020204" pitchFamily="34" charset="0"/>
              </a:rPr>
            </a:br>
            <a:br>
              <a:rPr lang="en-GB" sz="1200" dirty="0">
                <a:latin typeface="Frutiger LT Pro 45 Light" panose="020B0403030504020204" pitchFamily="34" charset="0"/>
              </a:rPr>
            </a:br>
            <a:br>
              <a:rPr lang="en-GB" sz="1200" dirty="0">
                <a:latin typeface="Frutiger LT Pro 45 Light" panose="020B0403030504020204" pitchFamily="34" charset="0"/>
              </a:rPr>
            </a:br>
            <a:endParaRPr lang="en-GB" sz="1200" dirty="0">
              <a:latin typeface="Frutiger LT Pro 45 Light" panose="020B0403030504020204" pitchFamily="34" charset="0"/>
            </a:endParaRPr>
          </a:p>
        </p:txBody>
      </p:sp>
      <p:sp>
        <p:nvSpPr>
          <p:cNvPr id="3" name="Sous-titre 2"/>
          <p:cNvSpPr>
            <a:spLocks noGrp="1"/>
          </p:cNvSpPr>
          <p:nvPr>
            <p:ph type="subTitle" idx="1"/>
          </p:nvPr>
        </p:nvSpPr>
        <p:spPr>
          <a:xfrm>
            <a:off x="1524000" y="3850031"/>
            <a:ext cx="9144000" cy="1655762"/>
          </a:xfrm>
        </p:spPr>
        <p:txBody>
          <a:bodyPr>
            <a:normAutofit/>
          </a:bodyPr>
          <a:lstStyle/>
          <a:p>
            <a:r>
              <a:rPr lang="fr-CH" sz="1400" dirty="0">
                <a:latin typeface="Frutiger LT Pro 45 Light" panose="020B0403030504020204" pitchFamily="34" charset="0"/>
              </a:rPr>
              <a:t> </a:t>
            </a:r>
            <a:br>
              <a:rPr lang="en-GB" sz="1400" dirty="0">
                <a:latin typeface="Frutiger LT Pro 45 Light" panose="020B0403030504020204" pitchFamily="34" charset="0"/>
              </a:rPr>
            </a:br>
            <a:endParaRPr lang="fr-CH" sz="1200" dirty="0">
              <a:latin typeface="Frutiger LT Pro 45 Light" panose="020B0403030504020204" pitchFamily="34" charset="0"/>
            </a:endParaRPr>
          </a:p>
          <a:p>
            <a:br>
              <a:rPr lang="en-GB" sz="1400" dirty="0">
                <a:latin typeface="Frutiger LT Pro 45 Light" panose="020B0403030504020204" pitchFamily="34" charset="0"/>
              </a:rPr>
            </a:br>
            <a:r>
              <a:rPr lang="fr-CH" sz="1400" dirty="0">
                <a:latin typeface="Frutiger LT Pro 45 Light" panose="020B0403030504020204" pitchFamily="34" charset="0"/>
              </a:rPr>
              <a:t>Gaël </a:t>
            </a:r>
            <a:r>
              <a:rPr lang="fr-CH" sz="1400" dirty="0" err="1">
                <a:latin typeface="Frutiger LT Pro 45 Light" panose="020B0403030504020204" pitchFamily="34" charset="0"/>
              </a:rPr>
              <a:t>Teguia</a:t>
            </a:r>
            <a:r>
              <a:rPr lang="fr-CH" sz="1400" dirty="0">
                <a:latin typeface="Frutiger LT Pro 45 Light" panose="020B0403030504020204" pitchFamily="34" charset="0"/>
              </a:rPr>
              <a:t> </a:t>
            </a:r>
            <a:r>
              <a:rPr lang="fr-CH" sz="1400" dirty="0" err="1">
                <a:latin typeface="Frutiger LT Pro 45 Light" panose="020B0403030504020204" pitchFamily="34" charset="0"/>
              </a:rPr>
              <a:t>Teguia</a:t>
            </a:r>
            <a:endParaRPr lang="fr-CH" sz="1400" dirty="0">
              <a:latin typeface="Frutiger LT Pro 45 Light" panose="020B0403030504020204" pitchFamily="34" charset="0"/>
            </a:endParaRPr>
          </a:p>
          <a:p>
            <a:br>
              <a:rPr lang="en-GB" sz="1400" dirty="0">
                <a:latin typeface="Frutiger LT Pro 45 Light" panose="020B0403030504020204" pitchFamily="34" charset="0"/>
              </a:rPr>
            </a:br>
            <a:r>
              <a:rPr lang="fr-CH" sz="1400" dirty="0">
                <a:latin typeface="Frutiger LT Pro 45 Light" panose="020B0403030504020204" pitchFamily="34" charset="0"/>
              </a:rPr>
              <a:t>09 Juin 2017</a:t>
            </a:r>
            <a:endParaRPr lang="en-GB" sz="1400"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5505793"/>
            <a:ext cx="1133132" cy="1133132"/>
          </a:xfrm>
          <a:prstGeom prst="rect">
            <a:avLst/>
          </a:prstGeom>
        </p:spPr>
      </p:pic>
    </p:spTree>
    <p:extLst>
      <p:ext uri="{BB962C8B-B14F-4D97-AF65-F5344CB8AC3E}">
        <p14:creationId xmlns:p14="http://schemas.microsoft.com/office/powerpoint/2010/main" val="160994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570771"/>
            <a:ext cx="3751385" cy="513006"/>
          </a:xfrm>
        </p:spPr>
        <p:txBody>
          <a:bodyPr>
            <a:noAutofit/>
          </a:bodyPr>
          <a:lstStyle/>
          <a:p>
            <a:r>
              <a:rPr lang="fr-CH" sz="2400" dirty="0">
                <a:latin typeface="Frutiger LT Pro 45 Light" panose="020B0403030504020204" pitchFamily="34" charset="0"/>
              </a:rPr>
              <a:t>Base de données relationnelle</a:t>
            </a:r>
            <a:br>
              <a:rPr lang="fr-CH" sz="2400" dirty="0">
                <a:latin typeface="Frutiger LT Pro 45 Light" panose="020B0403030504020204" pitchFamily="34" charset="0"/>
              </a:rPr>
            </a:br>
            <a:endParaRPr lang="fr-CH" sz="2400" dirty="0">
              <a:latin typeface="Frutiger LT Pro 45 Light" panose="020B0403030504020204" pitchFamily="34" charset="0"/>
            </a:endParaRPr>
          </a:p>
        </p:txBody>
      </p:sp>
      <p:sp>
        <p:nvSpPr>
          <p:cNvPr id="3" name="Sous-titre 2"/>
          <p:cNvSpPr>
            <a:spLocks noGrp="1"/>
          </p:cNvSpPr>
          <p:nvPr>
            <p:ph type="subTitle" idx="1"/>
          </p:nvPr>
        </p:nvSpPr>
        <p:spPr>
          <a:xfrm>
            <a:off x="5196255" y="1370356"/>
            <a:ext cx="5392615" cy="4135437"/>
          </a:xfrm>
        </p:spPr>
        <p:txBody>
          <a:bodyPr>
            <a:normAutofit/>
          </a:bodyPr>
          <a:lstStyle/>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10</a:t>
            </a:fld>
            <a:endParaRPr lang="en-GB" dirty="0">
              <a:latin typeface="Frutiger LT Pro 45 Light" panose="020B0403030504020204" pitchFamily="34" charset="0"/>
            </a:endParaRPr>
          </a:p>
        </p:txBody>
      </p:sp>
      <p:pic>
        <p:nvPicPr>
          <p:cNvPr id="10" name="Image 9"/>
          <p:cNvPicPr/>
          <p:nvPr/>
        </p:nvPicPr>
        <p:blipFill>
          <a:blip r:embed="rId4">
            <a:extLst>
              <a:ext uri="{28A0092B-C50C-407E-A947-70E740481C1C}">
                <a14:useLocalDpi xmlns:a14="http://schemas.microsoft.com/office/drawing/2010/main" val="0"/>
              </a:ext>
            </a:extLst>
          </a:blip>
          <a:stretch>
            <a:fillRect/>
          </a:stretch>
        </p:blipFill>
        <p:spPr>
          <a:xfrm>
            <a:off x="4821555" y="1311141"/>
            <a:ext cx="5846445" cy="4253865"/>
          </a:xfrm>
          <a:prstGeom prst="rect">
            <a:avLst/>
          </a:prstGeom>
        </p:spPr>
      </p:pic>
    </p:spTree>
    <p:extLst>
      <p:ext uri="{BB962C8B-B14F-4D97-AF65-F5344CB8AC3E}">
        <p14:creationId xmlns:p14="http://schemas.microsoft.com/office/powerpoint/2010/main" val="424781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570771"/>
            <a:ext cx="3751385" cy="513006"/>
          </a:xfrm>
        </p:spPr>
        <p:txBody>
          <a:bodyPr>
            <a:noAutofit/>
          </a:bodyPr>
          <a:lstStyle/>
          <a:p>
            <a:r>
              <a:rPr lang="fr-CH" sz="2400" dirty="0">
                <a:latin typeface="Frutiger LT Pro 45 Light" panose="020B0403030504020204" pitchFamily="34" charset="0"/>
              </a:rPr>
              <a:t>Diagramme de classe</a:t>
            </a:r>
          </a:p>
        </p:txBody>
      </p:sp>
      <p:sp>
        <p:nvSpPr>
          <p:cNvPr id="3" name="Sous-titre 2"/>
          <p:cNvSpPr>
            <a:spLocks noGrp="1"/>
          </p:cNvSpPr>
          <p:nvPr>
            <p:ph type="subTitle" idx="1"/>
          </p:nvPr>
        </p:nvSpPr>
        <p:spPr>
          <a:xfrm>
            <a:off x="5196255" y="1370356"/>
            <a:ext cx="5392615" cy="4135437"/>
          </a:xfrm>
        </p:spPr>
        <p:txBody>
          <a:bodyPr>
            <a:normAutofit/>
          </a:bodyPr>
          <a:lstStyle/>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11</a:t>
            </a:fld>
            <a:endParaRPr lang="en-GB" dirty="0">
              <a:latin typeface="Frutiger LT Pro 45 Light" panose="020B0403030504020204" pitchFamily="34" charset="0"/>
            </a:endParaRPr>
          </a:p>
        </p:txBody>
      </p:sp>
      <p:pic>
        <p:nvPicPr>
          <p:cNvPr id="11" name="Image 10"/>
          <p:cNvPicPr/>
          <p:nvPr/>
        </p:nvPicPr>
        <p:blipFill>
          <a:blip r:embed="rId4">
            <a:extLst>
              <a:ext uri="{28A0092B-C50C-407E-A947-70E740481C1C}">
                <a14:useLocalDpi xmlns:a14="http://schemas.microsoft.com/office/drawing/2010/main" val="0"/>
              </a:ext>
            </a:extLst>
          </a:blip>
          <a:stretch>
            <a:fillRect/>
          </a:stretch>
        </p:blipFill>
        <p:spPr>
          <a:xfrm>
            <a:off x="5012201" y="1290637"/>
            <a:ext cx="6027273" cy="4443413"/>
          </a:xfrm>
          <a:prstGeom prst="rect">
            <a:avLst/>
          </a:prstGeom>
        </p:spPr>
      </p:pic>
    </p:spTree>
    <p:extLst>
      <p:ext uri="{BB962C8B-B14F-4D97-AF65-F5344CB8AC3E}">
        <p14:creationId xmlns:p14="http://schemas.microsoft.com/office/powerpoint/2010/main" val="2503019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72647" y="1244014"/>
            <a:ext cx="3751385" cy="513006"/>
          </a:xfrm>
        </p:spPr>
        <p:txBody>
          <a:bodyPr>
            <a:noAutofit/>
          </a:bodyPr>
          <a:lstStyle/>
          <a:p>
            <a:r>
              <a:rPr lang="fr-CH" sz="2400" dirty="0">
                <a:latin typeface="Frutiger LT Pro 45 Light" panose="020B0403030504020204" pitchFamily="34" charset="0"/>
              </a:rPr>
              <a:t>Démo</a:t>
            </a:r>
          </a:p>
        </p:txBody>
      </p:sp>
      <p:sp>
        <p:nvSpPr>
          <p:cNvPr id="3" name="Sous-titre 2"/>
          <p:cNvSpPr>
            <a:spLocks noGrp="1"/>
          </p:cNvSpPr>
          <p:nvPr>
            <p:ph type="subTitle" idx="1"/>
          </p:nvPr>
        </p:nvSpPr>
        <p:spPr>
          <a:xfrm>
            <a:off x="5196255" y="1370356"/>
            <a:ext cx="5392615" cy="4135437"/>
          </a:xfrm>
        </p:spPr>
        <p:txBody>
          <a:bodyPr>
            <a:normAutofit/>
          </a:bodyPr>
          <a:lstStyle/>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12</a:t>
            </a:fld>
            <a:endParaRPr lang="en-GB" dirty="0">
              <a:latin typeface="Frutiger LT Pro 45 Light" panose="020B0403030504020204" pitchFamily="34" charset="0"/>
            </a:endParaRPr>
          </a:p>
        </p:txBody>
      </p:sp>
      <p:pic>
        <p:nvPicPr>
          <p:cNvPr id="10" name="Image 9"/>
          <p:cNvPicPr/>
          <p:nvPr/>
        </p:nvPicPr>
        <p:blipFill>
          <a:blip r:embed="rId4" cstate="print">
            <a:extLst>
              <a:ext uri="{28A0092B-C50C-407E-A947-70E740481C1C}">
                <a14:useLocalDpi xmlns:a14="http://schemas.microsoft.com/office/drawing/2010/main" val="0"/>
              </a:ext>
            </a:extLst>
          </a:blip>
          <a:stretch>
            <a:fillRect/>
          </a:stretch>
        </p:blipFill>
        <p:spPr>
          <a:xfrm>
            <a:off x="5777669" y="906463"/>
            <a:ext cx="2879090" cy="5212080"/>
          </a:xfrm>
          <a:prstGeom prst="rect">
            <a:avLst/>
          </a:prstGeom>
        </p:spPr>
      </p:pic>
    </p:spTree>
    <p:extLst>
      <p:ext uri="{BB962C8B-B14F-4D97-AF65-F5344CB8AC3E}">
        <p14:creationId xmlns:p14="http://schemas.microsoft.com/office/powerpoint/2010/main" val="136368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757020"/>
            <a:ext cx="3751385" cy="513006"/>
          </a:xfrm>
        </p:spPr>
        <p:txBody>
          <a:bodyPr>
            <a:noAutofit/>
          </a:bodyPr>
          <a:lstStyle/>
          <a:p>
            <a:r>
              <a:rPr lang="fr-CH" sz="2400" dirty="0">
                <a:latin typeface="Frutiger LT Pro 45 Light" panose="020B0403030504020204" pitchFamily="34" charset="0"/>
              </a:rPr>
              <a:t>Prolongement et améliorations</a:t>
            </a:r>
            <a:br>
              <a:rPr lang="fr-CH" sz="2400" dirty="0">
                <a:latin typeface="Frutiger LT Pro 45 Light" panose="020B0403030504020204" pitchFamily="34" charset="0"/>
              </a:rPr>
            </a:br>
            <a:endParaRPr lang="fr-CH" sz="2400" dirty="0">
              <a:latin typeface="Frutiger LT Pro 45 Light" panose="020B0403030504020204" pitchFamily="34" charset="0"/>
            </a:endParaRPr>
          </a:p>
        </p:txBody>
      </p:sp>
      <p:sp>
        <p:nvSpPr>
          <p:cNvPr id="3" name="Sous-titre 2"/>
          <p:cNvSpPr>
            <a:spLocks noGrp="1"/>
          </p:cNvSpPr>
          <p:nvPr>
            <p:ph type="subTitle" idx="1"/>
          </p:nvPr>
        </p:nvSpPr>
        <p:spPr>
          <a:xfrm>
            <a:off x="5275385" y="1651710"/>
            <a:ext cx="5392615" cy="4135437"/>
          </a:xfrm>
        </p:spPr>
        <p:txBody>
          <a:bodyPr>
            <a:normAutofit/>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Primitives CRUD</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Profils utilisateurs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Amélioration des interfaces</a:t>
            </a:r>
          </a:p>
          <a:p>
            <a:pPr marL="342900" indent="-342900" algn="l">
              <a:lnSpc>
                <a:spcPct val="150000"/>
              </a:lnSpc>
              <a:buFont typeface="Arial" panose="020B0604020202020204" pitchFamily="34" charset="0"/>
              <a:buChar char="•"/>
            </a:pPr>
            <a:r>
              <a:rPr lang="fr-CH" sz="2000" b="1" dirty="0">
                <a:latin typeface="Frutiger LT Pro 45 Light" panose="020B0403030504020204" pitchFamily="34" charset="0"/>
              </a:rPr>
              <a:t>Machine Learning &amp; Data </a:t>
            </a:r>
            <a:r>
              <a:rPr lang="fr-CH" sz="2000" b="1" dirty="0" err="1">
                <a:latin typeface="Frutiger LT Pro 45 Light" panose="020B0403030504020204" pitchFamily="34" charset="0"/>
              </a:rPr>
              <a:t>retrieval</a:t>
            </a:r>
            <a:r>
              <a:rPr lang="fr-CH" sz="2000" b="1" dirty="0">
                <a:latin typeface="Frutiger LT Pro 45 Light" panose="020B0403030504020204" pitchFamily="34" charset="0"/>
              </a:rPr>
              <a:t> </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Déploiement</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13</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274041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0277" y="1113853"/>
            <a:ext cx="3751385" cy="513006"/>
          </a:xfrm>
        </p:spPr>
        <p:txBody>
          <a:bodyPr>
            <a:noAutofit/>
          </a:bodyPr>
          <a:lstStyle/>
          <a:p>
            <a:r>
              <a:rPr lang="fr-CH" sz="2400" dirty="0">
                <a:latin typeface="Frutiger LT Pro 45 Light" panose="020B0403030504020204" pitchFamily="34" charset="0"/>
              </a:rPr>
              <a:t>Conclusion</a:t>
            </a:r>
          </a:p>
        </p:txBody>
      </p:sp>
      <p:sp>
        <p:nvSpPr>
          <p:cNvPr id="3" name="Sous-titre 2"/>
          <p:cNvSpPr>
            <a:spLocks noGrp="1"/>
          </p:cNvSpPr>
          <p:nvPr>
            <p:ph type="subTitle" idx="1"/>
          </p:nvPr>
        </p:nvSpPr>
        <p:spPr>
          <a:xfrm>
            <a:off x="5196255" y="1370356"/>
            <a:ext cx="5392615" cy="4135437"/>
          </a:xfrm>
        </p:spPr>
        <p:txBody>
          <a:bodyPr>
            <a:normAutofit lnSpcReduction="10000"/>
          </a:bodyPr>
          <a:lstStyle/>
          <a:p>
            <a:pPr marL="342900" indent="-342900" algn="l">
              <a:lnSpc>
                <a:spcPct val="150000"/>
              </a:lnSpc>
              <a:buFont typeface="Arial" panose="020B0604020202020204" pitchFamily="34" charset="0"/>
              <a:buChar char="•"/>
            </a:pPr>
            <a:endParaRPr lang="fr-CH"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Gestion de projet</a:t>
            </a:r>
          </a:p>
          <a:p>
            <a:pPr marL="800100" lvl="1" indent="-342900" algn="l">
              <a:lnSpc>
                <a:spcPct val="150000"/>
              </a:lnSpc>
              <a:buFont typeface="Arial" panose="020B0604020202020204" pitchFamily="34" charset="0"/>
              <a:buChar char="•"/>
            </a:pPr>
            <a:r>
              <a:rPr lang="fr-CH" sz="1600" dirty="0">
                <a:latin typeface="Frutiger LT Pro 45 Light" panose="020B0403030504020204" pitchFamily="34" charset="0"/>
              </a:rPr>
              <a:t>Analyse et conception</a:t>
            </a:r>
          </a:p>
          <a:p>
            <a:pPr marL="800100" lvl="1" indent="-342900" algn="l">
              <a:lnSpc>
                <a:spcPct val="150000"/>
              </a:lnSpc>
              <a:buFont typeface="Arial" panose="020B0604020202020204" pitchFamily="34" charset="0"/>
              <a:buChar char="•"/>
            </a:pPr>
            <a:r>
              <a:rPr lang="fr-CH" sz="1600" dirty="0">
                <a:latin typeface="Frutiger LT Pro 45 Light" panose="020B0403030504020204" pitchFamily="34" charset="0"/>
              </a:rPr>
              <a:t>Gestion du temps et des contraintes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Ingénierie logicielle</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Développement mobile</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Travail de Master</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14</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338762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0677" y="2714052"/>
            <a:ext cx="4331677" cy="1066639"/>
          </a:xfrm>
        </p:spPr>
        <p:txBody>
          <a:bodyPr>
            <a:noAutofit/>
          </a:bodyPr>
          <a:lstStyle/>
          <a:p>
            <a:r>
              <a:rPr lang="fr-CH" sz="2800" dirty="0">
                <a:latin typeface="Frutiger LT Pro 45 Light" panose="020B0403030504020204" pitchFamily="34" charset="0"/>
              </a:rPr>
              <a:t>Remarques &amp; Questions?</a:t>
            </a:r>
          </a:p>
        </p:txBody>
      </p:sp>
      <p:sp>
        <p:nvSpPr>
          <p:cNvPr id="3" name="Sous-titre 2"/>
          <p:cNvSpPr>
            <a:spLocks noGrp="1"/>
          </p:cNvSpPr>
          <p:nvPr>
            <p:ph type="subTitle" idx="1"/>
          </p:nvPr>
        </p:nvSpPr>
        <p:spPr>
          <a:xfrm>
            <a:off x="1524001" y="1370357"/>
            <a:ext cx="9064870" cy="959606"/>
          </a:xfrm>
        </p:spPr>
        <p:txBody>
          <a:bodyPr>
            <a:normAutofit/>
          </a:bodyPr>
          <a:lstStyle/>
          <a:p>
            <a:pPr algn="l">
              <a:lnSpc>
                <a:spcPct val="150000"/>
              </a:lnSpc>
            </a:pPr>
            <a:r>
              <a:rPr lang="fr-CH" sz="2000" dirty="0">
                <a:latin typeface="Frutiger LT Pro 45 Light" panose="020B0403030504020204" pitchFamily="34" charset="0"/>
              </a:rPr>
              <a:t>Merci pour votre attention</a:t>
            </a: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15</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216252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1439" y="1122363"/>
            <a:ext cx="3751385" cy="870439"/>
          </a:xfrm>
        </p:spPr>
        <p:txBody>
          <a:bodyPr>
            <a:noAutofit/>
          </a:bodyPr>
          <a:lstStyle/>
          <a:p>
            <a:r>
              <a:rPr lang="fr-CH" sz="2400" dirty="0">
                <a:latin typeface="Frutiger LT Pro 45 Light" panose="020B0403030504020204" pitchFamily="34" charset="0"/>
              </a:rPr>
              <a:t>Sommaire</a:t>
            </a:r>
            <a:br>
              <a:rPr lang="fr-CH" sz="1200" dirty="0">
                <a:latin typeface="Frutiger LT Pro 45 Light" panose="020B0403030504020204" pitchFamily="34" charset="0"/>
              </a:rPr>
            </a:br>
            <a:br>
              <a:rPr lang="fr-CH" sz="1200" dirty="0">
                <a:latin typeface="Frutiger LT Pro 45 Light" panose="020B0403030504020204" pitchFamily="34" charset="0"/>
              </a:rPr>
            </a:br>
            <a:endParaRPr lang="en-GB" sz="1200" dirty="0">
              <a:latin typeface="Frutiger LT Pro 45 Light" panose="020B0403030504020204" pitchFamily="34" charset="0"/>
            </a:endParaRPr>
          </a:p>
        </p:txBody>
      </p:sp>
      <p:sp>
        <p:nvSpPr>
          <p:cNvPr id="3" name="Sous-titre 2"/>
          <p:cNvSpPr>
            <a:spLocks noGrp="1"/>
          </p:cNvSpPr>
          <p:nvPr>
            <p:ph type="subTitle" idx="1"/>
          </p:nvPr>
        </p:nvSpPr>
        <p:spPr>
          <a:xfrm>
            <a:off x="5196255" y="1370356"/>
            <a:ext cx="5392615" cy="4135437"/>
          </a:xfrm>
        </p:spPr>
        <p:txBody>
          <a:bodyPr>
            <a:normAutofit fontScale="92500" lnSpcReduction="20000"/>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Contexte &amp; Objectifs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Analyse &amp; Spécification</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Gestion du projet</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Implémentation</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Tests &amp; Documentation</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Démo</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Prolongement et améliorations</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Conclusion</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2</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126458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1439" y="1122363"/>
            <a:ext cx="3751385" cy="870439"/>
          </a:xfrm>
        </p:spPr>
        <p:txBody>
          <a:bodyPr>
            <a:noAutofit/>
          </a:bodyPr>
          <a:lstStyle/>
          <a:p>
            <a:r>
              <a:rPr lang="fr-CH" sz="2400" dirty="0">
                <a:latin typeface="Frutiger LT Pro 45 Light" panose="020B0403030504020204" pitchFamily="34" charset="0"/>
              </a:rPr>
              <a:t>Contexte &amp; Objectifs</a:t>
            </a:r>
            <a:br>
              <a:rPr lang="fr-CH" sz="2400" dirty="0">
                <a:latin typeface="Frutiger LT Pro 45 Light" panose="020B0403030504020204" pitchFamily="34" charset="0"/>
              </a:rPr>
            </a:br>
            <a:br>
              <a:rPr lang="fr-CH" sz="1200" dirty="0">
                <a:latin typeface="Frutiger LT Pro 45 Light" panose="020B0403030504020204" pitchFamily="34" charset="0"/>
              </a:rPr>
            </a:br>
            <a:br>
              <a:rPr lang="fr-CH" sz="1200" dirty="0">
                <a:latin typeface="Frutiger LT Pro 45 Light" panose="020B0403030504020204" pitchFamily="34" charset="0"/>
              </a:rPr>
            </a:br>
            <a:endParaRPr lang="en-GB" sz="1200" dirty="0">
              <a:latin typeface="Frutiger LT Pro 45 Light" panose="020B0403030504020204" pitchFamily="34" charset="0"/>
            </a:endParaRPr>
          </a:p>
        </p:txBody>
      </p:sp>
      <p:sp>
        <p:nvSpPr>
          <p:cNvPr id="3" name="Sous-titre 2"/>
          <p:cNvSpPr>
            <a:spLocks noGrp="1"/>
          </p:cNvSpPr>
          <p:nvPr>
            <p:ph type="subTitle" idx="1"/>
          </p:nvPr>
        </p:nvSpPr>
        <p:spPr>
          <a:xfrm>
            <a:off x="5196255" y="1370356"/>
            <a:ext cx="5392615" cy="4135437"/>
          </a:xfrm>
        </p:spPr>
        <p:txBody>
          <a:bodyPr>
            <a:normAutofit/>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Instruction publique romande</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Bases d’une application utile</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Développement d’un POC</a:t>
            </a:r>
          </a:p>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3</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61110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1439" y="1122364"/>
            <a:ext cx="3751385" cy="513006"/>
          </a:xfrm>
        </p:spPr>
        <p:txBody>
          <a:bodyPr>
            <a:noAutofit/>
          </a:bodyPr>
          <a:lstStyle/>
          <a:p>
            <a:r>
              <a:rPr lang="fr-CH" sz="2400" dirty="0">
                <a:latin typeface="Frutiger LT Pro 45 Light" panose="020B0403030504020204" pitchFamily="34" charset="0"/>
              </a:rPr>
              <a:t>Analyse &amp; Spécification</a:t>
            </a:r>
          </a:p>
        </p:txBody>
      </p:sp>
      <p:sp>
        <p:nvSpPr>
          <p:cNvPr id="3" name="Sous-titre 2"/>
          <p:cNvSpPr>
            <a:spLocks noGrp="1"/>
          </p:cNvSpPr>
          <p:nvPr>
            <p:ph type="subTitle" idx="1"/>
          </p:nvPr>
        </p:nvSpPr>
        <p:spPr>
          <a:xfrm>
            <a:off x="5196255" y="1370356"/>
            <a:ext cx="5392615" cy="4135437"/>
          </a:xfrm>
        </p:spPr>
        <p:txBody>
          <a:bodyPr>
            <a:normAutofit/>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Cadre</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Uses Cases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Ergonomie &amp; Navigation</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Architecture</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Gestion du projet</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Choix technologiques</a:t>
            </a: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4</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374975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1439" y="1122364"/>
            <a:ext cx="3751385" cy="513006"/>
          </a:xfrm>
        </p:spPr>
        <p:txBody>
          <a:bodyPr>
            <a:noAutofit/>
          </a:bodyPr>
          <a:lstStyle/>
          <a:p>
            <a:r>
              <a:rPr lang="fr-CH" sz="2400" dirty="0">
                <a:latin typeface="Frutiger LT Pro 45 Light" panose="020B0403030504020204" pitchFamily="34" charset="0"/>
              </a:rPr>
              <a:t>Uses Cases</a:t>
            </a:r>
          </a:p>
        </p:txBody>
      </p:sp>
      <p:sp>
        <p:nvSpPr>
          <p:cNvPr id="3" name="Sous-titre 2"/>
          <p:cNvSpPr>
            <a:spLocks noGrp="1"/>
          </p:cNvSpPr>
          <p:nvPr>
            <p:ph type="subTitle" idx="1"/>
          </p:nvPr>
        </p:nvSpPr>
        <p:spPr>
          <a:xfrm>
            <a:off x="5196255" y="1370356"/>
            <a:ext cx="5392615" cy="4135437"/>
          </a:xfrm>
        </p:spPr>
        <p:txBody>
          <a:bodyPr>
            <a:normAutofit/>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Créer une manifestation/vacances scolaires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Consulter la liste de manifestations/vacances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Recherche</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Inscription à une manifestation</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Afficher la liste de manifestations/vacances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Afficher les détails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Notification suivant géolocalisation</a:t>
            </a: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5</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279538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1439" y="1122364"/>
            <a:ext cx="3751385" cy="513006"/>
          </a:xfrm>
        </p:spPr>
        <p:txBody>
          <a:bodyPr>
            <a:noAutofit/>
          </a:bodyPr>
          <a:lstStyle/>
          <a:p>
            <a:r>
              <a:rPr lang="fr-CH" sz="2400" dirty="0">
                <a:latin typeface="Frutiger LT Pro 45 Light" panose="020B0403030504020204" pitchFamily="34" charset="0"/>
              </a:rPr>
              <a:t>Architecture</a:t>
            </a:r>
          </a:p>
        </p:txBody>
      </p:sp>
      <p:sp>
        <p:nvSpPr>
          <p:cNvPr id="3" name="Sous-titre 2"/>
          <p:cNvSpPr>
            <a:spLocks noGrp="1"/>
          </p:cNvSpPr>
          <p:nvPr>
            <p:ph type="subTitle" idx="1"/>
          </p:nvPr>
        </p:nvSpPr>
        <p:spPr>
          <a:xfrm>
            <a:off x="5196255" y="1370356"/>
            <a:ext cx="5392615" cy="4135437"/>
          </a:xfrm>
        </p:spPr>
        <p:txBody>
          <a:bodyPr>
            <a:normAutofit/>
          </a:bodyPr>
          <a:lstStyle/>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6</a:t>
            </a:fld>
            <a:endParaRPr lang="en-GB" dirty="0">
              <a:latin typeface="Frutiger LT Pro 45 Light" panose="020B0403030504020204" pitchFamily="34" charset="0"/>
            </a:endParaRPr>
          </a:p>
        </p:txBody>
      </p:sp>
      <p:pic>
        <p:nvPicPr>
          <p:cNvPr id="10" name="Image 9"/>
          <p:cNvPicPr/>
          <p:nvPr/>
        </p:nvPicPr>
        <p:blipFill>
          <a:blip r:embed="rId4" cstate="print">
            <a:extLst>
              <a:ext uri="{28A0092B-C50C-407E-A947-70E740481C1C}">
                <a14:useLocalDpi xmlns:a14="http://schemas.microsoft.com/office/drawing/2010/main" val="0"/>
              </a:ext>
            </a:extLst>
          </a:blip>
          <a:stretch>
            <a:fillRect/>
          </a:stretch>
        </p:blipFill>
        <p:spPr>
          <a:xfrm>
            <a:off x="2705101" y="1756569"/>
            <a:ext cx="7962899" cy="3953217"/>
          </a:xfrm>
          <a:prstGeom prst="rect">
            <a:avLst/>
          </a:prstGeom>
        </p:spPr>
      </p:pic>
    </p:spTree>
    <p:extLst>
      <p:ext uri="{BB962C8B-B14F-4D97-AF65-F5344CB8AC3E}">
        <p14:creationId xmlns:p14="http://schemas.microsoft.com/office/powerpoint/2010/main" val="132659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1439" y="1122364"/>
            <a:ext cx="3751385" cy="513006"/>
          </a:xfrm>
        </p:spPr>
        <p:txBody>
          <a:bodyPr>
            <a:noAutofit/>
          </a:bodyPr>
          <a:lstStyle/>
          <a:p>
            <a:r>
              <a:rPr lang="fr-CH" sz="2400" dirty="0">
                <a:latin typeface="Frutiger LT Pro 45 Light" panose="020B0403030504020204" pitchFamily="34" charset="0"/>
              </a:rPr>
              <a:t>Choix technologiques</a:t>
            </a:r>
          </a:p>
        </p:txBody>
      </p:sp>
      <p:sp>
        <p:nvSpPr>
          <p:cNvPr id="3" name="Sous-titre 2"/>
          <p:cNvSpPr>
            <a:spLocks noGrp="1"/>
          </p:cNvSpPr>
          <p:nvPr>
            <p:ph type="subTitle" idx="1"/>
          </p:nvPr>
        </p:nvSpPr>
        <p:spPr>
          <a:xfrm>
            <a:off x="5196255" y="1370356"/>
            <a:ext cx="5392615" cy="4135437"/>
          </a:xfrm>
        </p:spPr>
        <p:txBody>
          <a:bodyPr>
            <a:normAutofit/>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Java, JSON</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Client-Serveur</a:t>
            </a:r>
          </a:p>
          <a:p>
            <a:pPr marL="342900" indent="-342900" algn="l">
              <a:lnSpc>
                <a:spcPct val="150000"/>
              </a:lnSpc>
              <a:buFont typeface="Arial" panose="020B0604020202020204" pitchFamily="34" charset="0"/>
              <a:buChar char="•"/>
            </a:pPr>
            <a:r>
              <a:rPr lang="fr-CH" sz="2000" dirty="0" err="1">
                <a:latin typeface="Frutiger LT Pro 45 Light" panose="020B0403030504020204" pitchFamily="34" charset="0"/>
              </a:rPr>
              <a:t>Tomcat</a:t>
            </a:r>
            <a:endParaRPr lang="fr-CH"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REST</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JAX-RS </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Android</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Eclipse, MySQL, Android Studio</a:t>
            </a:r>
          </a:p>
          <a:p>
            <a:pPr marL="342900" indent="-342900" algn="l">
              <a:lnSpc>
                <a:spcPct val="150000"/>
              </a:lnSpc>
              <a:buFont typeface="Arial" panose="020B0604020202020204" pitchFamily="34" charset="0"/>
              <a:buChar char="•"/>
            </a:pPr>
            <a:endParaRPr lang="fr-CH"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7</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402991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1439" y="1122364"/>
            <a:ext cx="3751385" cy="513006"/>
          </a:xfrm>
        </p:spPr>
        <p:txBody>
          <a:bodyPr>
            <a:noAutofit/>
          </a:bodyPr>
          <a:lstStyle/>
          <a:p>
            <a:r>
              <a:rPr lang="fr-CH" sz="2400" dirty="0">
                <a:latin typeface="Frutiger LT Pro 45 Light" panose="020B0403030504020204" pitchFamily="34" charset="0"/>
              </a:rPr>
              <a:t>Gestion du projet</a:t>
            </a:r>
          </a:p>
        </p:txBody>
      </p:sp>
      <p:sp>
        <p:nvSpPr>
          <p:cNvPr id="3" name="Sous-titre 2"/>
          <p:cNvSpPr>
            <a:spLocks noGrp="1"/>
          </p:cNvSpPr>
          <p:nvPr>
            <p:ph type="subTitle" idx="1"/>
          </p:nvPr>
        </p:nvSpPr>
        <p:spPr>
          <a:xfrm>
            <a:off x="5275385" y="1836348"/>
            <a:ext cx="5392615" cy="4135437"/>
          </a:xfrm>
        </p:spPr>
        <p:txBody>
          <a:bodyPr>
            <a:normAutofit/>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Planning</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Monitoring de l’avancement</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Agilité, modèle incrémental itératif</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Tests &amp; Documentation</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8</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88062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1439" y="1122364"/>
            <a:ext cx="3751385" cy="513006"/>
          </a:xfrm>
        </p:spPr>
        <p:txBody>
          <a:bodyPr>
            <a:noAutofit/>
          </a:bodyPr>
          <a:lstStyle/>
          <a:p>
            <a:r>
              <a:rPr lang="fr-CH" sz="2400" dirty="0">
                <a:latin typeface="Frutiger LT Pro 45 Light" panose="020B0403030504020204" pitchFamily="34" charset="0"/>
              </a:rPr>
              <a:t>Implémentation</a:t>
            </a:r>
          </a:p>
        </p:txBody>
      </p:sp>
      <p:sp>
        <p:nvSpPr>
          <p:cNvPr id="3" name="Sous-titre 2"/>
          <p:cNvSpPr>
            <a:spLocks noGrp="1"/>
          </p:cNvSpPr>
          <p:nvPr>
            <p:ph type="subTitle" idx="1"/>
          </p:nvPr>
        </p:nvSpPr>
        <p:spPr>
          <a:xfrm>
            <a:off x="5275385" y="1739633"/>
            <a:ext cx="5392615" cy="4135437"/>
          </a:xfrm>
        </p:spPr>
        <p:txBody>
          <a:bodyPr>
            <a:normAutofit/>
          </a:bodyPr>
          <a:lstStyle/>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Design pattern : MVC, </a:t>
            </a:r>
            <a:r>
              <a:rPr lang="fr-CH" sz="1400" dirty="0" err="1">
                <a:latin typeface="Frutiger LT Pro 45 Light" panose="020B0403030504020204" pitchFamily="34" charset="0"/>
              </a:rPr>
              <a:t>Factory</a:t>
            </a:r>
            <a:r>
              <a:rPr lang="fr-CH" sz="1400" dirty="0">
                <a:latin typeface="Frutiger LT Pro 45 Light" panose="020B0403030504020204" pitchFamily="34" charset="0"/>
              </a:rPr>
              <a:t>, Singleton</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Base de données relationnelle</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Bean, </a:t>
            </a:r>
            <a:r>
              <a:rPr lang="fr-CH" sz="1400" dirty="0" err="1">
                <a:latin typeface="Frutiger LT Pro 45 Light" panose="020B0403030504020204" pitchFamily="34" charset="0"/>
              </a:rPr>
              <a:t>Listener</a:t>
            </a:r>
            <a:r>
              <a:rPr lang="fr-CH" sz="1400" dirty="0">
                <a:latin typeface="Frutiger LT Pro 45 Light" panose="020B0403030504020204" pitchFamily="34" charset="0"/>
              </a:rPr>
              <a:t>, </a:t>
            </a:r>
            <a:r>
              <a:rPr lang="fr-CH" sz="1400" dirty="0" err="1">
                <a:latin typeface="Frutiger LT Pro 45 Light" panose="020B0403030504020204" pitchFamily="34" charset="0"/>
              </a:rPr>
              <a:t>Filter</a:t>
            </a:r>
            <a:r>
              <a:rPr lang="fr-CH" sz="1400" dirty="0">
                <a:latin typeface="Frutiger LT Pro 45 Light" panose="020B0403030504020204" pitchFamily="34" charset="0"/>
              </a:rPr>
              <a:t>, Servlet, Resource, Store </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Activity, Adapter, </a:t>
            </a:r>
            <a:r>
              <a:rPr lang="fr-CH" sz="1400" dirty="0" err="1">
                <a:latin typeface="Frutiger LT Pro 45 Light" panose="020B0403030504020204" pitchFamily="34" charset="0"/>
              </a:rPr>
              <a:t>Intent</a:t>
            </a:r>
            <a:r>
              <a:rPr lang="fr-CH" sz="1400" dirty="0">
                <a:latin typeface="Frutiger LT Pro 45 Light" panose="020B0403030504020204" pitchFamily="34" charset="0"/>
              </a:rPr>
              <a:t>, Fragment, Service, </a:t>
            </a:r>
            <a:r>
              <a:rPr lang="fr-CH" sz="1400" dirty="0" err="1">
                <a:latin typeface="Frutiger LT Pro 45 Light" panose="020B0403030504020204" pitchFamily="34" charset="0"/>
              </a:rPr>
              <a:t>Task</a:t>
            </a:r>
            <a:r>
              <a:rPr lang="fr-CH" sz="1400" dirty="0">
                <a:latin typeface="Frutiger LT Pro 45 Light" panose="020B0403030504020204" pitchFamily="34" charset="0"/>
              </a:rPr>
              <a:t>, Notification</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Géolocalisation</a:t>
            </a:r>
          </a:p>
          <a:p>
            <a:pPr marL="342900" indent="-342900" algn="l">
              <a:lnSpc>
                <a:spcPct val="150000"/>
              </a:lnSpc>
              <a:buFont typeface="Arial" panose="020B0604020202020204" pitchFamily="34" charset="0"/>
              <a:buChar char="•"/>
            </a:pPr>
            <a:r>
              <a:rPr lang="fr-CH" sz="1400" dirty="0" err="1">
                <a:latin typeface="Frutiger LT Pro 45 Light" panose="020B0403030504020204" pitchFamily="34" charset="0"/>
              </a:rPr>
              <a:t>OpenWeatherMap</a:t>
            </a:r>
            <a:r>
              <a:rPr lang="fr-CH" sz="1400" dirty="0">
                <a:latin typeface="Frutiger LT Pro 45 Light" panose="020B0403030504020204" pitchFamily="34" charset="0"/>
              </a:rPr>
              <a:t> </a:t>
            </a:r>
            <a:r>
              <a:rPr lang="fr-CH" sz="1400" dirty="0" err="1">
                <a:latin typeface="Frutiger LT Pro 45 Light" panose="020B0403030504020204" pitchFamily="34" charset="0"/>
              </a:rPr>
              <a:t>weather</a:t>
            </a:r>
            <a:r>
              <a:rPr lang="fr-CH" sz="1400" dirty="0">
                <a:latin typeface="Frutiger LT Pro 45 Light" panose="020B0403030504020204" pitchFamily="34" charset="0"/>
              </a:rPr>
              <a:t> API </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Interfaces utilisateurs</a:t>
            </a:r>
          </a:p>
          <a:p>
            <a:pPr marL="342900" indent="-342900" algn="l">
              <a:lnSpc>
                <a:spcPct val="150000"/>
              </a:lnSpc>
              <a:buFont typeface="Arial" panose="020B0604020202020204" pitchFamily="34" charset="0"/>
              <a:buChar char="•"/>
            </a:pPr>
            <a:endParaRPr lang="en-GB" sz="14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4667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15.06.2017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a:t>
            </a:r>
            <a:r>
              <a:rPr lang="en-GB" dirty="0" err="1">
                <a:latin typeface="Frutiger LT Pro 45 Light" panose="020B0403030504020204" pitchFamily="34" charset="0"/>
              </a:rPr>
              <a:t>Projet</a:t>
            </a:r>
            <a:r>
              <a:rPr lang="en-GB" dirty="0">
                <a:latin typeface="Frutiger LT Pro 45 Light" panose="020B0403030504020204" pitchFamily="34" charset="0"/>
              </a:rPr>
              <a:t> </a:t>
            </a:r>
            <a:r>
              <a:rPr lang="en-GB" dirty="0" err="1">
                <a:latin typeface="Frutiger LT Pro 45 Light" panose="020B0403030504020204" pitchFamily="34" charset="0"/>
              </a:rPr>
              <a:t>d’approfondissement</a:t>
            </a:r>
            <a:endParaRPr lang="en-GB" dirty="0">
              <a:latin typeface="Frutiger LT Pro 45 Light" panose="020B0403030504020204" pitchFamily="34" charset="0"/>
            </a:endParaRP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9</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365800182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306</Words>
  <Application>Microsoft Office PowerPoint</Application>
  <PresentationFormat>Grand écran</PresentationFormat>
  <Paragraphs>116</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Frutiger LT Pro 45 Light</vt:lpstr>
      <vt:lpstr>Thème Office</vt:lpstr>
      <vt:lpstr>Master of Science HES-SO in Engineering   Orientation : Technologies de l’information et de la communication (TIC)      AGENDA DE L'ESPACE ROMAND DE LA FORMATION (APP CIIP).  Développement d'une application Android de gestion des manifestations pour l'Espace romand de la formation.     Défense du projet d’approfondissement   </vt:lpstr>
      <vt:lpstr>Sommaire  </vt:lpstr>
      <vt:lpstr>Contexte &amp; Objectifs   </vt:lpstr>
      <vt:lpstr>Analyse &amp; Spécification</vt:lpstr>
      <vt:lpstr>Uses Cases</vt:lpstr>
      <vt:lpstr>Architecture</vt:lpstr>
      <vt:lpstr>Choix technologiques</vt:lpstr>
      <vt:lpstr>Gestion du projet</vt:lpstr>
      <vt:lpstr>Implémentation</vt:lpstr>
      <vt:lpstr>Base de données relationnelle </vt:lpstr>
      <vt:lpstr>Diagramme de classe</vt:lpstr>
      <vt:lpstr>Démo</vt:lpstr>
      <vt:lpstr>Prolongement et améliorations </vt:lpstr>
      <vt:lpstr>Conclusion</vt:lpstr>
      <vt:lpstr>Remarques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DE L'ESPACE ROMAND DE LA FORMATION (APP CIIP). Développement d'une application Android de gestion des manifestations pour l'Espace romand de la formation.     Défense du projet d’approfondissement   Master of Science HES-SO in Engineering   Orientation : Technologies de l’information et de la communication (TIC)</dc:title>
  <dc:creator>Gael TEGUIA</dc:creator>
  <cp:lastModifiedBy>Gael TEGUIA</cp:lastModifiedBy>
  <cp:revision>9</cp:revision>
  <dcterms:created xsi:type="dcterms:W3CDTF">2017-06-15T08:11:36Z</dcterms:created>
  <dcterms:modified xsi:type="dcterms:W3CDTF">2017-06-15T09:09:03Z</dcterms:modified>
</cp:coreProperties>
</file>