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70" r:id="rId6"/>
    <p:sldId id="267" r:id="rId7"/>
    <p:sldId id="266" r:id="rId8"/>
    <p:sldId id="261" r:id="rId9"/>
    <p:sldId id="269" r:id="rId10"/>
    <p:sldId id="263" r:id="rId11"/>
    <p:sldId id="264" r:id="rId12"/>
    <p:sldId id="265"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81E42-D9C9-4E0F-B495-5E6A036B377F}" type="datetimeFigureOut">
              <a:rPr lang="en-GB" smtClean="0"/>
              <a:t>16/06/2017</a:t>
            </a:fld>
            <a:endParaRPr lang="en-GB"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AC4DA-8AD4-49F3-9461-48B6796362E6}" type="slidenum">
              <a:rPr lang="en-GB" smtClean="0"/>
              <a:t>‹N°›</a:t>
            </a:fld>
            <a:endParaRPr lang="en-GB" dirty="0"/>
          </a:p>
        </p:txBody>
      </p:sp>
    </p:spTree>
    <p:extLst>
      <p:ext uri="{BB962C8B-B14F-4D97-AF65-F5344CB8AC3E}">
        <p14:creationId xmlns:p14="http://schemas.microsoft.com/office/powerpoint/2010/main" val="81267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GB"/>
          </a:p>
        </p:txBody>
      </p:sp>
      <p:sp>
        <p:nvSpPr>
          <p:cNvPr id="4" name="Espace réservé de la date 3"/>
          <p:cNvSpPr>
            <a:spLocks noGrp="1"/>
          </p:cNvSpPr>
          <p:nvPr>
            <p:ph type="dt" sz="half" idx="10"/>
          </p:nvPr>
        </p:nvSpPr>
        <p:spPr/>
        <p:txBody>
          <a:bodyPr/>
          <a:lstStyle/>
          <a:p>
            <a:fld id="{8B185351-06B3-463E-89F9-F3A8DB8C61C0}" type="datetime1">
              <a:rPr lang="fr-CH" smtClean="0"/>
              <a:t>16.06.2017</a:t>
            </a:fld>
            <a:endParaRPr lang="en-GB" dirty="0"/>
          </a:p>
        </p:txBody>
      </p:sp>
      <p:sp>
        <p:nvSpPr>
          <p:cNvPr id="5" name="Espace réservé du pied de page 4"/>
          <p:cNvSpPr>
            <a:spLocks noGrp="1"/>
          </p:cNvSpPr>
          <p:nvPr>
            <p:ph type="ftr" sz="quarter" idx="11"/>
          </p:nvPr>
        </p:nvSpPr>
        <p:spPr/>
        <p:txBody>
          <a:bodyPr/>
          <a:lstStyle/>
          <a:p>
            <a:r>
              <a:rPr lang="en-GB" dirty="0"/>
              <a:t>APP CIIP - Projet d’approfondissement</a:t>
            </a:r>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114483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4DE6CE8A-0FA9-4388-99A1-0AE366AC94D2}" type="datetime1">
              <a:rPr lang="fr-CH" smtClean="0"/>
              <a:t>16.06.2017</a:t>
            </a:fld>
            <a:endParaRPr lang="en-GB" dirty="0"/>
          </a:p>
        </p:txBody>
      </p:sp>
      <p:sp>
        <p:nvSpPr>
          <p:cNvPr id="5" name="Espace réservé du pied de page 4"/>
          <p:cNvSpPr>
            <a:spLocks noGrp="1"/>
          </p:cNvSpPr>
          <p:nvPr>
            <p:ph type="ftr" sz="quarter" idx="11"/>
          </p:nvPr>
        </p:nvSpPr>
        <p:spPr/>
        <p:txBody>
          <a:bodyPr/>
          <a:lstStyle/>
          <a:p>
            <a:r>
              <a:rPr lang="en-GB" dirty="0"/>
              <a:t>APP CIIP - Projet d’approfondissement</a:t>
            </a:r>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41946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135014C0-90E9-42A5-AD66-323B13A048D0}" type="datetime1">
              <a:rPr lang="fr-CH" smtClean="0"/>
              <a:t>16.06.2017</a:t>
            </a:fld>
            <a:endParaRPr lang="en-GB" dirty="0"/>
          </a:p>
        </p:txBody>
      </p:sp>
      <p:sp>
        <p:nvSpPr>
          <p:cNvPr id="5" name="Espace réservé du pied de page 4"/>
          <p:cNvSpPr>
            <a:spLocks noGrp="1"/>
          </p:cNvSpPr>
          <p:nvPr>
            <p:ph type="ftr" sz="quarter" idx="11"/>
          </p:nvPr>
        </p:nvSpPr>
        <p:spPr/>
        <p:txBody>
          <a:bodyPr/>
          <a:lstStyle/>
          <a:p>
            <a:r>
              <a:rPr lang="en-GB" dirty="0"/>
              <a:t>APP CIIP - Projet d’approfondissement</a:t>
            </a:r>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9710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55440C43-400B-417A-8768-CF5CBF5E4B34}" type="datetime1">
              <a:rPr lang="fr-CH" smtClean="0"/>
              <a:t>16.06.2017</a:t>
            </a:fld>
            <a:endParaRPr lang="en-GB" dirty="0"/>
          </a:p>
        </p:txBody>
      </p:sp>
      <p:sp>
        <p:nvSpPr>
          <p:cNvPr id="5" name="Espace réservé du pied de page 4"/>
          <p:cNvSpPr>
            <a:spLocks noGrp="1"/>
          </p:cNvSpPr>
          <p:nvPr>
            <p:ph type="ftr" sz="quarter" idx="11"/>
          </p:nvPr>
        </p:nvSpPr>
        <p:spPr/>
        <p:txBody>
          <a:bodyPr/>
          <a:lstStyle/>
          <a:p>
            <a:r>
              <a:rPr lang="en-GB" dirty="0"/>
              <a:t>APP CIIP - Projet d’approfondissement</a:t>
            </a:r>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38197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6BE738E7-B750-4AAB-9715-011735E91F91}" type="datetime1">
              <a:rPr lang="fr-CH" smtClean="0"/>
              <a:t>16.06.2017</a:t>
            </a:fld>
            <a:endParaRPr lang="en-GB" dirty="0"/>
          </a:p>
        </p:txBody>
      </p:sp>
      <p:sp>
        <p:nvSpPr>
          <p:cNvPr id="5" name="Espace réservé du pied de page 4"/>
          <p:cNvSpPr>
            <a:spLocks noGrp="1"/>
          </p:cNvSpPr>
          <p:nvPr>
            <p:ph type="ftr" sz="quarter" idx="11"/>
          </p:nvPr>
        </p:nvSpPr>
        <p:spPr/>
        <p:txBody>
          <a:bodyPr/>
          <a:lstStyle/>
          <a:p>
            <a:r>
              <a:rPr lang="en-GB" dirty="0"/>
              <a:t>APP CIIP - Projet d’approfondissement</a:t>
            </a:r>
          </a:p>
        </p:txBody>
      </p:sp>
      <p:sp>
        <p:nvSpPr>
          <p:cNvPr id="6" name="Espace réservé du numéro de diapositive 5"/>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94901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p:cNvSpPr>
            <a:spLocks noGrp="1"/>
          </p:cNvSpPr>
          <p:nvPr>
            <p:ph type="dt" sz="half" idx="10"/>
          </p:nvPr>
        </p:nvSpPr>
        <p:spPr/>
        <p:txBody>
          <a:bodyPr/>
          <a:lstStyle/>
          <a:p>
            <a:fld id="{478818DE-12C7-4092-A6BA-7281A68829E2}" type="datetime1">
              <a:rPr lang="fr-CH" smtClean="0"/>
              <a:t>16.06.2017</a:t>
            </a:fld>
            <a:endParaRPr lang="en-GB" dirty="0"/>
          </a:p>
        </p:txBody>
      </p:sp>
      <p:sp>
        <p:nvSpPr>
          <p:cNvPr id="6" name="Espace réservé du pied de page 5"/>
          <p:cNvSpPr>
            <a:spLocks noGrp="1"/>
          </p:cNvSpPr>
          <p:nvPr>
            <p:ph type="ftr" sz="quarter" idx="11"/>
          </p:nvPr>
        </p:nvSpPr>
        <p:spPr/>
        <p:txBody>
          <a:bodyPr/>
          <a:lstStyle/>
          <a:p>
            <a:r>
              <a:rPr lang="en-GB" dirty="0"/>
              <a:t>APP CIIP - Projet d’approfondissement</a:t>
            </a:r>
          </a:p>
        </p:txBody>
      </p:sp>
      <p:sp>
        <p:nvSpPr>
          <p:cNvPr id="7" name="Espace réservé du numéro de diapositive 6"/>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28739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p:cNvSpPr>
            <a:spLocks noGrp="1"/>
          </p:cNvSpPr>
          <p:nvPr>
            <p:ph type="dt" sz="half" idx="10"/>
          </p:nvPr>
        </p:nvSpPr>
        <p:spPr/>
        <p:txBody>
          <a:bodyPr/>
          <a:lstStyle/>
          <a:p>
            <a:fld id="{5329FF00-FB29-4860-B51C-637B8ECA9859}" type="datetime1">
              <a:rPr lang="fr-CH" smtClean="0"/>
              <a:t>16.06.2017</a:t>
            </a:fld>
            <a:endParaRPr lang="en-GB" dirty="0"/>
          </a:p>
        </p:txBody>
      </p:sp>
      <p:sp>
        <p:nvSpPr>
          <p:cNvPr id="8" name="Espace réservé du pied de page 7"/>
          <p:cNvSpPr>
            <a:spLocks noGrp="1"/>
          </p:cNvSpPr>
          <p:nvPr>
            <p:ph type="ftr" sz="quarter" idx="11"/>
          </p:nvPr>
        </p:nvSpPr>
        <p:spPr/>
        <p:txBody>
          <a:bodyPr/>
          <a:lstStyle/>
          <a:p>
            <a:r>
              <a:rPr lang="en-GB" dirty="0"/>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43103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e la date 2"/>
          <p:cNvSpPr>
            <a:spLocks noGrp="1"/>
          </p:cNvSpPr>
          <p:nvPr>
            <p:ph type="dt" sz="half" idx="10"/>
          </p:nvPr>
        </p:nvSpPr>
        <p:spPr/>
        <p:txBody>
          <a:bodyPr/>
          <a:lstStyle/>
          <a:p>
            <a:fld id="{3D6D3AB1-241C-4D35-9974-53C35A5AED3F}" type="datetime1">
              <a:rPr lang="fr-CH" smtClean="0"/>
              <a:t>16.06.2017</a:t>
            </a:fld>
            <a:endParaRPr lang="en-GB" dirty="0"/>
          </a:p>
        </p:txBody>
      </p:sp>
      <p:sp>
        <p:nvSpPr>
          <p:cNvPr id="4" name="Espace réservé du pied de page 3"/>
          <p:cNvSpPr>
            <a:spLocks noGrp="1"/>
          </p:cNvSpPr>
          <p:nvPr>
            <p:ph type="ftr" sz="quarter" idx="11"/>
          </p:nvPr>
        </p:nvSpPr>
        <p:spPr/>
        <p:txBody>
          <a:bodyPr/>
          <a:lstStyle/>
          <a:p>
            <a:r>
              <a:rPr lang="en-GB" dirty="0"/>
              <a:t>APP CIIP - Projet d’approfondissement</a:t>
            </a:r>
          </a:p>
        </p:txBody>
      </p:sp>
      <p:sp>
        <p:nvSpPr>
          <p:cNvPr id="5" name="Espace réservé du numéro de diapositive 4"/>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107730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9108079-C6F6-40DA-AF0E-2C038FF30F8B}" type="datetime1">
              <a:rPr lang="fr-CH" smtClean="0"/>
              <a:t>16.06.2017</a:t>
            </a:fld>
            <a:endParaRPr lang="en-GB" dirty="0"/>
          </a:p>
        </p:txBody>
      </p:sp>
      <p:sp>
        <p:nvSpPr>
          <p:cNvPr id="3" name="Espace réservé du pied de page 2"/>
          <p:cNvSpPr>
            <a:spLocks noGrp="1"/>
          </p:cNvSpPr>
          <p:nvPr>
            <p:ph type="ftr" sz="quarter" idx="11"/>
          </p:nvPr>
        </p:nvSpPr>
        <p:spPr/>
        <p:txBody>
          <a:bodyPr/>
          <a:lstStyle/>
          <a:p>
            <a:r>
              <a:rPr lang="en-GB" dirty="0"/>
              <a:t>APP CIIP - Projet d’approfondissement</a:t>
            </a:r>
          </a:p>
        </p:txBody>
      </p:sp>
      <p:sp>
        <p:nvSpPr>
          <p:cNvPr id="4" name="Espace réservé du numéro de diapositive 3"/>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369750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84225A6-90B3-4098-9F10-5ED8DE502780}" type="datetime1">
              <a:rPr lang="fr-CH" smtClean="0"/>
              <a:t>16.06.2017</a:t>
            </a:fld>
            <a:endParaRPr lang="en-GB" dirty="0"/>
          </a:p>
        </p:txBody>
      </p:sp>
      <p:sp>
        <p:nvSpPr>
          <p:cNvPr id="6" name="Espace réservé du pied de page 5"/>
          <p:cNvSpPr>
            <a:spLocks noGrp="1"/>
          </p:cNvSpPr>
          <p:nvPr>
            <p:ph type="ftr" sz="quarter" idx="11"/>
          </p:nvPr>
        </p:nvSpPr>
        <p:spPr/>
        <p:txBody>
          <a:bodyPr/>
          <a:lstStyle/>
          <a:p>
            <a:r>
              <a:rPr lang="en-GB" dirty="0"/>
              <a:t>APP CIIP - Projet d’approfondissement</a:t>
            </a:r>
          </a:p>
        </p:txBody>
      </p:sp>
      <p:sp>
        <p:nvSpPr>
          <p:cNvPr id="7" name="Espace réservé du numéro de diapositive 6"/>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383418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CEAD46A-B266-4E76-B945-06A39B8BFB36}" type="datetime1">
              <a:rPr lang="fr-CH" smtClean="0"/>
              <a:t>16.06.2017</a:t>
            </a:fld>
            <a:endParaRPr lang="en-GB" dirty="0"/>
          </a:p>
        </p:txBody>
      </p:sp>
      <p:sp>
        <p:nvSpPr>
          <p:cNvPr id="6" name="Espace réservé du pied de page 5"/>
          <p:cNvSpPr>
            <a:spLocks noGrp="1"/>
          </p:cNvSpPr>
          <p:nvPr>
            <p:ph type="ftr" sz="quarter" idx="11"/>
          </p:nvPr>
        </p:nvSpPr>
        <p:spPr/>
        <p:txBody>
          <a:bodyPr/>
          <a:lstStyle/>
          <a:p>
            <a:r>
              <a:rPr lang="en-GB" dirty="0"/>
              <a:t>APP CIIP - Projet d’approfondissement</a:t>
            </a:r>
          </a:p>
        </p:txBody>
      </p:sp>
      <p:sp>
        <p:nvSpPr>
          <p:cNvPr id="7" name="Espace réservé du numéro de diapositive 6"/>
          <p:cNvSpPr>
            <a:spLocks noGrp="1"/>
          </p:cNvSpPr>
          <p:nvPr>
            <p:ph type="sldNum" sz="quarter" idx="12"/>
          </p:nvPr>
        </p:nvSpPr>
        <p:spPr/>
        <p:txBody>
          <a:bodyPr/>
          <a:lstStyle/>
          <a:p>
            <a:fld id="{821DB64B-483F-41E0-8489-6108C173BB63}" type="slidenum">
              <a:rPr lang="en-GB" smtClean="0"/>
              <a:t>‹N°›</a:t>
            </a:fld>
            <a:endParaRPr lang="en-GB" dirty="0"/>
          </a:p>
        </p:txBody>
      </p:sp>
    </p:spTree>
    <p:extLst>
      <p:ext uri="{BB962C8B-B14F-4D97-AF65-F5344CB8AC3E}">
        <p14:creationId xmlns:p14="http://schemas.microsoft.com/office/powerpoint/2010/main" val="291051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E9A94-292D-4D64-AAC0-E1374BA5D1D1}" type="datetime1">
              <a:rPr lang="fr-CH" smtClean="0"/>
              <a:t>16.06.2017</a:t>
            </a:fld>
            <a:endParaRPr lang="en-GB"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APP CIIP - Projet d’approfondissement</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DB64B-483F-41E0-8489-6108C173BB63}" type="slidenum">
              <a:rPr lang="en-GB" smtClean="0"/>
              <a:t>‹N°›</a:t>
            </a:fld>
            <a:endParaRPr lang="en-GB" dirty="0"/>
          </a:p>
        </p:txBody>
      </p:sp>
    </p:spTree>
    <p:extLst>
      <p:ext uri="{BB962C8B-B14F-4D97-AF65-F5344CB8AC3E}">
        <p14:creationId xmlns:p14="http://schemas.microsoft.com/office/powerpoint/2010/main" val="179096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290312"/>
            <a:ext cx="9144000" cy="2211350"/>
          </a:xfrm>
        </p:spPr>
        <p:txBody>
          <a:bodyPr>
            <a:noAutofit/>
          </a:bodyPr>
          <a:lstStyle/>
          <a:p>
            <a:pPr>
              <a:lnSpc>
                <a:spcPct val="100000"/>
              </a:lnSpc>
            </a:pPr>
            <a:r>
              <a:rPr lang="en-US" sz="1600" dirty="0">
                <a:latin typeface="Frutiger LT Pro 45 Light" panose="020B0403030504020204" pitchFamily="34" charset="0"/>
              </a:rPr>
              <a:t>Master of Science HES-SO in Engineering</a:t>
            </a:r>
            <a:br>
              <a:rPr lang="en-GB" sz="1200" dirty="0">
                <a:latin typeface="Frutiger LT Pro 45 Light" panose="020B0403030504020204" pitchFamily="34" charset="0"/>
              </a:rPr>
            </a:br>
            <a:r>
              <a:rPr lang="en-US" sz="1200" dirty="0">
                <a:latin typeface="Frutiger LT Pro 45 Light" panose="020B0403030504020204" pitchFamily="34" charset="0"/>
              </a:rPr>
              <a:t> </a:t>
            </a:r>
            <a:br>
              <a:rPr lang="en-GB" sz="1200" dirty="0">
                <a:latin typeface="Frutiger LT Pro 45 Light" panose="020B0403030504020204" pitchFamily="34" charset="0"/>
              </a:rPr>
            </a:br>
            <a:r>
              <a:rPr lang="fr-CH" sz="1200" dirty="0">
                <a:latin typeface="Frutiger LT Pro 45 Light" panose="020B0403030504020204" pitchFamily="34" charset="0"/>
              </a:rPr>
              <a:t>Orientation : Technologies de l’information et de la communication (TIC)</a:t>
            </a:r>
            <a:br>
              <a:rPr lang="fr-CH" sz="1200" dirty="0">
                <a:latin typeface="Frutiger LT Pro 45 Light" panose="020B0403030504020204" pitchFamily="34" charset="0"/>
              </a:rPr>
            </a:br>
            <a:br>
              <a:rPr lang="en-GB" sz="1200" dirty="0">
                <a:latin typeface="Frutiger LT Pro 45 Light" panose="020B0403030504020204" pitchFamily="34" charset="0"/>
              </a:rPr>
            </a:br>
            <a:r>
              <a:rPr lang="fr-CH" sz="1200" dirty="0">
                <a:latin typeface="Frutiger LT Pro 45 Light" panose="020B0403030504020204" pitchFamily="34" charset="0"/>
              </a:rPr>
              <a:t> </a:t>
            </a:r>
            <a:br>
              <a:rPr lang="en-GB" sz="1200" dirty="0">
                <a:latin typeface="Frutiger LT Pro 45 Light" panose="020B0403030504020204" pitchFamily="34" charset="0"/>
              </a:rPr>
            </a:br>
            <a:r>
              <a:rPr lang="fr-CH" sz="1200" dirty="0">
                <a:latin typeface="Frutiger LT Pro 45 Light" panose="020B0403030504020204" pitchFamily="34" charset="0"/>
              </a:rPr>
              <a:t> </a:t>
            </a:r>
            <a:br>
              <a:rPr lang="en-GB" sz="1200" dirty="0">
                <a:latin typeface="Frutiger LT Pro 45 Light" panose="020B0403030504020204" pitchFamily="34" charset="0"/>
              </a:rPr>
            </a:br>
            <a:r>
              <a:rPr lang="fr-CH" sz="1800" dirty="0">
                <a:latin typeface="Frutiger LT Pro 45 Light" panose="020B0403030504020204" pitchFamily="34" charset="0"/>
              </a:rPr>
              <a:t>AGENDA DE L'ESPACE ROMAND DE LA FORMATION (APP CIIP).</a:t>
            </a:r>
            <a:br>
              <a:rPr lang="fr-CH" sz="1800" dirty="0">
                <a:latin typeface="Frutiger LT Pro 45 Light" panose="020B0403030504020204" pitchFamily="34" charset="0"/>
              </a:rPr>
            </a:br>
            <a:br>
              <a:rPr lang="en-GB" sz="1400" dirty="0">
                <a:latin typeface="Frutiger LT Pro 45 Light" panose="020B0403030504020204" pitchFamily="34" charset="0"/>
              </a:rPr>
            </a:br>
            <a:r>
              <a:rPr lang="fr-CH" sz="1400" dirty="0">
                <a:latin typeface="Frutiger LT Pro 45 Light" panose="020B0403030504020204" pitchFamily="34" charset="0"/>
              </a:rPr>
              <a:t>Développement d'une application Android de gestion des manifestations pour l'Espace romand de la formation.</a:t>
            </a:r>
            <a:br>
              <a:rPr lang="en-GB" sz="1200" dirty="0">
                <a:latin typeface="Frutiger LT Pro 45 Light" panose="020B0403030504020204" pitchFamily="34" charset="0"/>
              </a:rPr>
            </a:br>
            <a:r>
              <a:rPr lang="fr-CH" sz="1200" dirty="0">
                <a:latin typeface="Frutiger LT Pro 45 Light" panose="020B0403030504020204" pitchFamily="34" charset="0"/>
              </a:rPr>
              <a:t> </a:t>
            </a:r>
            <a:br>
              <a:rPr lang="en-GB" sz="1200" dirty="0">
                <a:latin typeface="Frutiger LT Pro 45 Light" panose="020B0403030504020204" pitchFamily="34" charset="0"/>
              </a:rPr>
            </a:br>
            <a:br>
              <a:rPr lang="en-GB" sz="1200" dirty="0">
                <a:latin typeface="Frutiger LT Pro 45 Light" panose="020B0403030504020204" pitchFamily="34" charset="0"/>
              </a:rPr>
            </a:br>
            <a:br>
              <a:rPr lang="en-GB" sz="1200" dirty="0">
                <a:latin typeface="Frutiger LT Pro 45 Light" panose="020B0403030504020204" pitchFamily="34" charset="0"/>
              </a:rPr>
            </a:br>
            <a:r>
              <a:rPr lang="en-GB" sz="1200" dirty="0">
                <a:latin typeface="Frutiger LT Pro 45 Light" panose="020B0403030504020204" pitchFamily="34" charset="0"/>
              </a:rPr>
              <a:t>Défense du projet d’approfondissement</a:t>
            </a:r>
            <a:br>
              <a:rPr lang="en-GB" sz="1200" dirty="0">
                <a:latin typeface="Frutiger LT Pro 45 Light" panose="020B0403030504020204" pitchFamily="34" charset="0"/>
              </a:rPr>
            </a:br>
            <a:br>
              <a:rPr lang="en-GB" sz="1200" dirty="0">
                <a:latin typeface="Frutiger LT Pro 45 Light" panose="020B0403030504020204" pitchFamily="34" charset="0"/>
              </a:rPr>
            </a:br>
            <a:br>
              <a:rPr lang="en-GB" sz="1200" dirty="0">
                <a:latin typeface="Frutiger LT Pro 45 Light" panose="020B0403030504020204" pitchFamily="34" charset="0"/>
              </a:rPr>
            </a:br>
            <a:endParaRPr lang="en-GB" sz="1200" dirty="0">
              <a:latin typeface="Frutiger LT Pro 45 Light" panose="020B0403030504020204" pitchFamily="34" charset="0"/>
            </a:endParaRPr>
          </a:p>
        </p:txBody>
      </p:sp>
      <p:sp>
        <p:nvSpPr>
          <p:cNvPr id="3" name="Sous-titre 2"/>
          <p:cNvSpPr>
            <a:spLocks noGrp="1"/>
          </p:cNvSpPr>
          <p:nvPr>
            <p:ph type="subTitle" idx="1"/>
          </p:nvPr>
        </p:nvSpPr>
        <p:spPr>
          <a:xfrm>
            <a:off x="1524000" y="3850031"/>
            <a:ext cx="9144000" cy="1655762"/>
          </a:xfrm>
        </p:spPr>
        <p:txBody>
          <a:bodyPr>
            <a:normAutofit/>
          </a:bodyPr>
          <a:lstStyle/>
          <a:p>
            <a:r>
              <a:rPr lang="fr-CH" sz="1400" dirty="0">
                <a:latin typeface="Frutiger LT Pro 45 Light" panose="020B0403030504020204" pitchFamily="34" charset="0"/>
              </a:rPr>
              <a:t> </a:t>
            </a:r>
            <a:br>
              <a:rPr lang="en-GB" sz="1400" dirty="0">
                <a:latin typeface="Frutiger LT Pro 45 Light" panose="020B0403030504020204" pitchFamily="34" charset="0"/>
              </a:rPr>
            </a:br>
            <a:endParaRPr lang="fr-CH" sz="1200" dirty="0">
              <a:latin typeface="Frutiger LT Pro 45 Light" panose="020B0403030504020204" pitchFamily="34" charset="0"/>
            </a:endParaRPr>
          </a:p>
          <a:p>
            <a:br>
              <a:rPr lang="en-GB" sz="1400" dirty="0">
                <a:latin typeface="Frutiger LT Pro 45 Light" panose="020B0403030504020204" pitchFamily="34" charset="0"/>
              </a:rPr>
            </a:br>
            <a:r>
              <a:rPr lang="fr-CH" sz="1400" dirty="0">
                <a:latin typeface="Frutiger LT Pro 45 Light" panose="020B0403030504020204" pitchFamily="34" charset="0"/>
              </a:rPr>
              <a:t>Gaël Teguia </a:t>
            </a:r>
            <a:r>
              <a:rPr lang="fr-CH" sz="1400" dirty="0" err="1">
                <a:latin typeface="Frutiger LT Pro 45 Light" panose="020B0403030504020204" pitchFamily="34" charset="0"/>
              </a:rPr>
              <a:t>Teguia</a:t>
            </a:r>
            <a:r>
              <a:rPr lang="fr-CH" sz="1400" dirty="0">
                <a:latin typeface="Frutiger LT Pro 45 Light" panose="020B0403030504020204" pitchFamily="34" charset="0"/>
              </a:rPr>
              <a:t> </a:t>
            </a:r>
          </a:p>
          <a:p>
            <a:br>
              <a:rPr lang="en-GB" sz="1400" dirty="0">
                <a:latin typeface="Frutiger LT Pro 45 Light" panose="020B0403030504020204" pitchFamily="34" charset="0"/>
              </a:rPr>
            </a:br>
            <a:r>
              <a:rPr lang="fr-CH" sz="1400" dirty="0">
                <a:latin typeface="Frutiger LT Pro 45 Light" panose="020B0403030504020204" pitchFamily="34" charset="0"/>
              </a:rPr>
              <a:t>09 Juin 2017</a:t>
            </a:r>
            <a:endParaRPr lang="en-GB" sz="1400"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213727"/>
            <a:ext cx="1675130" cy="85979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501662"/>
            <a:ext cx="1383849" cy="1383849"/>
          </a:xfrm>
          <a:prstGeom prst="rect">
            <a:avLst/>
          </a:prstGeom>
        </p:spPr>
      </p:pic>
    </p:spTree>
    <p:extLst>
      <p:ext uri="{BB962C8B-B14F-4D97-AF65-F5344CB8AC3E}">
        <p14:creationId xmlns:p14="http://schemas.microsoft.com/office/powerpoint/2010/main" val="160994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72647" y="1244014"/>
            <a:ext cx="3751385" cy="513006"/>
          </a:xfrm>
        </p:spPr>
        <p:txBody>
          <a:bodyPr>
            <a:noAutofit/>
          </a:bodyPr>
          <a:lstStyle/>
          <a:p>
            <a:r>
              <a:rPr lang="fr-CH" sz="2400" dirty="0">
                <a:latin typeface="Frutiger LT Pro 45 Light" panose="020B0403030504020204" pitchFamily="34" charset="0"/>
              </a:rPr>
              <a:t>Démo</a:t>
            </a:r>
          </a:p>
        </p:txBody>
      </p:sp>
      <p:sp>
        <p:nvSpPr>
          <p:cNvPr id="3" name="Sous-titre 2"/>
          <p:cNvSpPr>
            <a:spLocks noGrp="1"/>
          </p:cNvSpPr>
          <p:nvPr>
            <p:ph type="subTitle" idx="1"/>
          </p:nvPr>
        </p:nvSpPr>
        <p:spPr>
          <a:xfrm>
            <a:off x="5196255" y="1370356"/>
            <a:ext cx="5392615" cy="4135437"/>
          </a:xfrm>
        </p:spPr>
        <p:txBody>
          <a:bodyPr>
            <a:normAutofit/>
          </a:bodyPr>
          <a:lstStyle/>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9001662"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10</a:t>
            </a:fld>
            <a:endParaRPr lang="en-GB" dirty="0">
              <a:latin typeface="Frutiger LT Pro 45 Light" panose="020B0403030504020204" pitchFamily="34" charset="0"/>
            </a:endParaRPr>
          </a:p>
        </p:txBody>
      </p:sp>
      <p:pic>
        <p:nvPicPr>
          <p:cNvPr id="10" name="Image 9"/>
          <p:cNvPicPr/>
          <p:nvPr/>
        </p:nvPicPr>
        <p:blipFill>
          <a:blip r:embed="rId4" cstate="print">
            <a:extLst>
              <a:ext uri="{28A0092B-C50C-407E-A947-70E740481C1C}">
                <a14:useLocalDpi xmlns:a14="http://schemas.microsoft.com/office/drawing/2010/main" val="0"/>
              </a:ext>
            </a:extLst>
          </a:blip>
          <a:stretch>
            <a:fillRect/>
          </a:stretch>
        </p:blipFill>
        <p:spPr>
          <a:xfrm>
            <a:off x="4806266" y="832034"/>
            <a:ext cx="2879090" cy="5212080"/>
          </a:xfrm>
          <a:prstGeom prst="rect">
            <a:avLst/>
          </a:prstGeom>
        </p:spPr>
      </p:pic>
    </p:spTree>
    <p:extLst>
      <p:ext uri="{BB962C8B-B14F-4D97-AF65-F5344CB8AC3E}">
        <p14:creationId xmlns:p14="http://schemas.microsoft.com/office/powerpoint/2010/main" val="136368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23051" y="1138704"/>
            <a:ext cx="4955930" cy="513006"/>
          </a:xfrm>
        </p:spPr>
        <p:txBody>
          <a:bodyPr>
            <a:noAutofit/>
          </a:bodyPr>
          <a:lstStyle/>
          <a:p>
            <a:r>
              <a:rPr lang="fr-CH" sz="2400" dirty="0">
                <a:latin typeface="Frutiger LT Pro 45 Light" panose="020B0403030504020204" pitchFamily="34" charset="0"/>
              </a:rPr>
              <a:t>Prolongement et améliorations</a:t>
            </a:r>
            <a:br>
              <a:rPr lang="fr-CH" sz="2400" dirty="0">
                <a:latin typeface="Frutiger LT Pro 45 Light" panose="020B0403030504020204" pitchFamily="34" charset="0"/>
              </a:rPr>
            </a:br>
            <a:endParaRPr lang="fr-CH" sz="2400" dirty="0">
              <a:latin typeface="Frutiger LT Pro 45 Light" panose="020B0403030504020204" pitchFamily="34" charset="0"/>
            </a:endParaRPr>
          </a:p>
        </p:txBody>
      </p:sp>
      <p:sp>
        <p:nvSpPr>
          <p:cNvPr id="3" name="Sous-titre 2"/>
          <p:cNvSpPr>
            <a:spLocks noGrp="1"/>
          </p:cNvSpPr>
          <p:nvPr>
            <p:ph type="subTitle" idx="1"/>
          </p:nvPr>
        </p:nvSpPr>
        <p:spPr>
          <a:xfrm>
            <a:off x="3489961" y="1651710"/>
            <a:ext cx="7178040" cy="4135437"/>
          </a:xfrm>
        </p:spPr>
        <p:txBody>
          <a:bodyPr>
            <a:normAutofit fontScale="92500" lnSpcReduction="20000"/>
          </a:bodyPr>
          <a:lstStyle/>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Terminer les primitives CRUD</a:t>
            </a:r>
          </a:p>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Introduire les profils utilisateurs</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Gestion du serveur</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Prolongement des fonctionnalités</a:t>
            </a:r>
          </a:p>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Amélioration des interfaces</a:t>
            </a:r>
          </a:p>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Machine Learning &amp; Data retrieval : </a:t>
            </a:r>
            <a:r>
              <a:rPr lang="fr-CH" sz="1400" dirty="0">
                <a:latin typeface="Frutiger LT Pro 45 Light" panose="020B0403030504020204" pitchFamily="34" charset="0"/>
              </a:rPr>
              <a:t>suggestions intelligentes</a:t>
            </a:r>
          </a:p>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Possibilité d’introduction directe dans les calendriers des utilisateurs  </a:t>
            </a:r>
          </a:p>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Déploiement</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Serveur REST</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Application Android</a:t>
            </a:r>
            <a:endParaRPr lang="en-GB" sz="1400" dirty="0">
              <a:latin typeface="Frutiger LT Pro 45 Light" panose="020B0403030504020204" pitchFamily="34" charset="0"/>
            </a:endParaRPr>
          </a:p>
          <a:p>
            <a:pPr marL="342900" indent="-342900" algn="l">
              <a:lnSpc>
                <a:spcPct val="150000"/>
              </a:lnSpc>
              <a:buFont typeface="Arial" panose="020B0604020202020204" pitchFamily="34" charset="0"/>
              <a:buChar char="•"/>
            </a:pPr>
            <a:endParaRPr lang="en-GB" sz="18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04947"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11</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274041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4531" y="960232"/>
            <a:ext cx="3751385" cy="513006"/>
          </a:xfrm>
        </p:spPr>
        <p:txBody>
          <a:bodyPr>
            <a:noAutofit/>
          </a:bodyPr>
          <a:lstStyle/>
          <a:p>
            <a:r>
              <a:rPr lang="fr-CH" sz="2400" dirty="0">
                <a:latin typeface="Frutiger LT Pro 45 Light" panose="020B0403030504020204" pitchFamily="34" charset="0"/>
              </a:rPr>
              <a:t>Conclusion</a:t>
            </a:r>
          </a:p>
        </p:txBody>
      </p:sp>
      <p:sp>
        <p:nvSpPr>
          <p:cNvPr id="3" name="Sous-titre 2"/>
          <p:cNvSpPr>
            <a:spLocks noGrp="1"/>
          </p:cNvSpPr>
          <p:nvPr>
            <p:ph type="subTitle" idx="1"/>
          </p:nvPr>
        </p:nvSpPr>
        <p:spPr>
          <a:xfrm>
            <a:off x="3581401" y="1370356"/>
            <a:ext cx="7007470" cy="4419219"/>
          </a:xfrm>
        </p:spPr>
        <p:txBody>
          <a:bodyPr>
            <a:normAutofit fontScale="85000" lnSpcReduction="10000"/>
          </a:bodyPr>
          <a:lstStyle/>
          <a:p>
            <a:pPr marL="342900" indent="-342900" algn="l">
              <a:lnSpc>
                <a:spcPct val="150000"/>
              </a:lnSpc>
              <a:buFont typeface="Arial" panose="020B0604020202020204" pitchFamily="34" charset="0"/>
              <a:buChar char="•"/>
            </a:pPr>
            <a:endParaRPr lang="fr-CH"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Mise en œuvre des notions de gestion de projet</a:t>
            </a:r>
          </a:p>
          <a:p>
            <a:pPr marL="800100" lvl="1" indent="-342900" algn="l">
              <a:lnSpc>
                <a:spcPct val="150000"/>
              </a:lnSpc>
              <a:buFont typeface="Arial" panose="020B0604020202020204" pitchFamily="34" charset="0"/>
              <a:buChar char="•"/>
            </a:pPr>
            <a:r>
              <a:rPr lang="fr-CH" sz="1600" dirty="0">
                <a:latin typeface="Frutiger LT Pro 45 Light" panose="020B0403030504020204" pitchFamily="34" charset="0"/>
              </a:rPr>
              <a:t>Analyse et conception</a:t>
            </a:r>
          </a:p>
          <a:p>
            <a:pPr marL="800100" lvl="1" indent="-342900" algn="l">
              <a:lnSpc>
                <a:spcPct val="150000"/>
              </a:lnSpc>
              <a:buFont typeface="Arial" panose="020B0604020202020204" pitchFamily="34" charset="0"/>
              <a:buChar char="•"/>
            </a:pPr>
            <a:r>
              <a:rPr lang="fr-CH" sz="1600" dirty="0">
                <a:latin typeface="Frutiger LT Pro 45 Light" panose="020B0403030504020204" pitchFamily="34" charset="0"/>
              </a:rPr>
              <a:t>Gestion du temps et des contraintes</a:t>
            </a:r>
          </a:p>
          <a:p>
            <a:pPr marL="800100" lvl="1" indent="-342900" algn="l">
              <a:lnSpc>
                <a:spcPct val="150000"/>
              </a:lnSpc>
              <a:buFont typeface="Arial" panose="020B0604020202020204" pitchFamily="34" charset="0"/>
              <a:buChar char="•"/>
            </a:pPr>
            <a:r>
              <a:rPr lang="fr-CH" sz="1600" dirty="0">
                <a:latin typeface="Frutiger LT Pro 45 Light" panose="020B0403030504020204" pitchFamily="34" charset="0"/>
              </a:rPr>
              <a:t>Agilité, modèle incrémental itératif</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Travail sur un cas concret</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Amélioration des connaissances en ingénierie logicielle</a:t>
            </a:r>
          </a:p>
          <a:p>
            <a:pPr marL="800100" lvl="1" indent="-342900" algn="l">
              <a:lnSpc>
                <a:spcPct val="150000"/>
              </a:lnSpc>
              <a:buFont typeface="Arial" panose="020B0604020202020204" pitchFamily="34" charset="0"/>
              <a:buChar char="•"/>
            </a:pPr>
            <a:r>
              <a:rPr lang="fr-CH" sz="1600" dirty="0">
                <a:latin typeface="Frutiger LT Pro 45 Light" panose="020B0403030504020204" pitchFamily="34" charset="0"/>
              </a:rPr>
              <a:t>Rédaction de codes faciles à maintenir et à faire évoluer</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Amélioration des connaissances en développement mobile</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Détermination de perspectives =&gt; Thèse de Master</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13741"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12</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338762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0677" y="2714052"/>
            <a:ext cx="4331677" cy="1066639"/>
          </a:xfrm>
        </p:spPr>
        <p:txBody>
          <a:bodyPr>
            <a:noAutofit/>
          </a:bodyPr>
          <a:lstStyle/>
          <a:p>
            <a:r>
              <a:rPr lang="fr-CH" sz="2800" dirty="0">
                <a:latin typeface="Frutiger LT Pro 45 Light" panose="020B0403030504020204" pitchFamily="34" charset="0"/>
              </a:rPr>
              <a:t>Remarques &amp; Questions?</a:t>
            </a:r>
          </a:p>
        </p:txBody>
      </p:sp>
      <p:sp>
        <p:nvSpPr>
          <p:cNvPr id="3" name="Sous-titre 2"/>
          <p:cNvSpPr>
            <a:spLocks noGrp="1"/>
          </p:cNvSpPr>
          <p:nvPr>
            <p:ph type="subTitle" idx="1"/>
          </p:nvPr>
        </p:nvSpPr>
        <p:spPr>
          <a:xfrm>
            <a:off x="1524001" y="1370357"/>
            <a:ext cx="9064870" cy="959606"/>
          </a:xfrm>
        </p:spPr>
        <p:txBody>
          <a:bodyPr>
            <a:normAutofit/>
          </a:bodyPr>
          <a:lstStyle/>
          <a:p>
            <a:pPr algn="l">
              <a:lnSpc>
                <a:spcPct val="150000"/>
              </a:lnSpc>
            </a:pPr>
            <a:r>
              <a:rPr lang="fr-CH" sz="2000" dirty="0">
                <a:latin typeface="Frutiger LT Pro 45 Light" panose="020B0403030504020204" pitchFamily="34" charset="0"/>
              </a:rPr>
              <a:t>Merci pour votre attention</a:t>
            </a: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13741"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13</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216252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35699" y="1097511"/>
            <a:ext cx="2708521" cy="618514"/>
          </a:xfrm>
        </p:spPr>
        <p:txBody>
          <a:bodyPr>
            <a:noAutofit/>
          </a:bodyPr>
          <a:lstStyle/>
          <a:p>
            <a:r>
              <a:rPr lang="fr-CH" sz="2400" dirty="0">
                <a:latin typeface="Frutiger LT Pro 45 Light" panose="020B0403030504020204" pitchFamily="34" charset="0"/>
              </a:rPr>
              <a:t>Sommaire</a:t>
            </a:r>
            <a:br>
              <a:rPr lang="fr-CH" sz="1200" dirty="0">
                <a:latin typeface="Frutiger LT Pro 45 Light" panose="020B0403030504020204" pitchFamily="34" charset="0"/>
              </a:rPr>
            </a:br>
            <a:br>
              <a:rPr lang="fr-CH" sz="1200" dirty="0">
                <a:latin typeface="Frutiger LT Pro 45 Light" panose="020B0403030504020204" pitchFamily="34" charset="0"/>
              </a:rPr>
            </a:br>
            <a:endParaRPr lang="en-GB" sz="1200" dirty="0">
              <a:latin typeface="Frutiger LT Pro 45 Light" panose="020B0403030504020204" pitchFamily="34" charset="0"/>
            </a:endParaRPr>
          </a:p>
        </p:txBody>
      </p:sp>
      <p:sp>
        <p:nvSpPr>
          <p:cNvPr id="3" name="Sous-titre 2"/>
          <p:cNvSpPr>
            <a:spLocks noGrp="1"/>
          </p:cNvSpPr>
          <p:nvPr>
            <p:ph type="subTitle" idx="1"/>
          </p:nvPr>
        </p:nvSpPr>
        <p:spPr>
          <a:xfrm>
            <a:off x="5521568" y="1468315"/>
            <a:ext cx="5146431" cy="3808878"/>
          </a:xfrm>
        </p:spPr>
        <p:txBody>
          <a:bodyPr>
            <a:normAutofit/>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Contexte &amp; Objectifs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Analyse &amp; Spécification</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Implémentation</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Démo</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Prolongement et améliorations</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Conclusion</a:t>
            </a:r>
            <a:endParaRPr lang="en-GB" sz="2000" dirty="0">
              <a:latin typeface="Frutiger LT Pro 45 Light" panose="020B0403030504020204" pitchFamily="34" charset="0"/>
            </a:endParaRPr>
          </a:p>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13740"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2</a:t>
            </a:fld>
            <a:endParaRPr lang="en-GB" dirty="0">
              <a:latin typeface="Frutiger LT Pro 45 Light" panose="020B0403030504020204" pitchFamily="34" charset="0"/>
            </a:endParaRPr>
          </a:p>
        </p:txBody>
      </p:sp>
    </p:spTree>
    <p:extLst>
      <p:ext uri="{BB962C8B-B14F-4D97-AF65-F5344CB8AC3E}">
        <p14:creationId xmlns:p14="http://schemas.microsoft.com/office/powerpoint/2010/main" val="126458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09800" y="1289657"/>
            <a:ext cx="2708521" cy="671268"/>
          </a:xfrm>
        </p:spPr>
        <p:txBody>
          <a:bodyPr>
            <a:noAutofit/>
          </a:bodyPr>
          <a:lstStyle/>
          <a:p>
            <a:r>
              <a:rPr lang="fr-CH" sz="2000" dirty="0">
                <a:latin typeface="Frutiger LT Pro 45 Light" panose="020B0403030504020204" pitchFamily="34" charset="0"/>
              </a:rPr>
              <a:t>Contexte &amp; Objectifs</a:t>
            </a:r>
            <a:br>
              <a:rPr lang="fr-CH" sz="2400" dirty="0">
                <a:latin typeface="Frutiger LT Pro 45 Light" panose="020B0403030504020204" pitchFamily="34" charset="0"/>
              </a:rPr>
            </a:br>
            <a:br>
              <a:rPr lang="fr-CH" sz="1200" dirty="0">
                <a:latin typeface="Frutiger LT Pro 45 Light" panose="020B0403030504020204" pitchFamily="34" charset="0"/>
              </a:rPr>
            </a:br>
            <a:br>
              <a:rPr lang="fr-CH" sz="1200" dirty="0">
                <a:latin typeface="Frutiger LT Pro 45 Light" panose="020B0403030504020204" pitchFamily="34" charset="0"/>
              </a:rPr>
            </a:br>
            <a:endParaRPr lang="en-GB" sz="1200" dirty="0">
              <a:latin typeface="Frutiger LT Pro 45 Light" panose="020B0403030504020204" pitchFamily="34" charset="0"/>
            </a:endParaRPr>
          </a:p>
        </p:txBody>
      </p:sp>
      <p:sp>
        <p:nvSpPr>
          <p:cNvPr id="3" name="Sous-titre 2"/>
          <p:cNvSpPr>
            <a:spLocks noGrp="1"/>
          </p:cNvSpPr>
          <p:nvPr>
            <p:ph type="subTitle" idx="1"/>
          </p:nvPr>
        </p:nvSpPr>
        <p:spPr>
          <a:xfrm>
            <a:off x="3827584" y="1960925"/>
            <a:ext cx="7178041" cy="3045565"/>
          </a:xfrm>
        </p:spPr>
        <p:txBody>
          <a:bodyPr>
            <a:normAutofit/>
          </a:bodyPr>
          <a:lstStyle/>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Conférence intercantonale de l'instruction publique (CIIP) et ses partenaires</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Recherche récurrentes des calendriers des vacances scolaires cantonales</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Espace de présentation des manifestations de l'Espace romand de la formation</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Centraliser les informations et y faciliter l’accès</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Bases d’une application utile </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Développement d’un Proof of Concept</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84078"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3</a:t>
            </a:fld>
            <a:endParaRPr lang="en-GB" dirty="0">
              <a:latin typeface="Frutiger LT Pro 45 Light" panose="020B0403030504020204" pitchFamily="34" charset="0"/>
            </a:endParaRP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068" y="2344120"/>
            <a:ext cx="2127261" cy="2127261"/>
          </a:xfrm>
          <a:prstGeom prst="rect">
            <a:avLst/>
          </a:prstGeom>
        </p:spPr>
      </p:pic>
    </p:spTree>
    <p:extLst>
      <p:ext uri="{BB962C8B-B14F-4D97-AF65-F5344CB8AC3E}">
        <p14:creationId xmlns:p14="http://schemas.microsoft.com/office/powerpoint/2010/main" val="61110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8832" y="841132"/>
            <a:ext cx="3751385" cy="513006"/>
          </a:xfrm>
        </p:spPr>
        <p:txBody>
          <a:bodyPr>
            <a:noAutofit/>
          </a:bodyPr>
          <a:lstStyle/>
          <a:p>
            <a:pPr algn="l"/>
            <a:r>
              <a:rPr lang="fr-CH" sz="2400" dirty="0">
                <a:latin typeface="Frutiger LT Pro 45 Light" panose="020B0403030504020204" pitchFamily="34" charset="0"/>
              </a:rPr>
              <a:t>Analyse &amp; Spécification</a:t>
            </a:r>
          </a:p>
        </p:txBody>
      </p:sp>
      <p:sp>
        <p:nvSpPr>
          <p:cNvPr id="3" name="Sous-titre 2"/>
          <p:cNvSpPr>
            <a:spLocks noGrp="1"/>
          </p:cNvSpPr>
          <p:nvPr>
            <p:ph type="subTitle" idx="1"/>
          </p:nvPr>
        </p:nvSpPr>
        <p:spPr>
          <a:xfrm>
            <a:off x="5000624" y="1635370"/>
            <a:ext cx="6563263" cy="4365380"/>
          </a:xfrm>
        </p:spPr>
        <p:txBody>
          <a:bodyPr>
            <a:normAutofit fontScale="77500" lnSpcReduction="20000"/>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Cadre, cible, contenus</a:t>
            </a:r>
          </a:p>
          <a:p>
            <a:pPr marL="800100" lvl="1" indent="-342900" algn="l">
              <a:lnSpc>
                <a:spcPct val="150000"/>
              </a:lnSpc>
              <a:buFont typeface="Arial" panose="020B0604020202020204" pitchFamily="34" charset="0"/>
              <a:buChar char="•"/>
            </a:pPr>
            <a:r>
              <a:rPr lang="fr-CH" sz="1200" dirty="0">
                <a:latin typeface="Frutiger LT Pro 45 Light" panose="020B0403030504020204" pitchFamily="34" charset="0"/>
              </a:rPr>
              <a:t>Enseignants, délégués, responsables d'établissements scolaires, parents d’élèves,…</a:t>
            </a:r>
          </a:p>
          <a:p>
            <a:pPr marL="800100" lvl="1" indent="-342900" algn="l">
              <a:lnSpc>
                <a:spcPct val="150000"/>
              </a:lnSpc>
              <a:buFont typeface="Arial" panose="020B0604020202020204" pitchFamily="34" charset="0"/>
              <a:buChar char="•"/>
            </a:pPr>
            <a:r>
              <a:rPr lang="fr-CH" sz="1200" dirty="0">
                <a:latin typeface="Frutiger LT Pro 45 Light" panose="020B0403030504020204" pitchFamily="34" charset="0"/>
              </a:rPr>
              <a:t>Domaine de l’éducation</a:t>
            </a:r>
          </a:p>
          <a:p>
            <a:pPr marL="800100" lvl="1" indent="-342900" algn="l">
              <a:lnSpc>
                <a:spcPct val="150000"/>
              </a:lnSpc>
              <a:buFont typeface="Arial" panose="020B0604020202020204" pitchFamily="34" charset="0"/>
              <a:buChar char="•"/>
            </a:pPr>
            <a:r>
              <a:rPr lang="fr-CH" sz="1200" dirty="0">
                <a:latin typeface="Frutiger LT Pro 45 Light" panose="020B0403030504020204" pitchFamily="34" charset="0"/>
              </a:rPr>
              <a:t>Contenus textes et images illustratives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Uses Cases</a:t>
            </a:r>
          </a:p>
          <a:p>
            <a:pPr marL="800100" lvl="1" indent="-342900" algn="l">
              <a:lnSpc>
                <a:spcPct val="150000"/>
              </a:lnSpc>
              <a:buFont typeface="Arial" panose="020B0604020202020204" pitchFamily="34" charset="0"/>
              <a:buChar char="•"/>
            </a:pPr>
            <a:r>
              <a:rPr lang="en-US" sz="1200" dirty="0" err="1">
                <a:latin typeface="Frutiger LT Pro 45 Light" panose="020B0403030504020204" pitchFamily="34" charset="0"/>
              </a:rPr>
              <a:t>Serveur</a:t>
            </a:r>
            <a:endParaRPr lang="en-US" sz="1200" dirty="0">
              <a:latin typeface="Frutiger LT Pro 45 Light" panose="020B0403030504020204" pitchFamily="34" charset="0"/>
            </a:endParaRPr>
          </a:p>
          <a:p>
            <a:pPr marL="800100" lvl="1" indent="-342900" algn="l">
              <a:lnSpc>
                <a:spcPct val="150000"/>
              </a:lnSpc>
              <a:buFont typeface="Arial" panose="020B0604020202020204" pitchFamily="34" charset="0"/>
              <a:buChar char="•"/>
            </a:pPr>
            <a:r>
              <a:rPr lang="fr-CH" sz="1200" dirty="0">
                <a:latin typeface="Frutiger LT Pro 45 Light" panose="020B0403030504020204" pitchFamily="34" charset="0"/>
              </a:rPr>
              <a:t>Client</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Ergonomie &amp; Navigation</a:t>
            </a:r>
          </a:p>
          <a:p>
            <a:pPr marL="800100" lvl="1" indent="-342900" algn="l">
              <a:lnSpc>
                <a:spcPct val="150000"/>
              </a:lnSpc>
              <a:buFont typeface="Arial" panose="020B0604020202020204" pitchFamily="34" charset="0"/>
              <a:buChar char="•"/>
            </a:pPr>
            <a:r>
              <a:rPr lang="fr-CH" sz="1200" dirty="0">
                <a:latin typeface="Frutiger LT Pro 45 Light" panose="020B0403030504020204" pitchFamily="34" charset="0"/>
              </a:rPr>
              <a:t>Arborescence application mobile</a:t>
            </a:r>
          </a:p>
          <a:p>
            <a:pPr marL="800100" lvl="1" indent="-342900" algn="l">
              <a:lnSpc>
                <a:spcPct val="150000"/>
              </a:lnSpc>
              <a:buFont typeface="Arial" panose="020B0604020202020204" pitchFamily="34" charset="0"/>
              <a:buChar char="•"/>
            </a:pPr>
            <a:r>
              <a:rPr lang="fr-CH" sz="1200" dirty="0" err="1">
                <a:latin typeface="Frutiger LT Pro 45 Light" panose="020B0403030504020204" pitchFamily="34" charset="0"/>
              </a:rPr>
              <a:t>Mockups</a:t>
            </a:r>
            <a:r>
              <a:rPr lang="fr-CH" sz="1200" dirty="0">
                <a:latin typeface="Frutiger LT Pro 45 Light" panose="020B0403030504020204" pitchFamily="34" charset="0"/>
              </a:rPr>
              <a:t> </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Design de l’architecture client/serveur</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Gestion du projet, méthodologie, planning : 180 heures, 15 semaines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Choix technologiques : Langages, environnements de développement</a:t>
            </a: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84078"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4</a:t>
            </a:fld>
            <a:endParaRPr lang="en-GB" dirty="0">
              <a:latin typeface="Frutiger LT Pro 45 Light" panose="020B0403030504020204" pitchFamily="34" charset="0"/>
            </a:endParaRPr>
          </a:p>
        </p:txBody>
      </p:sp>
      <p:pic>
        <p:nvPicPr>
          <p:cNvPr id="12" name="Image 11"/>
          <p:cNvPicPr/>
          <p:nvPr/>
        </p:nvPicPr>
        <p:blipFill>
          <a:blip r:embed="rId4" cstate="print">
            <a:extLst>
              <a:ext uri="{28A0092B-C50C-407E-A947-70E740481C1C}">
                <a14:useLocalDpi xmlns:a14="http://schemas.microsoft.com/office/drawing/2010/main" val="0"/>
              </a:ext>
            </a:extLst>
          </a:blip>
          <a:stretch>
            <a:fillRect/>
          </a:stretch>
        </p:blipFill>
        <p:spPr>
          <a:xfrm>
            <a:off x="1915990" y="1709738"/>
            <a:ext cx="2248535" cy="4291012"/>
          </a:xfrm>
          <a:prstGeom prst="rect">
            <a:avLst/>
          </a:prstGeom>
        </p:spPr>
      </p:pic>
    </p:spTree>
    <p:extLst>
      <p:ext uri="{BB962C8B-B14F-4D97-AF65-F5344CB8AC3E}">
        <p14:creationId xmlns:p14="http://schemas.microsoft.com/office/powerpoint/2010/main" val="374975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925025"/>
            <a:ext cx="3751385" cy="513006"/>
          </a:xfrm>
        </p:spPr>
        <p:txBody>
          <a:bodyPr>
            <a:noAutofit/>
          </a:bodyPr>
          <a:lstStyle/>
          <a:p>
            <a:r>
              <a:rPr lang="fr-CH" sz="2400" dirty="0">
                <a:latin typeface="Frutiger LT Pro 45 Light" panose="020B0403030504020204" pitchFamily="34" charset="0"/>
              </a:rPr>
              <a:t>Uses Cases</a:t>
            </a:r>
          </a:p>
        </p:txBody>
      </p:sp>
      <p:sp>
        <p:nvSpPr>
          <p:cNvPr id="3" name="Sous-titre 2"/>
          <p:cNvSpPr>
            <a:spLocks noGrp="1"/>
          </p:cNvSpPr>
          <p:nvPr>
            <p:ph type="subTitle" idx="1"/>
          </p:nvPr>
        </p:nvSpPr>
        <p:spPr>
          <a:xfrm>
            <a:off x="4781550" y="1492006"/>
            <a:ext cx="5886450" cy="4480169"/>
          </a:xfrm>
        </p:spPr>
        <p:txBody>
          <a:bodyPr>
            <a:normAutofit/>
          </a:bodyPr>
          <a:lstStyle/>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Créer une manifestation/vacances scolaires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Consulter la liste de manifestations/vacances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Recherche</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Inscription à une manifestation</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Afficher la liste de manifestations/vacances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Afficher les détails</a:t>
            </a:r>
          </a:p>
          <a:p>
            <a:pPr marL="342900" indent="-342900" algn="l">
              <a:lnSpc>
                <a:spcPct val="150000"/>
              </a:lnSpc>
              <a:buFont typeface="Arial" panose="020B0604020202020204" pitchFamily="34" charset="0"/>
              <a:buChar char="•"/>
            </a:pPr>
            <a:r>
              <a:rPr lang="fr-CH" sz="2000" dirty="0">
                <a:latin typeface="Frutiger LT Pro 45 Light" panose="020B0403030504020204" pitchFamily="34" charset="0"/>
              </a:rPr>
              <a:t>Notification suivant géolocalisation</a:t>
            </a: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92870"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5</a:t>
            </a:fld>
            <a:endParaRPr lang="en-GB" dirty="0">
              <a:latin typeface="Frutiger LT Pro 45 Light" panose="020B0403030504020204" pitchFamily="34" charset="0"/>
            </a:endParaRPr>
          </a:p>
        </p:txBody>
      </p:sp>
      <p:pic>
        <p:nvPicPr>
          <p:cNvPr id="10" name="Image 9"/>
          <p:cNvPicPr/>
          <p:nvPr/>
        </p:nvPicPr>
        <p:blipFill>
          <a:blip r:embed="rId4" cstate="print">
            <a:extLst>
              <a:ext uri="{28A0092B-C50C-407E-A947-70E740481C1C}">
                <a14:useLocalDpi xmlns:a14="http://schemas.microsoft.com/office/drawing/2010/main" val="0"/>
              </a:ext>
            </a:extLst>
          </a:blip>
          <a:stretch>
            <a:fillRect/>
          </a:stretch>
        </p:blipFill>
        <p:spPr>
          <a:xfrm>
            <a:off x="1095227" y="1527419"/>
            <a:ext cx="3575685" cy="4021991"/>
          </a:xfrm>
          <a:prstGeom prst="rect">
            <a:avLst/>
          </a:prstGeom>
        </p:spPr>
      </p:pic>
    </p:spTree>
    <p:extLst>
      <p:ext uri="{BB962C8B-B14F-4D97-AF65-F5344CB8AC3E}">
        <p14:creationId xmlns:p14="http://schemas.microsoft.com/office/powerpoint/2010/main" val="279538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79307" y="805100"/>
            <a:ext cx="2651760" cy="513006"/>
          </a:xfrm>
        </p:spPr>
        <p:txBody>
          <a:bodyPr>
            <a:noAutofit/>
          </a:bodyPr>
          <a:lstStyle/>
          <a:p>
            <a:r>
              <a:rPr lang="fr-CH" sz="2400" dirty="0">
                <a:latin typeface="Frutiger LT Pro 45 Light" panose="020B0403030504020204" pitchFamily="34" charset="0"/>
              </a:rPr>
              <a:t>Architecture</a:t>
            </a:r>
          </a:p>
        </p:txBody>
      </p:sp>
      <p:sp>
        <p:nvSpPr>
          <p:cNvPr id="3" name="Sous-titre 2"/>
          <p:cNvSpPr>
            <a:spLocks noGrp="1"/>
          </p:cNvSpPr>
          <p:nvPr>
            <p:ph type="subTitle" idx="1"/>
          </p:nvPr>
        </p:nvSpPr>
        <p:spPr>
          <a:xfrm>
            <a:off x="6453553" y="1523258"/>
            <a:ext cx="4484078" cy="4833092"/>
          </a:xfrm>
        </p:spPr>
        <p:txBody>
          <a:bodyPr>
            <a:normAutofit fontScale="77500" lnSpcReduction="20000"/>
          </a:bodyPr>
          <a:lstStyle/>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Client Web</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Introduction des manifestations/vacances</a:t>
            </a:r>
          </a:p>
          <a:p>
            <a:pPr marL="800100" lvl="1" indent="-342900" algn="l">
              <a:lnSpc>
                <a:spcPct val="150000"/>
              </a:lnSpc>
              <a:buFont typeface="Arial" panose="020B0604020202020204" pitchFamily="34" charset="0"/>
              <a:buChar char="•"/>
            </a:pPr>
            <a:endParaRPr lang="fr-CH" sz="14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Client Android</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Récupération des manifestations/vacances</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Mise en forme des données</a:t>
            </a:r>
          </a:p>
          <a:p>
            <a:pPr marL="800100" lvl="1" indent="-342900" algn="l">
              <a:lnSpc>
                <a:spcPct val="150000"/>
              </a:lnSpc>
              <a:buFont typeface="Arial" panose="020B0604020202020204" pitchFamily="34" charset="0"/>
              <a:buChar char="•"/>
            </a:pPr>
            <a:endParaRPr lang="fr-CH" sz="14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Serveur REST</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Ecoute les connexions entrantes</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Reçoit les données via le protocole HTTP, méthode POST </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Transmets les résultats au format JSON</a:t>
            </a:r>
          </a:p>
          <a:p>
            <a:pPr marL="800100" lvl="1" indent="-342900" algn="l">
              <a:lnSpc>
                <a:spcPct val="150000"/>
              </a:lnSpc>
              <a:buFont typeface="Arial" panose="020B0604020202020204" pitchFamily="34" charset="0"/>
              <a:buChar char="•"/>
            </a:pPr>
            <a:endParaRPr lang="fr-CH" sz="18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1800" dirty="0">
                <a:latin typeface="Frutiger LT Pro 45 Light" panose="020B0403030504020204" pitchFamily="34" charset="0"/>
              </a:rPr>
              <a:t>Base de données</a:t>
            </a:r>
          </a:p>
          <a:p>
            <a:pPr marL="800100" lvl="1" indent="-342900" algn="l">
              <a:lnSpc>
                <a:spcPct val="150000"/>
              </a:lnSpc>
              <a:buFont typeface="Arial" panose="020B0604020202020204" pitchFamily="34" charset="0"/>
              <a:buChar char="•"/>
            </a:pPr>
            <a:r>
              <a:rPr lang="fr-CH" sz="1400" dirty="0">
                <a:latin typeface="Frutiger LT Pro 45 Light" panose="020B0403030504020204" pitchFamily="34" charset="0"/>
              </a:rPr>
              <a:t>Stocke les données pour la </a:t>
            </a:r>
            <a:r>
              <a:rPr lang="en-GB" sz="1400" dirty="0">
                <a:latin typeface="Frutiger LT Pro 45 Light" panose="020B0403030504020204" pitchFamily="34" charset="0"/>
              </a:rPr>
              <a:t>persistence</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9045624" y="201813"/>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6</a:t>
            </a:fld>
            <a:endParaRPr lang="en-GB" dirty="0">
              <a:latin typeface="Frutiger LT Pro 45 Light" panose="020B0403030504020204" pitchFamily="34" charset="0"/>
            </a:endParaRPr>
          </a:p>
        </p:txBody>
      </p:sp>
      <p:pic>
        <p:nvPicPr>
          <p:cNvPr id="11" name="Image 10"/>
          <p:cNvPicPr/>
          <p:nvPr/>
        </p:nvPicPr>
        <p:blipFill>
          <a:blip r:embed="rId4" cstate="print">
            <a:extLst>
              <a:ext uri="{28A0092B-C50C-407E-A947-70E740481C1C}">
                <a14:useLocalDpi xmlns:a14="http://schemas.microsoft.com/office/drawing/2010/main" val="0"/>
              </a:ext>
            </a:extLst>
          </a:blip>
          <a:stretch>
            <a:fillRect/>
          </a:stretch>
        </p:blipFill>
        <p:spPr>
          <a:xfrm>
            <a:off x="838200" y="1627046"/>
            <a:ext cx="5133975" cy="4111424"/>
          </a:xfrm>
          <a:prstGeom prst="rect">
            <a:avLst/>
          </a:prstGeom>
        </p:spPr>
      </p:pic>
    </p:spTree>
    <p:extLst>
      <p:ext uri="{BB962C8B-B14F-4D97-AF65-F5344CB8AC3E}">
        <p14:creationId xmlns:p14="http://schemas.microsoft.com/office/powerpoint/2010/main" val="132659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29558" y="906463"/>
            <a:ext cx="3751385" cy="513006"/>
          </a:xfrm>
        </p:spPr>
        <p:txBody>
          <a:bodyPr>
            <a:noAutofit/>
          </a:bodyPr>
          <a:lstStyle/>
          <a:p>
            <a:r>
              <a:rPr lang="fr-CH" sz="2400" dirty="0">
                <a:latin typeface="Frutiger LT Pro 45 Light" panose="020B0403030504020204" pitchFamily="34" charset="0"/>
              </a:rPr>
              <a:t>Choix technologiques</a:t>
            </a:r>
          </a:p>
        </p:txBody>
      </p:sp>
      <p:sp>
        <p:nvSpPr>
          <p:cNvPr id="3" name="Sous-titre 2"/>
          <p:cNvSpPr>
            <a:spLocks noGrp="1"/>
          </p:cNvSpPr>
          <p:nvPr>
            <p:ph type="subTitle" idx="1"/>
          </p:nvPr>
        </p:nvSpPr>
        <p:spPr>
          <a:xfrm>
            <a:off x="3238155" y="1563689"/>
            <a:ext cx="8394068" cy="4212858"/>
          </a:xfrm>
        </p:spPr>
        <p:txBody>
          <a:bodyPr>
            <a:normAutofit fontScale="85000" lnSpcReduction="20000"/>
          </a:bodyPr>
          <a:lstStyle/>
          <a:p>
            <a:pPr marL="342900" indent="-342900" algn="l">
              <a:lnSpc>
                <a:spcPct val="150000"/>
              </a:lnSpc>
              <a:buFont typeface="Arial" panose="020B0604020202020204" pitchFamily="34" charset="0"/>
              <a:buChar char="•"/>
            </a:pPr>
            <a:r>
              <a:rPr lang="fr-CH" sz="1600" dirty="0">
                <a:latin typeface="Frutiger LT Pro 45 Light" panose="020B0403030504020204" pitchFamily="34" charset="0"/>
              </a:rPr>
              <a:t>Java : langage orienté objet, excellente portabilité, JDK très riche</a:t>
            </a:r>
          </a:p>
          <a:p>
            <a:pPr marL="342900" indent="-342900" algn="l">
              <a:lnSpc>
                <a:spcPct val="150000"/>
              </a:lnSpc>
              <a:buFont typeface="Arial" panose="020B0604020202020204" pitchFamily="34" charset="0"/>
              <a:buChar char="•"/>
            </a:pPr>
            <a:r>
              <a:rPr lang="fr-CH" sz="1600" dirty="0">
                <a:latin typeface="Frutiger LT Pro 45 Light" panose="020B0403030504020204" pitchFamily="34" charset="0"/>
              </a:rPr>
              <a:t>JSON : format d'échange de données ouvert, léger et efficace</a:t>
            </a:r>
          </a:p>
          <a:p>
            <a:pPr marL="342900" indent="-342900" algn="l">
              <a:lnSpc>
                <a:spcPct val="150000"/>
              </a:lnSpc>
              <a:buFont typeface="Arial" panose="020B0604020202020204" pitchFamily="34" charset="0"/>
              <a:buChar char="•"/>
            </a:pPr>
            <a:r>
              <a:rPr lang="fr-CH" sz="1600" dirty="0">
                <a:latin typeface="Frutiger LT Pro 45 Light" panose="020B0403030504020204" pitchFamily="34" charset="0"/>
              </a:rPr>
              <a:t>Client-Serveur :  traitement centralisée, réseau évolutif</a:t>
            </a:r>
          </a:p>
          <a:p>
            <a:pPr marL="342900" indent="-342900" algn="l">
              <a:lnSpc>
                <a:spcPct val="150000"/>
              </a:lnSpc>
              <a:buFont typeface="Arial" panose="020B0604020202020204" pitchFamily="34" charset="0"/>
              <a:buChar char="•"/>
            </a:pPr>
            <a:r>
              <a:rPr lang="fr-CH" sz="1600" dirty="0">
                <a:latin typeface="Frutiger LT Pro 45 Light" panose="020B0403030504020204" pitchFamily="34" charset="0"/>
              </a:rPr>
              <a:t>Apache Tomcat : </a:t>
            </a:r>
            <a:r>
              <a:rPr lang="en-GB" sz="1600" dirty="0" err="1">
                <a:latin typeface="Frutiger LT Pro 45 Light" panose="020B0403030504020204" pitchFamily="34" charset="0"/>
              </a:rPr>
              <a:t>gestion</a:t>
            </a:r>
            <a:r>
              <a:rPr lang="en-GB" sz="1600" dirty="0">
                <a:latin typeface="Frutiger LT Pro 45 Light" panose="020B0403030504020204" pitchFamily="34" charset="0"/>
              </a:rPr>
              <a:t> des Java Servlets, JSP. </a:t>
            </a:r>
            <a:r>
              <a:rPr lang="fr-CH" sz="1600" dirty="0">
                <a:latin typeface="Frutiger LT Pro 45 Light" panose="020B0403030504020204" pitchFamily="34" charset="0"/>
              </a:rPr>
              <a:t>Leger et facilement intégrable</a:t>
            </a:r>
          </a:p>
          <a:p>
            <a:pPr marL="342900" indent="-342900" algn="l">
              <a:lnSpc>
                <a:spcPct val="150000"/>
              </a:lnSpc>
              <a:buFont typeface="Arial" panose="020B0604020202020204" pitchFamily="34" charset="0"/>
              <a:buChar char="•"/>
            </a:pPr>
            <a:r>
              <a:rPr lang="fr-CH" sz="1600" dirty="0">
                <a:latin typeface="Frutiger LT Pro 45 Light" panose="020B0403030504020204" pitchFamily="34" charset="0"/>
              </a:rPr>
              <a:t>Architecture REST : repose sur les principes du web, représentations multiples, standardisé, indépendant de la plateforme</a:t>
            </a:r>
          </a:p>
          <a:p>
            <a:pPr marL="342900" indent="-342900" algn="l">
              <a:lnSpc>
                <a:spcPct val="150000"/>
              </a:lnSpc>
              <a:buFont typeface="Arial" panose="020B0604020202020204" pitchFamily="34" charset="0"/>
              <a:buChar char="•"/>
            </a:pPr>
            <a:r>
              <a:rPr lang="fr-CH" sz="1600" dirty="0">
                <a:latin typeface="Frutiger LT Pro 45 Light" panose="020B0403030504020204" pitchFamily="34" charset="0"/>
              </a:rPr>
              <a:t>JAX-RS, Jersey : mise en œuvre de service web REST, </a:t>
            </a:r>
            <a:r>
              <a:rPr lang="fr-CH" sz="1600" dirty="0" err="1">
                <a:latin typeface="Frutiger LT Pro 45 Light" panose="020B0403030504020204" pitchFamily="34" charset="0"/>
              </a:rPr>
              <a:t>mapping</a:t>
            </a:r>
            <a:r>
              <a:rPr lang="fr-CH" sz="1600" dirty="0">
                <a:latin typeface="Frutiger LT Pro 45 Light" panose="020B0403030504020204" pitchFamily="34" charset="0"/>
              </a:rPr>
              <a:t> direct des objets Java, échange de données facilité</a:t>
            </a:r>
          </a:p>
          <a:p>
            <a:pPr marL="342900" indent="-342900" algn="l">
              <a:lnSpc>
                <a:spcPct val="150000"/>
              </a:lnSpc>
              <a:buFont typeface="Arial" panose="020B0604020202020204" pitchFamily="34" charset="0"/>
              <a:buChar char="•"/>
            </a:pPr>
            <a:r>
              <a:rPr lang="fr-CH" sz="1600" dirty="0">
                <a:latin typeface="Frutiger LT Pro 45 Light" panose="020B0403030504020204" pitchFamily="34" charset="0"/>
              </a:rPr>
              <a:t>Android : plateforme de développement ouverte, système d’exploitation polyvalent</a:t>
            </a:r>
          </a:p>
          <a:p>
            <a:pPr marL="342900" indent="-342900" algn="l">
              <a:lnSpc>
                <a:spcPct val="150000"/>
              </a:lnSpc>
              <a:buFont typeface="Arial" panose="020B0604020202020204" pitchFamily="34" charset="0"/>
              <a:buChar char="•"/>
            </a:pPr>
            <a:r>
              <a:rPr lang="fr-CH" sz="1600" dirty="0">
                <a:latin typeface="Frutiger LT Pro 45 Light" panose="020B0403030504020204" pitchFamily="34" charset="0"/>
              </a:rPr>
              <a:t>MySQL : rapide, sécurisé, portable, facilité de déploiement et de prise en main</a:t>
            </a:r>
          </a:p>
          <a:p>
            <a:pPr marL="342900" indent="-342900" algn="l">
              <a:lnSpc>
                <a:spcPct val="150000"/>
              </a:lnSpc>
              <a:buFont typeface="Arial" panose="020B0604020202020204" pitchFamily="34" charset="0"/>
              <a:buChar char="•"/>
            </a:pPr>
            <a:r>
              <a:rPr lang="fr-CH" sz="1600" dirty="0">
                <a:latin typeface="Frutiger LT Pro 45 Light" panose="020B0403030504020204" pitchFamily="34" charset="0"/>
              </a:rPr>
              <a:t>Android Studio &amp; Eclipse : IDE souples et performants, système de plugins</a:t>
            </a:r>
          </a:p>
          <a:p>
            <a:pPr marL="342900" indent="-342900" algn="l">
              <a:lnSpc>
                <a:spcPct val="150000"/>
              </a:lnSpc>
              <a:buFont typeface="Arial" panose="020B0604020202020204" pitchFamily="34" charset="0"/>
              <a:buChar char="•"/>
            </a:pPr>
            <a:endParaRPr lang="fr-CH" sz="1600" dirty="0">
              <a:latin typeface="Frutiger LT Pro 45 Light" panose="020B0403030504020204" pitchFamily="34" charset="0"/>
            </a:endParaRPr>
          </a:p>
          <a:p>
            <a:pPr marL="342900" indent="-342900" algn="l">
              <a:lnSpc>
                <a:spcPct val="150000"/>
              </a:lnSpc>
              <a:buFont typeface="Arial" panose="020B0604020202020204" pitchFamily="34" charset="0"/>
              <a:buChar char="•"/>
            </a:pPr>
            <a:endParaRPr lang="fr-CH" sz="16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9144635"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7</a:t>
            </a:fld>
            <a:endParaRPr lang="en-GB" dirty="0">
              <a:latin typeface="Frutiger LT Pro 45 Light" panose="020B0403030504020204" pitchFamily="34" charset="0"/>
            </a:endParaRP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439" y="1851271"/>
            <a:ext cx="705151" cy="1312862"/>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8195" y="1851272"/>
            <a:ext cx="1028355" cy="637366"/>
          </a:xfrm>
          <a:prstGeom prst="rect">
            <a:avLst/>
          </a:prstGeom>
        </p:spPr>
      </p:pic>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8195" y="3022994"/>
            <a:ext cx="1323458" cy="882305"/>
          </a:xfrm>
          <a:prstGeom prst="rect">
            <a:avLst/>
          </a:prstGeom>
        </p:spPr>
      </p:pic>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107" y="3806669"/>
            <a:ext cx="1152483" cy="768322"/>
          </a:xfrm>
          <a:prstGeom prst="rect">
            <a:avLst/>
          </a:prstGeom>
        </p:spPr>
      </p:pic>
      <p:pic>
        <p:nvPicPr>
          <p:cNvPr id="14" name="Imag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4184" y="4439655"/>
            <a:ext cx="924953" cy="651671"/>
          </a:xfrm>
          <a:prstGeom prst="rect">
            <a:avLst/>
          </a:prstGeom>
        </p:spPr>
      </p:pic>
      <p:pic>
        <p:nvPicPr>
          <p:cNvPr id="15" name="Imag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200" y="5533338"/>
            <a:ext cx="1562100" cy="367553"/>
          </a:xfrm>
          <a:prstGeom prst="rect">
            <a:avLst/>
          </a:prstGeom>
        </p:spPr>
      </p:pic>
    </p:spTree>
    <p:extLst>
      <p:ext uri="{BB962C8B-B14F-4D97-AF65-F5344CB8AC3E}">
        <p14:creationId xmlns:p14="http://schemas.microsoft.com/office/powerpoint/2010/main" val="402991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11350" y="824743"/>
            <a:ext cx="4426488" cy="513006"/>
          </a:xfrm>
        </p:spPr>
        <p:txBody>
          <a:bodyPr>
            <a:noAutofit/>
          </a:bodyPr>
          <a:lstStyle/>
          <a:p>
            <a:r>
              <a:rPr lang="fr-CH" sz="2400" dirty="0">
                <a:latin typeface="Frutiger LT Pro 45 Light" panose="020B0403030504020204" pitchFamily="34" charset="0"/>
              </a:rPr>
              <a:t>Implémentation : Partie Serveur</a:t>
            </a:r>
          </a:p>
        </p:txBody>
      </p:sp>
      <p:sp>
        <p:nvSpPr>
          <p:cNvPr id="3" name="Sous-titre 2"/>
          <p:cNvSpPr>
            <a:spLocks noGrp="1"/>
          </p:cNvSpPr>
          <p:nvPr>
            <p:ph type="subTitle" idx="1"/>
          </p:nvPr>
        </p:nvSpPr>
        <p:spPr>
          <a:xfrm>
            <a:off x="5495192" y="1739633"/>
            <a:ext cx="5858607" cy="4318267"/>
          </a:xfrm>
        </p:spPr>
        <p:txBody>
          <a:bodyPr>
            <a:normAutofit fontScale="70000" lnSpcReduction="20000"/>
          </a:bodyPr>
          <a:lstStyle/>
          <a:p>
            <a:pPr marL="285750" indent="-285750" algn="l">
              <a:lnSpc>
                <a:spcPct val="150000"/>
              </a:lnSpc>
              <a:buFont typeface="Arial" panose="020B0604020202020204" pitchFamily="34" charset="0"/>
              <a:buChar char="•"/>
            </a:pPr>
            <a:r>
              <a:rPr lang="fr-CH" sz="1400" dirty="0">
                <a:latin typeface="Frutiger LT Pro 45 Light" panose="020B0403030504020204" pitchFamily="34" charset="0"/>
              </a:rPr>
              <a:t>Design pattern</a:t>
            </a:r>
          </a:p>
          <a:p>
            <a:pPr marL="742950" lvl="1" indent="-285750" algn="l">
              <a:lnSpc>
                <a:spcPct val="150000"/>
              </a:lnSpc>
              <a:buFont typeface="Arial" panose="020B0604020202020204" pitchFamily="34" charset="0"/>
              <a:buChar char="•"/>
            </a:pPr>
            <a:r>
              <a:rPr lang="fr-CH" sz="1000" dirty="0">
                <a:latin typeface="Frutiger LT Pro 45 Light" panose="020B0403030504020204" pitchFamily="34" charset="0"/>
              </a:rPr>
              <a:t>MVC : séparation claire des responsabilités</a:t>
            </a:r>
          </a:p>
          <a:p>
            <a:pPr marL="742950" lvl="1" indent="-285750" algn="l">
              <a:lnSpc>
                <a:spcPct val="150000"/>
              </a:lnSpc>
              <a:buFont typeface="Arial" panose="020B0604020202020204" pitchFamily="34" charset="0"/>
              <a:buChar char="•"/>
            </a:pPr>
            <a:r>
              <a:rPr lang="fr-CH" sz="1000" dirty="0">
                <a:latin typeface="Frutiger LT Pro 45 Light" panose="020B0403030504020204" pitchFamily="34" charset="0"/>
              </a:rPr>
              <a:t>Factory : connexion à la base de données, instanciation des Data Access Object</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Base de données relationnelle: performances, intégrité des données</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Bean : lisibilité, maintenabilité du code, «</a:t>
            </a:r>
            <a:r>
              <a:rPr lang="fr-CH" sz="1400" dirty="0" err="1">
                <a:latin typeface="Frutiger LT Pro 45 Light" panose="020B0403030504020204" pitchFamily="34" charset="0"/>
              </a:rPr>
              <a:t>write</a:t>
            </a:r>
            <a:r>
              <a:rPr lang="fr-CH" sz="1400" dirty="0">
                <a:latin typeface="Frutiger LT Pro 45 Light" panose="020B0403030504020204" pitchFamily="34" charset="0"/>
              </a:rPr>
              <a:t>-once, </a:t>
            </a:r>
            <a:r>
              <a:rPr lang="fr-CH" sz="1400" dirty="0" err="1">
                <a:latin typeface="Frutiger LT Pro 45 Light" panose="020B0403030504020204" pitchFamily="34" charset="0"/>
              </a:rPr>
              <a:t>run-anywhere</a:t>
            </a:r>
            <a:r>
              <a:rPr lang="fr-CH" sz="1400" dirty="0">
                <a:latin typeface="Frutiger LT Pro 45 Light" panose="020B0403030504020204" pitchFamily="34" charset="0"/>
              </a:rPr>
              <a:t>»</a:t>
            </a:r>
          </a:p>
          <a:p>
            <a:pPr marL="342900" indent="-342900" algn="l">
              <a:lnSpc>
                <a:spcPct val="150000"/>
              </a:lnSpc>
              <a:buFont typeface="Arial" panose="020B0604020202020204" pitchFamily="34" charset="0"/>
              <a:buChar char="•"/>
            </a:pPr>
            <a:r>
              <a:rPr lang="fr-CH" sz="1400" dirty="0" err="1">
                <a:latin typeface="Frutiger LT Pro 45 Light" panose="020B0403030504020204" pitchFamily="34" charset="0"/>
              </a:rPr>
              <a:t>Form</a:t>
            </a:r>
            <a:r>
              <a:rPr lang="fr-CH" sz="1400" dirty="0">
                <a:latin typeface="Frutiger LT Pro 45 Light" panose="020B0403030504020204" pitchFamily="34" charset="0"/>
              </a:rPr>
              <a:t> : réalisation </a:t>
            </a:r>
            <a:r>
              <a:rPr lang="en-GB" sz="1400" dirty="0">
                <a:latin typeface="Frutiger LT Pro 45 Light" panose="020B0403030504020204" pitchFamily="34" charset="0"/>
              </a:rPr>
              <a:t>des </a:t>
            </a:r>
            <a:r>
              <a:rPr lang="en-GB" sz="1400" dirty="0" err="1">
                <a:latin typeface="Frutiger LT Pro 45 Light" panose="020B0403030504020204" pitchFamily="34" charset="0"/>
              </a:rPr>
              <a:t>traitements</a:t>
            </a:r>
            <a:endParaRPr lang="fr-CH" sz="14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Listener : initialisation de la Factory</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Filter :  modification transparente des échanges HTTP(insertion d’objets sessions)</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Servlet : réception des requêtes du client web(objets à insérer)</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Resource: transmission des résultats formatés, JSON, </a:t>
            </a:r>
            <a:r>
              <a:rPr lang="fr-CH" sz="1400" dirty="0" err="1">
                <a:latin typeface="Frutiger LT Pro 45 Light" panose="020B0403030504020204" pitchFamily="34" charset="0"/>
              </a:rPr>
              <a:t>png</a:t>
            </a:r>
            <a:endParaRPr lang="fr-CH" sz="14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Store : persistance des données</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OpenWeatherMap weather API : récupération des informations météos et traduction des adresses</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Interfaces : utilisation </a:t>
            </a:r>
            <a:r>
              <a:rPr lang="fr-CH" sz="1400" dirty="0" err="1">
                <a:latin typeface="Frutiger LT Pro 45 Light" panose="020B0403030504020204" pitchFamily="34" charset="0"/>
              </a:rPr>
              <a:t>Bootstrap</a:t>
            </a:r>
            <a:r>
              <a:rPr lang="fr-CH" sz="1400" dirty="0">
                <a:latin typeface="Frutiger LT Pro 45 Light" panose="020B0403030504020204" pitchFamily="34" charset="0"/>
              </a:rPr>
              <a:t>, </a:t>
            </a:r>
            <a:r>
              <a:rPr lang="fr-CH" sz="1400" dirty="0" err="1">
                <a:latin typeface="Frutiger LT Pro 45 Light" panose="020B0403030504020204" pitchFamily="34" charset="0"/>
              </a:rPr>
              <a:t>Jquery</a:t>
            </a:r>
            <a:endParaRPr lang="fr-CH" sz="1400" dirty="0">
              <a:latin typeface="Frutiger LT Pro 45 Light" panose="020B0403030504020204" pitchFamily="34" charset="0"/>
            </a:endParaRPr>
          </a:p>
          <a:p>
            <a:pPr marL="342900" indent="-342900" algn="l">
              <a:lnSpc>
                <a:spcPct val="150000"/>
              </a:lnSpc>
              <a:buFont typeface="Arial" panose="020B0604020202020204" pitchFamily="34" charset="0"/>
              <a:buChar char="•"/>
            </a:pPr>
            <a:endParaRPr lang="en-GB" sz="14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8975286"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8</a:t>
            </a:fld>
            <a:endParaRPr lang="en-GB" dirty="0">
              <a:latin typeface="Frutiger LT Pro 45 Light" panose="020B0403030504020204" pitchFamily="34" charset="0"/>
            </a:endParaRPr>
          </a:p>
        </p:txBody>
      </p:sp>
      <p:pic>
        <p:nvPicPr>
          <p:cNvPr id="10" name="Image 9"/>
          <p:cNvPicPr/>
          <p:nvPr/>
        </p:nvPicPr>
        <p:blipFill>
          <a:blip r:embed="rId4">
            <a:extLst>
              <a:ext uri="{28A0092B-C50C-407E-A947-70E740481C1C}">
                <a14:useLocalDpi xmlns:a14="http://schemas.microsoft.com/office/drawing/2010/main" val="0"/>
              </a:ext>
            </a:extLst>
          </a:blip>
          <a:stretch>
            <a:fillRect/>
          </a:stretch>
        </p:blipFill>
        <p:spPr>
          <a:xfrm>
            <a:off x="838201" y="2067796"/>
            <a:ext cx="4349262" cy="3559281"/>
          </a:xfrm>
          <a:prstGeom prst="rect">
            <a:avLst/>
          </a:prstGeom>
        </p:spPr>
      </p:pic>
    </p:spTree>
    <p:extLst>
      <p:ext uri="{BB962C8B-B14F-4D97-AF65-F5344CB8AC3E}">
        <p14:creationId xmlns:p14="http://schemas.microsoft.com/office/powerpoint/2010/main" val="365800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79552" y="862685"/>
            <a:ext cx="4358055" cy="513006"/>
          </a:xfrm>
        </p:spPr>
        <p:txBody>
          <a:bodyPr>
            <a:noAutofit/>
          </a:bodyPr>
          <a:lstStyle/>
          <a:p>
            <a:r>
              <a:rPr lang="fr-CH" sz="2400" dirty="0">
                <a:latin typeface="Frutiger LT Pro 45 Light" panose="020B0403030504020204" pitchFamily="34" charset="0"/>
              </a:rPr>
              <a:t>Implémentation : Partie Cliente</a:t>
            </a:r>
          </a:p>
        </p:txBody>
      </p:sp>
      <p:sp>
        <p:nvSpPr>
          <p:cNvPr id="3" name="Sous-titre 2"/>
          <p:cNvSpPr>
            <a:spLocks noGrp="1"/>
          </p:cNvSpPr>
          <p:nvPr>
            <p:ph type="subTitle" idx="1"/>
          </p:nvPr>
        </p:nvSpPr>
        <p:spPr>
          <a:xfrm>
            <a:off x="5553075" y="1370356"/>
            <a:ext cx="5683494" cy="4863390"/>
          </a:xfrm>
        </p:spPr>
        <p:txBody>
          <a:bodyPr>
            <a:normAutofit fontScale="77500" lnSpcReduction="20000"/>
          </a:bodyPr>
          <a:lstStyle/>
          <a:p>
            <a:pPr marL="285750" indent="-285750" algn="l">
              <a:lnSpc>
                <a:spcPct val="150000"/>
              </a:lnSpc>
              <a:buFont typeface="Arial" panose="020B0604020202020204" pitchFamily="34" charset="0"/>
              <a:buChar char="•"/>
            </a:pPr>
            <a:r>
              <a:rPr lang="fr-CH" sz="1400" dirty="0">
                <a:latin typeface="Frutiger LT Pro 45 Light" panose="020B0403030504020204" pitchFamily="34" charset="0"/>
              </a:rPr>
              <a:t>Design pattern</a:t>
            </a:r>
          </a:p>
          <a:p>
            <a:pPr marL="742950" lvl="1" indent="-285750" algn="l">
              <a:lnSpc>
                <a:spcPct val="150000"/>
              </a:lnSpc>
              <a:buFont typeface="Arial" panose="020B0604020202020204" pitchFamily="34" charset="0"/>
              <a:buChar char="•"/>
            </a:pPr>
            <a:r>
              <a:rPr lang="fr-CH" sz="1000" dirty="0">
                <a:latin typeface="Frutiger LT Pro 45 Light" panose="020B0403030504020204" pitchFamily="34" charset="0"/>
              </a:rPr>
              <a:t>MVC : séparation claire des responsabilités</a:t>
            </a:r>
          </a:p>
          <a:p>
            <a:pPr marL="742950" lvl="1" indent="-285750" algn="l">
              <a:lnSpc>
                <a:spcPct val="150000"/>
              </a:lnSpc>
              <a:buFont typeface="Arial" panose="020B0604020202020204" pitchFamily="34" charset="0"/>
              <a:buChar char="•"/>
            </a:pPr>
            <a:r>
              <a:rPr lang="fr-CH" sz="1000" dirty="0">
                <a:latin typeface="Frutiger LT Pro 45 Light" panose="020B0403030504020204" pitchFamily="34" charset="0"/>
              </a:rPr>
              <a:t>Singleton : </a:t>
            </a:r>
            <a:r>
              <a:rPr lang="fr-CH" sz="1000" dirty="0" err="1">
                <a:latin typeface="Frutiger LT Pro 45 Light" panose="020B0403030504020204" pitchFamily="34" charset="0"/>
              </a:rPr>
              <a:t>GPSTracker</a:t>
            </a:r>
            <a:r>
              <a:rPr lang="fr-CH" sz="1000" dirty="0">
                <a:latin typeface="Frutiger LT Pro 45 Light" panose="020B0403030504020204" pitchFamily="34" charset="0"/>
              </a:rPr>
              <a:t>, instance unique avec un point d’accès global</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Bean : lisibilité, maintenabilité du code, «</a:t>
            </a:r>
            <a:r>
              <a:rPr lang="fr-CH" sz="1400" dirty="0" err="1">
                <a:latin typeface="Frutiger LT Pro 45 Light" panose="020B0403030504020204" pitchFamily="34" charset="0"/>
              </a:rPr>
              <a:t>write</a:t>
            </a:r>
            <a:r>
              <a:rPr lang="fr-CH" sz="1400" dirty="0">
                <a:latin typeface="Frutiger LT Pro 45 Light" panose="020B0403030504020204" pitchFamily="34" charset="0"/>
              </a:rPr>
              <a:t>-once, </a:t>
            </a:r>
            <a:r>
              <a:rPr lang="fr-CH" sz="1400" dirty="0" err="1">
                <a:latin typeface="Frutiger LT Pro 45 Light" panose="020B0403030504020204" pitchFamily="34" charset="0"/>
              </a:rPr>
              <a:t>run-anywhere</a:t>
            </a:r>
            <a:r>
              <a:rPr lang="fr-CH" sz="1400" dirty="0">
                <a:latin typeface="Frutiger LT Pro 45 Light" panose="020B0403030504020204" pitchFamily="34" charset="0"/>
              </a:rPr>
              <a:t>», </a:t>
            </a:r>
            <a:r>
              <a:rPr lang="fr-CH" sz="1400" dirty="0" err="1">
                <a:latin typeface="Frutiger LT Pro 45 Light" panose="020B0403030504020204" pitchFamily="34" charset="0"/>
              </a:rPr>
              <a:t>parsing</a:t>
            </a:r>
            <a:r>
              <a:rPr lang="fr-CH" sz="1400" dirty="0">
                <a:latin typeface="Frutiger LT Pro 45 Light" panose="020B0403030504020204" pitchFamily="34" charset="0"/>
              </a:rPr>
              <a:t> des JSON reçus</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Activity : affichages détaillés manifestations/vacances</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Fragment : affichage simultané des listes de manifestations et de vacances sur l’activité principale</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Adapter : accès aux données de chaque items de liste et création de vues à la volée</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Intent : démarrage d’activités, communication entre composants </a:t>
            </a:r>
          </a:p>
          <a:p>
            <a:pPr marL="342900" indent="-342900" algn="l">
              <a:lnSpc>
                <a:spcPct val="150000"/>
              </a:lnSpc>
              <a:buFont typeface="Arial" panose="020B0604020202020204" pitchFamily="34" charset="0"/>
              <a:buChar char="•"/>
            </a:pPr>
            <a:r>
              <a:rPr lang="fr-CH" sz="1400" dirty="0" err="1">
                <a:latin typeface="Frutiger LT Pro 45 Light" panose="020B0403030504020204" pitchFamily="34" charset="0"/>
              </a:rPr>
              <a:t>IntentService</a:t>
            </a:r>
            <a:r>
              <a:rPr lang="fr-CH" sz="1400" dirty="0">
                <a:latin typeface="Frutiger LT Pro 45 Light" panose="020B0403030504020204" pitchFamily="34" charset="0"/>
              </a:rPr>
              <a:t> : gestion de requêtes asynchrones en taches de fond, Notification-transmission de la position</a:t>
            </a:r>
          </a:p>
          <a:p>
            <a:pPr marL="342900" indent="-342900" algn="l">
              <a:lnSpc>
                <a:spcPct val="150000"/>
              </a:lnSpc>
              <a:buFont typeface="Arial" panose="020B0604020202020204" pitchFamily="34" charset="0"/>
              <a:buChar char="•"/>
            </a:pPr>
            <a:r>
              <a:rPr lang="fr-CH" sz="1400" dirty="0" err="1">
                <a:latin typeface="Frutiger LT Pro 45 Light" panose="020B0403030504020204" pitchFamily="34" charset="0"/>
              </a:rPr>
              <a:t>Receiver</a:t>
            </a:r>
            <a:r>
              <a:rPr lang="fr-CH" sz="1400" dirty="0">
                <a:latin typeface="Frutiger LT Pro 45 Light" panose="020B0403030504020204" pitchFamily="34" charset="0"/>
              </a:rPr>
              <a:t>: lancement du service de Notification</a:t>
            </a: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Client :  requêtes HTTP asynchrones via </a:t>
            </a:r>
            <a:r>
              <a:rPr lang="fr-CH" sz="1400" dirty="0" err="1">
                <a:latin typeface="Frutiger LT Pro 45 Light" panose="020B0403030504020204" pitchFamily="34" charset="0"/>
              </a:rPr>
              <a:t>AsyncHttpClient</a:t>
            </a:r>
            <a:endParaRPr lang="fr-CH" sz="14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Géolocalisation : accès aux services de localisation du système via </a:t>
            </a:r>
            <a:r>
              <a:rPr lang="fr-CH" sz="1400" dirty="0" err="1">
                <a:latin typeface="Frutiger LT Pro 45 Light" panose="020B0403030504020204" pitchFamily="34" charset="0"/>
              </a:rPr>
              <a:t>LocationManager</a:t>
            </a:r>
            <a:endParaRPr lang="fr-CH" sz="1400" dirty="0">
              <a:latin typeface="Frutiger LT Pro 45 Light" panose="020B0403030504020204" pitchFamily="34" charset="0"/>
            </a:endParaRPr>
          </a:p>
          <a:p>
            <a:pPr marL="342900" indent="-342900" algn="l">
              <a:lnSpc>
                <a:spcPct val="150000"/>
              </a:lnSpc>
              <a:buFont typeface="Arial" panose="020B0604020202020204" pitchFamily="34" charset="0"/>
              <a:buChar char="•"/>
            </a:pPr>
            <a:r>
              <a:rPr lang="fr-CH" sz="1400" dirty="0">
                <a:latin typeface="Frutiger LT Pro 45 Light" panose="020B0403030504020204" pitchFamily="34" charset="0"/>
              </a:rPr>
              <a:t>Picasso : librairie pour le </a:t>
            </a:r>
            <a:r>
              <a:rPr lang="fr-CH" sz="1400" dirty="0" err="1">
                <a:latin typeface="Frutiger LT Pro 45 Light" panose="020B0403030504020204" pitchFamily="34" charset="0"/>
              </a:rPr>
              <a:t>download</a:t>
            </a:r>
            <a:r>
              <a:rPr lang="fr-CH" sz="1400" dirty="0">
                <a:latin typeface="Frutiger LT Pro 45 Light" panose="020B0403030504020204" pitchFamily="34" charset="0"/>
              </a:rPr>
              <a:t> d’image</a:t>
            </a:r>
          </a:p>
          <a:p>
            <a:pPr marL="742950" lvl="1" indent="-285750" algn="l">
              <a:lnSpc>
                <a:spcPct val="150000"/>
              </a:lnSpc>
              <a:buFont typeface="Arial" panose="020B0604020202020204" pitchFamily="34" charset="0"/>
              <a:buChar char="•"/>
            </a:pPr>
            <a:endParaRPr lang="fr-CH" sz="1000" dirty="0">
              <a:latin typeface="Frutiger LT Pro 45 Light" panose="020B0403030504020204" pitchFamily="34" charset="0"/>
            </a:endParaRPr>
          </a:p>
          <a:p>
            <a:pPr marL="342900" indent="-342900" algn="l">
              <a:lnSpc>
                <a:spcPct val="150000"/>
              </a:lnSpc>
              <a:buFont typeface="Arial" panose="020B0604020202020204" pitchFamily="34" charset="0"/>
              <a:buChar char="•"/>
            </a:pPr>
            <a:endParaRPr lang="en-GB" sz="2000" dirty="0">
              <a:latin typeface="Frutiger LT Pro 45 Light" panose="020B040303050402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24000" y="380683"/>
            <a:ext cx="1965960" cy="52578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9010455" y="213678"/>
            <a:ext cx="1675130" cy="859790"/>
          </a:xfrm>
          <a:prstGeom prst="rect">
            <a:avLst/>
          </a:prstGeom>
        </p:spPr>
      </p:pic>
      <p:sp>
        <p:nvSpPr>
          <p:cNvPr id="7" name="Espace réservé de la date 6"/>
          <p:cNvSpPr>
            <a:spLocks noGrp="1"/>
          </p:cNvSpPr>
          <p:nvPr>
            <p:ph type="dt" sz="half" idx="10"/>
          </p:nvPr>
        </p:nvSpPr>
        <p:spPr/>
        <p:txBody>
          <a:bodyPr/>
          <a:lstStyle/>
          <a:p>
            <a:fld id="{58F56BDD-9538-4223-96A0-9B97EE0AB994}" type="datetime1">
              <a:rPr lang="fr-CH" smtClean="0">
                <a:latin typeface="Frutiger LT Pro 45 Light" panose="020B0403030504020204" pitchFamily="34" charset="0"/>
              </a:rPr>
              <a:t>16.06.2017</a:t>
            </a:fld>
            <a:endParaRPr lang="en-GB" dirty="0">
              <a:latin typeface="Frutiger LT Pro 45 Light" panose="020B0403030504020204" pitchFamily="34" charset="0"/>
            </a:endParaRPr>
          </a:p>
        </p:txBody>
      </p:sp>
      <p:sp>
        <p:nvSpPr>
          <p:cNvPr id="8" name="Espace réservé du pied de page 7"/>
          <p:cNvSpPr>
            <a:spLocks noGrp="1"/>
          </p:cNvSpPr>
          <p:nvPr>
            <p:ph type="ftr" sz="quarter" idx="11"/>
          </p:nvPr>
        </p:nvSpPr>
        <p:spPr/>
        <p:txBody>
          <a:bodyPr/>
          <a:lstStyle/>
          <a:p>
            <a:r>
              <a:rPr lang="en-GB" dirty="0">
                <a:latin typeface="Frutiger LT Pro 45 Light" panose="020B0403030504020204" pitchFamily="34" charset="0"/>
              </a:rPr>
              <a:t>APP CIIP - Projet d’approfondissement</a:t>
            </a:r>
          </a:p>
        </p:txBody>
      </p:sp>
      <p:sp>
        <p:nvSpPr>
          <p:cNvPr id="9" name="Espace réservé du numéro de diapositive 8"/>
          <p:cNvSpPr>
            <a:spLocks noGrp="1"/>
          </p:cNvSpPr>
          <p:nvPr>
            <p:ph type="sldNum" sz="quarter" idx="12"/>
          </p:nvPr>
        </p:nvSpPr>
        <p:spPr/>
        <p:txBody>
          <a:bodyPr/>
          <a:lstStyle/>
          <a:p>
            <a:fld id="{821DB64B-483F-41E0-8489-6108C173BB63}" type="slidenum">
              <a:rPr lang="en-GB" smtClean="0">
                <a:latin typeface="Frutiger LT Pro 45 Light" panose="020B0403030504020204" pitchFamily="34" charset="0"/>
              </a:rPr>
              <a:t>9</a:t>
            </a:fld>
            <a:endParaRPr lang="en-GB" dirty="0">
              <a:latin typeface="Frutiger LT Pro 45 Light" panose="020B0403030504020204" pitchFamily="34" charset="0"/>
            </a:endParaRPr>
          </a:p>
        </p:txBody>
      </p:sp>
      <p:pic>
        <p:nvPicPr>
          <p:cNvPr id="10" name="Image 9"/>
          <p:cNvPicPr/>
          <p:nvPr/>
        </p:nvPicPr>
        <p:blipFill>
          <a:blip r:embed="rId4">
            <a:extLst>
              <a:ext uri="{28A0092B-C50C-407E-A947-70E740481C1C}">
                <a14:useLocalDpi xmlns:a14="http://schemas.microsoft.com/office/drawing/2010/main" val="0"/>
              </a:ext>
            </a:extLst>
          </a:blip>
          <a:stretch>
            <a:fillRect/>
          </a:stretch>
        </p:blipFill>
        <p:spPr>
          <a:xfrm>
            <a:off x="651802" y="1650536"/>
            <a:ext cx="4777447" cy="4493089"/>
          </a:xfrm>
          <a:prstGeom prst="rect">
            <a:avLst/>
          </a:prstGeom>
        </p:spPr>
      </p:pic>
    </p:spTree>
    <p:extLst>
      <p:ext uri="{BB962C8B-B14F-4D97-AF65-F5344CB8AC3E}">
        <p14:creationId xmlns:p14="http://schemas.microsoft.com/office/powerpoint/2010/main" val="25030194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768</Words>
  <Application>Microsoft Office PowerPoint</Application>
  <PresentationFormat>Grand écran</PresentationFormat>
  <Paragraphs>154</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Frutiger LT Pro 45 Light</vt:lpstr>
      <vt:lpstr>Thème Office</vt:lpstr>
      <vt:lpstr>Master of Science HES-SO in Engineering   Orientation : Technologies de l’information et de la communication (TIC)      AGENDA DE L'ESPACE ROMAND DE LA FORMATION (APP CIIP).  Développement d'une application Android de gestion des manifestations pour l'Espace romand de la formation.     Défense du projet d’approfondissement   </vt:lpstr>
      <vt:lpstr>Sommaire  </vt:lpstr>
      <vt:lpstr>Contexte &amp; Objectifs   </vt:lpstr>
      <vt:lpstr>Analyse &amp; Spécification</vt:lpstr>
      <vt:lpstr>Uses Cases</vt:lpstr>
      <vt:lpstr>Architecture</vt:lpstr>
      <vt:lpstr>Choix technologiques</vt:lpstr>
      <vt:lpstr>Implémentation : Partie Serveur</vt:lpstr>
      <vt:lpstr>Implémentation : Partie Cliente</vt:lpstr>
      <vt:lpstr>Démo</vt:lpstr>
      <vt:lpstr>Prolongement et améliorations </vt:lpstr>
      <vt:lpstr>Conclusion</vt:lpstr>
      <vt:lpstr>Remarques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DE L'ESPACE ROMAND DE LA FORMATION (APP CIIP). Développement d'une application Android de gestion des manifestations pour l'Espace romand de la formation.     Défense du projet d’approfondissement   Master of Science HES-SO in Engineering   Orientation : Technologies de l’information et de la communication (TIC)</dc:title>
  <dc:creator>Gael TEGUIA</dc:creator>
  <cp:lastModifiedBy>Gael TEGUIA</cp:lastModifiedBy>
  <cp:revision>79</cp:revision>
  <dcterms:created xsi:type="dcterms:W3CDTF">2017-06-15T08:11:36Z</dcterms:created>
  <dcterms:modified xsi:type="dcterms:W3CDTF">2017-06-16T09:22:25Z</dcterms:modified>
</cp:coreProperties>
</file>