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427" r:id="rId2"/>
    <p:sldId id="428" r:id="rId3"/>
    <p:sldId id="452" r:id="rId4"/>
    <p:sldId id="453" r:id="rId5"/>
    <p:sldId id="454" r:id="rId6"/>
    <p:sldId id="455" r:id="rId7"/>
    <p:sldId id="456" r:id="rId8"/>
    <p:sldId id="457" r:id="rId9"/>
    <p:sldId id="451" r:id="rId10"/>
    <p:sldId id="459" r:id="rId11"/>
    <p:sldId id="458"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everick, Jim" initials="DJ" lastIdx="3" clrIdx="0">
    <p:extLst>
      <p:ext uri="{19B8F6BF-5375-455C-9EA6-DF929625EA0E}">
        <p15:presenceInfo xmlns:p15="http://schemas.microsoft.com/office/powerpoint/2012/main" userId="Deverick, Jim"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CAB64B"/>
    <a:srgbClr val="84344E"/>
    <a:srgbClr val="00B388"/>
    <a:srgbClr val="64CCC9"/>
    <a:srgbClr val="BFECE1"/>
    <a:srgbClr val="115740"/>
    <a:srgbClr val="789D4A"/>
    <a:srgbClr val="F0B323"/>
    <a:srgbClr val="E56A54"/>
    <a:srgbClr val="18302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650" autoAdjust="0"/>
    <p:restoredTop sz="94660"/>
  </p:normalViewPr>
  <p:slideViewPr>
    <p:cSldViewPr snapToGrid="0">
      <p:cViewPr varScale="1">
        <p:scale>
          <a:sx n="150" d="100"/>
          <a:sy n="150" d="100"/>
        </p:scale>
        <p:origin x="420"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DF860A5-F5AB-404B-8177-5196AD1C1113}" type="datetimeFigureOut">
              <a:rPr lang="en-US" smtClean="0"/>
              <a:t>3/23/2021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53F8515-A397-4441-9AFB-F6D1BD7597C0}" type="slidenum">
              <a:rPr lang="en-US" smtClean="0"/>
              <a:t>‹#›</a:t>
            </a:fld>
            <a:endParaRPr lang="en-US"/>
          </a:p>
        </p:txBody>
      </p:sp>
    </p:spTree>
    <p:extLst>
      <p:ext uri="{BB962C8B-B14F-4D97-AF65-F5344CB8AC3E}">
        <p14:creationId xmlns:p14="http://schemas.microsoft.com/office/powerpoint/2010/main" val="14660380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53F8515-A397-4441-9AFB-F6D1BD7597C0}" type="slidenum">
              <a:rPr lang="en-US" smtClean="0"/>
              <a:t>9</a:t>
            </a:fld>
            <a:endParaRPr lang="en-US"/>
          </a:p>
        </p:txBody>
      </p:sp>
    </p:spTree>
    <p:extLst>
      <p:ext uri="{BB962C8B-B14F-4D97-AF65-F5344CB8AC3E}">
        <p14:creationId xmlns:p14="http://schemas.microsoft.com/office/powerpoint/2010/main" val="31292853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53F8515-A397-4441-9AFB-F6D1BD7597C0}" type="slidenum">
              <a:rPr lang="en-US" smtClean="0"/>
              <a:t>11</a:t>
            </a:fld>
            <a:endParaRPr lang="en-US"/>
          </a:p>
        </p:txBody>
      </p:sp>
    </p:spTree>
    <p:extLst>
      <p:ext uri="{BB962C8B-B14F-4D97-AF65-F5344CB8AC3E}">
        <p14:creationId xmlns:p14="http://schemas.microsoft.com/office/powerpoint/2010/main" val="35874765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165BC-17FC-4341-8854-9BA1EF3BB9F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7A27320-EE4E-495B-BE21-E5929C0AA1A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9A9A705-81BE-4A2B-B3F9-7325A1BA2430}"/>
              </a:ext>
            </a:extLst>
          </p:cNvPr>
          <p:cNvSpPr>
            <a:spLocks noGrp="1"/>
          </p:cNvSpPr>
          <p:nvPr>
            <p:ph type="dt" sz="half" idx="10"/>
          </p:nvPr>
        </p:nvSpPr>
        <p:spPr/>
        <p:txBody>
          <a:bodyPr/>
          <a:lstStyle/>
          <a:p>
            <a:fld id="{3EC2B3DD-8EF6-48E5-9EBB-621975AA1C5E}" type="datetimeFigureOut">
              <a:rPr lang="en-US" smtClean="0"/>
              <a:t>3/23/2021</a:t>
            </a:fld>
            <a:endParaRPr lang="en-US"/>
          </a:p>
        </p:txBody>
      </p:sp>
      <p:sp>
        <p:nvSpPr>
          <p:cNvPr id="5" name="Footer Placeholder 4">
            <a:extLst>
              <a:ext uri="{FF2B5EF4-FFF2-40B4-BE49-F238E27FC236}">
                <a16:creationId xmlns:a16="http://schemas.microsoft.com/office/drawing/2014/main" id="{A57587C7-AC61-4BBD-8E74-A0183238D8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AC58EF-8179-42BF-8C48-705FEC454F40}"/>
              </a:ext>
            </a:extLst>
          </p:cNvPr>
          <p:cNvSpPr>
            <a:spLocks noGrp="1"/>
          </p:cNvSpPr>
          <p:nvPr>
            <p:ph type="sldNum" sz="quarter" idx="12"/>
          </p:nvPr>
        </p:nvSpPr>
        <p:spPr/>
        <p:txBody>
          <a:bodyPr/>
          <a:lstStyle/>
          <a:p>
            <a:fld id="{DB8E6ED0-4407-4D55-99E1-03141CAFFF4D}" type="slidenum">
              <a:rPr lang="en-US" smtClean="0"/>
              <a:t>‹#›</a:t>
            </a:fld>
            <a:endParaRPr lang="en-US"/>
          </a:p>
        </p:txBody>
      </p:sp>
    </p:spTree>
    <p:extLst>
      <p:ext uri="{BB962C8B-B14F-4D97-AF65-F5344CB8AC3E}">
        <p14:creationId xmlns:p14="http://schemas.microsoft.com/office/powerpoint/2010/main" val="7767396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703747-BC29-4090-B5EA-ED50835658A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C915D90-9F68-484A-A15B-79AE0BDEB37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38A6BBB-DC28-4273-B886-781EC52324FD}"/>
              </a:ext>
            </a:extLst>
          </p:cNvPr>
          <p:cNvSpPr>
            <a:spLocks noGrp="1"/>
          </p:cNvSpPr>
          <p:nvPr>
            <p:ph type="dt" sz="half" idx="10"/>
          </p:nvPr>
        </p:nvSpPr>
        <p:spPr/>
        <p:txBody>
          <a:bodyPr/>
          <a:lstStyle/>
          <a:p>
            <a:fld id="{3EC2B3DD-8EF6-48E5-9EBB-621975AA1C5E}" type="datetimeFigureOut">
              <a:rPr lang="en-US" smtClean="0"/>
              <a:t>3/23/2021</a:t>
            </a:fld>
            <a:endParaRPr lang="en-US"/>
          </a:p>
        </p:txBody>
      </p:sp>
      <p:sp>
        <p:nvSpPr>
          <p:cNvPr id="5" name="Footer Placeholder 4">
            <a:extLst>
              <a:ext uri="{FF2B5EF4-FFF2-40B4-BE49-F238E27FC236}">
                <a16:creationId xmlns:a16="http://schemas.microsoft.com/office/drawing/2014/main" id="{7ECB277A-9D8E-4749-8502-4F1C91773A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199CA6-B91F-4B67-BDD3-BE9177256BFE}"/>
              </a:ext>
            </a:extLst>
          </p:cNvPr>
          <p:cNvSpPr>
            <a:spLocks noGrp="1"/>
          </p:cNvSpPr>
          <p:nvPr>
            <p:ph type="sldNum" sz="quarter" idx="12"/>
          </p:nvPr>
        </p:nvSpPr>
        <p:spPr/>
        <p:txBody>
          <a:bodyPr/>
          <a:lstStyle/>
          <a:p>
            <a:fld id="{DB8E6ED0-4407-4D55-99E1-03141CAFFF4D}" type="slidenum">
              <a:rPr lang="en-US" smtClean="0"/>
              <a:t>‹#›</a:t>
            </a:fld>
            <a:endParaRPr lang="en-US"/>
          </a:p>
        </p:txBody>
      </p:sp>
    </p:spTree>
    <p:extLst>
      <p:ext uri="{BB962C8B-B14F-4D97-AF65-F5344CB8AC3E}">
        <p14:creationId xmlns:p14="http://schemas.microsoft.com/office/powerpoint/2010/main" val="5187496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A796B64-10A9-4963-84AD-497429B3715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13DDDA6-7156-4E49-A1DF-40ED6C51E49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F8418CD-1B73-4E8D-BC2D-EC71B6C3E49A}"/>
              </a:ext>
            </a:extLst>
          </p:cNvPr>
          <p:cNvSpPr>
            <a:spLocks noGrp="1"/>
          </p:cNvSpPr>
          <p:nvPr>
            <p:ph type="dt" sz="half" idx="10"/>
          </p:nvPr>
        </p:nvSpPr>
        <p:spPr/>
        <p:txBody>
          <a:bodyPr/>
          <a:lstStyle/>
          <a:p>
            <a:fld id="{3EC2B3DD-8EF6-48E5-9EBB-621975AA1C5E}" type="datetimeFigureOut">
              <a:rPr lang="en-US" smtClean="0"/>
              <a:t>3/23/2021</a:t>
            </a:fld>
            <a:endParaRPr lang="en-US"/>
          </a:p>
        </p:txBody>
      </p:sp>
      <p:sp>
        <p:nvSpPr>
          <p:cNvPr id="5" name="Footer Placeholder 4">
            <a:extLst>
              <a:ext uri="{FF2B5EF4-FFF2-40B4-BE49-F238E27FC236}">
                <a16:creationId xmlns:a16="http://schemas.microsoft.com/office/drawing/2014/main" id="{BC971E7B-C7E1-4674-8D19-EEF9E21086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732A82-6B3C-41A7-A02D-A796B6EFA701}"/>
              </a:ext>
            </a:extLst>
          </p:cNvPr>
          <p:cNvSpPr>
            <a:spLocks noGrp="1"/>
          </p:cNvSpPr>
          <p:nvPr>
            <p:ph type="sldNum" sz="quarter" idx="12"/>
          </p:nvPr>
        </p:nvSpPr>
        <p:spPr/>
        <p:txBody>
          <a:bodyPr/>
          <a:lstStyle/>
          <a:p>
            <a:fld id="{DB8E6ED0-4407-4D55-99E1-03141CAFFF4D}" type="slidenum">
              <a:rPr lang="en-US" smtClean="0"/>
              <a:t>‹#›</a:t>
            </a:fld>
            <a:endParaRPr lang="en-US"/>
          </a:p>
        </p:txBody>
      </p:sp>
    </p:spTree>
    <p:extLst>
      <p:ext uri="{BB962C8B-B14F-4D97-AF65-F5344CB8AC3E}">
        <p14:creationId xmlns:p14="http://schemas.microsoft.com/office/powerpoint/2010/main" val="19064715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D4289A-8F66-42DE-845C-DC2257BE1DB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5820FD9-FC6C-4B51-90CB-62E439BBC5B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E8CA223-6E42-43B4-9D6B-E3D78C2E20E7}"/>
              </a:ext>
            </a:extLst>
          </p:cNvPr>
          <p:cNvSpPr>
            <a:spLocks noGrp="1"/>
          </p:cNvSpPr>
          <p:nvPr>
            <p:ph type="dt" sz="half" idx="10"/>
          </p:nvPr>
        </p:nvSpPr>
        <p:spPr/>
        <p:txBody>
          <a:bodyPr/>
          <a:lstStyle/>
          <a:p>
            <a:fld id="{3EC2B3DD-8EF6-48E5-9EBB-621975AA1C5E}" type="datetimeFigureOut">
              <a:rPr lang="en-US" smtClean="0"/>
              <a:t>3/23/2021</a:t>
            </a:fld>
            <a:endParaRPr lang="en-US"/>
          </a:p>
        </p:txBody>
      </p:sp>
      <p:sp>
        <p:nvSpPr>
          <p:cNvPr id="5" name="Footer Placeholder 4">
            <a:extLst>
              <a:ext uri="{FF2B5EF4-FFF2-40B4-BE49-F238E27FC236}">
                <a16:creationId xmlns:a16="http://schemas.microsoft.com/office/drawing/2014/main" id="{BCC5B894-3376-407B-9BF4-5EC19ACA39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261961-3071-4118-B433-111F28F96484}"/>
              </a:ext>
            </a:extLst>
          </p:cNvPr>
          <p:cNvSpPr>
            <a:spLocks noGrp="1"/>
          </p:cNvSpPr>
          <p:nvPr>
            <p:ph type="sldNum" sz="quarter" idx="12"/>
          </p:nvPr>
        </p:nvSpPr>
        <p:spPr/>
        <p:txBody>
          <a:bodyPr/>
          <a:lstStyle/>
          <a:p>
            <a:fld id="{DB8E6ED0-4407-4D55-99E1-03141CAFFF4D}" type="slidenum">
              <a:rPr lang="en-US" smtClean="0"/>
              <a:t>‹#›</a:t>
            </a:fld>
            <a:endParaRPr lang="en-US"/>
          </a:p>
        </p:txBody>
      </p:sp>
    </p:spTree>
    <p:extLst>
      <p:ext uri="{BB962C8B-B14F-4D97-AF65-F5344CB8AC3E}">
        <p14:creationId xmlns:p14="http://schemas.microsoft.com/office/powerpoint/2010/main" val="9685282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B5E51-5E61-468E-8923-79E3CD3EA17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4ACA273-B798-410E-92F5-55245FD4CB6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22EB8B8-630B-4941-8858-9B704FA865D0}"/>
              </a:ext>
            </a:extLst>
          </p:cNvPr>
          <p:cNvSpPr>
            <a:spLocks noGrp="1"/>
          </p:cNvSpPr>
          <p:nvPr>
            <p:ph type="dt" sz="half" idx="10"/>
          </p:nvPr>
        </p:nvSpPr>
        <p:spPr/>
        <p:txBody>
          <a:bodyPr/>
          <a:lstStyle/>
          <a:p>
            <a:fld id="{3EC2B3DD-8EF6-48E5-9EBB-621975AA1C5E}" type="datetimeFigureOut">
              <a:rPr lang="en-US" smtClean="0"/>
              <a:t>3/23/2021</a:t>
            </a:fld>
            <a:endParaRPr lang="en-US"/>
          </a:p>
        </p:txBody>
      </p:sp>
      <p:sp>
        <p:nvSpPr>
          <p:cNvPr id="5" name="Footer Placeholder 4">
            <a:extLst>
              <a:ext uri="{FF2B5EF4-FFF2-40B4-BE49-F238E27FC236}">
                <a16:creationId xmlns:a16="http://schemas.microsoft.com/office/drawing/2014/main" id="{1BE59E88-FF14-4545-8EC7-BECA0085F4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89639C-8655-4748-8B51-D53203C20A46}"/>
              </a:ext>
            </a:extLst>
          </p:cNvPr>
          <p:cNvSpPr>
            <a:spLocks noGrp="1"/>
          </p:cNvSpPr>
          <p:nvPr>
            <p:ph type="sldNum" sz="quarter" idx="12"/>
          </p:nvPr>
        </p:nvSpPr>
        <p:spPr/>
        <p:txBody>
          <a:bodyPr/>
          <a:lstStyle/>
          <a:p>
            <a:fld id="{DB8E6ED0-4407-4D55-99E1-03141CAFFF4D}" type="slidenum">
              <a:rPr lang="en-US" smtClean="0"/>
              <a:t>‹#›</a:t>
            </a:fld>
            <a:endParaRPr lang="en-US"/>
          </a:p>
        </p:txBody>
      </p:sp>
    </p:spTree>
    <p:extLst>
      <p:ext uri="{BB962C8B-B14F-4D97-AF65-F5344CB8AC3E}">
        <p14:creationId xmlns:p14="http://schemas.microsoft.com/office/powerpoint/2010/main" val="28429517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398D9-CFB0-437D-A500-52B2F9AE1D0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9D50165-02F9-4459-81FD-733F9F11042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FD6A5A8-F1E9-4B88-8E0E-BB553D590A1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01672E8-207C-482B-A076-3246E05D48C4}"/>
              </a:ext>
            </a:extLst>
          </p:cNvPr>
          <p:cNvSpPr>
            <a:spLocks noGrp="1"/>
          </p:cNvSpPr>
          <p:nvPr>
            <p:ph type="dt" sz="half" idx="10"/>
          </p:nvPr>
        </p:nvSpPr>
        <p:spPr/>
        <p:txBody>
          <a:bodyPr/>
          <a:lstStyle/>
          <a:p>
            <a:fld id="{3EC2B3DD-8EF6-48E5-9EBB-621975AA1C5E}" type="datetimeFigureOut">
              <a:rPr lang="en-US" smtClean="0"/>
              <a:t>3/23/2021</a:t>
            </a:fld>
            <a:endParaRPr lang="en-US"/>
          </a:p>
        </p:txBody>
      </p:sp>
      <p:sp>
        <p:nvSpPr>
          <p:cNvPr id="6" name="Footer Placeholder 5">
            <a:extLst>
              <a:ext uri="{FF2B5EF4-FFF2-40B4-BE49-F238E27FC236}">
                <a16:creationId xmlns:a16="http://schemas.microsoft.com/office/drawing/2014/main" id="{9CF81F5C-43BE-4585-B386-0273CB3455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4DCFC5-39E6-450F-BC90-C7CCA7B1FD56}"/>
              </a:ext>
            </a:extLst>
          </p:cNvPr>
          <p:cNvSpPr>
            <a:spLocks noGrp="1"/>
          </p:cNvSpPr>
          <p:nvPr>
            <p:ph type="sldNum" sz="quarter" idx="12"/>
          </p:nvPr>
        </p:nvSpPr>
        <p:spPr/>
        <p:txBody>
          <a:bodyPr/>
          <a:lstStyle/>
          <a:p>
            <a:fld id="{DB8E6ED0-4407-4D55-99E1-03141CAFFF4D}" type="slidenum">
              <a:rPr lang="en-US" smtClean="0"/>
              <a:t>‹#›</a:t>
            </a:fld>
            <a:endParaRPr lang="en-US"/>
          </a:p>
        </p:txBody>
      </p:sp>
    </p:spTree>
    <p:extLst>
      <p:ext uri="{BB962C8B-B14F-4D97-AF65-F5344CB8AC3E}">
        <p14:creationId xmlns:p14="http://schemas.microsoft.com/office/powerpoint/2010/main" val="1985960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A74A4-1725-4510-843A-D9BB7ECBC41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E99DFCA-99A2-4A64-9767-DDF82639119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EC77DEA-B79A-4378-AD45-D43B750F6EC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62000D-100F-408C-BA7A-BCB9B87A268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11EAAB1-451B-4950-B9A6-81D803AAE28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E36BC78-8A89-4B65-BE73-62A0801ED968}"/>
              </a:ext>
            </a:extLst>
          </p:cNvPr>
          <p:cNvSpPr>
            <a:spLocks noGrp="1"/>
          </p:cNvSpPr>
          <p:nvPr>
            <p:ph type="dt" sz="half" idx="10"/>
          </p:nvPr>
        </p:nvSpPr>
        <p:spPr/>
        <p:txBody>
          <a:bodyPr/>
          <a:lstStyle/>
          <a:p>
            <a:fld id="{3EC2B3DD-8EF6-48E5-9EBB-621975AA1C5E}" type="datetimeFigureOut">
              <a:rPr lang="en-US" smtClean="0"/>
              <a:t>3/23/2021</a:t>
            </a:fld>
            <a:endParaRPr lang="en-US"/>
          </a:p>
        </p:txBody>
      </p:sp>
      <p:sp>
        <p:nvSpPr>
          <p:cNvPr id="8" name="Footer Placeholder 7">
            <a:extLst>
              <a:ext uri="{FF2B5EF4-FFF2-40B4-BE49-F238E27FC236}">
                <a16:creationId xmlns:a16="http://schemas.microsoft.com/office/drawing/2014/main" id="{49E95C34-EE5A-49C5-B60F-D5E923BB3E1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6DE3F22-EF52-4DF3-B474-5D1A25DE9F95}"/>
              </a:ext>
            </a:extLst>
          </p:cNvPr>
          <p:cNvSpPr>
            <a:spLocks noGrp="1"/>
          </p:cNvSpPr>
          <p:nvPr>
            <p:ph type="sldNum" sz="quarter" idx="12"/>
          </p:nvPr>
        </p:nvSpPr>
        <p:spPr/>
        <p:txBody>
          <a:bodyPr/>
          <a:lstStyle/>
          <a:p>
            <a:fld id="{DB8E6ED0-4407-4D55-99E1-03141CAFFF4D}" type="slidenum">
              <a:rPr lang="en-US" smtClean="0"/>
              <a:t>‹#›</a:t>
            </a:fld>
            <a:endParaRPr lang="en-US"/>
          </a:p>
        </p:txBody>
      </p:sp>
    </p:spTree>
    <p:extLst>
      <p:ext uri="{BB962C8B-B14F-4D97-AF65-F5344CB8AC3E}">
        <p14:creationId xmlns:p14="http://schemas.microsoft.com/office/powerpoint/2010/main" val="38392831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63702-702E-4D55-9E63-CCDD9FC1A27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352A231-C0F9-4A57-B468-AB671715B4B1}"/>
              </a:ext>
            </a:extLst>
          </p:cNvPr>
          <p:cNvSpPr>
            <a:spLocks noGrp="1"/>
          </p:cNvSpPr>
          <p:nvPr>
            <p:ph type="dt" sz="half" idx="10"/>
          </p:nvPr>
        </p:nvSpPr>
        <p:spPr/>
        <p:txBody>
          <a:bodyPr/>
          <a:lstStyle/>
          <a:p>
            <a:fld id="{3EC2B3DD-8EF6-48E5-9EBB-621975AA1C5E}" type="datetimeFigureOut">
              <a:rPr lang="en-US" smtClean="0"/>
              <a:t>3/23/2021</a:t>
            </a:fld>
            <a:endParaRPr lang="en-US"/>
          </a:p>
        </p:txBody>
      </p:sp>
      <p:sp>
        <p:nvSpPr>
          <p:cNvPr id="4" name="Footer Placeholder 3">
            <a:extLst>
              <a:ext uri="{FF2B5EF4-FFF2-40B4-BE49-F238E27FC236}">
                <a16:creationId xmlns:a16="http://schemas.microsoft.com/office/drawing/2014/main" id="{1AC8FF8E-D731-406E-A9DC-D5A7ABC1A9F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20B2AE5-0D43-46C6-A3C1-0F1272CBB0C4}"/>
              </a:ext>
            </a:extLst>
          </p:cNvPr>
          <p:cNvSpPr>
            <a:spLocks noGrp="1"/>
          </p:cNvSpPr>
          <p:nvPr>
            <p:ph type="sldNum" sz="quarter" idx="12"/>
          </p:nvPr>
        </p:nvSpPr>
        <p:spPr/>
        <p:txBody>
          <a:bodyPr/>
          <a:lstStyle/>
          <a:p>
            <a:fld id="{DB8E6ED0-4407-4D55-99E1-03141CAFFF4D}" type="slidenum">
              <a:rPr lang="en-US" smtClean="0"/>
              <a:t>‹#›</a:t>
            </a:fld>
            <a:endParaRPr lang="en-US"/>
          </a:p>
        </p:txBody>
      </p:sp>
    </p:spTree>
    <p:extLst>
      <p:ext uri="{BB962C8B-B14F-4D97-AF65-F5344CB8AC3E}">
        <p14:creationId xmlns:p14="http://schemas.microsoft.com/office/powerpoint/2010/main" val="34508881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8C5DF35-DBE9-4814-ADA6-61080F8A0777}"/>
              </a:ext>
            </a:extLst>
          </p:cNvPr>
          <p:cNvSpPr>
            <a:spLocks noGrp="1"/>
          </p:cNvSpPr>
          <p:nvPr>
            <p:ph type="dt" sz="half" idx="10"/>
          </p:nvPr>
        </p:nvSpPr>
        <p:spPr/>
        <p:txBody>
          <a:bodyPr/>
          <a:lstStyle/>
          <a:p>
            <a:fld id="{3EC2B3DD-8EF6-48E5-9EBB-621975AA1C5E}" type="datetimeFigureOut">
              <a:rPr lang="en-US" smtClean="0"/>
              <a:t>3/23/2021</a:t>
            </a:fld>
            <a:endParaRPr lang="en-US"/>
          </a:p>
        </p:txBody>
      </p:sp>
      <p:sp>
        <p:nvSpPr>
          <p:cNvPr id="3" name="Footer Placeholder 2">
            <a:extLst>
              <a:ext uri="{FF2B5EF4-FFF2-40B4-BE49-F238E27FC236}">
                <a16:creationId xmlns:a16="http://schemas.microsoft.com/office/drawing/2014/main" id="{0C264326-B5A0-4028-9BAC-2745891F396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803A696-8421-4263-BD83-5A6876B4720E}"/>
              </a:ext>
            </a:extLst>
          </p:cNvPr>
          <p:cNvSpPr>
            <a:spLocks noGrp="1"/>
          </p:cNvSpPr>
          <p:nvPr>
            <p:ph type="sldNum" sz="quarter" idx="12"/>
          </p:nvPr>
        </p:nvSpPr>
        <p:spPr/>
        <p:txBody>
          <a:bodyPr/>
          <a:lstStyle/>
          <a:p>
            <a:fld id="{DB8E6ED0-4407-4D55-99E1-03141CAFFF4D}" type="slidenum">
              <a:rPr lang="en-US" smtClean="0"/>
              <a:t>‹#›</a:t>
            </a:fld>
            <a:endParaRPr lang="en-US"/>
          </a:p>
        </p:txBody>
      </p:sp>
    </p:spTree>
    <p:extLst>
      <p:ext uri="{BB962C8B-B14F-4D97-AF65-F5344CB8AC3E}">
        <p14:creationId xmlns:p14="http://schemas.microsoft.com/office/powerpoint/2010/main" val="17570865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C5039-5E1C-4A44-A422-076E063DC6D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B78FF30-EA67-4105-97E8-D370B28E924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EC06B31-CEEC-42D4-AE17-B96800530AF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80868F0-352A-4967-BD1F-60203C47C7AC}"/>
              </a:ext>
            </a:extLst>
          </p:cNvPr>
          <p:cNvSpPr>
            <a:spLocks noGrp="1"/>
          </p:cNvSpPr>
          <p:nvPr>
            <p:ph type="dt" sz="half" idx="10"/>
          </p:nvPr>
        </p:nvSpPr>
        <p:spPr/>
        <p:txBody>
          <a:bodyPr/>
          <a:lstStyle/>
          <a:p>
            <a:fld id="{3EC2B3DD-8EF6-48E5-9EBB-621975AA1C5E}" type="datetimeFigureOut">
              <a:rPr lang="en-US" smtClean="0"/>
              <a:t>3/23/2021</a:t>
            </a:fld>
            <a:endParaRPr lang="en-US"/>
          </a:p>
        </p:txBody>
      </p:sp>
      <p:sp>
        <p:nvSpPr>
          <p:cNvPr id="6" name="Footer Placeholder 5">
            <a:extLst>
              <a:ext uri="{FF2B5EF4-FFF2-40B4-BE49-F238E27FC236}">
                <a16:creationId xmlns:a16="http://schemas.microsoft.com/office/drawing/2014/main" id="{212FEE94-5402-40EB-9882-71A2654E160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E0BC2C4-DAD3-42B6-96B7-5F96CAD9EEB0}"/>
              </a:ext>
            </a:extLst>
          </p:cNvPr>
          <p:cNvSpPr>
            <a:spLocks noGrp="1"/>
          </p:cNvSpPr>
          <p:nvPr>
            <p:ph type="sldNum" sz="quarter" idx="12"/>
          </p:nvPr>
        </p:nvSpPr>
        <p:spPr/>
        <p:txBody>
          <a:bodyPr/>
          <a:lstStyle/>
          <a:p>
            <a:fld id="{DB8E6ED0-4407-4D55-99E1-03141CAFFF4D}" type="slidenum">
              <a:rPr lang="en-US" smtClean="0"/>
              <a:t>‹#›</a:t>
            </a:fld>
            <a:endParaRPr lang="en-US"/>
          </a:p>
        </p:txBody>
      </p:sp>
    </p:spTree>
    <p:extLst>
      <p:ext uri="{BB962C8B-B14F-4D97-AF65-F5344CB8AC3E}">
        <p14:creationId xmlns:p14="http://schemas.microsoft.com/office/powerpoint/2010/main" val="12628821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02216-87E5-4F69-992B-B53669D8FF6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44F034A-4D2A-4D0A-A6B5-7A263B31190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90C6053-4934-40C1-AA88-DB3E6D05D7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C9EEA26-1916-4BC3-99F9-2CAC41082CE7}"/>
              </a:ext>
            </a:extLst>
          </p:cNvPr>
          <p:cNvSpPr>
            <a:spLocks noGrp="1"/>
          </p:cNvSpPr>
          <p:nvPr>
            <p:ph type="dt" sz="half" idx="10"/>
          </p:nvPr>
        </p:nvSpPr>
        <p:spPr/>
        <p:txBody>
          <a:bodyPr/>
          <a:lstStyle/>
          <a:p>
            <a:fld id="{3EC2B3DD-8EF6-48E5-9EBB-621975AA1C5E}" type="datetimeFigureOut">
              <a:rPr lang="en-US" smtClean="0"/>
              <a:t>3/23/2021</a:t>
            </a:fld>
            <a:endParaRPr lang="en-US"/>
          </a:p>
        </p:txBody>
      </p:sp>
      <p:sp>
        <p:nvSpPr>
          <p:cNvPr id="6" name="Footer Placeholder 5">
            <a:extLst>
              <a:ext uri="{FF2B5EF4-FFF2-40B4-BE49-F238E27FC236}">
                <a16:creationId xmlns:a16="http://schemas.microsoft.com/office/drawing/2014/main" id="{A15938DC-1EEC-4E8C-921F-B109D624217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4C016D9-FFD6-4B79-9DF7-976AFC045EBE}"/>
              </a:ext>
            </a:extLst>
          </p:cNvPr>
          <p:cNvSpPr>
            <a:spLocks noGrp="1"/>
          </p:cNvSpPr>
          <p:nvPr>
            <p:ph type="sldNum" sz="quarter" idx="12"/>
          </p:nvPr>
        </p:nvSpPr>
        <p:spPr/>
        <p:txBody>
          <a:bodyPr/>
          <a:lstStyle/>
          <a:p>
            <a:fld id="{DB8E6ED0-4407-4D55-99E1-03141CAFFF4D}" type="slidenum">
              <a:rPr lang="en-US" smtClean="0"/>
              <a:t>‹#›</a:t>
            </a:fld>
            <a:endParaRPr lang="en-US"/>
          </a:p>
        </p:txBody>
      </p:sp>
    </p:spTree>
    <p:extLst>
      <p:ext uri="{BB962C8B-B14F-4D97-AF65-F5344CB8AC3E}">
        <p14:creationId xmlns:p14="http://schemas.microsoft.com/office/powerpoint/2010/main" val="13911200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B1896E7-704A-44C3-8351-3F5FD575EED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5D182CA-7049-4B03-8D6F-34B1A0B3D21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5843BB-2FB7-4D6A-9D6D-1191AC76A66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C2B3DD-8EF6-48E5-9EBB-621975AA1C5E}" type="datetimeFigureOut">
              <a:rPr lang="en-US" smtClean="0"/>
              <a:t>3/23/2021</a:t>
            </a:fld>
            <a:endParaRPr lang="en-US"/>
          </a:p>
        </p:txBody>
      </p:sp>
      <p:sp>
        <p:nvSpPr>
          <p:cNvPr id="5" name="Footer Placeholder 4">
            <a:extLst>
              <a:ext uri="{FF2B5EF4-FFF2-40B4-BE49-F238E27FC236}">
                <a16:creationId xmlns:a16="http://schemas.microsoft.com/office/drawing/2014/main" id="{B92791E0-6D21-4DE7-A18B-32F983AE38C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956AE9D-0939-47E2-AB0F-05618CDAB70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8E6ED0-4407-4D55-99E1-03141CAFFF4D}" type="slidenum">
              <a:rPr lang="en-US" smtClean="0"/>
              <a:t>‹#›</a:t>
            </a:fld>
            <a:endParaRPr lang="en-US"/>
          </a:p>
        </p:txBody>
      </p:sp>
    </p:spTree>
    <p:extLst>
      <p:ext uri="{BB962C8B-B14F-4D97-AF65-F5344CB8AC3E}">
        <p14:creationId xmlns:p14="http://schemas.microsoft.com/office/powerpoint/2010/main" val="16890933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7E3B20F-F15B-4DF6-806C-1253ACB292B8}"/>
              </a:ext>
            </a:extLst>
          </p:cNvPr>
          <p:cNvSpPr txBox="1">
            <a:spLocks/>
          </p:cNvSpPr>
          <p:nvPr/>
        </p:nvSpPr>
        <p:spPr>
          <a:xfrm>
            <a:off x="838200" y="365125"/>
            <a:ext cx="10515600" cy="1325563"/>
          </a:xfrm>
          <a:prstGeom prst="rect">
            <a:avLst/>
          </a:prstGeom>
        </p:spPr>
        <p:txBody>
          <a:bodyPr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latin typeface="Verdana" panose="020B0604030504040204" pitchFamily="34" charset="0"/>
                <a:ea typeface="Verdana" panose="020B0604030504040204" pitchFamily="34" charset="0"/>
              </a:rPr>
              <a:t>Reducing ER Diagrams to Schemata</a:t>
            </a:r>
          </a:p>
        </p:txBody>
      </p:sp>
      <p:sp>
        <p:nvSpPr>
          <p:cNvPr id="7" name="Content Placeholder 2">
            <a:extLst>
              <a:ext uri="{FF2B5EF4-FFF2-40B4-BE49-F238E27FC236}">
                <a16:creationId xmlns:a16="http://schemas.microsoft.com/office/drawing/2014/main" id="{38865F8E-E81B-4E5E-99C0-D22E084695D8}"/>
              </a:ext>
            </a:extLst>
          </p:cNvPr>
          <p:cNvSpPr txBox="1">
            <a:spLocks/>
          </p:cNvSpPr>
          <p:nvPr/>
        </p:nvSpPr>
        <p:spPr>
          <a:xfrm>
            <a:off x="838199" y="1825625"/>
            <a:ext cx="10515600" cy="3063875"/>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spcAft>
                <a:spcPts val="1200"/>
              </a:spcAft>
              <a:buFont typeface="Arial" panose="020B0604020202020204" pitchFamily="34" charset="0"/>
              <a:buChar char="•"/>
              <a:defRPr sz="280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685800" indent="-228600" algn="l" defTabSz="914400" rtl="0" eaLnBrk="1" latinLnBrk="0" hangingPunct="1">
              <a:lnSpc>
                <a:spcPct val="100000"/>
              </a:lnSpc>
              <a:spcBef>
                <a:spcPts val="500"/>
              </a:spcBef>
              <a:spcAft>
                <a:spcPts val="1200"/>
              </a:spcAft>
              <a:buFont typeface="Arial" panose="020B0604020202020204" pitchFamily="34" charset="0"/>
              <a:buChar char="•"/>
              <a:defRPr sz="2400"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1143000" indent="-228600" algn="l" defTabSz="914400" rtl="0" eaLnBrk="1" latinLnBrk="0" hangingPunct="1">
              <a:lnSpc>
                <a:spcPct val="100000"/>
              </a:lnSpc>
              <a:spcBef>
                <a:spcPts val="500"/>
              </a:spcBef>
              <a:spcAft>
                <a:spcPts val="1200"/>
              </a:spcAft>
              <a:buFont typeface="Arial" panose="020B0604020202020204" pitchFamily="34" charset="0"/>
              <a:buChar char="•"/>
              <a:defRPr sz="2000"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600200" indent="-228600" algn="l" defTabSz="914400" rtl="0" eaLnBrk="1" latinLnBrk="0" hangingPunct="1">
              <a:lnSpc>
                <a:spcPct val="100000"/>
              </a:lnSpc>
              <a:spcBef>
                <a:spcPts val="500"/>
              </a:spcBef>
              <a:spcAft>
                <a:spcPts val="1200"/>
              </a:spcAft>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2057400" indent="-228600" algn="l" defTabSz="914400" rtl="0" eaLnBrk="1" latinLnBrk="0" hangingPunct="1">
              <a:lnSpc>
                <a:spcPct val="100000"/>
              </a:lnSpc>
              <a:spcBef>
                <a:spcPts val="500"/>
              </a:spcBef>
              <a:spcAft>
                <a:spcPts val="1200"/>
              </a:spcAft>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en-US" dirty="0">
                <a:solidFill>
                  <a:sysClr val="windowText" lastClr="000000"/>
                </a:solidFill>
              </a:rPr>
              <a:t>Entity sets and relationship sets can be expressed as unique relation schemata.</a:t>
            </a:r>
          </a:p>
          <a:p>
            <a:pPr>
              <a:defRPr/>
            </a:pPr>
            <a:r>
              <a:rPr lang="en-US" dirty="0">
                <a:solidFill>
                  <a:sysClr val="windowText" lastClr="000000"/>
                </a:solidFill>
              </a:rPr>
              <a:t>Each schema has columns corresponding to attributes</a:t>
            </a:r>
          </a:p>
        </p:txBody>
      </p:sp>
    </p:spTree>
    <p:extLst>
      <p:ext uri="{BB962C8B-B14F-4D97-AF65-F5344CB8AC3E}">
        <p14:creationId xmlns:p14="http://schemas.microsoft.com/office/powerpoint/2010/main" val="8843864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66D6EBA-D461-4688-87C9-ABD830AE243A}"/>
              </a:ext>
            </a:extLst>
          </p:cNvPr>
          <p:cNvSpPr/>
          <p:nvPr/>
        </p:nvSpPr>
        <p:spPr>
          <a:xfrm>
            <a:off x="6094592" y="3847584"/>
            <a:ext cx="5112297" cy="723275"/>
          </a:xfrm>
          <a:prstGeom prst="rect">
            <a:avLst/>
          </a:prstGeom>
        </p:spPr>
        <p:txBody>
          <a:bodyPr wrap="none">
            <a:spAutoFit/>
          </a:bodyPr>
          <a:lstStyle/>
          <a:p>
            <a:pPr>
              <a:spcAft>
                <a:spcPts val="600"/>
              </a:spcAft>
            </a:pPr>
            <a:r>
              <a:rPr lang="en-US" i="1" dirty="0">
                <a:latin typeface="Verdana" panose="020B0604030504040204" pitchFamily="34" charset="0"/>
                <a:ea typeface="Verdana" panose="020B0604030504040204" pitchFamily="34" charset="0"/>
              </a:rPr>
              <a:t>department(</a:t>
            </a:r>
            <a:r>
              <a:rPr lang="en-US" i="1" u="sng" dirty="0" err="1">
                <a:latin typeface="Verdana" panose="020B0604030504040204" pitchFamily="34" charset="0"/>
                <a:ea typeface="Verdana" panose="020B0604030504040204" pitchFamily="34" charset="0"/>
              </a:rPr>
              <a:t>dept_name</a:t>
            </a:r>
            <a:r>
              <a:rPr lang="en-US" i="1" dirty="0">
                <a:latin typeface="Verdana" panose="020B0604030504040204" pitchFamily="34" charset="0"/>
                <a:ea typeface="Verdana" panose="020B0604030504040204" pitchFamily="34" charset="0"/>
              </a:rPr>
              <a:t>, building, budget)</a:t>
            </a:r>
          </a:p>
          <a:p>
            <a:pPr>
              <a:spcAft>
                <a:spcPts val="600"/>
              </a:spcAft>
            </a:pPr>
            <a:r>
              <a:rPr lang="en-US" i="1" dirty="0">
                <a:latin typeface="Verdana" panose="020B0604030504040204" pitchFamily="34" charset="0"/>
                <a:ea typeface="Verdana" panose="020B0604030504040204" pitchFamily="34" charset="0"/>
              </a:rPr>
              <a:t>instructor(</a:t>
            </a:r>
            <a:r>
              <a:rPr lang="en-US" i="1" u="sng" dirty="0">
                <a:latin typeface="Verdana" panose="020B0604030504040204" pitchFamily="34" charset="0"/>
                <a:ea typeface="Verdana" panose="020B0604030504040204" pitchFamily="34" charset="0"/>
              </a:rPr>
              <a:t>ID</a:t>
            </a:r>
            <a:r>
              <a:rPr lang="en-US" i="1" dirty="0">
                <a:latin typeface="Verdana" panose="020B0604030504040204" pitchFamily="34" charset="0"/>
                <a:ea typeface="Verdana" panose="020B0604030504040204" pitchFamily="34" charset="0"/>
              </a:rPr>
              <a:t>, name, </a:t>
            </a:r>
            <a:r>
              <a:rPr lang="en-US" i="1" dirty="0" err="1">
                <a:solidFill>
                  <a:srgbClr val="C00000"/>
                </a:solidFill>
                <a:latin typeface="Verdana" panose="020B0604030504040204" pitchFamily="34" charset="0"/>
                <a:ea typeface="Verdana" panose="020B0604030504040204" pitchFamily="34" charset="0"/>
              </a:rPr>
              <a:t>dept_name</a:t>
            </a:r>
            <a:r>
              <a:rPr lang="en-US" i="1" dirty="0">
                <a:latin typeface="Verdana" panose="020B0604030504040204" pitchFamily="34" charset="0"/>
                <a:ea typeface="Verdana" panose="020B0604030504040204" pitchFamily="34" charset="0"/>
              </a:rPr>
              <a:t>, salary)</a:t>
            </a:r>
          </a:p>
        </p:txBody>
      </p:sp>
      <p:sp>
        <p:nvSpPr>
          <p:cNvPr id="5" name="Title 1">
            <a:extLst>
              <a:ext uri="{FF2B5EF4-FFF2-40B4-BE49-F238E27FC236}">
                <a16:creationId xmlns:a16="http://schemas.microsoft.com/office/drawing/2014/main" id="{37E3B20F-F15B-4DF6-806C-1253ACB292B8}"/>
              </a:ext>
            </a:extLst>
          </p:cNvPr>
          <p:cNvSpPr txBox="1">
            <a:spLocks/>
          </p:cNvSpPr>
          <p:nvPr/>
        </p:nvSpPr>
        <p:spPr>
          <a:xfrm>
            <a:off x="838200" y="365125"/>
            <a:ext cx="10515600" cy="1325563"/>
          </a:xfrm>
          <a:prstGeom prst="rect">
            <a:avLst/>
          </a:prstGeom>
        </p:spPr>
        <p:txBody>
          <a:bodyPr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latin typeface="Verdana" panose="020B0604030504040204" pitchFamily="34" charset="0"/>
                <a:ea typeface="Verdana" panose="020B0604030504040204" pitchFamily="34" charset="0"/>
              </a:rPr>
              <a:t>Reducing ER Diagrams to Schemata</a:t>
            </a:r>
          </a:p>
        </p:txBody>
      </p:sp>
      <p:sp>
        <p:nvSpPr>
          <p:cNvPr id="7" name="Content Placeholder 2">
            <a:extLst>
              <a:ext uri="{FF2B5EF4-FFF2-40B4-BE49-F238E27FC236}">
                <a16:creationId xmlns:a16="http://schemas.microsoft.com/office/drawing/2014/main" id="{38865F8E-E81B-4E5E-99C0-D22E084695D8}"/>
              </a:ext>
            </a:extLst>
          </p:cNvPr>
          <p:cNvSpPr txBox="1">
            <a:spLocks/>
          </p:cNvSpPr>
          <p:nvPr/>
        </p:nvSpPr>
        <p:spPr>
          <a:xfrm>
            <a:off x="838199" y="1825625"/>
            <a:ext cx="10515600" cy="3063875"/>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spcAft>
                <a:spcPts val="1200"/>
              </a:spcAft>
              <a:buFont typeface="Arial" panose="020B0604020202020204" pitchFamily="34" charset="0"/>
              <a:buChar char="•"/>
              <a:defRPr sz="280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685800" indent="-228600" algn="l" defTabSz="914400" rtl="0" eaLnBrk="1" latinLnBrk="0" hangingPunct="1">
              <a:lnSpc>
                <a:spcPct val="100000"/>
              </a:lnSpc>
              <a:spcBef>
                <a:spcPts val="500"/>
              </a:spcBef>
              <a:spcAft>
                <a:spcPts val="1200"/>
              </a:spcAft>
              <a:buFont typeface="Arial" panose="020B0604020202020204" pitchFamily="34" charset="0"/>
              <a:buChar char="•"/>
              <a:defRPr sz="2400"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1143000" indent="-228600" algn="l" defTabSz="914400" rtl="0" eaLnBrk="1" latinLnBrk="0" hangingPunct="1">
              <a:lnSpc>
                <a:spcPct val="100000"/>
              </a:lnSpc>
              <a:spcBef>
                <a:spcPts val="500"/>
              </a:spcBef>
              <a:spcAft>
                <a:spcPts val="1200"/>
              </a:spcAft>
              <a:buFont typeface="Arial" panose="020B0604020202020204" pitchFamily="34" charset="0"/>
              <a:buChar char="•"/>
              <a:defRPr sz="2000"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600200" indent="-228600" algn="l" defTabSz="914400" rtl="0" eaLnBrk="1" latinLnBrk="0" hangingPunct="1">
              <a:lnSpc>
                <a:spcPct val="100000"/>
              </a:lnSpc>
              <a:spcBef>
                <a:spcPts val="500"/>
              </a:spcBef>
              <a:spcAft>
                <a:spcPts val="1200"/>
              </a:spcAft>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2057400" indent="-228600" algn="l" defTabSz="914400" rtl="0" eaLnBrk="1" latinLnBrk="0" hangingPunct="1">
              <a:lnSpc>
                <a:spcPct val="100000"/>
              </a:lnSpc>
              <a:spcBef>
                <a:spcPts val="500"/>
              </a:spcBef>
              <a:spcAft>
                <a:spcPts val="1200"/>
              </a:spcAft>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en-US" dirty="0">
                <a:solidFill>
                  <a:sysClr val="windowText" lastClr="000000"/>
                </a:solidFill>
              </a:rPr>
              <a:t>Many-to-one and one-to-many relationships that are total on the many side can be eliminated by adding a foreign key attribute to the many side referencing the one side.</a:t>
            </a:r>
          </a:p>
        </p:txBody>
      </p:sp>
      <p:pic>
        <p:nvPicPr>
          <p:cNvPr id="4" name="Picture 3" descr="Diagram&#10;&#10;Description automatically generated">
            <a:extLst>
              <a:ext uri="{FF2B5EF4-FFF2-40B4-BE49-F238E27FC236}">
                <a16:creationId xmlns:a16="http://schemas.microsoft.com/office/drawing/2014/main" id="{E11F7907-EFC1-40B5-A04C-7D492DBB35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4019" y="3595786"/>
            <a:ext cx="3204781" cy="2684363"/>
          </a:xfrm>
          <a:prstGeom prst="rect">
            <a:avLst/>
          </a:prstGeom>
        </p:spPr>
      </p:pic>
      <p:sp>
        <p:nvSpPr>
          <p:cNvPr id="8" name="Rectangle 7">
            <a:extLst>
              <a:ext uri="{FF2B5EF4-FFF2-40B4-BE49-F238E27FC236}">
                <a16:creationId xmlns:a16="http://schemas.microsoft.com/office/drawing/2014/main" id="{EE617C7B-3A28-4870-ABD1-F85798A62DBC}"/>
              </a:ext>
            </a:extLst>
          </p:cNvPr>
          <p:cNvSpPr/>
          <p:nvPr/>
        </p:nvSpPr>
        <p:spPr>
          <a:xfrm>
            <a:off x="6097409" y="3847584"/>
            <a:ext cx="5112297" cy="723275"/>
          </a:xfrm>
          <a:prstGeom prst="rect">
            <a:avLst/>
          </a:prstGeom>
        </p:spPr>
        <p:txBody>
          <a:bodyPr wrap="none">
            <a:spAutoFit/>
          </a:bodyPr>
          <a:lstStyle/>
          <a:p>
            <a:pPr>
              <a:spcAft>
                <a:spcPts val="600"/>
              </a:spcAft>
            </a:pPr>
            <a:r>
              <a:rPr lang="en-US" i="1" dirty="0">
                <a:latin typeface="Verdana" panose="020B0604030504040204" pitchFamily="34" charset="0"/>
                <a:ea typeface="Verdana" panose="020B0604030504040204" pitchFamily="34" charset="0"/>
              </a:rPr>
              <a:t>department(</a:t>
            </a:r>
            <a:r>
              <a:rPr lang="en-US" i="1" u="sng" dirty="0" err="1">
                <a:latin typeface="Verdana" panose="020B0604030504040204" pitchFamily="34" charset="0"/>
                <a:ea typeface="Verdana" panose="020B0604030504040204" pitchFamily="34" charset="0"/>
              </a:rPr>
              <a:t>dept_name</a:t>
            </a:r>
            <a:r>
              <a:rPr lang="en-US" i="1" dirty="0">
                <a:latin typeface="Verdana" panose="020B0604030504040204" pitchFamily="34" charset="0"/>
                <a:ea typeface="Verdana" panose="020B0604030504040204" pitchFamily="34" charset="0"/>
              </a:rPr>
              <a:t>, building, budget)</a:t>
            </a:r>
          </a:p>
          <a:p>
            <a:pPr>
              <a:spcAft>
                <a:spcPts val="600"/>
              </a:spcAft>
            </a:pPr>
            <a:r>
              <a:rPr lang="en-US" i="1" dirty="0">
                <a:latin typeface="Verdana" panose="020B0604030504040204" pitchFamily="34" charset="0"/>
                <a:ea typeface="Verdana" panose="020B0604030504040204" pitchFamily="34" charset="0"/>
              </a:rPr>
              <a:t>instructor(</a:t>
            </a:r>
            <a:r>
              <a:rPr lang="en-US" i="1" u="sng" dirty="0">
                <a:latin typeface="Verdana" panose="020B0604030504040204" pitchFamily="34" charset="0"/>
                <a:ea typeface="Verdana" panose="020B0604030504040204" pitchFamily="34" charset="0"/>
              </a:rPr>
              <a:t>ID</a:t>
            </a:r>
            <a:r>
              <a:rPr lang="en-US" i="1" dirty="0">
                <a:latin typeface="Verdana" panose="020B0604030504040204" pitchFamily="34" charset="0"/>
                <a:ea typeface="Verdana" panose="020B0604030504040204" pitchFamily="34" charset="0"/>
              </a:rPr>
              <a:t>, name, salary)</a:t>
            </a:r>
          </a:p>
        </p:txBody>
      </p:sp>
      <p:sp>
        <p:nvSpPr>
          <p:cNvPr id="9" name="Rectangle 8">
            <a:extLst>
              <a:ext uri="{FF2B5EF4-FFF2-40B4-BE49-F238E27FC236}">
                <a16:creationId xmlns:a16="http://schemas.microsoft.com/office/drawing/2014/main" id="{984B614D-CD57-420F-B250-9789AED48BB4}"/>
              </a:ext>
            </a:extLst>
          </p:cNvPr>
          <p:cNvSpPr/>
          <p:nvPr/>
        </p:nvSpPr>
        <p:spPr>
          <a:xfrm>
            <a:off x="6095999" y="4864155"/>
            <a:ext cx="3230372" cy="369332"/>
          </a:xfrm>
          <a:prstGeom prst="rect">
            <a:avLst/>
          </a:prstGeom>
        </p:spPr>
        <p:txBody>
          <a:bodyPr wrap="none">
            <a:spAutoFit/>
          </a:bodyPr>
          <a:lstStyle/>
          <a:p>
            <a:pPr>
              <a:spcAft>
                <a:spcPts val="600"/>
              </a:spcAft>
            </a:pPr>
            <a:r>
              <a:rPr lang="en-US" i="1" dirty="0" err="1">
                <a:latin typeface="Verdana" panose="020B0604030504040204" pitchFamily="34" charset="0"/>
                <a:ea typeface="Verdana" panose="020B0604030504040204" pitchFamily="34" charset="0"/>
              </a:rPr>
              <a:t>inst_dept</a:t>
            </a:r>
            <a:r>
              <a:rPr lang="en-US" i="1" dirty="0">
                <a:latin typeface="Verdana" panose="020B0604030504040204" pitchFamily="34" charset="0"/>
                <a:ea typeface="Verdana" panose="020B0604030504040204" pitchFamily="34" charset="0"/>
              </a:rPr>
              <a:t>(</a:t>
            </a:r>
            <a:r>
              <a:rPr lang="en-US" i="1" u="sng" dirty="0">
                <a:latin typeface="Verdana" panose="020B0604030504040204" pitchFamily="34" charset="0"/>
                <a:ea typeface="Verdana" panose="020B0604030504040204" pitchFamily="34" charset="0"/>
              </a:rPr>
              <a:t>ID</a:t>
            </a:r>
            <a:r>
              <a:rPr lang="en-US" i="1" dirty="0">
                <a:latin typeface="Verdana" panose="020B0604030504040204" pitchFamily="34" charset="0"/>
                <a:ea typeface="Verdana" panose="020B0604030504040204" pitchFamily="34" charset="0"/>
              </a:rPr>
              <a:t>, </a:t>
            </a:r>
            <a:r>
              <a:rPr lang="en-US" i="1" dirty="0" err="1">
                <a:latin typeface="Verdana" panose="020B0604030504040204" pitchFamily="34" charset="0"/>
                <a:ea typeface="Verdana" panose="020B0604030504040204" pitchFamily="34" charset="0"/>
              </a:rPr>
              <a:t>dept_name</a:t>
            </a:r>
            <a:r>
              <a:rPr lang="en-US" i="1" dirty="0">
                <a:latin typeface="Verdana" panose="020B0604030504040204" pitchFamily="34" charset="0"/>
                <a:ea typeface="Verdana" panose="020B0604030504040204" pitchFamily="34" charset="0"/>
              </a:rPr>
              <a:t>)</a:t>
            </a:r>
          </a:p>
        </p:txBody>
      </p:sp>
      <p:cxnSp>
        <p:nvCxnSpPr>
          <p:cNvPr id="13" name="Straight Connector 12">
            <a:extLst>
              <a:ext uri="{FF2B5EF4-FFF2-40B4-BE49-F238E27FC236}">
                <a16:creationId xmlns:a16="http://schemas.microsoft.com/office/drawing/2014/main" id="{2AC5D1AD-844F-465B-AA63-51C5C51B9613}"/>
              </a:ext>
            </a:extLst>
          </p:cNvPr>
          <p:cNvCxnSpPr>
            <a:cxnSpLocks/>
          </p:cNvCxnSpPr>
          <p:nvPr/>
        </p:nvCxnSpPr>
        <p:spPr>
          <a:xfrm>
            <a:off x="6095999" y="5057809"/>
            <a:ext cx="3230372"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3805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xit" presetSubtype="0" fill="hold" grpId="0" nodeType="withEffect">
                                  <p:stCondLst>
                                    <p:cond delay="0"/>
                                  </p:stCondLst>
                                  <p:childTnLst>
                                    <p:animEffect transition="out" filter="fade">
                                      <p:cBhvr>
                                        <p:cTn id="9" dur="500"/>
                                        <p:tgtEl>
                                          <p:spTgt spid="8"/>
                                        </p:tgtEl>
                                      </p:cBhvr>
                                    </p:animEffect>
                                    <p:set>
                                      <p:cBhvr>
                                        <p:cTn id="10" dur="1" fill="hold">
                                          <p:stCondLst>
                                            <p:cond delay="499"/>
                                          </p:stCondLst>
                                        </p:cTn>
                                        <p:tgtEl>
                                          <p:spTgt spid="8"/>
                                        </p:tgtEl>
                                        <p:attrNameLst>
                                          <p:attrName>style.visibility</p:attrName>
                                        </p:attrNameLst>
                                      </p:cBhvr>
                                      <p:to>
                                        <p:strVal val="hidden"/>
                                      </p:to>
                                    </p:set>
                                  </p:childTnLst>
                                </p:cTn>
                              </p:par>
                              <p:par>
                                <p:cTn id="11" presetID="10" presetClass="entr" presetSubtype="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C6E488D7-C4DC-4CC4-B2F3-1BABFB9C5923}"/>
              </a:ext>
            </a:extLst>
          </p:cNvPr>
          <p:cNvSpPr txBox="1"/>
          <p:nvPr/>
        </p:nvSpPr>
        <p:spPr>
          <a:xfrm>
            <a:off x="5621171" y="502334"/>
            <a:ext cx="6318209" cy="1477328"/>
          </a:xfrm>
          <a:prstGeom prst="rect">
            <a:avLst/>
          </a:prstGeom>
          <a:noFill/>
        </p:spPr>
        <p:txBody>
          <a:bodyPr wrap="square" rtlCol="0">
            <a:spAutoFit/>
          </a:bodyPr>
          <a:lstStyle/>
          <a:p>
            <a:pPr>
              <a:spcAft>
                <a:spcPts val="600"/>
              </a:spcAft>
            </a:pPr>
            <a:r>
              <a:rPr lang="en-US" sz="1400" i="1" dirty="0">
                <a:latin typeface="Verdana" panose="020B0604030504040204" pitchFamily="34" charset="0"/>
                <a:ea typeface="Verdana" panose="020B0604030504040204" pitchFamily="34" charset="0"/>
              </a:rPr>
              <a:t>classroom(</a:t>
            </a:r>
            <a:r>
              <a:rPr lang="en-US" sz="1400" i="1" u="sng" dirty="0">
                <a:latin typeface="Verdana" panose="020B0604030504040204" pitchFamily="34" charset="0"/>
                <a:ea typeface="Verdana" panose="020B0604030504040204" pitchFamily="34" charset="0"/>
              </a:rPr>
              <a:t>building, </a:t>
            </a:r>
            <a:r>
              <a:rPr lang="en-US" sz="1400" i="1" u="sng" dirty="0" err="1">
                <a:latin typeface="Verdana" panose="020B0604030504040204" pitchFamily="34" charset="0"/>
                <a:ea typeface="Verdana" panose="020B0604030504040204" pitchFamily="34" charset="0"/>
              </a:rPr>
              <a:t>room_number</a:t>
            </a:r>
            <a:r>
              <a:rPr lang="en-US" sz="1400" i="1" dirty="0">
                <a:latin typeface="Verdana" panose="020B0604030504040204" pitchFamily="34" charset="0"/>
                <a:ea typeface="Verdana" panose="020B0604030504040204" pitchFamily="34" charset="0"/>
              </a:rPr>
              <a:t>, capacity)</a:t>
            </a:r>
          </a:p>
          <a:p>
            <a:pPr>
              <a:spcAft>
                <a:spcPts val="600"/>
              </a:spcAft>
            </a:pPr>
            <a:r>
              <a:rPr lang="en-US" sz="1400" i="1" dirty="0">
                <a:latin typeface="Verdana" panose="020B0604030504040204" pitchFamily="34" charset="0"/>
                <a:ea typeface="Verdana" panose="020B0604030504040204" pitchFamily="34" charset="0"/>
              </a:rPr>
              <a:t>department(</a:t>
            </a:r>
            <a:r>
              <a:rPr lang="en-US" sz="1400" i="1" u="sng" dirty="0" err="1">
                <a:latin typeface="Verdana" panose="020B0604030504040204" pitchFamily="34" charset="0"/>
                <a:ea typeface="Verdana" panose="020B0604030504040204" pitchFamily="34" charset="0"/>
              </a:rPr>
              <a:t>dept_name</a:t>
            </a:r>
            <a:r>
              <a:rPr lang="en-US" sz="1400" i="1" dirty="0">
                <a:latin typeface="Verdana" panose="020B0604030504040204" pitchFamily="34" charset="0"/>
                <a:ea typeface="Verdana" panose="020B0604030504040204" pitchFamily="34" charset="0"/>
              </a:rPr>
              <a:t>, building, budget)</a:t>
            </a:r>
          </a:p>
          <a:p>
            <a:pPr>
              <a:spcAft>
                <a:spcPts val="600"/>
              </a:spcAft>
            </a:pPr>
            <a:r>
              <a:rPr lang="en-US" sz="1400" i="1" dirty="0">
                <a:latin typeface="Verdana" panose="020B0604030504040204" pitchFamily="34" charset="0"/>
                <a:ea typeface="Verdana" panose="020B0604030504040204" pitchFamily="34" charset="0"/>
              </a:rPr>
              <a:t>course(</a:t>
            </a:r>
            <a:r>
              <a:rPr lang="en-US" sz="1400" i="1" u="sng" dirty="0" err="1">
                <a:latin typeface="Verdana" panose="020B0604030504040204" pitchFamily="34" charset="0"/>
                <a:ea typeface="Verdana" panose="020B0604030504040204" pitchFamily="34" charset="0"/>
              </a:rPr>
              <a:t>course_id</a:t>
            </a:r>
            <a:r>
              <a:rPr lang="en-US" sz="1400" i="1" dirty="0">
                <a:latin typeface="Verdana" panose="020B0604030504040204" pitchFamily="34" charset="0"/>
                <a:ea typeface="Verdana" panose="020B0604030504040204" pitchFamily="34" charset="0"/>
              </a:rPr>
              <a:t>, title, </a:t>
            </a:r>
            <a:r>
              <a:rPr lang="en-US" sz="1400" i="1" dirty="0" err="1">
                <a:solidFill>
                  <a:srgbClr val="C00000"/>
                </a:solidFill>
                <a:latin typeface="Verdana" panose="020B0604030504040204" pitchFamily="34" charset="0"/>
                <a:ea typeface="Verdana" panose="020B0604030504040204" pitchFamily="34" charset="0"/>
              </a:rPr>
              <a:t>dept_name</a:t>
            </a:r>
            <a:r>
              <a:rPr lang="en-US" sz="1400" i="1" dirty="0">
                <a:latin typeface="Verdana" panose="020B0604030504040204" pitchFamily="34" charset="0"/>
                <a:ea typeface="Verdana" panose="020B0604030504040204" pitchFamily="34" charset="0"/>
              </a:rPr>
              <a:t>, credits)</a:t>
            </a:r>
          </a:p>
          <a:p>
            <a:pPr>
              <a:spcAft>
                <a:spcPts val="600"/>
              </a:spcAft>
            </a:pPr>
            <a:r>
              <a:rPr lang="en-US" sz="1400" i="1" dirty="0">
                <a:latin typeface="Verdana" panose="020B0604030504040204" pitchFamily="34" charset="0"/>
                <a:ea typeface="Verdana" panose="020B0604030504040204" pitchFamily="34" charset="0"/>
              </a:rPr>
              <a:t>instructor(</a:t>
            </a:r>
            <a:r>
              <a:rPr lang="en-US" sz="1400" i="1" u="sng" dirty="0">
                <a:latin typeface="Verdana" panose="020B0604030504040204" pitchFamily="34" charset="0"/>
                <a:ea typeface="Verdana" panose="020B0604030504040204" pitchFamily="34" charset="0"/>
              </a:rPr>
              <a:t>ID</a:t>
            </a:r>
            <a:r>
              <a:rPr lang="en-US" sz="1400" i="1" dirty="0">
                <a:latin typeface="Verdana" panose="020B0604030504040204" pitchFamily="34" charset="0"/>
                <a:ea typeface="Verdana" panose="020B0604030504040204" pitchFamily="34" charset="0"/>
              </a:rPr>
              <a:t>, name, </a:t>
            </a:r>
            <a:r>
              <a:rPr lang="en-US" sz="1400" i="1" dirty="0" err="1">
                <a:solidFill>
                  <a:srgbClr val="C00000"/>
                </a:solidFill>
                <a:latin typeface="Verdana" panose="020B0604030504040204" pitchFamily="34" charset="0"/>
                <a:ea typeface="Verdana" panose="020B0604030504040204" pitchFamily="34" charset="0"/>
              </a:rPr>
              <a:t>dept_name</a:t>
            </a:r>
            <a:r>
              <a:rPr lang="en-US" sz="1400" i="1" dirty="0">
                <a:latin typeface="Verdana" panose="020B0604030504040204" pitchFamily="34" charset="0"/>
                <a:ea typeface="Verdana" panose="020B0604030504040204" pitchFamily="34" charset="0"/>
              </a:rPr>
              <a:t>, salary)</a:t>
            </a:r>
          </a:p>
          <a:p>
            <a:pPr>
              <a:spcAft>
                <a:spcPts val="600"/>
              </a:spcAft>
            </a:pPr>
            <a:r>
              <a:rPr lang="en-US" sz="1400" i="1" dirty="0">
                <a:latin typeface="Verdana" panose="020B0604030504040204" pitchFamily="34" charset="0"/>
                <a:ea typeface="Verdana" panose="020B0604030504040204" pitchFamily="34" charset="0"/>
              </a:rPr>
              <a:t>student(</a:t>
            </a:r>
            <a:r>
              <a:rPr lang="en-US" sz="1400" i="1" u="sng" dirty="0">
                <a:latin typeface="Verdana" panose="020B0604030504040204" pitchFamily="34" charset="0"/>
                <a:ea typeface="Verdana" panose="020B0604030504040204" pitchFamily="34" charset="0"/>
              </a:rPr>
              <a:t>ID</a:t>
            </a:r>
            <a:r>
              <a:rPr lang="en-US" sz="1400" i="1" dirty="0">
                <a:latin typeface="Verdana" panose="020B0604030504040204" pitchFamily="34" charset="0"/>
                <a:ea typeface="Verdana" panose="020B0604030504040204" pitchFamily="34" charset="0"/>
              </a:rPr>
              <a:t>, name, </a:t>
            </a:r>
            <a:r>
              <a:rPr lang="en-US" sz="1400" i="1" dirty="0" err="1">
                <a:solidFill>
                  <a:srgbClr val="C00000"/>
                </a:solidFill>
                <a:latin typeface="Verdana" panose="020B0604030504040204" pitchFamily="34" charset="0"/>
                <a:ea typeface="Verdana" panose="020B0604030504040204" pitchFamily="34" charset="0"/>
              </a:rPr>
              <a:t>dept_name</a:t>
            </a:r>
            <a:r>
              <a:rPr lang="en-US" sz="1400" i="1" dirty="0">
                <a:latin typeface="Verdana" panose="020B0604030504040204" pitchFamily="34" charset="0"/>
                <a:ea typeface="Verdana" panose="020B0604030504040204" pitchFamily="34" charset="0"/>
              </a:rPr>
              <a:t>, </a:t>
            </a:r>
            <a:r>
              <a:rPr lang="en-US" sz="1400" i="1" dirty="0" err="1">
                <a:latin typeface="Verdana" panose="020B0604030504040204" pitchFamily="34" charset="0"/>
                <a:ea typeface="Verdana" panose="020B0604030504040204" pitchFamily="34" charset="0"/>
              </a:rPr>
              <a:t>tot_cred</a:t>
            </a:r>
            <a:r>
              <a:rPr lang="en-US" sz="1400" i="1" dirty="0">
                <a:latin typeface="Verdana" panose="020B0604030504040204" pitchFamily="34" charset="0"/>
                <a:ea typeface="Verdana" panose="020B0604030504040204" pitchFamily="34" charset="0"/>
              </a:rPr>
              <a:t>)</a:t>
            </a:r>
          </a:p>
        </p:txBody>
      </p:sp>
      <p:sp>
        <p:nvSpPr>
          <p:cNvPr id="4" name="TextBox 3">
            <a:extLst>
              <a:ext uri="{FF2B5EF4-FFF2-40B4-BE49-F238E27FC236}">
                <a16:creationId xmlns:a16="http://schemas.microsoft.com/office/drawing/2014/main" id="{EBC2523E-AB2C-4619-A9A0-A5B25C3A2A0D}"/>
              </a:ext>
            </a:extLst>
          </p:cNvPr>
          <p:cNvSpPr txBox="1"/>
          <p:nvPr/>
        </p:nvSpPr>
        <p:spPr>
          <a:xfrm>
            <a:off x="5621172" y="502334"/>
            <a:ext cx="6318209" cy="1477328"/>
          </a:xfrm>
          <a:prstGeom prst="rect">
            <a:avLst/>
          </a:prstGeom>
          <a:noFill/>
        </p:spPr>
        <p:txBody>
          <a:bodyPr wrap="square" rtlCol="0">
            <a:spAutoFit/>
          </a:bodyPr>
          <a:lstStyle/>
          <a:p>
            <a:pPr>
              <a:spcAft>
                <a:spcPts val="600"/>
              </a:spcAft>
            </a:pPr>
            <a:r>
              <a:rPr lang="en-US" sz="1400" i="1" dirty="0">
                <a:latin typeface="Verdana" panose="020B0604030504040204" pitchFamily="34" charset="0"/>
                <a:ea typeface="Verdana" panose="020B0604030504040204" pitchFamily="34" charset="0"/>
              </a:rPr>
              <a:t>classroom(</a:t>
            </a:r>
            <a:r>
              <a:rPr lang="en-US" sz="1400" i="1" u="sng" dirty="0">
                <a:latin typeface="Verdana" panose="020B0604030504040204" pitchFamily="34" charset="0"/>
                <a:ea typeface="Verdana" panose="020B0604030504040204" pitchFamily="34" charset="0"/>
              </a:rPr>
              <a:t>building, </a:t>
            </a:r>
            <a:r>
              <a:rPr lang="en-US" sz="1400" i="1" u="sng" dirty="0" err="1">
                <a:latin typeface="Verdana" panose="020B0604030504040204" pitchFamily="34" charset="0"/>
                <a:ea typeface="Verdana" panose="020B0604030504040204" pitchFamily="34" charset="0"/>
              </a:rPr>
              <a:t>room_number</a:t>
            </a:r>
            <a:r>
              <a:rPr lang="en-US" sz="1400" i="1" dirty="0">
                <a:latin typeface="Verdana" panose="020B0604030504040204" pitchFamily="34" charset="0"/>
                <a:ea typeface="Verdana" panose="020B0604030504040204" pitchFamily="34" charset="0"/>
              </a:rPr>
              <a:t>, capacity)</a:t>
            </a:r>
          </a:p>
          <a:p>
            <a:pPr>
              <a:spcAft>
                <a:spcPts val="600"/>
              </a:spcAft>
            </a:pPr>
            <a:r>
              <a:rPr lang="en-US" sz="1400" i="1" dirty="0">
                <a:latin typeface="Verdana" panose="020B0604030504040204" pitchFamily="34" charset="0"/>
                <a:ea typeface="Verdana" panose="020B0604030504040204" pitchFamily="34" charset="0"/>
              </a:rPr>
              <a:t>department(</a:t>
            </a:r>
            <a:r>
              <a:rPr lang="en-US" sz="1400" i="1" u="sng" dirty="0" err="1">
                <a:latin typeface="Verdana" panose="020B0604030504040204" pitchFamily="34" charset="0"/>
                <a:ea typeface="Verdana" panose="020B0604030504040204" pitchFamily="34" charset="0"/>
              </a:rPr>
              <a:t>dept_name</a:t>
            </a:r>
            <a:r>
              <a:rPr lang="en-US" sz="1400" i="1" dirty="0">
                <a:latin typeface="Verdana" panose="020B0604030504040204" pitchFamily="34" charset="0"/>
                <a:ea typeface="Verdana" panose="020B0604030504040204" pitchFamily="34" charset="0"/>
              </a:rPr>
              <a:t>, building, budget)</a:t>
            </a:r>
          </a:p>
          <a:p>
            <a:pPr>
              <a:spcAft>
                <a:spcPts val="600"/>
              </a:spcAft>
            </a:pPr>
            <a:r>
              <a:rPr lang="en-US" sz="1400" i="1" dirty="0">
                <a:latin typeface="Verdana" panose="020B0604030504040204" pitchFamily="34" charset="0"/>
                <a:ea typeface="Verdana" panose="020B0604030504040204" pitchFamily="34" charset="0"/>
              </a:rPr>
              <a:t>course(</a:t>
            </a:r>
            <a:r>
              <a:rPr lang="en-US" sz="1400" i="1" u="sng" dirty="0" err="1">
                <a:latin typeface="Verdana" panose="020B0604030504040204" pitchFamily="34" charset="0"/>
                <a:ea typeface="Verdana" panose="020B0604030504040204" pitchFamily="34" charset="0"/>
              </a:rPr>
              <a:t>course_id</a:t>
            </a:r>
            <a:r>
              <a:rPr lang="en-US" sz="1400" i="1" dirty="0">
                <a:latin typeface="Verdana" panose="020B0604030504040204" pitchFamily="34" charset="0"/>
                <a:ea typeface="Verdana" panose="020B0604030504040204" pitchFamily="34" charset="0"/>
              </a:rPr>
              <a:t>, title, credits)</a:t>
            </a:r>
          </a:p>
          <a:p>
            <a:pPr>
              <a:spcAft>
                <a:spcPts val="600"/>
              </a:spcAft>
            </a:pPr>
            <a:r>
              <a:rPr lang="en-US" sz="1400" i="1" dirty="0">
                <a:latin typeface="Verdana" panose="020B0604030504040204" pitchFamily="34" charset="0"/>
                <a:ea typeface="Verdana" panose="020B0604030504040204" pitchFamily="34" charset="0"/>
              </a:rPr>
              <a:t>instructor(</a:t>
            </a:r>
            <a:r>
              <a:rPr lang="en-US" sz="1400" i="1" u="sng" dirty="0">
                <a:latin typeface="Verdana" panose="020B0604030504040204" pitchFamily="34" charset="0"/>
                <a:ea typeface="Verdana" panose="020B0604030504040204" pitchFamily="34" charset="0"/>
              </a:rPr>
              <a:t>ID</a:t>
            </a:r>
            <a:r>
              <a:rPr lang="en-US" sz="1400" i="1" dirty="0">
                <a:latin typeface="Verdana" panose="020B0604030504040204" pitchFamily="34" charset="0"/>
                <a:ea typeface="Verdana" panose="020B0604030504040204" pitchFamily="34" charset="0"/>
              </a:rPr>
              <a:t>, name, salary)</a:t>
            </a:r>
          </a:p>
          <a:p>
            <a:pPr>
              <a:spcAft>
                <a:spcPts val="600"/>
              </a:spcAft>
            </a:pPr>
            <a:r>
              <a:rPr lang="en-US" sz="1400" i="1" dirty="0">
                <a:latin typeface="Verdana" panose="020B0604030504040204" pitchFamily="34" charset="0"/>
                <a:ea typeface="Verdana" panose="020B0604030504040204" pitchFamily="34" charset="0"/>
              </a:rPr>
              <a:t>student(</a:t>
            </a:r>
            <a:r>
              <a:rPr lang="en-US" sz="1400" i="1" u="sng" dirty="0">
                <a:latin typeface="Verdana" panose="020B0604030504040204" pitchFamily="34" charset="0"/>
                <a:ea typeface="Verdana" panose="020B0604030504040204" pitchFamily="34" charset="0"/>
              </a:rPr>
              <a:t>ID</a:t>
            </a:r>
            <a:r>
              <a:rPr lang="en-US" sz="1400" i="1" dirty="0">
                <a:latin typeface="Verdana" panose="020B0604030504040204" pitchFamily="34" charset="0"/>
                <a:ea typeface="Verdana" panose="020B0604030504040204" pitchFamily="34" charset="0"/>
              </a:rPr>
              <a:t>, name, </a:t>
            </a:r>
            <a:r>
              <a:rPr lang="en-US" sz="1400" i="1" dirty="0" err="1">
                <a:latin typeface="Verdana" panose="020B0604030504040204" pitchFamily="34" charset="0"/>
                <a:ea typeface="Verdana" panose="020B0604030504040204" pitchFamily="34" charset="0"/>
              </a:rPr>
              <a:t>tot_cred</a:t>
            </a:r>
            <a:r>
              <a:rPr lang="en-US" sz="1400" i="1" dirty="0">
                <a:latin typeface="Verdana" panose="020B0604030504040204" pitchFamily="34" charset="0"/>
                <a:ea typeface="Verdana" panose="020B0604030504040204" pitchFamily="34" charset="0"/>
              </a:rPr>
              <a:t>)</a:t>
            </a:r>
          </a:p>
        </p:txBody>
      </p:sp>
      <p:sp>
        <p:nvSpPr>
          <p:cNvPr id="15" name="TextBox 14">
            <a:extLst>
              <a:ext uri="{FF2B5EF4-FFF2-40B4-BE49-F238E27FC236}">
                <a16:creationId xmlns:a16="http://schemas.microsoft.com/office/drawing/2014/main" id="{8C36FFC5-E9B7-4604-BFB7-AA76BEEA0017}"/>
              </a:ext>
            </a:extLst>
          </p:cNvPr>
          <p:cNvSpPr txBox="1"/>
          <p:nvPr/>
        </p:nvSpPr>
        <p:spPr>
          <a:xfrm>
            <a:off x="5621168" y="2727909"/>
            <a:ext cx="6318209" cy="600164"/>
          </a:xfrm>
          <a:prstGeom prst="rect">
            <a:avLst/>
          </a:prstGeom>
          <a:noFill/>
        </p:spPr>
        <p:txBody>
          <a:bodyPr wrap="square" rtlCol="0">
            <a:spAutoFit/>
          </a:bodyPr>
          <a:lstStyle/>
          <a:p>
            <a:pPr>
              <a:spcAft>
                <a:spcPts val="600"/>
              </a:spcAft>
            </a:pPr>
            <a:r>
              <a:rPr lang="en-US" sz="1400" i="1" dirty="0">
                <a:latin typeface="Verdana" panose="020B0604030504040204" pitchFamily="34" charset="0"/>
                <a:ea typeface="Verdana" panose="020B0604030504040204" pitchFamily="34" charset="0"/>
              </a:rPr>
              <a:t>section(</a:t>
            </a:r>
            <a:r>
              <a:rPr lang="en-US" sz="1400" i="1" u="sng" dirty="0" err="1">
                <a:latin typeface="Verdana" panose="020B0604030504040204" pitchFamily="34" charset="0"/>
                <a:ea typeface="Verdana" panose="020B0604030504040204" pitchFamily="34" charset="0"/>
              </a:rPr>
              <a:t>course_id</a:t>
            </a:r>
            <a:r>
              <a:rPr lang="en-US" sz="1400" i="1" u="sng" dirty="0">
                <a:latin typeface="Verdana" panose="020B0604030504040204" pitchFamily="34" charset="0"/>
                <a:ea typeface="Verdana" panose="020B0604030504040204" pitchFamily="34" charset="0"/>
              </a:rPr>
              <a:t>, </a:t>
            </a:r>
            <a:r>
              <a:rPr lang="en-US" sz="1400" i="1" u="sng" dirty="0" err="1">
                <a:latin typeface="Verdana" panose="020B0604030504040204" pitchFamily="34" charset="0"/>
                <a:ea typeface="Verdana" panose="020B0604030504040204" pitchFamily="34" charset="0"/>
              </a:rPr>
              <a:t>sec_id</a:t>
            </a:r>
            <a:r>
              <a:rPr lang="en-US" sz="1400" i="1" u="sng" dirty="0">
                <a:latin typeface="Verdana" panose="020B0604030504040204" pitchFamily="34" charset="0"/>
                <a:ea typeface="Verdana" panose="020B0604030504040204" pitchFamily="34" charset="0"/>
              </a:rPr>
              <a:t>, semester, year</a:t>
            </a:r>
            <a:r>
              <a:rPr lang="en-US" sz="1400" i="1" dirty="0">
                <a:latin typeface="Verdana" panose="020B0604030504040204" pitchFamily="34" charset="0"/>
                <a:ea typeface="Verdana" panose="020B0604030504040204" pitchFamily="34" charset="0"/>
              </a:rPr>
              <a:t>, </a:t>
            </a:r>
            <a:r>
              <a:rPr lang="en-US" sz="1400" i="1" dirty="0">
                <a:solidFill>
                  <a:srgbClr val="C00000"/>
                </a:solidFill>
                <a:latin typeface="Verdana" panose="020B0604030504040204" pitchFamily="34" charset="0"/>
                <a:ea typeface="Verdana" panose="020B0604030504040204" pitchFamily="34" charset="0"/>
              </a:rPr>
              <a:t>building, </a:t>
            </a:r>
            <a:r>
              <a:rPr lang="en-US" sz="1400" i="1" dirty="0" err="1">
                <a:solidFill>
                  <a:srgbClr val="C00000"/>
                </a:solidFill>
                <a:latin typeface="Verdana" panose="020B0604030504040204" pitchFamily="34" charset="0"/>
                <a:ea typeface="Verdana" panose="020B0604030504040204" pitchFamily="34" charset="0"/>
              </a:rPr>
              <a:t>room_number</a:t>
            </a:r>
            <a:r>
              <a:rPr lang="en-US" sz="1400" i="1" dirty="0">
                <a:solidFill>
                  <a:srgbClr val="C00000"/>
                </a:solidFill>
                <a:latin typeface="Verdana" panose="020B0604030504040204" pitchFamily="34" charset="0"/>
                <a:ea typeface="Verdana" panose="020B0604030504040204" pitchFamily="34" charset="0"/>
              </a:rPr>
              <a:t>,</a:t>
            </a:r>
          </a:p>
          <a:p>
            <a:pPr>
              <a:spcAft>
                <a:spcPts val="600"/>
              </a:spcAft>
            </a:pPr>
            <a:r>
              <a:rPr lang="en-US" sz="1400" i="1" dirty="0">
                <a:solidFill>
                  <a:srgbClr val="C00000"/>
                </a:solidFill>
                <a:latin typeface="Verdana" panose="020B0604030504040204" pitchFamily="34" charset="0"/>
                <a:ea typeface="Verdana" panose="020B0604030504040204" pitchFamily="34" charset="0"/>
              </a:rPr>
              <a:t>           </a:t>
            </a:r>
            <a:r>
              <a:rPr lang="en-US" sz="1400" i="1" dirty="0" err="1">
                <a:solidFill>
                  <a:srgbClr val="C00000"/>
                </a:solidFill>
                <a:latin typeface="Verdana" panose="020B0604030504040204" pitchFamily="34" charset="0"/>
                <a:ea typeface="Verdana" panose="020B0604030504040204" pitchFamily="34" charset="0"/>
              </a:rPr>
              <a:t>time_slot_id</a:t>
            </a:r>
            <a:r>
              <a:rPr lang="en-US" sz="1400" i="1" dirty="0">
                <a:latin typeface="Verdana" panose="020B0604030504040204" pitchFamily="34" charset="0"/>
                <a:ea typeface="Verdana" panose="020B0604030504040204" pitchFamily="34" charset="0"/>
              </a:rPr>
              <a:t>)</a:t>
            </a:r>
          </a:p>
        </p:txBody>
      </p:sp>
      <p:pic>
        <p:nvPicPr>
          <p:cNvPr id="10" name="Picture 9">
            <a:extLst>
              <a:ext uri="{FF2B5EF4-FFF2-40B4-BE49-F238E27FC236}">
                <a16:creationId xmlns:a16="http://schemas.microsoft.com/office/drawing/2014/main" id="{43707A59-9AFE-4615-AC8C-98DF2411DC05}"/>
              </a:ext>
            </a:extLst>
          </p:cNvPr>
          <p:cNvPicPr>
            <a:picLocks noChangeAspect="1"/>
          </p:cNvPicPr>
          <p:nvPr/>
        </p:nvPicPr>
        <p:blipFill rotWithShape="1">
          <a:blip r:embed="rId3"/>
          <a:srcRect r="-2934"/>
          <a:stretch/>
        </p:blipFill>
        <p:spPr>
          <a:xfrm>
            <a:off x="107986" y="1103249"/>
            <a:ext cx="5513185" cy="4895850"/>
          </a:xfrm>
          <a:prstGeom prst="rect">
            <a:avLst/>
          </a:prstGeom>
        </p:spPr>
      </p:pic>
      <p:sp>
        <p:nvSpPr>
          <p:cNvPr id="5" name="TextBox 4">
            <a:extLst>
              <a:ext uri="{FF2B5EF4-FFF2-40B4-BE49-F238E27FC236}">
                <a16:creationId xmlns:a16="http://schemas.microsoft.com/office/drawing/2014/main" id="{C5E167BA-EDFB-4593-A46F-59BFEA507CE8}"/>
              </a:ext>
            </a:extLst>
          </p:cNvPr>
          <p:cNvSpPr txBox="1"/>
          <p:nvPr/>
        </p:nvSpPr>
        <p:spPr>
          <a:xfrm>
            <a:off x="5621171" y="2199897"/>
            <a:ext cx="6318209" cy="307777"/>
          </a:xfrm>
          <a:prstGeom prst="rect">
            <a:avLst/>
          </a:prstGeom>
          <a:noFill/>
        </p:spPr>
        <p:txBody>
          <a:bodyPr wrap="square" rtlCol="0">
            <a:spAutoFit/>
          </a:bodyPr>
          <a:lstStyle/>
          <a:p>
            <a:pPr>
              <a:spcAft>
                <a:spcPts val="600"/>
              </a:spcAft>
            </a:pPr>
            <a:r>
              <a:rPr lang="en-US" sz="1400" i="1" dirty="0" err="1">
                <a:latin typeface="Verdana" panose="020B0604030504040204" pitchFamily="34" charset="0"/>
                <a:ea typeface="Verdana" panose="020B0604030504040204" pitchFamily="34" charset="0"/>
              </a:rPr>
              <a:t>time_slot</a:t>
            </a:r>
            <a:r>
              <a:rPr lang="en-US" sz="1400" i="1" dirty="0">
                <a:latin typeface="Verdana" panose="020B0604030504040204" pitchFamily="34" charset="0"/>
                <a:ea typeface="Verdana" panose="020B0604030504040204" pitchFamily="34" charset="0"/>
              </a:rPr>
              <a:t>(</a:t>
            </a:r>
            <a:r>
              <a:rPr lang="en-US" sz="1400" i="1" u="sng" dirty="0" err="1">
                <a:latin typeface="Verdana" panose="020B0604030504040204" pitchFamily="34" charset="0"/>
                <a:ea typeface="Verdana" panose="020B0604030504040204" pitchFamily="34" charset="0"/>
              </a:rPr>
              <a:t>time_slot_id</a:t>
            </a:r>
            <a:r>
              <a:rPr lang="en-US" sz="1400" i="1" u="sng" dirty="0">
                <a:latin typeface="Verdana" panose="020B0604030504040204" pitchFamily="34" charset="0"/>
                <a:ea typeface="Verdana" panose="020B0604030504040204" pitchFamily="34" charset="0"/>
              </a:rPr>
              <a:t>, day, </a:t>
            </a:r>
            <a:r>
              <a:rPr lang="en-US" sz="1400" i="1" u="sng" dirty="0" err="1">
                <a:latin typeface="Verdana" panose="020B0604030504040204" pitchFamily="34" charset="0"/>
                <a:ea typeface="Verdana" panose="020B0604030504040204" pitchFamily="34" charset="0"/>
              </a:rPr>
              <a:t>start_time</a:t>
            </a:r>
            <a:r>
              <a:rPr lang="en-US" sz="1400" i="1" dirty="0">
                <a:latin typeface="Verdana" panose="020B0604030504040204" pitchFamily="34" charset="0"/>
                <a:ea typeface="Verdana" panose="020B0604030504040204" pitchFamily="34" charset="0"/>
              </a:rPr>
              <a:t>, </a:t>
            </a:r>
            <a:r>
              <a:rPr lang="en-US" sz="1400" i="1" dirty="0" err="1">
                <a:latin typeface="Verdana" panose="020B0604030504040204" pitchFamily="34" charset="0"/>
                <a:ea typeface="Verdana" panose="020B0604030504040204" pitchFamily="34" charset="0"/>
              </a:rPr>
              <a:t>end_time</a:t>
            </a:r>
            <a:r>
              <a:rPr lang="en-US" sz="1400" i="1" dirty="0">
                <a:latin typeface="Verdana" panose="020B0604030504040204" pitchFamily="34" charset="0"/>
                <a:ea typeface="Verdana" panose="020B0604030504040204" pitchFamily="34" charset="0"/>
              </a:rPr>
              <a:t>)</a:t>
            </a:r>
          </a:p>
        </p:txBody>
      </p:sp>
      <p:sp>
        <p:nvSpPr>
          <p:cNvPr id="6" name="TextBox 5">
            <a:extLst>
              <a:ext uri="{FF2B5EF4-FFF2-40B4-BE49-F238E27FC236}">
                <a16:creationId xmlns:a16="http://schemas.microsoft.com/office/drawing/2014/main" id="{B5B37F17-902C-49E7-9506-139436934B68}"/>
              </a:ext>
            </a:extLst>
          </p:cNvPr>
          <p:cNvSpPr txBox="1"/>
          <p:nvPr/>
        </p:nvSpPr>
        <p:spPr>
          <a:xfrm>
            <a:off x="5621171" y="2728187"/>
            <a:ext cx="5408343" cy="307777"/>
          </a:xfrm>
          <a:prstGeom prst="rect">
            <a:avLst/>
          </a:prstGeom>
          <a:noFill/>
        </p:spPr>
        <p:txBody>
          <a:bodyPr wrap="square" rtlCol="0">
            <a:spAutoFit/>
          </a:bodyPr>
          <a:lstStyle/>
          <a:p>
            <a:pPr>
              <a:spcAft>
                <a:spcPts val="600"/>
              </a:spcAft>
            </a:pPr>
            <a:r>
              <a:rPr lang="en-US" sz="1400" i="1" dirty="0">
                <a:latin typeface="Verdana" panose="020B0604030504040204" pitchFamily="34" charset="0"/>
                <a:ea typeface="Verdana" panose="020B0604030504040204" pitchFamily="34" charset="0"/>
              </a:rPr>
              <a:t>section(</a:t>
            </a:r>
            <a:r>
              <a:rPr lang="en-US" sz="1400" i="1" u="sng" dirty="0" err="1">
                <a:latin typeface="Verdana" panose="020B0604030504040204" pitchFamily="34" charset="0"/>
                <a:ea typeface="Verdana" panose="020B0604030504040204" pitchFamily="34" charset="0"/>
              </a:rPr>
              <a:t>course_id</a:t>
            </a:r>
            <a:r>
              <a:rPr lang="en-US" sz="1400" i="1" u="sng" dirty="0">
                <a:latin typeface="Verdana" panose="020B0604030504040204" pitchFamily="34" charset="0"/>
                <a:ea typeface="Verdana" panose="020B0604030504040204" pitchFamily="34" charset="0"/>
              </a:rPr>
              <a:t>, </a:t>
            </a:r>
            <a:r>
              <a:rPr lang="en-US" sz="1400" i="1" u="sng" dirty="0" err="1">
                <a:latin typeface="Verdana" panose="020B0604030504040204" pitchFamily="34" charset="0"/>
                <a:ea typeface="Verdana" panose="020B0604030504040204" pitchFamily="34" charset="0"/>
              </a:rPr>
              <a:t>sec_id</a:t>
            </a:r>
            <a:r>
              <a:rPr lang="en-US" sz="1400" i="1" u="sng" dirty="0">
                <a:latin typeface="Verdana" panose="020B0604030504040204" pitchFamily="34" charset="0"/>
                <a:ea typeface="Verdana" panose="020B0604030504040204" pitchFamily="34" charset="0"/>
              </a:rPr>
              <a:t>, semester, year</a:t>
            </a:r>
            <a:r>
              <a:rPr lang="en-US" sz="1400" i="1" dirty="0">
                <a:latin typeface="Verdana" panose="020B0604030504040204" pitchFamily="34" charset="0"/>
                <a:ea typeface="Verdana" panose="020B0604030504040204" pitchFamily="34" charset="0"/>
              </a:rPr>
              <a:t>)</a:t>
            </a:r>
          </a:p>
        </p:txBody>
      </p:sp>
      <p:sp>
        <p:nvSpPr>
          <p:cNvPr id="7" name="TextBox 6">
            <a:extLst>
              <a:ext uri="{FF2B5EF4-FFF2-40B4-BE49-F238E27FC236}">
                <a16:creationId xmlns:a16="http://schemas.microsoft.com/office/drawing/2014/main" id="{C8176537-CB7C-4773-9494-2C4D951939DB}"/>
              </a:ext>
            </a:extLst>
          </p:cNvPr>
          <p:cNvSpPr txBox="1"/>
          <p:nvPr/>
        </p:nvSpPr>
        <p:spPr>
          <a:xfrm>
            <a:off x="5621170" y="3548577"/>
            <a:ext cx="6451524" cy="2939266"/>
          </a:xfrm>
          <a:prstGeom prst="rect">
            <a:avLst/>
          </a:prstGeom>
          <a:noFill/>
        </p:spPr>
        <p:txBody>
          <a:bodyPr wrap="square" rtlCol="0">
            <a:spAutoFit/>
          </a:bodyPr>
          <a:lstStyle/>
          <a:p>
            <a:pPr>
              <a:spcAft>
                <a:spcPts val="600"/>
              </a:spcAft>
            </a:pPr>
            <a:r>
              <a:rPr lang="en-US" sz="1400" i="1" dirty="0">
                <a:latin typeface="Verdana" panose="020B0604030504040204" pitchFamily="34" charset="0"/>
                <a:ea typeface="Verdana" panose="020B0604030504040204" pitchFamily="34" charset="0"/>
              </a:rPr>
              <a:t>teaches(</a:t>
            </a:r>
            <a:r>
              <a:rPr lang="en-US" sz="1400" i="1" u="sng" dirty="0">
                <a:latin typeface="Verdana" panose="020B0604030504040204" pitchFamily="34" charset="0"/>
                <a:ea typeface="Verdana" panose="020B0604030504040204" pitchFamily="34" charset="0"/>
              </a:rPr>
              <a:t>ID, </a:t>
            </a:r>
            <a:r>
              <a:rPr lang="en-US" sz="1400" i="1" u="sng" dirty="0" err="1">
                <a:latin typeface="Verdana" panose="020B0604030504040204" pitchFamily="34" charset="0"/>
                <a:ea typeface="Verdana" panose="020B0604030504040204" pitchFamily="34" charset="0"/>
              </a:rPr>
              <a:t>course_id</a:t>
            </a:r>
            <a:r>
              <a:rPr lang="en-US" sz="1400" i="1" u="sng" dirty="0">
                <a:latin typeface="Verdana" panose="020B0604030504040204" pitchFamily="34" charset="0"/>
                <a:ea typeface="Verdana" panose="020B0604030504040204" pitchFamily="34" charset="0"/>
              </a:rPr>
              <a:t>, </a:t>
            </a:r>
            <a:r>
              <a:rPr lang="en-US" sz="1400" i="1" u="sng" dirty="0" err="1">
                <a:latin typeface="Verdana" panose="020B0604030504040204" pitchFamily="34" charset="0"/>
                <a:ea typeface="Verdana" panose="020B0604030504040204" pitchFamily="34" charset="0"/>
              </a:rPr>
              <a:t>sec_id</a:t>
            </a:r>
            <a:r>
              <a:rPr lang="en-US" sz="1400" i="1" u="sng" dirty="0">
                <a:latin typeface="Verdana" panose="020B0604030504040204" pitchFamily="34" charset="0"/>
                <a:ea typeface="Verdana" panose="020B0604030504040204" pitchFamily="34" charset="0"/>
              </a:rPr>
              <a:t>, semester, year</a:t>
            </a:r>
            <a:r>
              <a:rPr lang="en-US" sz="1400" i="1" dirty="0">
                <a:latin typeface="Verdana" panose="020B0604030504040204" pitchFamily="34" charset="0"/>
                <a:ea typeface="Verdana" panose="020B0604030504040204" pitchFamily="34" charset="0"/>
              </a:rPr>
              <a:t>)</a:t>
            </a:r>
          </a:p>
          <a:p>
            <a:pPr>
              <a:spcAft>
                <a:spcPts val="600"/>
              </a:spcAft>
            </a:pPr>
            <a:r>
              <a:rPr lang="en-US" sz="1400" i="1" dirty="0">
                <a:latin typeface="Verdana" panose="020B0604030504040204" pitchFamily="34" charset="0"/>
                <a:ea typeface="Verdana" panose="020B0604030504040204" pitchFamily="34" charset="0"/>
              </a:rPr>
              <a:t>takes(</a:t>
            </a:r>
            <a:r>
              <a:rPr lang="en-US" sz="1400" i="1" u="sng" dirty="0">
                <a:latin typeface="Verdana" panose="020B0604030504040204" pitchFamily="34" charset="0"/>
                <a:ea typeface="Verdana" panose="020B0604030504040204" pitchFamily="34" charset="0"/>
              </a:rPr>
              <a:t>ID, </a:t>
            </a:r>
            <a:r>
              <a:rPr lang="en-US" sz="1400" i="1" u="sng" dirty="0" err="1">
                <a:latin typeface="Verdana" panose="020B0604030504040204" pitchFamily="34" charset="0"/>
                <a:ea typeface="Verdana" panose="020B0604030504040204" pitchFamily="34" charset="0"/>
              </a:rPr>
              <a:t>course_id</a:t>
            </a:r>
            <a:r>
              <a:rPr lang="en-US" sz="1400" i="1" u="sng" dirty="0">
                <a:latin typeface="Verdana" panose="020B0604030504040204" pitchFamily="34" charset="0"/>
                <a:ea typeface="Verdana" panose="020B0604030504040204" pitchFamily="34" charset="0"/>
              </a:rPr>
              <a:t>, </a:t>
            </a:r>
            <a:r>
              <a:rPr lang="en-US" sz="1400" i="1" u="sng" dirty="0" err="1">
                <a:latin typeface="Verdana" panose="020B0604030504040204" pitchFamily="34" charset="0"/>
                <a:ea typeface="Verdana" panose="020B0604030504040204" pitchFamily="34" charset="0"/>
              </a:rPr>
              <a:t>sec_id</a:t>
            </a:r>
            <a:r>
              <a:rPr lang="en-US" sz="1400" i="1" u="sng" dirty="0">
                <a:latin typeface="Verdana" panose="020B0604030504040204" pitchFamily="34" charset="0"/>
                <a:ea typeface="Verdana" panose="020B0604030504040204" pitchFamily="34" charset="0"/>
              </a:rPr>
              <a:t>, semester, year</a:t>
            </a:r>
            <a:r>
              <a:rPr lang="en-US" sz="1400" i="1" dirty="0">
                <a:latin typeface="Verdana" panose="020B0604030504040204" pitchFamily="34" charset="0"/>
                <a:ea typeface="Verdana" panose="020B0604030504040204" pitchFamily="34" charset="0"/>
              </a:rPr>
              <a:t>, grade)</a:t>
            </a:r>
          </a:p>
          <a:p>
            <a:pPr>
              <a:spcAft>
                <a:spcPts val="600"/>
              </a:spcAft>
            </a:pPr>
            <a:r>
              <a:rPr lang="en-US" sz="1400" i="1" dirty="0">
                <a:latin typeface="Verdana" panose="020B0604030504040204" pitchFamily="34" charset="0"/>
                <a:ea typeface="Verdana" panose="020B0604030504040204" pitchFamily="34" charset="0"/>
              </a:rPr>
              <a:t>advisor(</a:t>
            </a:r>
            <a:r>
              <a:rPr lang="en-US" sz="1400" i="1" u="sng" dirty="0" err="1">
                <a:latin typeface="Verdana" panose="020B0604030504040204" pitchFamily="34" charset="0"/>
                <a:ea typeface="Verdana" panose="020B0604030504040204" pitchFamily="34" charset="0"/>
              </a:rPr>
              <a:t>s_ID</a:t>
            </a:r>
            <a:r>
              <a:rPr lang="en-US" sz="1400" i="1" dirty="0">
                <a:latin typeface="Verdana" panose="020B0604030504040204" pitchFamily="34" charset="0"/>
                <a:ea typeface="Verdana" panose="020B0604030504040204" pitchFamily="34" charset="0"/>
              </a:rPr>
              <a:t>, </a:t>
            </a:r>
            <a:r>
              <a:rPr lang="en-US" sz="1400" i="1" dirty="0" err="1">
                <a:latin typeface="Verdana" panose="020B0604030504040204" pitchFamily="34" charset="0"/>
                <a:ea typeface="Verdana" panose="020B0604030504040204" pitchFamily="34" charset="0"/>
              </a:rPr>
              <a:t>i_ID</a:t>
            </a:r>
            <a:r>
              <a:rPr lang="en-US" sz="1400" i="1" dirty="0">
                <a:latin typeface="Verdana" panose="020B0604030504040204" pitchFamily="34" charset="0"/>
                <a:ea typeface="Verdana" panose="020B0604030504040204" pitchFamily="34" charset="0"/>
              </a:rPr>
              <a:t>)</a:t>
            </a:r>
          </a:p>
          <a:p>
            <a:pPr>
              <a:spcAft>
                <a:spcPts val="600"/>
              </a:spcAft>
            </a:pPr>
            <a:r>
              <a:rPr lang="en-US" sz="1400" i="1" dirty="0" err="1">
                <a:latin typeface="Verdana" panose="020B0604030504040204" pitchFamily="34" charset="0"/>
                <a:ea typeface="Verdana" panose="020B0604030504040204" pitchFamily="34" charset="0"/>
              </a:rPr>
              <a:t>prereq</a:t>
            </a:r>
            <a:r>
              <a:rPr lang="en-US" sz="1400" i="1" dirty="0">
                <a:latin typeface="Verdana" panose="020B0604030504040204" pitchFamily="34" charset="0"/>
                <a:ea typeface="Verdana" panose="020B0604030504040204" pitchFamily="34" charset="0"/>
              </a:rPr>
              <a:t>(</a:t>
            </a:r>
            <a:r>
              <a:rPr lang="en-US" sz="1400" i="1" u="sng" dirty="0" err="1">
                <a:latin typeface="Verdana" panose="020B0604030504040204" pitchFamily="34" charset="0"/>
                <a:ea typeface="Verdana" panose="020B0604030504040204" pitchFamily="34" charset="0"/>
              </a:rPr>
              <a:t>course_id</a:t>
            </a:r>
            <a:r>
              <a:rPr lang="en-US" sz="1400" i="1" u="sng" dirty="0">
                <a:latin typeface="Verdana" panose="020B0604030504040204" pitchFamily="34" charset="0"/>
                <a:ea typeface="Verdana" panose="020B0604030504040204" pitchFamily="34" charset="0"/>
              </a:rPr>
              <a:t>, </a:t>
            </a:r>
            <a:r>
              <a:rPr lang="en-US" sz="1400" i="1" u="sng" dirty="0" err="1">
                <a:latin typeface="Verdana" panose="020B0604030504040204" pitchFamily="34" charset="0"/>
                <a:ea typeface="Verdana" panose="020B0604030504040204" pitchFamily="34" charset="0"/>
              </a:rPr>
              <a:t>prereq_id</a:t>
            </a:r>
            <a:r>
              <a:rPr lang="en-US" sz="1400" i="1" dirty="0">
                <a:latin typeface="Verdana" panose="020B0604030504040204" pitchFamily="34" charset="0"/>
                <a:ea typeface="Verdana" panose="020B0604030504040204" pitchFamily="34" charset="0"/>
              </a:rPr>
              <a:t>)</a:t>
            </a:r>
          </a:p>
          <a:p>
            <a:pPr>
              <a:spcAft>
                <a:spcPts val="600"/>
              </a:spcAft>
            </a:pPr>
            <a:r>
              <a:rPr lang="en-US" sz="1400" i="1" dirty="0" err="1">
                <a:latin typeface="Verdana" panose="020B0604030504040204" pitchFamily="34" charset="0"/>
                <a:ea typeface="Verdana" panose="020B0604030504040204" pitchFamily="34" charset="0"/>
              </a:rPr>
              <a:t>sec_course</a:t>
            </a:r>
            <a:r>
              <a:rPr lang="en-US" sz="1400" i="1" dirty="0">
                <a:latin typeface="Verdana" panose="020B0604030504040204" pitchFamily="34" charset="0"/>
                <a:ea typeface="Verdana" panose="020B0604030504040204" pitchFamily="34" charset="0"/>
              </a:rPr>
              <a:t>(</a:t>
            </a:r>
            <a:r>
              <a:rPr lang="en-US" sz="1400" i="1" u="sng" dirty="0" err="1">
                <a:latin typeface="Verdana" panose="020B0604030504040204" pitchFamily="34" charset="0"/>
                <a:ea typeface="Verdana" panose="020B0604030504040204" pitchFamily="34" charset="0"/>
              </a:rPr>
              <a:t>course_id</a:t>
            </a:r>
            <a:r>
              <a:rPr lang="en-US" sz="1400" i="1" u="sng" dirty="0">
                <a:latin typeface="Verdana" panose="020B0604030504040204" pitchFamily="34" charset="0"/>
                <a:ea typeface="Verdana" panose="020B0604030504040204" pitchFamily="34" charset="0"/>
              </a:rPr>
              <a:t>, </a:t>
            </a:r>
            <a:r>
              <a:rPr lang="en-US" sz="1400" i="1" u="sng" dirty="0" err="1">
                <a:latin typeface="Verdana" panose="020B0604030504040204" pitchFamily="34" charset="0"/>
                <a:ea typeface="Verdana" panose="020B0604030504040204" pitchFamily="34" charset="0"/>
              </a:rPr>
              <a:t>sec_id</a:t>
            </a:r>
            <a:r>
              <a:rPr lang="en-US" sz="1400" i="1" u="sng" dirty="0">
                <a:latin typeface="Verdana" panose="020B0604030504040204" pitchFamily="34" charset="0"/>
                <a:ea typeface="Verdana" panose="020B0604030504040204" pitchFamily="34" charset="0"/>
              </a:rPr>
              <a:t>, semester, year</a:t>
            </a:r>
            <a:r>
              <a:rPr lang="en-US" sz="1400" i="1" dirty="0">
                <a:latin typeface="Verdana" panose="020B0604030504040204" pitchFamily="34" charset="0"/>
                <a:ea typeface="Verdana" panose="020B0604030504040204" pitchFamily="34" charset="0"/>
              </a:rPr>
              <a:t>)</a:t>
            </a:r>
          </a:p>
          <a:p>
            <a:pPr>
              <a:spcAft>
                <a:spcPts val="600"/>
              </a:spcAft>
            </a:pPr>
            <a:r>
              <a:rPr lang="en-US" sz="1400" i="1" dirty="0" err="1">
                <a:latin typeface="Verdana" panose="020B0604030504040204" pitchFamily="34" charset="0"/>
                <a:ea typeface="Verdana" panose="020B0604030504040204" pitchFamily="34" charset="0"/>
              </a:rPr>
              <a:t>sec_time_slot</a:t>
            </a:r>
            <a:r>
              <a:rPr lang="en-US" sz="1400" i="1" dirty="0">
                <a:latin typeface="Verdana" panose="020B0604030504040204" pitchFamily="34" charset="0"/>
                <a:ea typeface="Verdana" panose="020B0604030504040204" pitchFamily="34" charset="0"/>
              </a:rPr>
              <a:t>(</a:t>
            </a:r>
            <a:r>
              <a:rPr lang="en-US" sz="1400" i="1" u="sng" dirty="0" err="1">
                <a:latin typeface="Verdana" panose="020B0604030504040204" pitchFamily="34" charset="0"/>
                <a:ea typeface="Verdana" panose="020B0604030504040204" pitchFamily="34" charset="0"/>
              </a:rPr>
              <a:t>course_id</a:t>
            </a:r>
            <a:r>
              <a:rPr lang="en-US" sz="1400" i="1" u="sng" dirty="0">
                <a:latin typeface="Verdana" panose="020B0604030504040204" pitchFamily="34" charset="0"/>
                <a:ea typeface="Verdana" panose="020B0604030504040204" pitchFamily="34" charset="0"/>
              </a:rPr>
              <a:t>, </a:t>
            </a:r>
            <a:r>
              <a:rPr lang="en-US" sz="1400" i="1" u="sng" dirty="0" err="1">
                <a:latin typeface="Verdana" panose="020B0604030504040204" pitchFamily="34" charset="0"/>
                <a:ea typeface="Verdana" panose="020B0604030504040204" pitchFamily="34" charset="0"/>
              </a:rPr>
              <a:t>sec_id</a:t>
            </a:r>
            <a:r>
              <a:rPr lang="en-US" sz="1400" i="1" u="sng" dirty="0">
                <a:latin typeface="Verdana" panose="020B0604030504040204" pitchFamily="34" charset="0"/>
                <a:ea typeface="Verdana" panose="020B0604030504040204" pitchFamily="34" charset="0"/>
              </a:rPr>
              <a:t>, semester, year</a:t>
            </a:r>
            <a:r>
              <a:rPr lang="en-US" sz="1400" i="1" dirty="0">
                <a:latin typeface="Verdana" panose="020B0604030504040204" pitchFamily="34" charset="0"/>
                <a:ea typeface="Verdana" panose="020B0604030504040204" pitchFamily="34" charset="0"/>
              </a:rPr>
              <a:t>, </a:t>
            </a:r>
            <a:r>
              <a:rPr lang="en-US" sz="1400" i="1" dirty="0" err="1">
                <a:latin typeface="Verdana" panose="020B0604030504040204" pitchFamily="34" charset="0"/>
                <a:ea typeface="Verdana" panose="020B0604030504040204" pitchFamily="34" charset="0"/>
              </a:rPr>
              <a:t>time_slot_id</a:t>
            </a:r>
            <a:r>
              <a:rPr lang="en-US" sz="1400" i="1" dirty="0">
                <a:latin typeface="Verdana" panose="020B0604030504040204" pitchFamily="34" charset="0"/>
                <a:ea typeface="Verdana" panose="020B0604030504040204" pitchFamily="34" charset="0"/>
              </a:rPr>
              <a:t>)</a:t>
            </a:r>
          </a:p>
          <a:p>
            <a:pPr>
              <a:spcAft>
                <a:spcPts val="600"/>
              </a:spcAft>
            </a:pPr>
            <a:r>
              <a:rPr lang="en-US" sz="1400" i="1" dirty="0" err="1">
                <a:latin typeface="Verdana" panose="020B0604030504040204" pitchFamily="34" charset="0"/>
                <a:ea typeface="Verdana" panose="020B0604030504040204" pitchFamily="34" charset="0"/>
              </a:rPr>
              <a:t>sec_class</a:t>
            </a:r>
            <a:r>
              <a:rPr lang="en-US" sz="1400" i="1" dirty="0">
                <a:latin typeface="Verdana" panose="020B0604030504040204" pitchFamily="34" charset="0"/>
                <a:ea typeface="Verdana" panose="020B0604030504040204" pitchFamily="34" charset="0"/>
              </a:rPr>
              <a:t>(</a:t>
            </a:r>
            <a:r>
              <a:rPr lang="en-US" sz="1400" i="1" u="sng" dirty="0" err="1">
                <a:latin typeface="Verdana" panose="020B0604030504040204" pitchFamily="34" charset="0"/>
                <a:ea typeface="Verdana" panose="020B0604030504040204" pitchFamily="34" charset="0"/>
              </a:rPr>
              <a:t>course_id</a:t>
            </a:r>
            <a:r>
              <a:rPr lang="en-US" sz="1400" i="1" u="sng" dirty="0">
                <a:latin typeface="Verdana" panose="020B0604030504040204" pitchFamily="34" charset="0"/>
                <a:ea typeface="Verdana" panose="020B0604030504040204" pitchFamily="34" charset="0"/>
              </a:rPr>
              <a:t>, </a:t>
            </a:r>
            <a:r>
              <a:rPr lang="en-US" sz="1400" i="1" u="sng" dirty="0" err="1">
                <a:latin typeface="Verdana" panose="020B0604030504040204" pitchFamily="34" charset="0"/>
                <a:ea typeface="Verdana" panose="020B0604030504040204" pitchFamily="34" charset="0"/>
              </a:rPr>
              <a:t>sec_id</a:t>
            </a:r>
            <a:r>
              <a:rPr lang="en-US" sz="1400" i="1" u="sng" dirty="0">
                <a:latin typeface="Verdana" panose="020B0604030504040204" pitchFamily="34" charset="0"/>
                <a:ea typeface="Verdana" panose="020B0604030504040204" pitchFamily="34" charset="0"/>
              </a:rPr>
              <a:t>, semester, year</a:t>
            </a:r>
            <a:r>
              <a:rPr lang="en-US" sz="1400" i="1" dirty="0">
                <a:latin typeface="Verdana" panose="020B0604030504040204" pitchFamily="34" charset="0"/>
                <a:ea typeface="Verdana" panose="020B0604030504040204" pitchFamily="34" charset="0"/>
              </a:rPr>
              <a:t>, building, </a:t>
            </a:r>
            <a:r>
              <a:rPr lang="en-US" sz="1400" i="1" dirty="0" err="1">
                <a:latin typeface="Verdana" panose="020B0604030504040204" pitchFamily="34" charset="0"/>
                <a:ea typeface="Verdana" panose="020B0604030504040204" pitchFamily="34" charset="0"/>
              </a:rPr>
              <a:t>room_number</a:t>
            </a:r>
            <a:r>
              <a:rPr lang="en-US" sz="1400" i="1" dirty="0">
                <a:latin typeface="Verdana" panose="020B0604030504040204" pitchFamily="34" charset="0"/>
                <a:ea typeface="Verdana" panose="020B0604030504040204" pitchFamily="34" charset="0"/>
              </a:rPr>
              <a:t>)</a:t>
            </a:r>
          </a:p>
          <a:p>
            <a:pPr>
              <a:spcAft>
                <a:spcPts val="600"/>
              </a:spcAft>
            </a:pPr>
            <a:r>
              <a:rPr lang="en-US" sz="1400" i="1" dirty="0" err="1">
                <a:latin typeface="Verdana" panose="020B0604030504040204" pitchFamily="34" charset="0"/>
                <a:ea typeface="Verdana" panose="020B0604030504040204" pitchFamily="34" charset="0"/>
              </a:rPr>
              <a:t>inst_dept</a:t>
            </a:r>
            <a:r>
              <a:rPr lang="en-US" sz="1400" i="1" dirty="0">
                <a:latin typeface="Verdana" panose="020B0604030504040204" pitchFamily="34" charset="0"/>
                <a:ea typeface="Verdana" panose="020B0604030504040204" pitchFamily="34" charset="0"/>
              </a:rPr>
              <a:t>(</a:t>
            </a:r>
            <a:r>
              <a:rPr lang="en-US" sz="1400" i="1" u="sng" dirty="0">
                <a:latin typeface="Verdana" panose="020B0604030504040204" pitchFamily="34" charset="0"/>
                <a:ea typeface="Verdana" panose="020B0604030504040204" pitchFamily="34" charset="0"/>
              </a:rPr>
              <a:t>ID</a:t>
            </a:r>
            <a:r>
              <a:rPr lang="en-US" sz="1400" i="1" dirty="0">
                <a:latin typeface="Verdana" panose="020B0604030504040204" pitchFamily="34" charset="0"/>
                <a:ea typeface="Verdana" panose="020B0604030504040204" pitchFamily="34" charset="0"/>
              </a:rPr>
              <a:t>, </a:t>
            </a:r>
            <a:r>
              <a:rPr lang="en-US" sz="1400" i="1" dirty="0" err="1">
                <a:latin typeface="Verdana" panose="020B0604030504040204" pitchFamily="34" charset="0"/>
                <a:ea typeface="Verdana" panose="020B0604030504040204" pitchFamily="34" charset="0"/>
              </a:rPr>
              <a:t>dept_name</a:t>
            </a:r>
            <a:r>
              <a:rPr lang="en-US" sz="1400" i="1" dirty="0">
                <a:latin typeface="Verdana" panose="020B0604030504040204" pitchFamily="34" charset="0"/>
                <a:ea typeface="Verdana" panose="020B0604030504040204" pitchFamily="34" charset="0"/>
              </a:rPr>
              <a:t>)</a:t>
            </a:r>
          </a:p>
          <a:p>
            <a:pPr>
              <a:spcAft>
                <a:spcPts val="600"/>
              </a:spcAft>
            </a:pPr>
            <a:r>
              <a:rPr lang="en-US" sz="1400" i="1" dirty="0" err="1">
                <a:latin typeface="Verdana" panose="020B0604030504040204" pitchFamily="34" charset="0"/>
                <a:ea typeface="Verdana" panose="020B0604030504040204" pitchFamily="34" charset="0"/>
              </a:rPr>
              <a:t>stud_dept</a:t>
            </a:r>
            <a:r>
              <a:rPr lang="en-US" sz="1400" i="1" dirty="0">
                <a:latin typeface="Verdana" panose="020B0604030504040204" pitchFamily="34" charset="0"/>
                <a:ea typeface="Verdana" panose="020B0604030504040204" pitchFamily="34" charset="0"/>
              </a:rPr>
              <a:t>(</a:t>
            </a:r>
            <a:r>
              <a:rPr lang="en-US" sz="1400" i="1" u="sng" dirty="0">
                <a:latin typeface="Verdana" panose="020B0604030504040204" pitchFamily="34" charset="0"/>
                <a:ea typeface="Verdana" panose="020B0604030504040204" pitchFamily="34" charset="0"/>
              </a:rPr>
              <a:t>ID</a:t>
            </a:r>
            <a:r>
              <a:rPr lang="en-US" sz="1400" i="1" dirty="0">
                <a:latin typeface="Verdana" panose="020B0604030504040204" pitchFamily="34" charset="0"/>
                <a:ea typeface="Verdana" panose="020B0604030504040204" pitchFamily="34" charset="0"/>
              </a:rPr>
              <a:t>, </a:t>
            </a:r>
            <a:r>
              <a:rPr lang="en-US" sz="1400" i="1" dirty="0" err="1">
                <a:latin typeface="Verdana" panose="020B0604030504040204" pitchFamily="34" charset="0"/>
                <a:ea typeface="Verdana" panose="020B0604030504040204" pitchFamily="34" charset="0"/>
              </a:rPr>
              <a:t>dept_name</a:t>
            </a:r>
            <a:r>
              <a:rPr lang="en-US" sz="1400" i="1" dirty="0">
                <a:latin typeface="Verdana" panose="020B0604030504040204" pitchFamily="34" charset="0"/>
                <a:ea typeface="Verdana" panose="020B0604030504040204" pitchFamily="34" charset="0"/>
              </a:rPr>
              <a:t>)</a:t>
            </a:r>
          </a:p>
          <a:p>
            <a:pPr>
              <a:spcAft>
                <a:spcPts val="600"/>
              </a:spcAft>
            </a:pPr>
            <a:r>
              <a:rPr lang="en-US" sz="1400" i="1" dirty="0" err="1">
                <a:latin typeface="Verdana" panose="020B0604030504040204" pitchFamily="34" charset="0"/>
                <a:ea typeface="Verdana" panose="020B0604030504040204" pitchFamily="34" charset="0"/>
              </a:rPr>
              <a:t>course_dept</a:t>
            </a:r>
            <a:r>
              <a:rPr lang="en-US" sz="1400" i="1" dirty="0">
                <a:latin typeface="Verdana" panose="020B0604030504040204" pitchFamily="34" charset="0"/>
                <a:ea typeface="Verdana" panose="020B0604030504040204" pitchFamily="34" charset="0"/>
              </a:rPr>
              <a:t>(</a:t>
            </a:r>
            <a:r>
              <a:rPr lang="en-US" sz="1400" i="1" u="sng" dirty="0" err="1">
                <a:latin typeface="Verdana" panose="020B0604030504040204" pitchFamily="34" charset="0"/>
                <a:ea typeface="Verdana" panose="020B0604030504040204" pitchFamily="34" charset="0"/>
              </a:rPr>
              <a:t>course_id</a:t>
            </a:r>
            <a:r>
              <a:rPr lang="en-US" sz="1400" i="1" dirty="0">
                <a:latin typeface="Verdana" panose="020B0604030504040204" pitchFamily="34" charset="0"/>
                <a:ea typeface="Verdana" panose="020B0604030504040204" pitchFamily="34" charset="0"/>
              </a:rPr>
              <a:t>, </a:t>
            </a:r>
            <a:r>
              <a:rPr lang="en-US" sz="1400" i="1" dirty="0" err="1">
                <a:latin typeface="Verdana" panose="020B0604030504040204" pitchFamily="34" charset="0"/>
                <a:ea typeface="Verdana" panose="020B0604030504040204" pitchFamily="34" charset="0"/>
              </a:rPr>
              <a:t>dept_name</a:t>
            </a:r>
            <a:r>
              <a:rPr lang="en-US" sz="1400" i="1" dirty="0">
                <a:latin typeface="Verdana" panose="020B0604030504040204" pitchFamily="34" charset="0"/>
                <a:ea typeface="Verdana" panose="020B0604030504040204" pitchFamily="34" charset="0"/>
              </a:rPr>
              <a:t>)</a:t>
            </a:r>
          </a:p>
        </p:txBody>
      </p:sp>
      <p:cxnSp>
        <p:nvCxnSpPr>
          <p:cNvPr id="9" name="Straight Connector 8">
            <a:extLst>
              <a:ext uri="{FF2B5EF4-FFF2-40B4-BE49-F238E27FC236}">
                <a16:creationId xmlns:a16="http://schemas.microsoft.com/office/drawing/2014/main" id="{84D34EB9-CF26-4B31-A9D3-197C5559B02E}"/>
              </a:ext>
            </a:extLst>
          </p:cNvPr>
          <p:cNvCxnSpPr>
            <a:cxnSpLocks/>
          </p:cNvCxnSpPr>
          <p:nvPr/>
        </p:nvCxnSpPr>
        <p:spPr>
          <a:xfrm>
            <a:off x="5706363" y="6332474"/>
            <a:ext cx="3278886"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2E16BD2D-BD2F-49B1-8CDD-5E716D4BE669}"/>
              </a:ext>
            </a:extLst>
          </p:cNvPr>
          <p:cNvCxnSpPr>
            <a:cxnSpLocks/>
          </p:cNvCxnSpPr>
          <p:nvPr/>
        </p:nvCxnSpPr>
        <p:spPr>
          <a:xfrm>
            <a:off x="5706363" y="6040374"/>
            <a:ext cx="2447036"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05DAE9DA-B50E-4ED4-8B52-A14104221F92}"/>
              </a:ext>
            </a:extLst>
          </p:cNvPr>
          <p:cNvCxnSpPr>
            <a:cxnSpLocks/>
          </p:cNvCxnSpPr>
          <p:nvPr/>
        </p:nvCxnSpPr>
        <p:spPr>
          <a:xfrm>
            <a:off x="5706363" y="5745099"/>
            <a:ext cx="2405761"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5F490372-139C-4404-AD35-52EFB7E1F551}"/>
              </a:ext>
            </a:extLst>
          </p:cNvPr>
          <p:cNvCxnSpPr>
            <a:cxnSpLocks/>
          </p:cNvCxnSpPr>
          <p:nvPr/>
        </p:nvCxnSpPr>
        <p:spPr>
          <a:xfrm>
            <a:off x="5706363" y="5446649"/>
            <a:ext cx="6307836"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600706F1-DF65-465B-BFB5-75CC94DDA308}"/>
              </a:ext>
            </a:extLst>
          </p:cNvPr>
          <p:cNvSpPr txBox="1"/>
          <p:nvPr/>
        </p:nvSpPr>
        <p:spPr>
          <a:xfrm>
            <a:off x="5621169" y="2728186"/>
            <a:ext cx="6318209" cy="307777"/>
          </a:xfrm>
          <a:prstGeom prst="rect">
            <a:avLst/>
          </a:prstGeom>
          <a:noFill/>
        </p:spPr>
        <p:txBody>
          <a:bodyPr wrap="square" rtlCol="0">
            <a:spAutoFit/>
          </a:bodyPr>
          <a:lstStyle/>
          <a:p>
            <a:pPr>
              <a:spcAft>
                <a:spcPts val="600"/>
              </a:spcAft>
            </a:pPr>
            <a:r>
              <a:rPr lang="en-US" sz="1400" i="1" dirty="0">
                <a:latin typeface="Verdana" panose="020B0604030504040204" pitchFamily="34" charset="0"/>
                <a:ea typeface="Verdana" panose="020B0604030504040204" pitchFamily="34" charset="0"/>
              </a:rPr>
              <a:t>section(</a:t>
            </a:r>
            <a:r>
              <a:rPr lang="en-US" sz="1400" i="1" u="sng" dirty="0" err="1">
                <a:latin typeface="Verdana" panose="020B0604030504040204" pitchFamily="34" charset="0"/>
                <a:ea typeface="Verdana" panose="020B0604030504040204" pitchFamily="34" charset="0"/>
              </a:rPr>
              <a:t>course_id</a:t>
            </a:r>
            <a:r>
              <a:rPr lang="en-US" sz="1400" i="1" u="sng" dirty="0">
                <a:latin typeface="Verdana" panose="020B0604030504040204" pitchFamily="34" charset="0"/>
                <a:ea typeface="Verdana" panose="020B0604030504040204" pitchFamily="34" charset="0"/>
              </a:rPr>
              <a:t>, </a:t>
            </a:r>
            <a:r>
              <a:rPr lang="en-US" sz="1400" i="1" u="sng" dirty="0" err="1">
                <a:latin typeface="Verdana" panose="020B0604030504040204" pitchFamily="34" charset="0"/>
                <a:ea typeface="Verdana" panose="020B0604030504040204" pitchFamily="34" charset="0"/>
              </a:rPr>
              <a:t>sec_id</a:t>
            </a:r>
            <a:r>
              <a:rPr lang="en-US" sz="1400" i="1" u="sng" dirty="0">
                <a:latin typeface="Verdana" panose="020B0604030504040204" pitchFamily="34" charset="0"/>
                <a:ea typeface="Verdana" panose="020B0604030504040204" pitchFamily="34" charset="0"/>
              </a:rPr>
              <a:t>, semester, year</a:t>
            </a:r>
            <a:r>
              <a:rPr lang="en-US" sz="1400" i="1" dirty="0">
                <a:latin typeface="Verdana" panose="020B0604030504040204" pitchFamily="34" charset="0"/>
                <a:ea typeface="Verdana" panose="020B0604030504040204" pitchFamily="34" charset="0"/>
              </a:rPr>
              <a:t>, </a:t>
            </a:r>
            <a:r>
              <a:rPr lang="en-US" sz="1400" i="1" dirty="0">
                <a:solidFill>
                  <a:srgbClr val="C00000"/>
                </a:solidFill>
                <a:latin typeface="Verdana" panose="020B0604030504040204" pitchFamily="34" charset="0"/>
                <a:ea typeface="Verdana" panose="020B0604030504040204" pitchFamily="34" charset="0"/>
              </a:rPr>
              <a:t>building, </a:t>
            </a:r>
            <a:r>
              <a:rPr lang="en-US" sz="1400" i="1" dirty="0" err="1">
                <a:solidFill>
                  <a:srgbClr val="C00000"/>
                </a:solidFill>
                <a:latin typeface="Verdana" panose="020B0604030504040204" pitchFamily="34" charset="0"/>
                <a:ea typeface="Verdana" panose="020B0604030504040204" pitchFamily="34" charset="0"/>
              </a:rPr>
              <a:t>room_number</a:t>
            </a:r>
            <a:r>
              <a:rPr lang="en-US" sz="1400" i="1" dirty="0">
                <a:latin typeface="Verdana" panose="020B0604030504040204" pitchFamily="34" charset="0"/>
                <a:ea typeface="Verdana" panose="020B0604030504040204" pitchFamily="34" charset="0"/>
              </a:rPr>
              <a:t>)</a:t>
            </a:r>
          </a:p>
        </p:txBody>
      </p:sp>
      <p:cxnSp>
        <p:nvCxnSpPr>
          <p:cNvPr id="19" name="Straight Connector 18">
            <a:extLst>
              <a:ext uri="{FF2B5EF4-FFF2-40B4-BE49-F238E27FC236}">
                <a16:creationId xmlns:a16="http://schemas.microsoft.com/office/drawing/2014/main" id="{E5755D1E-4621-46A3-A9FF-F160DE81980F}"/>
              </a:ext>
            </a:extLst>
          </p:cNvPr>
          <p:cNvCxnSpPr>
            <a:cxnSpLocks/>
          </p:cNvCxnSpPr>
          <p:nvPr/>
        </p:nvCxnSpPr>
        <p:spPr>
          <a:xfrm>
            <a:off x="5693014" y="5167249"/>
            <a:ext cx="5724286"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1BCD56B3-94FC-4BD6-840A-8933C0576931}"/>
              </a:ext>
            </a:extLst>
          </p:cNvPr>
          <p:cNvCxnSpPr>
            <a:cxnSpLocks/>
          </p:cNvCxnSpPr>
          <p:nvPr/>
        </p:nvCxnSpPr>
        <p:spPr>
          <a:xfrm>
            <a:off x="5706363" y="4881499"/>
            <a:ext cx="4232975"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519515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par>
                                <p:cTn id="11" presetID="10" presetClass="entr" presetSubtype="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500"/>
                                        <p:tgtEl>
                                          <p:spTgt spid="1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10" presetClass="exit" presetSubtype="0" fill="hold" grpId="0" nodeType="withEffect">
                                  <p:stCondLst>
                                    <p:cond delay="0"/>
                                  </p:stCondLst>
                                  <p:childTnLst>
                                    <p:animEffect transition="out" filter="fade">
                                      <p:cBhvr>
                                        <p:cTn id="18" dur="500"/>
                                        <p:tgtEl>
                                          <p:spTgt spid="4"/>
                                        </p:tgtEl>
                                      </p:cBhvr>
                                    </p:animEffect>
                                    <p:set>
                                      <p:cBhvr>
                                        <p:cTn id="19" dur="1" fill="hold">
                                          <p:stCondLst>
                                            <p:cond delay="499"/>
                                          </p:stCondLst>
                                        </p:cTn>
                                        <p:tgtEl>
                                          <p:spTgt spid="4"/>
                                        </p:tgtEl>
                                        <p:attrNameLst>
                                          <p:attrName>style.visibility</p:attrName>
                                        </p:attrNameLst>
                                      </p:cBhvr>
                                      <p:to>
                                        <p:strVal val="hidden"/>
                                      </p:to>
                                    </p:se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16"/>
                                        </p:tgtEl>
                                        <p:attrNameLst>
                                          <p:attrName>style.visibility</p:attrName>
                                        </p:attrNameLst>
                                      </p:cBhvr>
                                      <p:to>
                                        <p:strVal val="visible"/>
                                      </p:to>
                                    </p:set>
                                    <p:animEffect transition="in" filter="fade">
                                      <p:cBhvr>
                                        <p:cTn id="24" dur="500"/>
                                        <p:tgtEl>
                                          <p:spTgt spid="16"/>
                                        </p:tgtEl>
                                      </p:cBhvr>
                                    </p:animEffect>
                                  </p:childTnLst>
                                </p:cTn>
                              </p:par>
                              <p:par>
                                <p:cTn id="25" presetID="10" presetClass="exit" presetSubtype="0" fill="hold" grpId="0" nodeType="withEffect">
                                  <p:stCondLst>
                                    <p:cond delay="0"/>
                                  </p:stCondLst>
                                  <p:childTnLst>
                                    <p:animEffect transition="out" filter="fade">
                                      <p:cBhvr>
                                        <p:cTn id="26" dur="500"/>
                                        <p:tgtEl>
                                          <p:spTgt spid="6"/>
                                        </p:tgtEl>
                                      </p:cBhvr>
                                    </p:animEffect>
                                    <p:set>
                                      <p:cBhvr>
                                        <p:cTn id="27" dur="1" fill="hold">
                                          <p:stCondLst>
                                            <p:cond delay="499"/>
                                          </p:stCondLst>
                                        </p:cTn>
                                        <p:tgtEl>
                                          <p:spTgt spid="6"/>
                                        </p:tgtEl>
                                        <p:attrNameLst>
                                          <p:attrName>style.visibility</p:attrName>
                                        </p:attrNameLst>
                                      </p:cBhvr>
                                      <p:to>
                                        <p:strVal val="hidden"/>
                                      </p:to>
                                    </p:set>
                                  </p:childTnLst>
                                </p:cTn>
                              </p:par>
                              <p:par>
                                <p:cTn id="28" presetID="10" presetClass="entr" presetSubtype="0" fill="hold" grpId="0" nodeType="withEffect">
                                  <p:stCondLst>
                                    <p:cond delay="0"/>
                                  </p:stCondLst>
                                  <p:childTnLst>
                                    <p:set>
                                      <p:cBhvr>
                                        <p:cTn id="29" dur="1" fill="hold">
                                          <p:stCondLst>
                                            <p:cond delay="0"/>
                                          </p:stCondLst>
                                        </p:cTn>
                                        <p:tgtEl>
                                          <p:spTgt spid="18"/>
                                        </p:tgtEl>
                                        <p:attrNameLst>
                                          <p:attrName>style.visibility</p:attrName>
                                        </p:attrNameLst>
                                      </p:cBhvr>
                                      <p:to>
                                        <p:strVal val="visible"/>
                                      </p:to>
                                    </p:set>
                                    <p:animEffect transition="in" filter="fade">
                                      <p:cBhvr>
                                        <p:cTn id="30" dur="500"/>
                                        <p:tgtEl>
                                          <p:spTgt spid="18"/>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fade">
                                      <p:cBhvr>
                                        <p:cTn id="35" dur="500"/>
                                        <p:tgtEl>
                                          <p:spTgt spid="15"/>
                                        </p:tgtEl>
                                      </p:cBhvr>
                                    </p:animEffect>
                                  </p:childTnLst>
                                </p:cTn>
                              </p:par>
                              <p:par>
                                <p:cTn id="36" presetID="10" presetClass="exit" presetSubtype="0" fill="hold" grpId="1" nodeType="withEffect">
                                  <p:stCondLst>
                                    <p:cond delay="0"/>
                                  </p:stCondLst>
                                  <p:childTnLst>
                                    <p:animEffect transition="out" filter="fade">
                                      <p:cBhvr>
                                        <p:cTn id="37" dur="500"/>
                                        <p:tgtEl>
                                          <p:spTgt spid="18"/>
                                        </p:tgtEl>
                                      </p:cBhvr>
                                    </p:animEffect>
                                    <p:set>
                                      <p:cBhvr>
                                        <p:cTn id="38" dur="1" fill="hold">
                                          <p:stCondLst>
                                            <p:cond delay="499"/>
                                          </p:stCondLst>
                                        </p:cTn>
                                        <p:tgtEl>
                                          <p:spTgt spid="18"/>
                                        </p:tgtEl>
                                        <p:attrNameLst>
                                          <p:attrName>style.visibility</p:attrName>
                                        </p:attrNameLst>
                                      </p:cBhvr>
                                      <p:to>
                                        <p:strVal val="hidden"/>
                                      </p:to>
                                    </p:set>
                                  </p:childTnLst>
                                </p:cTn>
                              </p:par>
                              <p:par>
                                <p:cTn id="39" presetID="10" presetClass="entr" presetSubtype="0" fill="hold" nodeType="withEffect">
                                  <p:stCondLst>
                                    <p:cond delay="0"/>
                                  </p:stCondLst>
                                  <p:childTnLst>
                                    <p:set>
                                      <p:cBhvr>
                                        <p:cTn id="40" dur="1" fill="hold">
                                          <p:stCondLst>
                                            <p:cond delay="0"/>
                                          </p:stCondLst>
                                        </p:cTn>
                                        <p:tgtEl>
                                          <p:spTgt spid="19"/>
                                        </p:tgtEl>
                                        <p:attrNameLst>
                                          <p:attrName>style.visibility</p:attrName>
                                        </p:attrNameLst>
                                      </p:cBhvr>
                                      <p:to>
                                        <p:strVal val="visible"/>
                                      </p:to>
                                    </p:set>
                                    <p:animEffect transition="in" filter="fade">
                                      <p:cBhvr>
                                        <p:cTn id="41" dur="500"/>
                                        <p:tgtEl>
                                          <p:spTgt spid="19"/>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21"/>
                                        </p:tgtEl>
                                        <p:attrNameLst>
                                          <p:attrName>style.visibility</p:attrName>
                                        </p:attrNameLst>
                                      </p:cBhvr>
                                      <p:to>
                                        <p:strVal val="visible"/>
                                      </p:to>
                                    </p:set>
                                    <p:animEffect transition="in" filter="fade">
                                      <p:cBhvr>
                                        <p:cTn id="46"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4" grpId="0"/>
      <p:bldP spid="15" grpId="0"/>
      <p:bldP spid="6" grpId="0"/>
      <p:bldP spid="18" grpId="0"/>
      <p:bldP spid="18" grpId="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7E3B20F-F15B-4DF6-806C-1253ACB292B8}"/>
              </a:ext>
            </a:extLst>
          </p:cNvPr>
          <p:cNvSpPr txBox="1">
            <a:spLocks/>
          </p:cNvSpPr>
          <p:nvPr/>
        </p:nvSpPr>
        <p:spPr>
          <a:xfrm>
            <a:off x="838200" y="365125"/>
            <a:ext cx="10515600" cy="1325563"/>
          </a:xfrm>
          <a:prstGeom prst="rect">
            <a:avLst/>
          </a:prstGeom>
        </p:spPr>
        <p:txBody>
          <a:bodyPr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latin typeface="Verdana" panose="020B0604030504040204" pitchFamily="34" charset="0"/>
                <a:ea typeface="Verdana" panose="020B0604030504040204" pitchFamily="34" charset="0"/>
              </a:rPr>
              <a:t>Reducing ER Diagrams to Schemata</a:t>
            </a:r>
          </a:p>
        </p:txBody>
      </p:sp>
      <p:sp>
        <p:nvSpPr>
          <p:cNvPr id="7" name="Content Placeholder 2">
            <a:extLst>
              <a:ext uri="{FF2B5EF4-FFF2-40B4-BE49-F238E27FC236}">
                <a16:creationId xmlns:a16="http://schemas.microsoft.com/office/drawing/2014/main" id="{38865F8E-E81B-4E5E-99C0-D22E084695D8}"/>
              </a:ext>
            </a:extLst>
          </p:cNvPr>
          <p:cNvSpPr txBox="1">
            <a:spLocks/>
          </p:cNvSpPr>
          <p:nvPr/>
        </p:nvSpPr>
        <p:spPr>
          <a:xfrm>
            <a:off x="838199" y="1825625"/>
            <a:ext cx="10515600" cy="3063875"/>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spcAft>
                <a:spcPts val="1200"/>
              </a:spcAft>
              <a:buFont typeface="Arial" panose="020B0604020202020204" pitchFamily="34" charset="0"/>
              <a:buChar char="•"/>
              <a:defRPr sz="280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685800" indent="-228600" algn="l" defTabSz="914400" rtl="0" eaLnBrk="1" latinLnBrk="0" hangingPunct="1">
              <a:lnSpc>
                <a:spcPct val="100000"/>
              </a:lnSpc>
              <a:spcBef>
                <a:spcPts val="500"/>
              </a:spcBef>
              <a:spcAft>
                <a:spcPts val="1200"/>
              </a:spcAft>
              <a:buFont typeface="Arial" panose="020B0604020202020204" pitchFamily="34" charset="0"/>
              <a:buChar char="•"/>
              <a:defRPr sz="2400"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1143000" indent="-228600" algn="l" defTabSz="914400" rtl="0" eaLnBrk="1" latinLnBrk="0" hangingPunct="1">
              <a:lnSpc>
                <a:spcPct val="100000"/>
              </a:lnSpc>
              <a:spcBef>
                <a:spcPts val="500"/>
              </a:spcBef>
              <a:spcAft>
                <a:spcPts val="1200"/>
              </a:spcAft>
              <a:buFont typeface="Arial" panose="020B0604020202020204" pitchFamily="34" charset="0"/>
              <a:buChar char="•"/>
              <a:defRPr sz="2000"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600200" indent="-228600" algn="l" defTabSz="914400" rtl="0" eaLnBrk="1" latinLnBrk="0" hangingPunct="1">
              <a:lnSpc>
                <a:spcPct val="100000"/>
              </a:lnSpc>
              <a:spcBef>
                <a:spcPts val="500"/>
              </a:spcBef>
              <a:spcAft>
                <a:spcPts val="1200"/>
              </a:spcAft>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2057400" indent="-228600" algn="l" defTabSz="914400" rtl="0" eaLnBrk="1" latinLnBrk="0" hangingPunct="1">
              <a:lnSpc>
                <a:spcPct val="100000"/>
              </a:lnSpc>
              <a:spcBef>
                <a:spcPts val="500"/>
              </a:spcBef>
              <a:spcAft>
                <a:spcPts val="1200"/>
              </a:spcAft>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en-US" dirty="0">
                <a:solidFill>
                  <a:sysClr val="windowText" lastClr="000000"/>
                </a:solidFill>
              </a:rPr>
              <a:t>Convert strong entity sets directly to schemata with the same attributes.</a:t>
            </a:r>
          </a:p>
        </p:txBody>
      </p:sp>
      <p:pic>
        <p:nvPicPr>
          <p:cNvPr id="4" name="Picture 3">
            <a:extLst>
              <a:ext uri="{FF2B5EF4-FFF2-40B4-BE49-F238E27FC236}">
                <a16:creationId xmlns:a16="http://schemas.microsoft.com/office/drawing/2014/main" id="{350FC977-5E29-448D-A92F-A75C2DD01349}"/>
              </a:ext>
            </a:extLst>
          </p:cNvPr>
          <p:cNvPicPr>
            <a:picLocks noChangeAspect="1"/>
          </p:cNvPicPr>
          <p:nvPr/>
        </p:nvPicPr>
        <p:blipFill>
          <a:blip r:embed="rId2"/>
          <a:stretch>
            <a:fillRect/>
          </a:stretch>
        </p:blipFill>
        <p:spPr>
          <a:xfrm>
            <a:off x="838199" y="4031799"/>
            <a:ext cx="4465041" cy="1715402"/>
          </a:xfrm>
          <a:prstGeom prst="rect">
            <a:avLst/>
          </a:prstGeom>
        </p:spPr>
      </p:pic>
      <p:sp>
        <p:nvSpPr>
          <p:cNvPr id="2" name="TextBox 1">
            <a:extLst>
              <a:ext uri="{FF2B5EF4-FFF2-40B4-BE49-F238E27FC236}">
                <a16:creationId xmlns:a16="http://schemas.microsoft.com/office/drawing/2014/main" id="{BFA7CDC2-F9B4-45F7-A066-06B68AEF508B}"/>
              </a:ext>
            </a:extLst>
          </p:cNvPr>
          <p:cNvSpPr txBox="1"/>
          <p:nvPr/>
        </p:nvSpPr>
        <p:spPr>
          <a:xfrm>
            <a:off x="6601521" y="4527862"/>
            <a:ext cx="3902926" cy="723275"/>
          </a:xfrm>
          <a:prstGeom prst="rect">
            <a:avLst/>
          </a:prstGeom>
          <a:noFill/>
        </p:spPr>
        <p:txBody>
          <a:bodyPr wrap="square" rtlCol="0">
            <a:spAutoFit/>
          </a:bodyPr>
          <a:lstStyle/>
          <a:p>
            <a:pPr>
              <a:spcAft>
                <a:spcPts val="600"/>
              </a:spcAft>
            </a:pPr>
            <a:r>
              <a:rPr lang="en-US" i="1" dirty="0">
                <a:latin typeface="Verdana" panose="020B0604030504040204" pitchFamily="34" charset="0"/>
                <a:ea typeface="Verdana" panose="020B0604030504040204" pitchFamily="34" charset="0"/>
              </a:rPr>
              <a:t>instructor(</a:t>
            </a:r>
            <a:r>
              <a:rPr lang="en-US" i="1" u="sng" dirty="0">
                <a:latin typeface="Verdana" panose="020B0604030504040204" pitchFamily="34" charset="0"/>
                <a:ea typeface="Verdana" panose="020B0604030504040204" pitchFamily="34" charset="0"/>
              </a:rPr>
              <a:t>ID</a:t>
            </a:r>
            <a:r>
              <a:rPr lang="en-US" i="1" dirty="0">
                <a:latin typeface="Verdana" panose="020B0604030504040204" pitchFamily="34" charset="0"/>
                <a:ea typeface="Verdana" panose="020B0604030504040204" pitchFamily="34" charset="0"/>
              </a:rPr>
              <a:t>, name, salary)</a:t>
            </a:r>
          </a:p>
          <a:p>
            <a:pPr>
              <a:spcAft>
                <a:spcPts val="600"/>
              </a:spcAft>
            </a:pPr>
            <a:r>
              <a:rPr lang="en-US" i="1" dirty="0">
                <a:latin typeface="Verdana" panose="020B0604030504040204" pitchFamily="34" charset="0"/>
                <a:ea typeface="Verdana" panose="020B0604030504040204" pitchFamily="34" charset="0"/>
              </a:rPr>
              <a:t>student(</a:t>
            </a:r>
            <a:r>
              <a:rPr lang="en-US" i="1" u="sng" dirty="0">
                <a:latin typeface="Verdana" panose="020B0604030504040204" pitchFamily="34" charset="0"/>
                <a:ea typeface="Verdana" panose="020B0604030504040204" pitchFamily="34" charset="0"/>
              </a:rPr>
              <a:t>ID</a:t>
            </a:r>
            <a:r>
              <a:rPr lang="en-US" i="1" dirty="0">
                <a:latin typeface="Verdana" panose="020B0604030504040204" pitchFamily="34" charset="0"/>
                <a:ea typeface="Verdana" panose="020B0604030504040204" pitchFamily="34" charset="0"/>
              </a:rPr>
              <a:t>, name, </a:t>
            </a:r>
            <a:r>
              <a:rPr lang="en-US" i="1" dirty="0" err="1">
                <a:latin typeface="Verdana" panose="020B0604030504040204" pitchFamily="34" charset="0"/>
                <a:ea typeface="Verdana" panose="020B0604030504040204" pitchFamily="34" charset="0"/>
              </a:rPr>
              <a:t>tot_cred</a:t>
            </a:r>
            <a:r>
              <a:rPr lang="en-US" i="1" dirty="0">
                <a:latin typeface="Verdana" panose="020B0604030504040204" pitchFamily="34" charset="0"/>
                <a:ea typeface="Verdana" panose="020B0604030504040204" pitchFamily="34" charset="0"/>
              </a:rPr>
              <a:t>)</a:t>
            </a:r>
          </a:p>
        </p:txBody>
      </p:sp>
    </p:spTree>
    <p:extLst>
      <p:ext uri="{BB962C8B-B14F-4D97-AF65-F5344CB8AC3E}">
        <p14:creationId xmlns:p14="http://schemas.microsoft.com/office/powerpoint/2010/main" val="11086513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7E3B20F-F15B-4DF6-806C-1253ACB292B8}"/>
              </a:ext>
            </a:extLst>
          </p:cNvPr>
          <p:cNvSpPr txBox="1">
            <a:spLocks/>
          </p:cNvSpPr>
          <p:nvPr/>
        </p:nvSpPr>
        <p:spPr>
          <a:xfrm>
            <a:off x="838200" y="365125"/>
            <a:ext cx="10515600" cy="1325563"/>
          </a:xfrm>
          <a:prstGeom prst="rect">
            <a:avLst/>
          </a:prstGeom>
        </p:spPr>
        <p:txBody>
          <a:bodyPr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latin typeface="Verdana" panose="020B0604030504040204" pitchFamily="34" charset="0"/>
                <a:ea typeface="Verdana" panose="020B0604030504040204" pitchFamily="34" charset="0"/>
              </a:rPr>
              <a:t>Reducing ER Diagrams to Schemata</a:t>
            </a:r>
          </a:p>
        </p:txBody>
      </p:sp>
      <p:sp>
        <p:nvSpPr>
          <p:cNvPr id="7" name="Content Placeholder 2">
            <a:extLst>
              <a:ext uri="{FF2B5EF4-FFF2-40B4-BE49-F238E27FC236}">
                <a16:creationId xmlns:a16="http://schemas.microsoft.com/office/drawing/2014/main" id="{38865F8E-E81B-4E5E-99C0-D22E084695D8}"/>
              </a:ext>
            </a:extLst>
          </p:cNvPr>
          <p:cNvSpPr txBox="1">
            <a:spLocks/>
          </p:cNvSpPr>
          <p:nvPr/>
        </p:nvSpPr>
        <p:spPr>
          <a:xfrm>
            <a:off x="838199" y="1825625"/>
            <a:ext cx="10515600" cy="3063875"/>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spcAft>
                <a:spcPts val="1200"/>
              </a:spcAft>
              <a:buFont typeface="Arial" panose="020B0604020202020204" pitchFamily="34" charset="0"/>
              <a:buChar char="•"/>
              <a:defRPr sz="280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685800" indent="-228600" algn="l" defTabSz="914400" rtl="0" eaLnBrk="1" latinLnBrk="0" hangingPunct="1">
              <a:lnSpc>
                <a:spcPct val="100000"/>
              </a:lnSpc>
              <a:spcBef>
                <a:spcPts val="500"/>
              </a:spcBef>
              <a:spcAft>
                <a:spcPts val="1200"/>
              </a:spcAft>
              <a:buFont typeface="Arial" panose="020B0604020202020204" pitchFamily="34" charset="0"/>
              <a:buChar char="•"/>
              <a:defRPr sz="2400"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1143000" indent="-228600" algn="l" defTabSz="914400" rtl="0" eaLnBrk="1" latinLnBrk="0" hangingPunct="1">
              <a:lnSpc>
                <a:spcPct val="100000"/>
              </a:lnSpc>
              <a:spcBef>
                <a:spcPts val="500"/>
              </a:spcBef>
              <a:spcAft>
                <a:spcPts val="1200"/>
              </a:spcAft>
              <a:buFont typeface="Arial" panose="020B0604020202020204" pitchFamily="34" charset="0"/>
              <a:buChar char="•"/>
              <a:defRPr sz="2000"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600200" indent="-228600" algn="l" defTabSz="914400" rtl="0" eaLnBrk="1" latinLnBrk="0" hangingPunct="1">
              <a:lnSpc>
                <a:spcPct val="100000"/>
              </a:lnSpc>
              <a:spcBef>
                <a:spcPts val="500"/>
              </a:spcBef>
              <a:spcAft>
                <a:spcPts val="1200"/>
              </a:spcAft>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2057400" indent="-228600" algn="l" defTabSz="914400" rtl="0" eaLnBrk="1" latinLnBrk="0" hangingPunct="1">
              <a:lnSpc>
                <a:spcPct val="100000"/>
              </a:lnSpc>
              <a:spcBef>
                <a:spcPts val="500"/>
              </a:spcBef>
              <a:spcAft>
                <a:spcPts val="1200"/>
              </a:spcAft>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en-US" dirty="0">
                <a:solidFill>
                  <a:sysClr val="windowText" lastClr="000000"/>
                </a:solidFill>
              </a:rPr>
              <a:t>Convert weak entity sets to schemata with the same attributes plus the primary key attribute(s) of the entity sets that own them. Primary key is union of owning set's primary key and discriminating attributes of the weak set.</a:t>
            </a:r>
          </a:p>
        </p:txBody>
      </p:sp>
      <p:sp>
        <p:nvSpPr>
          <p:cNvPr id="2" name="TextBox 1">
            <a:extLst>
              <a:ext uri="{FF2B5EF4-FFF2-40B4-BE49-F238E27FC236}">
                <a16:creationId xmlns:a16="http://schemas.microsoft.com/office/drawing/2014/main" id="{BFA7CDC2-F9B4-45F7-A066-06B68AEF508B}"/>
              </a:ext>
            </a:extLst>
          </p:cNvPr>
          <p:cNvSpPr txBox="1"/>
          <p:nvPr/>
        </p:nvSpPr>
        <p:spPr>
          <a:xfrm>
            <a:off x="3391826" y="5659865"/>
            <a:ext cx="5408343" cy="369332"/>
          </a:xfrm>
          <a:prstGeom prst="rect">
            <a:avLst/>
          </a:prstGeom>
          <a:noFill/>
        </p:spPr>
        <p:txBody>
          <a:bodyPr wrap="square" rtlCol="0">
            <a:spAutoFit/>
          </a:bodyPr>
          <a:lstStyle/>
          <a:p>
            <a:pPr>
              <a:spcAft>
                <a:spcPts val="600"/>
              </a:spcAft>
            </a:pPr>
            <a:r>
              <a:rPr lang="en-US" i="1" dirty="0">
                <a:latin typeface="Verdana" panose="020B0604030504040204" pitchFamily="34" charset="0"/>
                <a:ea typeface="Verdana" panose="020B0604030504040204" pitchFamily="34" charset="0"/>
              </a:rPr>
              <a:t>section(</a:t>
            </a:r>
            <a:r>
              <a:rPr lang="en-US" i="1" u="sng" dirty="0" err="1">
                <a:latin typeface="Verdana" panose="020B0604030504040204" pitchFamily="34" charset="0"/>
                <a:ea typeface="Verdana" panose="020B0604030504040204" pitchFamily="34" charset="0"/>
              </a:rPr>
              <a:t>course_id</a:t>
            </a:r>
            <a:r>
              <a:rPr lang="en-US" i="1" u="sng" dirty="0">
                <a:latin typeface="Verdana" panose="020B0604030504040204" pitchFamily="34" charset="0"/>
                <a:ea typeface="Verdana" panose="020B0604030504040204" pitchFamily="34" charset="0"/>
              </a:rPr>
              <a:t>, </a:t>
            </a:r>
            <a:r>
              <a:rPr lang="en-US" i="1" u="sng" dirty="0" err="1">
                <a:latin typeface="Verdana" panose="020B0604030504040204" pitchFamily="34" charset="0"/>
                <a:ea typeface="Verdana" panose="020B0604030504040204" pitchFamily="34" charset="0"/>
              </a:rPr>
              <a:t>sec_id</a:t>
            </a:r>
            <a:r>
              <a:rPr lang="en-US" i="1" u="sng" dirty="0">
                <a:latin typeface="Verdana" panose="020B0604030504040204" pitchFamily="34" charset="0"/>
                <a:ea typeface="Verdana" panose="020B0604030504040204" pitchFamily="34" charset="0"/>
              </a:rPr>
              <a:t>, semester, year</a:t>
            </a:r>
            <a:r>
              <a:rPr lang="en-US" i="1" dirty="0">
                <a:latin typeface="Verdana" panose="020B0604030504040204" pitchFamily="34" charset="0"/>
                <a:ea typeface="Verdana" panose="020B0604030504040204" pitchFamily="34" charset="0"/>
              </a:rPr>
              <a:t>)</a:t>
            </a:r>
          </a:p>
        </p:txBody>
      </p:sp>
      <p:pic>
        <p:nvPicPr>
          <p:cNvPr id="6" name="Picture 5">
            <a:extLst>
              <a:ext uri="{FF2B5EF4-FFF2-40B4-BE49-F238E27FC236}">
                <a16:creationId xmlns:a16="http://schemas.microsoft.com/office/drawing/2014/main" id="{F86A403E-86DB-43BA-BBFF-140DE6087EA6}"/>
              </a:ext>
            </a:extLst>
          </p:cNvPr>
          <p:cNvPicPr>
            <a:picLocks noChangeAspect="1"/>
          </p:cNvPicPr>
          <p:nvPr/>
        </p:nvPicPr>
        <p:blipFill>
          <a:blip r:embed="rId2"/>
          <a:stretch>
            <a:fillRect/>
          </a:stretch>
        </p:blipFill>
        <p:spPr>
          <a:xfrm>
            <a:off x="3448047" y="4096948"/>
            <a:ext cx="5295902" cy="1085660"/>
          </a:xfrm>
          <a:prstGeom prst="rect">
            <a:avLst/>
          </a:prstGeom>
        </p:spPr>
      </p:pic>
    </p:spTree>
    <p:extLst>
      <p:ext uri="{BB962C8B-B14F-4D97-AF65-F5344CB8AC3E}">
        <p14:creationId xmlns:p14="http://schemas.microsoft.com/office/powerpoint/2010/main" val="8755235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7E3B20F-F15B-4DF6-806C-1253ACB292B8}"/>
              </a:ext>
            </a:extLst>
          </p:cNvPr>
          <p:cNvSpPr txBox="1">
            <a:spLocks/>
          </p:cNvSpPr>
          <p:nvPr/>
        </p:nvSpPr>
        <p:spPr>
          <a:xfrm>
            <a:off x="838200" y="365125"/>
            <a:ext cx="10515600" cy="1325563"/>
          </a:xfrm>
          <a:prstGeom prst="rect">
            <a:avLst/>
          </a:prstGeom>
        </p:spPr>
        <p:txBody>
          <a:bodyPr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latin typeface="Verdana" panose="020B0604030504040204" pitchFamily="34" charset="0"/>
                <a:ea typeface="Verdana" panose="020B0604030504040204" pitchFamily="34" charset="0"/>
              </a:rPr>
              <a:t>Reducing ER Diagrams to Schemata</a:t>
            </a:r>
          </a:p>
        </p:txBody>
      </p:sp>
      <p:sp>
        <p:nvSpPr>
          <p:cNvPr id="7" name="Content Placeholder 2">
            <a:extLst>
              <a:ext uri="{FF2B5EF4-FFF2-40B4-BE49-F238E27FC236}">
                <a16:creationId xmlns:a16="http://schemas.microsoft.com/office/drawing/2014/main" id="{38865F8E-E81B-4E5E-99C0-D22E084695D8}"/>
              </a:ext>
            </a:extLst>
          </p:cNvPr>
          <p:cNvSpPr txBox="1">
            <a:spLocks/>
          </p:cNvSpPr>
          <p:nvPr/>
        </p:nvSpPr>
        <p:spPr>
          <a:xfrm>
            <a:off x="838199" y="1825625"/>
            <a:ext cx="10515600" cy="3063875"/>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spcAft>
                <a:spcPts val="1200"/>
              </a:spcAft>
              <a:buFont typeface="Arial" panose="020B0604020202020204" pitchFamily="34" charset="0"/>
              <a:buChar char="•"/>
              <a:defRPr sz="280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685800" indent="-228600" algn="l" defTabSz="914400" rtl="0" eaLnBrk="1" latinLnBrk="0" hangingPunct="1">
              <a:lnSpc>
                <a:spcPct val="100000"/>
              </a:lnSpc>
              <a:spcBef>
                <a:spcPts val="500"/>
              </a:spcBef>
              <a:spcAft>
                <a:spcPts val="1200"/>
              </a:spcAft>
              <a:buFont typeface="Arial" panose="020B0604020202020204" pitchFamily="34" charset="0"/>
              <a:buChar char="•"/>
              <a:defRPr sz="2400"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1143000" indent="-228600" algn="l" defTabSz="914400" rtl="0" eaLnBrk="1" latinLnBrk="0" hangingPunct="1">
              <a:lnSpc>
                <a:spcPct val="100000"/>
              </a:lnSpc>
              <a:spcBef>
                <a:spcPts val="500"/>
              </a:spcBef>
              <a:spcAft>
                <a:spcPts val="1200"/>
              </a:spcAft>
              <a:buFont typeface="Arial" panose="020B0604020202020204" pitchFamily="34" charset="0"/>
              <a:buChar char="•"/>
              <a:defRPr sz="2000"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600200" indent="-228600" algn="l" defTabSz="914400" rtl="0" eaLnBrk="1" latinLnBrk="0" hangingPunct="1">
              <a:lnSpc>
                <a:spcPct val="100000"/>
              </a:lnSpc>
              <a:spcBef>
                <a:spcPts val="500"/>
              </a:spcBef>
              <a:spcAft>
                <a:spcPts val="1200"/>
              </a:spcAft>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2057400" indent="-228600" algn="l" defTabSz="914400" rtl="0" eaLnBrk="1" latinLnBrk="0" hangingPunct="1">
              <a:lnSpc>
                <a:spcPct val="100000"/>
              </a:lnSpc>
              <a:spcBef>
                <a:spcPts val="500"/>
              </a:spcBef>
              <a:spcAft>
                <a:spcPts val="1200"/>
              </a:spcAft>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en-US" dirty="0">
                <a:solidFill>
                  <a:sysClr val="windowText" lastClr="000000"/>
                </a:solidFill>
              </a:rPr>
              <a:t>Flatten composite attributes by creating a separate attribute for each member of the composition.</a:t>
            </a:r>
          </a:p>
        </p:txBody>
      </p:sp>
      <p:sp>
        <p:nvSpPr>
          <p:cNvPr id="10" name="TextBox 9">
            <a:extLst>
              <a:ext uri="{FF2B5EF4-FFF2-40B4-BE49-F238E27FC236}">
                <a16:creationId xmlns:a16="http://schemas.microsoft.com/office/drawing/2014/main" id="{11716B08-D004-4ECF-A9D3-F6C14331C96E}"/>
              </a:ext>
            </a:extLst>
          </p:cNvPr>
          <p:cNvSpPr txBox="1"/>
          <p:nvPr/>
        </p:nvSpPr>
        <p:spPr>
          <a:xfrm>
            <a:off x="5143786" y="4037512"/>
            <a:ext cx="5181314" cy="1477328"/>
          </a:xfrm>
          <a:prstGeom prst="rect">
            <a:avLst/>
          </a:prstGeom>
          <a:noFill/>
        </p:spPr>
        <p:txBody>
          <a:bodyPr wrap="square" rtlCol="0">
            <a:spAutoFit/>
          </a:bodyPr>
          <a:lstStyle/>
          <a:p>
            <a:pPr>
              <a:spcAft>
                <a:spcPts val="600"/>
              </a:spcAft>
            </a:pPr>
            <a:r>
              <a:rPr lang="en-US" i="1" dirty="0">
                <a:latin typeface="Verdana" panose="020B0604030504040204" pitchFamily="34" charset="0"/>
                <a:ea typeface="Verdana" panose="020B0604030504040204" pitchFamily="34" charset="0"/>
              </a:rPr>
              <a:t>instructor(ID, </a:t>
            </a:r>
            <a:br>
              <a:rPr lang="en-US" i="1" dirty="0">
                <a:latin typeface="Verdana" panose="020B0604030504040204" pitchFamily="34" charset="0"/>
                <a:ea typeface="Verdana" panose="020B0604030504040204" pitchFamily="34" charset="0"/>
              </a:rPr>
            </a:br>
            <a:r>
              <a:rPr lang="en-US" i="1" dirty="0">
                <a:latin typeface="Verdana" panose="020B0604030504040204" pitchFamily="34" charset="0"/>
                <a:ea typeface="Verdana" panose="020B0604030504040204" pitchFamily="34" charset="0"/>
              </a:rPr>
              <a:t>      </a:t>
            </a:r>
            <a:r>
              <a:rPr lang="en-US" i="1" dirty="0" err="1">
                <a:latin typeface="Verdana" panose="020B0604030504040204" pitchFamily="34" charset="0"/>
                <a:ea typeface="Verdana" panose="020B0604030504040204" pitchFamily="34" charset="0"/>
              </a:rPr>
              <a:t>first_name</a:t>
            </a:r>
            <a:r>
              <a:rPr lang="en-US" i="1" dirty="0">
                <a:latin typeface="Verdana" panose="020B0604030504040204" pitchFamily="34" charset="0"/>
                <a:ea typeface="Verdana" panose="020B0604030504040204" pitchFamily="34" charset="0"/>
              </a:rPr>
              <a:t>, </a:t>
            </a:r>
            <a:r>
              <a:rPr lang="en-US" i="1" dirty="0" err="1">
                <a:latin typeface="Verdana" panose="020B0604030504040204" pitchFamily="34" charset="0"/>
                <a:ea typeface="Verdana" panose="020B0604030504040204" pitchFamily="34" charset="0"/>
              </a:rPr>
              <a:t>middle_initial</a:t>
            </a:r>
            <a:r>
              <a:rPr lang="en-US" i="1" dirty="0">
                <a:latin typeface="Verdana" panose="020B0604030504040204" pitchFamily="34" charset="0"/>
                <a:ea typeface="Verdana" panose="020B0604030504040204" pitchFamily="34" charset="0"/>
              </a:rPr>
              <a:t>,  </a:t>
            </a:r>
            <a:r>
              <a:rPr lang="en-US" i="1" dirty="0" err="1">
                <a:latin typeface="Verdana" panose="020B0604030504040204" pitchFamily="34" charset="0"/>
                <a:ea typeface="Verdana" panose="020B0604030504040204" pitchFamily="34" charset="0"/>
              </a:rPr>
              <a:t>last_name</a:t>
            </a:r>
            <a:r>
              <a:rPr lang="en-US" i="1" dirty="0">
                <a:latin typeface="Verdana" panose="020B0604030504040204" pitchFamily="34" charset="0"/>
                <a:ea typeface="Verdana" panose="020B0604030504040204" pitchFamily="34" charset="0"/>
              </a:rPr>
              <a:t>,</a:t>
            </a:r>
            <a:br>
              <a:rPr lang="en-US" i="1" dirty="0">
                <a:latin typeface="Verdana" panose="020B0604030504040204" pitchFamily="34" charset="0"/>
                <a:ea typeface="Verdana" panose="020B0604030504040204" pitchFamily="34" charset="0"/>
              </a:rPr>
            </a:br>
            <a:r>
              <a:rPr lang="en-US" i="1" dirty="0">
                <a:latin typeface="Verdana" panose="020B0604030504040204" pitchFamily="34" charset="0"/>
                <a:ea typeface="Verdana" panose="020B0604030504040204" pitchFamily="34" charset="0"/>
              </a:rPr>
              <a:t>      </a:t>
            </a:r>
            <a:r>
              <a:rPr lang="en-US" i="1" dirty="0" err="1">
                <a:latin typeface="Verdana" panose="020B0604030504040204" pitchFamily="34" charset="0"/>
                <a:ea typeface="Verdana" panose="020B0604030504040204" pitchFamily="34" charset="0"/>
              </a:rPr>
              <a:t>street_number</a:t>
            </a:r>
            <a:r>
              <a:rPr lang="en-US" i="1" dirty="0">
                <a:latin typeface="Verdana" panose="020B0604030504040204" pitchFamily="34" charset="0"/>
                <a:ea typeface="Verdana" panose="020B0604030504040204" pitchFamily="34" charset="0"/>
              </a:rPr>
              <a:t>, </a:t>
            </a:r>
            <a:r>
              <a:rPr lang="en-US" i="1" dirty="0" err="1">
                <a:latin typeface="Verdana" panose="020B0604030504040204" pitchFamily="34" charset="0"/>
                <a:ea typeface="Verdana" panose="020B0604030504040204" pitchFamily="34" charset="0"/>
              </a:rPr>
              <a:t>street_name</a:t>
            </a:r>
            <a:r>
              <a:rPr lang="en-US" i="1" dirty="0">
                <a:latin typeface="Verdana" panose="020B0604030504040204" pitchFamily="34" charset="0"/>
                <a:ea typeface="Verdana" panose="020B0604030504040204" pitchFamily="34" charset="0"/>
              </a:rPr>
              <a:t>,  </a:t>
            </a:r>
            <a:br>
              <a:rPr lang="en-US" i="1" dirty="0">
                <a:latin typeface="Verdana" panose="020B0604030504040204" pitchFamily="34" charset="0"/>
                <a:ea typeface="Verdana" panose="020B0604030504040204" pitchFamily="34" charset="0"/>
              </a:rPr>
            </a:br>
            <a:r>
              <a:rPr lang="en-US" i="1" dirty="0">
                <a:latin typeface="Verdana" panose="020B0604030504040204" pitchFamily="34" charset="0"/>
                <a:ea typeface="Verdana" panose="020B0604030504040204" pitchFamily="34" charset="0"/>
              </a:rPr>
              <a:t>      </a:t>
            </a:r>
            <a:r>
              <a:rPr lang="en-US" i="1" dirty="0" err="1">
                <a:latin typeface="Verdana" panose="020B0604030504040204" pitchFamily="34" charset="0"/>
                <a:ea typeface="Verdana" panose="020B0604030504040204" pitchFamily="34" charset="0"/>
              </a:rPr>
              <a:t>apt_number</a:t>
            </a:r>
            <a:r>
              <a:rPr lang="en-US" i="1" dirty="0">
                <a:latin typeface="Verdana" panose="020B0604030504040204" pitchFamily="34" charset="0"/>
                <a:ea typeface="Verdana" panose="020B0604030504040204" pitchFamily="34" charset="0"/>
              </a:rPr>
              <a:t>, city, state, </a:t>
            </a:r>
            <a:r>
              <a:rPr lang="en-US" i="1" dirty="0" err="1">
                <a:latin typeface="Verdana" panose="020B0604030504040204" pitchFamily="34" charset="0"/>
                <a:ea typeface="Verdana" panose="020B0604030504040204" pitchFamily="34" charset="0"/>
              </a:rPr>
              <a:t>zip_code</a:t>
            </a:r>
            <a:r>
              <a:rPr lang="en-US" i="1" dirty="0">
                <a:latin typeface="Verdana" panose="020B0604030504040204" pitchFamily="34" charset="0"/>
                <a:ea typeface="Verdana" panose="020B0604030504040204" pitchFamily="34" charset="0"/>
              </a:rPr>
              <a:t>,  </a:t>
            </a:r>
            <a:br>
              <a:rPr lang="en-US" i="1" dirty="0">
                <a:latin typeface="Verdana" panose="020B0604030504040204" pitchFamily="34" charset="0"/>
                <a:ea typeface="Verdana" panose="020B0604030504040204" pitchFamily="34" charset="0"/>
              </a:rPr>
            </a:br>
            <a:r>
              <a:rPr lang="en-US" i="1" dirty="0">
                <a:latin typeface="Verdana" panose="020B0604030504040204" pitchFamily="34" charset="0"/>
                <a:ea typeface="Verdana" panose="020B0604030504040204" pitchFamily="34" charset="0"/>
              </a:rPr>
              <a:t>      </a:t>
            </a:r>
            <a:r>
              <a:rPr lang="en-US" i="1" dirty="0" err="1">
                <a:latin typeface="Verdana" panose="020B0604030504040204" pitchFamily="34" charset="0"/>
                <a:ea typeface="Verdana" panose="020B0604030504040204" pitchFamily="34" charset="0"/>
              </a:rPr>
              <a:t>date_of_birth</a:t>
            </a:r>
            <a:r>
              <a:rPr lang="en-US" i="1" dirty="0">
                <a:latin typeface="Verdana" panose="020B0604030504040204" pitchFamily="34" charset="0"/>
                <a:ea typeface="Verdana" panose="020B0604030504040204" pitchFamily="34" charset="0"/>
              </a:rPr>
              <a:t>)</a:t>
            </a:r>
          </a:p>
        </p:txBody>
      </p:sp>
      <p:pic>
        <p:nvPicPr>
          <p:cNvPr id="11" name="Picture 10">
            <a:extLst>
              <a:ext uri="{FF2B5EF4-FFF2-40B4-BE49-F238E27FC236}">
                <a16:creationId xmlns:a16="http://schemas.microsoft.com/office/drawing/2014/main" id="{685F08C6-24ED-40AB-B42C-3669D0C13E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85748" y="3357562"/>
            <a:ext cx="1399948" cy="2967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085383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7E3B20F-F15B-4DF6-806C-1253ACB292B8}"/>
              </a:ext>
            </a:extLst>
          </p:cNvPr>
          <p:cNvSpPr txBox="1">
            <a:spLocks/>
          </p:cNvSpPr>
          <p:nvPr/>
        </p:nvSpPr>
        <p:spPr>
          <a:xfrm>
            <a:off x="838200" y="365125"/>
            <a:ext cx="10515600" cy="1325563"/>
          </a:xfrm>
          <a:prstGeom prst="rect">
            <a:avLst/>
          </a:prstGeom>
        </p:spPr>
        <p:txBody>
          <a:bodyPr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latin typeface="Verdana" panose="020B0604030504040204" pitchFamily="34" charset="0"/>
                <a:ea typeface="Verdana" panose="020B0604030504040204" pitchFamily="34" charset="0"/>
              </a:rPr>
              <a:t>Reducing ER Diagrams to Schemata</a:t>
            </a:r>
          </a:p>
        </p:txBody>
      </p:sp>
      <p:sp>
        <p:nvSpPr>
          <p:cNvPr id="7" name="Content Placeholder 2">
            <a:extLst>
              <a:ext uri="{FF2B5EF4-FFF2-40B4-BE49-F238E27FC236}">
                <a16:creationId xmlns:a16="http://schemas.microsoft.com/office/drawing/2014/main" id="{38865F8E-E81B-4E5E-99C0-D22E084695D8}"/>
              </a:ext>
            </a:extLst>
          </p:cNvPr>
          <p:cNvSpPr txBox="1">
            <a:spLocks/>
          </p:cNvSpPr>
          <p:nvPr/>
        </p:nvSpPr>
        <p:spPr>
          <a:xfrm>
            <a:off x="838199" y="1825625"/>
            <a:ext cx="10515600" cy="3063875"/>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spcAft>
                <a:spcPts val="1200"/>
              </a:spcAft>
              <a:buFont typeface="Arial" panose="020B0604020202020204" pitchFamily="34" charset="0"/>
              <a:buChar char="•"/>
              <a:defRPr sz="280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685800" indent="-228600" algn="l" defTabSz="914400" rtl="0" eaLnBrk="1" latinLnBrk="0" hangingPunct="1">
              <a:lnSpc>
                <a:spcPct val="100000"/>
              </a:lnSpc>
              <a:spcBef>
                <a:spcPts val="500"/>
              </a:spcBef>
              <a:spcAft>
                <a:spcPts val="1200"/>
              </a:spcAft>
              <a:buFont typeface="Arial" panose="020B0604020202020204" pitchFamily="34" charset="0"/>
              <a:buChar char="•"/>
              <a:defRPr sz="2400"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1143000" indent="-228600" algn="l" defTabSz="914400" rtl="0" eaLnBrk="1" latinLnBrk="0" hangingPunct="1">
              <a:lnSpc>
                <a:spcPct val="100000"/>
              </a:lnSpc>
              <a:spcBef>
                <a:spcPts val="500"/>
              </a:spcBef>
              <a:spcAft>
                <a:spcPts val="1200"/>
              </a:spcAft>
              <a:buFont typeface="Arial" panose="020B0604020202020204" pitchFamily="34" charset="0"/>
              <a:buChar char="•"/>
              <a:defRPr sz="2000"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600200" indent="-228600" algn="l" defTabSz="914400" rtl="0" eaLnBrk="1" latinLnBrk="0" hangingPunct="1">
              <a:lnSpc>
                <a:spcPct val="100000"/>
              </a:lnSpc>
              <a:spcBef>
                <a:spcPts val="500"/>
              </a:spcBef>
              <a:spcAft>
                <a:spcPts val="1200"/>
              </a:spcAft>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2057400" indent="-228600" algn="l" defTabSz="914400" rtl="0" eaLnBrk="1" latinLnBrk="0" hangingPunct="1">
              <a:lnSpc>
                <a:spcPct val="100000"/>
              </a:lnSpc>
              <a:spcBef>
                <a:spcPts val="500"/>
              </a:spcBef>
              <a:spcAft>
                <a:spcPts val="1200"/>
              </a:spcAft>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en-US" dirty="0">
                <a:solidFill>
                  <a:sysClr val="windowText" lastClr="000000"/>
                </a:solidFill>
              </a:rPr>
              <a:t>Multivalued attributes are represented as separate schemata containing a foreign key of the containing entity set plus the multivalued attribute. All attributes form the primary key.</a:t>
            </a:r>
          </a:p>
        </p:txBody>
      </p:sp>
      <p:sp>
        <p:nvSpPr>
          <p:cNvPr id="2" name="TextBox 1">
            <a:extLst>
              <a:ext uri="{FF2B5EF4-FFF2-40B4-BE49-F238E27FC236}">
                <a16:creationId xmlns:a16="http://schemas.microsoft.com/office/drawing/2014/main" id="{BFA7CDC2-F9B4-45F7-A066-06B68AEF508B}"/>
              </a:ext>
            </a:extLst>
          </p:cNvPr>
          <p:cNvSpPr txBox="1"/>
          <p:nvPr/>
        </p:nvSpPr>
        <p:spPr>
          <a:xfrm>
            <a:off x="5162836" y="4583612"/>
            <a:ext cx="5181314" cy="369332"/>
          </a:xfrm>
          <a:prstGeom prst="rect">
            <a:avLst/>
          </a:prstGeom>
          <a:noFill/>
        </p:spPr>
        <p:txBody>
          <a:bodyPr wrap="square" rtlCol="0">
            <a:spAutoFit/>
          </a:bodyPr>
          <a:lstStyle/>
          <a:p>
            <a:pPr>
              <a:spcAft>
                <a:spcPts val="600"/>
              </a:spcAft>
            </a:pPr>
            <a:r>
              <a:rPr lang="en-US" i="1" dirty="0" err="1">
                <a:latin typeface="Verdana" panose="020B0604030504040204" pitchFamily="34" charset="0"/>
                <a:ea typeface="Verdana" panose="020B0604030504040204" pitchFamily="34" charset="0"/>
              </a:rPr>
              <a:t>instructor_phone</a:t>
            </a:r>
            <a:r>
              <a:rPr lang="en-US" i="1" dirty="0">
                <a:latin typeface="Verdana" panose="020B0604030504040204" pitchFamily="34" charset="0"/>
                <a:ea typeface="Verdana" panose="020B0604030504040204" pitchFamily="34" charset="0"/>
              </a:rPr>
              <a:t>(</a:t>
            </a:r>
            <a:r>
              <a:rPr lang="en-US" i="1" u="sng" dirty="0">
                <a:latin typeface="Verdana" panose="020B0604030504040204" pitchFamily="34" charset="0"/>
                <a:ea typeface="Verdana" panose="020B0604030504040204" pitchFamily="34" charset="0"/>
              </a:rPr>
              <a:t>ID, </a:t>
            </a:r>
            <a:r>
              <a:rPr lang="en-US" i="1" u="sng" dirty="0" err="1">
                <a:latin typeface="Verdana" panose="020B0604030504040204" pitchFamily="34" charset="0"/>
                <a:ea typeface="Verdana" panose="020B0604030504040204" pitchFamily="34" charset="0"/>
              </a:rPr>
              <a:t>phone_number</a:t>
            </a:r>
            <a:r>
              <a:rPr lang="en-US" i="1" dirty="0">
                <a:latin typeface="Verdana" panose="020B0604030504040204" pitchFamily="34" charset="0"/>
                <a:ea typeface="Verdana" panose="020B0604030504040204" pitchFamily="34" charset="0"/>
              </a:rPr>
              <a:t>)</a:t>
            </a:r>
          </a:p>
        </p:txBody>
      </p:sp>
      <p:pic>
        <p:nvPicPr>
          <p:cNvPr id="6" name="Picture 5">
            <a:extLst>
              <a:ext uri="{FF2B5EF4-FFF2-40B4-BE49-F238E27FC236}">
                <a16:creationId xmlns:a16="http://schemas.microsoft.com/office/drawing/2014/main" id="{1AB125CD-8A79-478C-9A8E-5F5534FF92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92098" y="3624262"/>
            <a:ext cx="1399948" cy="2967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83765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7E3B20F-F15B-4DF6-806C-1253ACB292B8}"/>
              </a:ext>
            </a:extLst>
          </p:cNvPr>
          <p:cNvSpPr txBox="1">
            <a:spLocks/>
          </p:cNvSpPr>
          <p:nvPr/>
        </p:nvSpPr>
        <p:spPr>
          <a:xfrm>
            <a:off x="838200" y="365125"/>
            <a:ext cx="10515600" cy="1325563"/>
          </a:xfrm>
          <a:prstGeom prst="rect">
            <a:avLst/>
          </a:prstGeom>
        </p:spPr>
        <p:txBody>
          <a:bodyPr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latin typeface="Verdana" panose="020B0604030504040204" pitchFamily="34" charset="0"/>
                <a:ea typeface="Verdana" panose="020B0604030504040204" pitchFamily="34" charset="0"/>
              </a:rPr>
              <a:t>Reducing ER Diagrams to Schemata</a:t>
            </a:r>
          </a:p>
        </p:txBody>
      </p:sp>
      <p:sp>
        <p:nvSpPr>
          <p:cNvPr id="7" name="Content Placeholder 2">
            <a:extLst>
              <a:ext uri="{FF2B5EF4-FFF2-40B4-BE49-F238E27FC236}">
                <a16:creationId xmlns:a16="http://schemas.microsoft.com/office/drawing/2014/main" id="{38865F8E-E81B-4E5E-99C0-D22E084695D8}"/>
              </a:ext>
            </a:extLst>
          </p:cNvPr>
          <p:cNvSpPr txBox="1">
            <a:spLocks/>
          </p:cNvSpPr>
          <p:nvPr/>
        </p:nvSpPr>
        <p:spPr>
          <a:xfrm>
            <a:off x="838199" y="1825625"/>
            <a:ext cx="10515600" cy="3063875"/>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spcAft>
                <a:spcPts val="1200"/>
              </a:spcAft>
              <a:buFont typeface="Arial" panose="020B0604020202020204" pitchFamily="34" charset="0"/>
              <a:buChar char="•"/>
              <a:defRPr sz="280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685800" indent="-228600" algn="l" defTabSz="914400" rtl="0" eaLnBrk="1" latinLnBrk="0" hangingPunct="1">
              <a:lnSpc>
                <a:spcPct val="100000"/>
              </a:lnSpc>
              <a:spcBef>
                <a:spcPts val="500"/>
              </a:spcBef>
              <a:spcAft>
                <a:spcPts val="1200"/>
              </a:spcAft>
              <a:buFont typeface="Arial" panose="020B0604020202020204" pitchFamily="34" charset="0"/>
              <a:buChar char="•"/>
              <a:defRPr sz="2400"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1143000" indent="-228600" algn="l" defTabSz="914400" rtl="0" eaLnBrk="1" latinLnBrk="0" hangingPunct="1">
              <a:lnSpc>
                <a:spcPct val="100000"/>
              </a:lnSpc>
              <a:spcBef>
                <a:spcPts val="500"/>
              </a:spcBef>
              <a:spcAft>
                <a:spcPts val="1200"/>
              </a:spcAft>
              <a:buFont typeface="Arial" panose="020B0604020202020204" pitchFamily="34" charset="0"/>
              <a:buChar char="•"/>
              <a:defRPr sz="2000"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600200" indent="-228600" algn="l" defTabSz="914400" rtl="0" eaLnBrk="1" latinLnBrk="0" hangingPunct="1">
              <a:lnSpc>
                <a:spcPct val="100000"/>
              </a:lnSpc>
              <a:spcBef>
                <a:spcPts val="500"/>
              </a:spcBef>
              <a:spcAft>
                <a:spcPts val="1200"/>
              </a:spcAft>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2057400" indent="-228600" algn="l" defTabSz="914400" rtl="0" eaLnBrk="1" latinLnBrk="0" hangingPunct="1">
              <a:lnSpc>
                <a:spcPct val="100000"/>
              </a:lnSpc>
              <a:spcBef>
                <a:spcPts val="500"/>
              </a:spcBef>
              <a:spcAft>
                <a:spcPts val="1200"/>
              </a:spcAft>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en-US" dirty="0">
                <a:solidFill>
                  <a:sysClr val="windowText" lastClr="000000"/>
                </a:solidFill>
              </a:rPr>
              <a:t>If the containing entity set contains just a single primary key and a single multivalued attribute, a separate schema isn't needed. Here, the primary is minimized.</a:t>
            </a:r>
          </a:p>
        </p:txBody>
      </p:sp>
      <p:sp>
        <p:nvSpPr>
          <p:cNvPr id="2" name="TextBox 1">
            <a:extLst>
              <a:ext uri="{FF2B5EF4-FFF2-40B4-BE49-F238E27FC236}">
                <a16:creationId xmlns:a16="http://schemas.microsoft.com/office/drawing/2014/main" id="{BFA7CDC2-F9B4-45F7-A066-06B68AEF508B}"/>
              </a:ext>
            </a:extLst>
          </p:cNvPr>
          <p:cNvSpPr txBox="1"/>
          <p:nvPr/>
        </p:nvSpPr>
        <p:spPr>
          <a:xfrm>
            <a:off x="4927886" y="4585255"/>
            <a:ext cx="6140164" cy="369332"/>
          </a:xfrm>
          <a:prstGeom prst="rect">
            <a:avLst/>
          </a:prstGeom>
          <a:noFill/>
        </p:spPr>
        <p:txBody>
          <a:bodyPr wrap="square" rtlCol="0">
            <a:spAutoFit/>
          </a:bodyPr>
          <a:lstStyle/>
          <a:p>
            <a:pPr>
              <a:spcAft>
                <a:spcPts val="600"/>
              </a:spcAft>
            </a:pPr>
            <a:r>
              <a:rPr lang="en-US" i="1" dirty="0" err="1">
                <a:latin typeface="Verdana" panose="020B0604030504040204" pitchFamily="34" charset="0"/>
                <a:ea typeface="Verdana" panose="020B0604030504040204" pitchFamily="34" charset="0"/>
              </a:rPr>
              <a:t>time_slot</a:t>
            </a:r>
            <a:r>
              <a:rPr lang="en-US" i="1" dirty="0">
                <a:latin typeface="Verdana" panose="020B0604030504040204" pitchFamily="34" charset="0"/>
                <a:ea typeface="Verdana" panose="020B0604030504040204" pitchFamily="34" charset="0"/>
              </a:rPr>
              <a:t>(</a:t>
            </a:r>
            <a:r>
              <a:rPr lang="en-US" i="1" u="sng" dirty="0" err="1">
                <a:latin typeface="Verdana" panose="020B0604030504040204" pitchFamily="34" charset="0"/>
                <a:ea typeface="Verdana" panose="020B0604030504040204" pitchFamily="34" charset="0"/>
              </a:rPr>
              <a:t>time_slot_id</a:t>
            </a:r>
            <a:r>
              <a:rPr lang="en-US" i="1" u="sng" dirty="0">
                <a:latin typeface="Verdana" panose="020B0604030504040204" pitchFamily="34" charset="0"/>
                <a:ea typeface="Verdana" panose="020B0604030504040204" pitchFamily="34" charset="0"/>
              </a:rPr>
              <a:t>, day, </a:t>
            </a:r>
            <a:r>
              <a:rPr lang="en-US" i="1" u="sng" dirty="0" err="1">
                <a:latin typeface="Verdana" panose="020B0604030504040204" pitchFamily="34" charset="0"/>
                <a:ea typeface="Verdana" panose="020B0604030504040204" pitchFamily="34" charset="0"/>
              </a:rPr>
              <a:t>start_time</a:t>
            </a:r>
            <a:r>
              <a:rPr lang="en-US" i="1" dirty="0">
                <a:latin typeface="Verdana" panose="020B0604030504040204" pitchFamily="34" charset="0"/>
                <a:ea typeface="Verdana" panose="020B0604030504040204" pitchFamily="34" charset="0"/>
              </a:rPr>
              <a:t>, </a:t>
            </a:r>
            <a:r>
              <a:rPr lang="en-US" i="1" dirty="0" err="1">
                <a:latin typeface="Verdana" panose="020B0604030504040204" pitchFamily="34" charset="0"/>
                <a:ea typeface="Verdana" panose="020B0604030504040204" pitchFamily="34" charset="0"/>
              </a:rPr>
              <a:t>end_time</a:t>
            </a:r>
            <a:r>
              <a:rPr lang="en-US" i="1" dirty="0">
                <a:latin typeface="Verdana" panose="020B0604030504040204" pitchFamily="34" charset="0"/>
                <a:ea typeface="Verdana" panose="020B0604030504040204" pitchFamily="34" charset="0"/>
              </a:rPr>
              <a:t>)</a:t>
            </a:r>
          </a:p>
        </p:txBody>
      </p:sp>
      <p:pic>
        <p:nvPicPr>
          <p:cNvPr id="4" name="Picture 3" descr="Text, letter&#10;&#10;Description automatically generated">
            <a:extLst>
              <a:ext uri="{FF2B5EF4-FFF2-40B4-BE49-F238E27FC236}">
                <a16:creationId xmlns:a16="http://schemas.microsoft.com/office/drawing/2014/main" id="{08943C33-36EA-4CD3-8088-2B3B29CE42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98952" y="4046718"/>
            <a:ext cx="1237749" cy="1685564"/>
          </a:xfrm>
          <a:prstGeom prst="rect">
            <a:avLst/>
          </a:prstGeom>
        </p:spPr>
      </p:pic>
    </p:spTree>
    <p:extLst>
      <p:ext uri="{BB962C8B-B14F-4D97-AF65-F5344CB8AC3E}">
        <p14:creationId xmlns:p14="http://schemas.microsoft.com/office/powerpoint/2010/main" val="3532476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7E3B20F-F15B-4DF6-806C-1253ACB292B8}"/>
              </a:ext>
            </a:extLst>
          </p:cNvPr>
          <p:cNvSpPr txBox="1">
            <a:spLocks/>
          </p:cNvSpPr>
          <p:nvPr/>
        </p:nvSpPr>
        <p:spPr>
          <a:xfrm>
            <a:off x="838200" y="365125"/>
            <a:ext cx="10515600" cy="1325563"/>
          </a:xfrm>
          <a:prstGeom prst="rect">
            <a:avLst/>
          </a:prstGeom>
        </p:spPr>
        <p:txBody>
          <a:bodyPr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latin typeface="Verdana" panose="020B0604030504040204" pitchFamily="34" charset="0"/>
                <a:ea typeface="Verdana" panose="020B0604030504040204" pitchFamily="34" charset="0"/>
              </a:rPr>
              <a:t>Reducing ER Diagrams to Schemata</a:t>
            </a:r>
          </a:p>
        </p:txBody>
      </p:sp>
      <p:sp>
        <p:nvSpPr>
          <p:cNvPr id="7" name="Content Placeholder 2">
            <a:extLst>
              <a:ext uri="{FF2B5EF4-FFF2-40B4-BE49-F238E27FC236}">
                <a16:creationId xmlns:a16="http://schemas.microsoft.com/office/drawing/2014/main" id="{38865F8E-E81B-4E5E-99C0-D22E084695D8}"/>
              </a:ext>
            </a:extLst>
          </p:cNvPr>
          <p:cNvSpPr txBox="1">
            <a:spLocks/>
          </p:cNvSpPr>
          <p:nvPr/>
        </p:nvSpPr>
        <p:spPr>
          <a:xfrm>
            <a:off x="838199" y="1825625"/>
            <a:ext cx="10515600" cy="3063875"/>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spcAft>
                <a:spcPts val="1200"/>
              </a:spcAft>
              <a:buFont typeface="Arial" panose="020B0604020202020204" pitchFamily="34" charset="0"/>
              <a:buChar char="•"/>
              <a:defRPr sz="280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685800" indent="-228600" algn="l" defTabSz="914400" rtl="0" eaLnBrk="1" latinLnBrk="0" hangingPunct="1">
              <a:lnSpc>
                <a:spcPct val="100000"/>
              </a:lnSpc>
              <a:spcBef>
                <a:spcPts val="500"/>
              </a:spcBef>
              <a:spcAft>
                <a:spcPts val="1200"/>
              </a:spcAft>
              <a:buFont typeface="Arial" panose="020B0604020202020204" pitchFamily="34" charset="0"/>
              <a:buChar char="•"/>
              <a:defRPr sz="2400"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1143000" indent="-228600" algn="l" defTabSz="914400" rtl="0" eaLnBrk="1" latinLnBrk="0" hangingPunct="1">
              <a:lnSpc>
                <a:spcPct val="100000"/>
              </a:lnSpc>
              <a:spcBef>
                <a:spcPts val="500"/>
              </a:spcBef>
              <a:spcAft>
                <a:spcPts val="1200"/>
              </a:spcAft>
              <a:buFont typeface="Arial" panose="020B0604020202020204" pitchFamily="34" charset="0"/>
              <a:buChar char="•"/>
              <a:defRPr sz="2000"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600200" indent="-228600" algn="l" defTabSz="914400" rtl="0" eaLnBrk="1" latinLnBrk="0" hangingPunct="1">
              <a:lnSpc>
                <a:spcPct val="100000"/>
              </a:lnSpc>
              <a:spcBef>
                <a:spcPts val="500"/>
              </a:spcBef>
              <a:spcAft>
                <a:spcPts val="1200"/>
              </a:spcAft>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2057400" indent="-228600" algn="l" defTabSz="914400" rtl="0" eaLnBrk="1" latinLnBrk="0" hangingPunct="1">
              <a:lnSpc>
                <a:spcPct val="100000"/>
              </a:lnSpc>
              <a:spcBef>
                <a:spcPts val="500"/>
              </a:spcBef>
              <a:spcAft>
                <a:spcPts val="1200"/>
              </a:spcAft>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en-US" dirty="0">
                <a:solidFill>
                  <a:sysClr val="windowText" lastClr="000000"/>
                </a:solidFill>
              </a:rPr>
              <a:t>Many-to-many relationships can be represented as schemata with attributes for primary keys of the entity sets plus relationship-specific attributes. Primary key is union of primary keys of related entity sets.</a:t>
            </a:r>
          </a:p>
        </p:txBody>
      </p:sp>
      <p:pic>
        <p:nvPicPr>
          <p:cNvPr id="4" name="Picture 3" descr="Diagram&#10;&#10;Description automatically generated">
            <a:extLst>
              <a:ext uri="{FF2B5EF4-FFF2-40B4-BE49-F238E27FC236}">
                <a16:creationId xmlns:a16="http://schemas.microsoft.com/office/drawing/2014/main" id="{8A358135-7DFA-4AD3-8A9F-7A23B7F174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9617" y="3635682"/>
            <a:ext cx="3554184" cy="2852985"/>
          </a:xfrm>
          <a:prstGeom prst="rect">
            <a:avLst/>
          </a:prstGeom>
        </p:spPr>
      </p:pic>
      <p:sp>
        <p:nvSpPr>
          <p:cNvPr id="2" name="TextBox 1">
            <a:extLst>
              <a:ext uri="{FF2B5EF4-FFF2-40B4-BE49-F238E27FC236}">
                <a16:creationId xmlns:a16="http://schemas.microsoft.com/office/drawing/2014/main" id="{BFA7CDC2-F9B4-45F7-A066-06B68AEF508B}"/>
              </a:ext>
            </a:extLst>
          </p:cNvPr>
          <p:cNvSpPr txBox="1"/>
          <p:nvPr/>
        </p:nvSpPr>
        <p:spPr>
          <a:xfrm>
            <a:off x="4616491" y="5456665"/>
            <a:ext cx="6318209" cy="369332"/>
          </a:xfrm>
          <a:prstGeom prst="rect">
            <a:avLst/>
          </a:prstGeom>
          <a:noFill/>
        </p:spPr>
        <p:txBody>
          <a:bodyPr wrap="square" rtlCol="0">
            <a:spAutoFit/>
          </a:bodyPr>
          <a:lstStyle/>
          <a:p>
            <a:pPr>
              <a:spcAft>
                <a:spcPts val="600"/>
              </a:spcAft>
            </a:pPr>
            <a:r>
              <a:rPr lang="en-US" i="1" dirty="0">
                <a:latin typeface="Verdana" panose="020B0604030504040204" pitchFamily="34" charset="0"/>
                <a:ea typeface="Verdana" panose="020B0604030504040204" pitchFamily="34" charset="0"/>
              </a:rPr>
              <a:t>takes(</a:t>
            </a:r>
            <a:r>
              <a:rPr lang="en-US" i="1" u="sng" dirty="0">
                <a:latin typeface="Verdana" panose="020B0604030504040204" pitchFamily="34" charset="0"/>
                <a:ea typeface="Verdana" panose="020B0604030504040204" pitchFamily="34" charset="0"/>
              </a:rPr>
              <a:t>ID, </a:t>
            </a:r>
            <a:r>
              <a:rPr lang="en-US" i="1" u="sng" dirty="0" err="1">
                <a:latin typeface="Verdana" panose="020B0604030504040204" pitchFamily="34" charset="0"/>
                <a:ea typeface="Verdana" panose="020B0604030504040204" pitchFamily="34" charset="0"/>
              </a:rPr>
              <a:t>course_id</a:t>
            </a:r>
            <a:r>
              <a:rPr lang="en-US" i="1" u="sng" dirty="0">
                <a:latin typeface="Verdana" panose="020B0604030504040204" pitchFamily="34" charset="0"/>
                <a:ea typeface="Verdana" panose="020B0604030504040204" pitchFamily="34" charset="0"/>
              </a:rPr>
              <a:t>, </a:t>
            </a:r>
            <a:r>
              <a:rPr lang="en-US" i="1" u="sng" dirty="0" err="1">
                <a:latin typeface="Verdana" panose="020B0604030504040204" pitchFamily="34" charset="0"/>
                <a:ea typeface="Verdana" panose="020B0604030504040204" pitchFamily="34" charset="0"/>
              </a:rPr>
              <a:t>sec_id</a:t>
            </a:r>
            <a:r>
              <a:rPr lang="en-US" i="1" u="sng" dirty="0">
                <a:latin typeface="Verdana" panose="020B0604030504040204" pitchFamily="34" charset="0"/>
                <a:ea typeface="Verdana" panose="020B0604030504040204" pitchFamily="34" charset="0"/>
              </a:rPr>
              <a:t>, semester, year</a:t>
            </a:r>
            <a:r>
              <a:rPr lang="en-US" i="1" dirty="0">
                <a:latin typeface="Verdana" panose="020B0604030504040204" pitchFamily="34" charset="0"/>
                <a:ea typeface="Verdana" panose="020B0604030504040204" pitchFamily="34" charset="0"/>
              </a:rPr>
              <a:t>, grade)</a:t>
            </a:r>
          </a:p>
        </p:txBody>
      </p:sp>
    </p:spTree>
    <p:extLst>
      <p:ext uri="{BB962C8B-B14F-4D97-AF65-F5344CB8AC3E}">
        <p14:creationId xmlns:p14="http://schemas.microsoft.com/office/powerpoint/2010/main" val="13652377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7E3B20F-F15B-4DF6-806C-1253ACB292B8}"/>
              </a:ext>
            </a:extLst>
          </p:cNvPr>
          <p:cNvSpPr txBox="1">
            <a:spLocks/>
          </p:cNvSpPr>
          <p:nvPr/>
        </p:nvSpPr>
        <p:spPr>
          <a:xfrm>
            <a:off x="838200" y="365125"/>
            <a:ext cx="10515600" cy="1325563"/>
          </a:xfrm>
          <a:prstGeom prst="rect">
            <a:avLst/>
          </a:prstGeom>
        </p:spPr>
        <p:txBody>
          <a:bodyPr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latin typeface="Verdana" panose="020B0604030504040204" pitchFamily="34" charset="0"/>
                <a:ea typeface="Verdana" panose="020B0604030504040204" pitchFamily="34" charset="0"/>
              </a:rPr>
              <a:t>Reducing ER Diagrams to Schemata</a:t>
            </a:r>
          </a:p>
        </p:txBody>
      </p:sp>
      <p:sp>
        <p:nvSpPr>
          <p:cNvPr id="7" name="Content Placeholder 2">
            <a:extLst>
              <a:ext uri="{FF2B5EF4-FFF2-40B4-BE49-F238E27FC236}">
                <a16:creationId xmlns:a16="http://schemas.microsoft.com/office/drawing/2014/main" id="{38865F8E-E81B-4E5E-99C0-D22E084695D8}"/>
              </a:ext>
            </a:extLst>
          </p:cNvPr>
          <p:cNvSpPr txBox="1">
            <a:spLocks/>
          </p:cNvSpPr>
          <p:nvPr/>
        </p:nvSpPr>
        <p:spPr>
          <a:xfrm>
            <a:off x="838199" y="1825625"/>
            <a:ext cx="10515600" cy="3063875"/>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spcAft>
                <a:spcPts val="1200"/>
              </a:spcAft>
              <a:buFont typeface="Arial" panose="020B0604020202020204" pitchFamily="34" charset="0"/>
              <a:buChar char="•"/>
              <a:defRPr sz="280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685800" indent="-228600" algn="l" defTabSz="914400" rtl="0" eaLnBrk="1" latinLnBrk="0" hangingPunct="1">
              <a:lnSpc>
                <a:spcPct val="100000"/>
              </a:lnSpc>
              <a:spcBef>
                <a:spcPts val="500"/>
              </a:spcBef>
              <a:spcAft>
                <a:spcPts val="1200"/>
              </a:spcAft>
              <a:buFont typeface="Arial" panose="020B0604020202020204" pitchFamily="34" charset="0"/>
              <a:buChar char="•"/>
              <a:defRPr sz="2400"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1143000" indent="-228600" algn="l" defTabSz="914400" rtl="0" eaLnBrk="1" latinLnBrk="0" hangingPunct="1">
              <a:lnSpc>
                <a:spcPct val="100000"/>
              </a:lnSpc>
              <a:spcBef>
                <a:spcPts val="500"/>
              </a:spcBef>
              <a:spcAft>
                <a:spcPts val="1200"/>
              </a:spcAft>
              <a:buFont typeface="Arial" panose="020B0604020202020204" pitchFamily="34" charset="0"/>
              <a:buChar char="•"/>
              <a:defRPr sz="2000"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600200" indent="-228600" algn="l" defTabSz="914400" rtl="0" eaLnBrk="1" latinLnBrk="0" hangingPunct="1">
              <a:lnSpc>
                <a:spcPct val="100000"/>
              </a:lnSpc>
              <a:spcBef>
                <a:spcPts val="500"/>
              </a:spcBef>
              <a:spcAft>
                <a:spcPts val="1200"/>
              </a:spcAft>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2057400" indent="-228600" algn="l" defTabSz="914400" rtl="0" eaLnBrk="1" latinLnBrk="0" hangingPunct="1">
              <a:lnSpc>
                <a:spcPct val="100000"/>
              </a:lnSpc>
              <a:spcBef>
                <a:spcPts val="500"/>
              </a:spcBef>
              <a:spcAft>
                <a:spcPts val="1200"/>
              </a:spcAft>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en-US" dirty="0">
                <a:solidFill>
                  <a:sysClr val="windowText" lastClr="000000"/>
                </a:solidFill>
              </a:rPr>
              <a:t>Many-to-one and one-to-many relationships can be represented as schemata with attributes for primary keys of the entity sets plus relationship-specific attributes. Primary key is taken from then many side.</a:t>
            </a:r>
          </a:p>
        </p:txBody>
      </p:sp>
      <p:sp>
        <p:nvSpPr>
          <p:cNvPr id="2" name="TextBox 1">
            <a:extLst>
              <a:ext uri="{FF2B5EF4-FFF2-40B4-BE49-F238E27FC236}">
                <a16:creationId xmlns:a16="http://schemas.microsoft.com/office/drawing/2014/main" id="{BFA7CDC2-F9B4-45F7-A066-06B68AEF508B}"/>
              </a:ext>
            </a:extLst>
          </p:cNvPr>
          <p:cNvSpPr txBox="1"/>
          <p:nvPr/>
        </p:nvSpPr>
        <p:spPr>
          <a:xfrm>
            <a:off x="4905395" y="5748765"/>
            <a:ext cx="2279609" cy="369332"/>
          </a:xfrm>
          <a:prstGeom prst="rect">
            <a:avLst/>
          </a:prstGeom>
          <a:noFill/>
        </p:spPr>
        <p:txBody>
          <a:bodyPr wrap="square" rtlCol="0">
            <a:spAutoFit/>
          </a:bodyPr>
          <a:lstStyle/>
          <a:p>
            <a:pPr>
              <a:spcAft>
                <a:spcPts val="600"/>
              </a:spcAft>
            </a:pPr>
            <a:r>
              <a:rPr lang="en-US" i="1" dirty="0">
                <a:latin typeface="Verdana" panose="020B0604030504040204" pitchFamily="34" charset="0"/>
                <a:ea typeface="Verdana" panose="020B0604030504040204" pitchFamily="34" charset="0"/>
              </a:rPr>
              <a:t>advisor(</a:t>
            </a:r>
            <a:r>
              <a:rPr lang="en-US" i="1" u="sng" dirty="0" err="1">
                <a:latin typeface="Verdana" panose="020B0604030504040204" pitchFamily="34" charset="0"/>
                <a:ea typeface="Verdana" panose="020B0604030504040204" pitchFamily="34" charset="0"/>
              </a:rPr>
              <a:t>s_id</a:t>
            </a:r>
            <a:r>
              <a:rPr lang="en-US" i="1" dirty="0">
                <a:latin typeface="Verdana" panose="020B0604030504040204" pitchFamily="34" charset="0"/>
                <a:ea typeface="Verdana" panose="020B0604030504040204" pitchFamily="34" charset="0"/>
              </a:rPr>
              <a:t>, </a:t>
            </a:r>
            <a:r>
              <a:rPr lang="en-US" i="1" dirty="0" err="1">
                <a:latin typeface="Verdana" panose="020B0604030504040204" pitchFamily="34" charset="0"/>
                <a:ea typeface="Verdana" panose="020B0604030504040204" pitchFamily="34" charset="0"/>
              </a:rPr>
              <a:t>i_id</a:t>
            </a:r>
            <a:r>
              <a:rPr lang="en-US" i="1" dirty="0">
                <a:latin typeface="Verdana" panose="020B0604030504040204" pitchFamily="34" charset="0"/>
                <a:ea typeface="Verdana" panose="020B0604030504040204" pitchFamily="34" charset="0"/>
              </a:rPr>
              <a:t>)</a:t>
            </a:r>
          </a:p>
        </p:txBody>
      </p:sp>
      <p:pic>
        <p:nvPicPr>
          <p:cNvPr id="6" name="Picture 5" descr="Diagram&#10;&#10;Description automatically generated">
            <a:extLst>
              <a:ext uri="{FF2B5EF4-FFF2-40B4-BE49-F238E27FC236}">
                <a16:creationId xmlns:a16="http://schemas.microsoft.com/office/drawing/2014/main" id="{7B2D41B9-1CD4-49CD-BB19-1043B9A1F5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16300" y="4478535"/>
            <a:ext cx="5257800" cy="821930"/>
          </a:xfrm>
          <a:prstGeom prst="rect">
            <a:avLst/>
          </a:prstGeom>
        </p:spPr>
      </p:pic>
    </p:spTree>
    <p:extLst>
      <p:ext uri="{BB962C8B-B14F-4D97-AF65-F5344CB8AC3E}">
        <p14:creationId xmlns:p14="http://schemas.microsoft.com/office/powerpoint/2010/main" val="12244294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D26E989-4FA3-4E0D-9507-55E95E747658}"/>
              </a:ext>
            </a:extLst>
          </p:cNvPr>
          <p:cNvSpPr/>
          <p:nvPr/>
        </p:nvSpPr>
        <p:spPr>
          <a:xfrm>
            <a:off x="4787900" y="5892800"/>
            <a:ext cx="2489200" cy="7429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43707A59-9AFE-4615-AC8C-98DF2411DC05}"/>
              </a:ext>
            </a:extLst>
          </p:cNvPr>
          <p:cNvPicPr>
            <a:picLocks noChangeAspect="1"/>
          </p:cNvPicPr>
          <p:nvPr/>
        </p:nvPicPr>
        <p:blipFill rotWithShape="1">
          <a:blip r:embed="rId3"/>
          <a:srcRect r="-2934"/>
          <a:stretch/>
        </p:blipFill>
        <p:spPr>
          <a:xfrm>
            <a:off x="107986" y="1103249"/>
            <a:ext cx="5513185" cy="4895850"/>
          </a:xfrm>
          <a:prstGeom prst="rect">
            <a:avLst/>
          </a:prstGeom>
        </p:spPr>
      </p:pic>
      <p:sp>
        <p:nvSpPr>
          <p:cNvPr id="4" name="TextBox 3">
            <a:extLst>
              <a:ext uri="{FF2B5EF4-FFF2-40B4-BE49-F238E27FC236}">
                <a16:creationId xmlns:a16="http://schemas.microsoft.com/office/drawing/2014/main" id="{EBC2523E-AB2C-4619-A9A0-A5B25C3A2A0D}"/>
              </a:ext>
            </a:extLst>
          </p:cNvPr>
          <p:cNvSpPr txBox="1"/>
          <p:nvPr/>
        </p:nvSpPr>
        <p:spPr>
          <a:xfrm>
            <a:off x="5621172" y="502334"/>
            <a:ext cx="6318209" cy="1477328"/>
          </a:xfrm>
          <a:prstGeom prst="rect">
            <a:avLst/>
          </a:prstGeom>
          <a:noFill/>
        </p:spPr>
        <p:txBody>
          <a:bodyPr wrap="square" rtlCol="0">
            <a:spAutoFit/>
          </a:bodyPr>
          <a:lstStyle/>
          <a:p>
            <a:pPr>
              <a:spcAft>
                <a:spcPts val="600"/>
              </a:spcAft>
            </a:pPr>
            <a:r>
              <a:rPr lang="en-US" sz="1400" i="1" dirty="0">
                <a:latin typeface="Verdana" panose="020B0604030504040204" pitchFamily="34" charset="0"/>
                <a:ea typeface="Verdana" panose="020B0604030504040204" pitchFamily="34" charset="0"/>
              </a:rPr>
              <a:t>classroom(</a:t>
            </a:r>
            <a:r>
              <a:rPr lang="en-US" sz="1400" i="1" u="sng" dirty="0">
                <a:latin typeface="Verdana" panose="020B0604030504040204" pitchFamily="34" charset="0"/>
                <a:ea typeface="Verdana" panose="020B0604030504040204" pitchFamily="34" charset="0"/>
              </a:rPr>
              <a:t>building, </a:t>
            </a:r>
            <a:r>
              <a:rPr lang="en-US" sz="1400" i="1" u="sng" dirty="0" err="1">
                <a:latin typeface="Verdana" panose="020B0604030504040204" pitchFamily="34" charset="0"/>
                <a:ea typeface="Verdana" panose="020B0604030504040204" pitchFamily="34" charset="0"/>
              </a:rPr>
              <a:t>room_number</a:t>
            </a:r>
            <a:r>
              <a:rPr lang="en-US" sz="1400" i="1" dirty="0">
                <a:latin typeface="Verdana" panose="020B0604030504040204" pitchFamily="34" charset="0"/>
                <a:ea typeface="Verdana" panose="020B0604030504040204" pitchFamily="34" charset="0"/>
              </a:rPr>
              <a:t>, capacity)</a:t>
            </a:r>
          </a:p>
          <a:p>
            <a:pPr>
              <a:spcAft>
                <a:spcPts val="600"/>
              </a:spcAft>
            </a:pPr>
            <a:r>
              <a:rPr lang="en-US" sz="1400" i="1" dirty="0">
                <a:latin typeface="Verdana" panose="020B0604030504040204" pitchFamily="34" charset="0"/>
                <a:ea typeface="Verdana" panose="020B0604030504040204" pitchFamily="34" charset="0"/>
              </a:rPr>
              <a:t>department(</a:t>
            </a:r>
            <a:r>
              <a:rPr lang="en-US" sz="1400" i="1" u="sng" dirty="0" err="1">
                <a:latin typeface="Verdana" panose="020B0604030504040204" pitchFamily="34" charset="0"/>
                <a:ea typeface="Verdana" panose="020B0604030504040204" pitchFamily="34" charset="0"/>
              </a:rPr>
              <a:t>dept_name</a:t>
            </a:r>
            <a:r>
              <a:rPr lang="en-US" sz="1400" i="1" dirty="0">
                <a:latin typeface="Verdana" panose="020B0604030504040204" pitchFamily="34" charset="0"/>
                <a:ea typeface="Verdana" panose="020B0604030504040204" pitchFamily="34" charset="0"/>
              </a:rPr>
              <a:t>, building, budget)</a:t>
            </a:r>
          </a:p>
          <a:p>
            <a:pPr>
              <a:spcAft>
                <a:spcPts val="600"/>
              </a:spcAft>
            </a:pPr>
            <a:r>
              <a:rPr lang="en-US" sz="1400" i="1" dirty="0">
                <a:latin typeface="Verdana" panose="020B0604030504040204" pitchFamily="34" charset="0"/>
                <a:ea typeface="Verdana" panose="020B0604030504040204" pitchFamily="34" charset="0"/>
              </a:rPr>
              <a:t>course(</a:t>
            </a:r>
            <a:r>
              <a:rPr lang="en-US" sz="1400" i="1" u="sng" dirty="0" err="1">
                <a:latin typeface="Verdana" panose="020B0604030504040204" pitchFamily="34" charset="0"/>
                <a:ea typeface="Verdana" panose="020B0604030504040204" pitchFamily="34" charset="0"/>
              </a:rPr>
              <a:t>course_id</a:t>
            </a:r>
            <a:r>
              <a:rPr lang="en-US" sz="1400" i="1" dirty="0">
                <a:latin typeface="Verdana" panose="020B0604030504040204" pitchFamily="34" charset="0"/>
                <a:ea typeface="Verdana" panose="020B0604030504040204" pitchFamily="34" charset="0"/>
              </a:rPr>
              <a:t>, title, credits)</a:t>
            </a:r>
          </a:p>
          <a:p>
            <a:pPr>
              <a:spcAft>
                <a:spcPts val="600"/>
              </a:spcAft>
            </a:pPr>
            <a:r>
              <a:rPr lang="en-US" sz="1400" i="1" dirty="0">
                <a:latin typeface="Verdana" panose="020B0604030504040204" pitchFamily="34" charset="0"/>
                <a:ea typeface="Verdana" panose="020B0604030504040204" pitchFamily="34" charset="0"/>
              </a:rPr>
              <a:t>instructor(</a:t>
            </a:r>
            <a:r>
              <a:rPr lang="en-US" sz="1400" i="1" u="sng" dirty="0">
                <a:latin typeface="Verdana" panose="020B0604030504040204" pitchFamily="34" charset="0"/>
                <a:ea typeface="Verdana" panose="020B0604030504040204" pitchFamily="34" charset="0"/>
              </a:rPr>
              <a:t>ID</a:t>
            </a:r>
            <a:r>
              <a:rPr lang="en-US" sz="1400" i="1" dirty="0">
                <a:latin typeface="Verdana" panose="020B0604030504040204" pitchFamily="34" charset="0"/>
                <a:ea typeface="Verdana" panose="020B0604030504040204" pitchFamily="34" charset="0"/>
              </a:rPr>
              <a:t>, name, salary)</a:t>
            </a:r>
          </a:p>
          <a:p>
            <a:pPr>
              <a:spcAft>
                <a:spcPts val="600"/>
              </a:spcAft>
            </a:pPr>
            <a:r>
              <a:rPr lang="en-US" sz="1400" i="1" dirty="0">
                <a:latin typeface="Verdana" panose="020B0604030504040204" pitchFamily="34" charset="0"/>
                <a:ea typeface="Verdana" panose="020B0604030504040204" pitchFamily="34" charset="0"/>
              </a:rPr>
              <a:t>student(</a:t>
            </a:r>
            <a:r>
              <a:rPr lang="en-US" sz="1400" i="1" u="sng" dirty="0">
                <a:latin typeface="Verdana" panose="020B0604030504040204" pitchFamily="34" charset="0"/>
                <a:ea typeface="Verdana" panose="020B0604030504040204" pitchFamily="34" charset="0"/>
              </a:rPr>
              <a:t>ID</a:t>
            </a:r>
            <a:r>
              <a:rPr lang="en-US" sz="1400" i="1" dirty="0">
                <a:latin typeface="Verdana" panose="020B0604030504040204" pitchFamily="34" charset="0"/>
                <a:ea typeface="Verdana" panose="020B0604030504040204" pitchFamily="34" charset="0"/>
              </a:rPr>
              <a:t>, name, </a:t>
            </a:r>
            <a:r>
              <a:rPr lang="en-US" sz="1400" i="1" dirty="0" err="1">
                <a:latin typeface="Verdana" panose="020B0604030504040204" pitchFamily="34" charset="0"/>
                <a:ea typeface="Verdana" panose="020B0604030504040204" pitchFamily="34" charset="0"/>
              </a:rPr>
              <a:t>tot_cred</a:t>
            </a:r>
            <a:r>
              <a:rPr lang="en-US" sz="1400" i="1" dirty="0">
                <a:latin typeface="Verdana" panose="020B0604030504040204" pitchFamily="34" charset="0"/>
                <a:ea typeface="Verdana" panose="020B0604030504040204" pitchFamily="34" charset="0"/>
              </a:rPr>
              <a:t>)</a:t>
            </a:r>
          </a:p>
        </p:txBody>
      </p:sp>
      <p:sp>
        <p:nvSpPr>
          <p:cNvPr id="5" name="TextBox 4">
            <a:extLst>
              <a:ext uri="{FF2B5EF4-FFF2-40B4-BE49-F238E27FC236}">
                <a16:creationId xmlns:a16="http://schemas.microsoft.com/office/drawing/2014/main" id="{C5E167BA-EDFB-4593-A46F-59BFEA507CE8}"/>
              </a:ext>
            </a:extLst>
          </p:cNvPr>
          <p:cNvSpPr txBox="1"/>
          <p:nvPr/>
        </p:nvSpPr>
        <p:spPr>
          <a:xfrm>
            <a:off x="5621171" y="2199897"/>
            <a:ext cx="6318209" cy="307777"/>
          </a:xfrm>
          <a:prstGeom prst="rect">
            <a:avLst/>
          </a:prstGeom>
          <a:noFill/>
        </p:spPr>
        <p:txBody>
          <a:bodyPr wrap="square" rtlCol="0">
            <a:spAutoFit/>
          </a:bodyPr>
          <a:lstStyle/>
          <a:p>
            <a:pPr>
              <a:spcAft>
                <a:spcPts val="600"/>
              </a:spcAft>
            </a:pPr>
            <a:r>
              <a:rPr lang="en-US" sz="1400" i="1" dirty="0" err="1">
                <a:latin typeface="Verdana" panose="020B0604030504040204" pitchFamily="34" charset="0"/>
                <a:ea typeface="Verdana" panose="020B0604030504040204" pitchFamily="34" charset="0"/>
              </a:rPr>
              <a:t>time_slot</a:t>
            </a:r>
            <a:r>
              <a:rPr lang="en-US" sz="1400" i="1" dirty="0">
                <a:latin typeface="Verdana" panose="020B0604030504040204" pitchFamily="34" charset="0"/>
                <a:ea typeface="Verdana" panose="020B0604030504040204" pitchFamily="34" charset="0"/>
              </a:rPr>
              <a:t>(</a:t>
            </a:r>
            <a:r>
              <a:rPr lang="en-US" sz="1400" i="1" u="sng" dirty="0" err="1">
                <a:latin typeface="Verdana" panose="020B0604030504040204" pitchFamily="34" charset="0"/>
                <a:ea typeface="Verdana" panose="020B0604030504040204" pitchFamily="34" charset="0"/>
              </a:rPr>
              <a:t>time_slot_id</a:t>
            </a:r>
            <a:r>
              <a:rPr lang="en-US" sz="1400" i="1" u="sng" dirty="0">
                <a:latin typeface="Verdana" panose="020B0604030504040204" pitchFamily="34" charset="0"/>
                <a:ea typeface="Verdana" panose="020B0604030504040204" pitchFamily="34" charset="0"/>
              </a:rPr>
              <a:t>, day, </a:t>
            </a:r>
            <a:r>
              <a:rPr lang="en-US" sz="1400" i="1" u="sng" dirty="0" err="1">
                <a:latin typeface="Verdana" panose="020B0604030504040204" pitchFamily="34" charset="0"/>
                <a:ea typeface="Verdana" panose="020B0604030504040204" pitchFamily="34" charset="0"/>
              </a:rPr>
              <a:t>start_time</a:t>
            </a:r>
            <a:r>
              <a:rPr lang="en-US" sz="1400" i="1" dirty="0">
                <a:latin typeface="Verdana" panose="020B0604030504040204" pitchFamily="34" charset="0"/>
                <a:ea typeface="Verdana" panose="020B0604030504040204" pitchFamily="34" charset="0"/>
              </a:rPr>
              <a:t>, </a:t>
            </a:r>
            <a:r>
              <a:rPr lang="en-US" sz="1400" i="1" dirty="0" err="1">
                <a:latin typeface="Verdana" panose="020B0604030504040204" pitchFamily="34" charset="0"/>
                <a:ea typeface="Verdana" panose="020B0604030504040204" pitchFamily="34" charset="0"/>
              </a:rPr>
              <a:t>end_time</a:t>
            </a:r>
            <a:r>
              <a:rPr lang="en-US" sz="1400" i="1" dirty="0">
                <a:latin typeface="Verdana" panose="020B0604030504040204" pitchFamily="34" charset="0"/>
                <a:ea typeface="Verdana" panose="020B0604030504040204" pitchFamily="34" charset="0"/>
              </a:rPr>
              <a:t>)</a:t>
            </a:r>
          </a:p>
        </p:txBody>
      </p:sp>
      <p:sp>
        <p:nvSpPr>
          <p:cNvPr id="6" name="TextBox 5">
            <a:extLst>
              <a:ext uri="{FF2B5EF4-FFF2-40B4-BE49-F238E27FC236}">
                <a16:creationId xmlns:a16="http://schemas.microsoft.com/office/drawing/2014/main" id="{B5B37F17-902C-49E7-9506-139436934B68}"/>
              </a:ext>
            </a:extLst>
          </p:cNvPr>
          <p:cNvSpPr txBox="1"/>
          <p:nvPr/>
        </p:nvSpPr>
        <p:spPr>
          <a:xfrm>
            <a:off x="5621171" y="2728187"/>
            <a:ext cx="5408343" cy="307777"/>
          </a:xfrm>
          <a:prstGeom prst="rect">
            <a:avLst/>
          </a:prstGeom>
          <a:noFill/>
        </p:spPr>
        <p:txBody>
          <a:bodyPr wrap="square" rtlCol="0">
            <a:spAutoFit/>
          </a:bodyPr>
          <a:lstStyle/>
          <a:p>
            <a:pPr>
              <a:spcAft>
                <a:spcPts val="600"/>
              </a:spcAft>
            </a:pPr>
            <a:r>
              <a:rPr lang="en-US" sz="1400" i="1" dirty="0">
                <a:latin typeface="Verdana" panose="020B0604030504040204" pitchFamily="34" charset="0"/>
                <a:ea typeface="Verdana" panose="020B0604030504040204" pitchFamily="34" charset="0"/>
              </a:rPr>
              <a:t>section(</a:t>
            </a:r>
            <a:r>
              <a:rPr lang="en-US" sz="1400" i="1" u="sng" dirty="0" err="1">
                <a:latin typeface="Verdana" panose="020B0604030504040204" pitchFamily="34" charset="0"/>
                <a:ea typeface="Verdana" panose="020B0604030504040204" pitchFamily="34" charset="0"/>
              </a:rPr>
              <a:t>course_id</a:t>
            </a:r>
            <a:r>
              <a:rPr lang="en-US" sz="1400" i="1" u="sng" dirty="0">
                <a:latin typeface="Verdana" panose="020B0604030504040204" pitchFamily="34" charset="0"/>
                <a:ea typeface="Verdana" panose="020B0604030504040204" pitchFamily="34" charset="0"/>
              </a:rPr>
              <a:t>, </a:t>
            </a:r>
            <a:r>
              <a:rPr lang="en-US" sz="1400" i="1" u="sng" dirty="0" err="1">
                <a:latin typeface="Verdana" panose="020B0604030504040204" pitchFamily="34" charset="0"/>
                <a:ea typeface="Verdana" panose="020B0604030504040204" pitchFamily="34" charset="0"/>
              </a:rPr>
              <a:t>sec_id</a:t>
            </a:r>
            <a:r>
              <a:rPr lang="en-US" sz="1400" i="1" u="sng" dirty="0">
                <a:latin typeface="Verdana" panose="020B0604030504040204" pitchFamily="34" charset="0"/>
                <a:ea typeface="Verdana" panose="020B0604030504040204" pitchFamily="34" charset="0"/>
              </a:rPr>
              <a:t>, semester, year</a:t>
            </a:r>
            <a:r>
              <a:rPr lang="en-US" sz="1400" i="1" dirty="0">
                <a:latin typeface="Verdana" panose="020B0604030504040204" pitchFamily="34" charset="0"/>
                <a:ea typeface="Verdana" panose="020B0604030504040204" pitchFamily="34" charset="0"/>
              </a:rPr>
              <a:t>)</a:t>
            </a:r>
          </a:p>
        </p:txBody>
      </p:sp>
      <p:sp>
        <p:nvSpPr>
          <p:cNvPr id="15" name="TextBox 14">
            <a:extLst>
              <a:ext uri="{FF2B5EF4-FFF2-40B4-BE49-F238E27FC236}">
                <a16:creationId xmlns:a16="http://schemas.microsoft.com/office/drawing/2014/main" id="{720BCEA9-6B5D-4330-B267-9EA5EFCE6737}"/>
              </a:ext>
            </a:extLst>
          </p:cNvPr>
          <p:cNvSpPr txBox="1"/>
          <p:nvPr/>
        </p:nvSpPr>
        <p:spPr>
          <a:xfrm>
            <a:off x="5621170" y="3548577"/>
            <a:ext cx="6451524" cy="2939266"/>
          </a:xfrm>
          <a:prstGeom prst="rect">
            <a:avLst/>
          </a:prstGeom>
          <a:noFill/>
        </p:spPr>
        <p:txBody>
          <a:bodyPr wrap="square" rtlCol="0">
            <a:spAutoFit/>
          </a:bodyPr>
          <a:lstStyle/>
          <a:p>
            <a:pPr>
              <a:spcAft>
                <a:spcPts val="600"/>
              </a:spcAft>
            </a:pPr>
            <a:r>
              <a:rPr lang="en-US" sz="1400" i="1" dirty="0">
                <a:latin typeface="Verdana" panose="020B0604030504040204" pitchFamily="34" charset="0"/>
                <a:ea typeface="Verdana" panose="020B0604030504040204" pitchFamily="34" charset="0"/>
              </a:rPr>
              <a:t>teaches(</a:t>
            </a:r>
            <a:r>
              <a:rPr lang="en-US" sz="1400" i="1" u="sng" dirty="0">
                <a:latin typeface="Verdana" panose="020B0604030504040204" pitchFamily="34" charset="0"/>
                <a:ea typeface="Verdana" panose="020B0604030504040204" pitchFamily="34" charset="0"/>
              </a:rPr>
              <a:t>ID, </a:t>
            </a:r>
            <a:r>
              <a:rPr lang="en-US" sz="1400" i="1" u="sng" dirty="0" err="1">
                <a:latin typeface="Verdana" panose="020B0604030504040204" pitchFamily="34" charset="0"/>
                <a:ea typeface="Verdana" panose="020B0604030504040204" pitchFamily="34" charset="0"/>
              </a:rPr>
              <a:t>course_id</a:t>
            </a:r>
            <a:r>
              <a:rPr lang="en-US" sz="1400" i="1" u="sng" dirty="0">
                <a:latin typeface="Verdana" panose="020B0604030504040204" pitchFamily="34" charset="0"/>
                <a:ea typeface="Verdana" panose="020B0604030504040204" pitchFamily="34" charset="0"/>
              </a:rPr>
              <a:t>, </a:t>
            </a:r>
            <a:r>
              <a:rPr lang="en-US" sz="1400" i="1" u="sng" dirty="0" err="1">
                <a:latin typeface="Verdana" panose="020B0604030504040204" pitchFamily="34" charset="0"/>
                <a:ea typeface="Verdana" panose="020B0604030504040204" pitchFamily="34" charset="0"/>
              </a:rPr>
              <a:t>sec_id</a:t>
            </a:r>
            <a:r>
              <a:rPr lang="en-US" sz="1400" i="1" u="sng" dirty="0">
                <a:latin typeface="Verdana" panose="020B0604030504040204" pitchFamily="34" charset="0"/>
                <a:ea typeface="Verdana" panose="020B0604030504040204" pitchFamily="34" charset="0"/>
              </a:rPr>
              <a:t>, semester, year</a:t>
            </a:r>
            <a:r>
              <a:rPr lang="en-US" sz="1400" i="1" dirty="0">
                <a:latin typeface="Verdana" panose="020B0604030504040204" pitchFamily="34" charset="0"/>
                <a:ea typeface="Verdana" panose="020B0604030504040204" pitchFamily="34" charset="0"/>
              </a:rPr>
              <a:t>)</a:t>
            </a:r>
          </a:p>
          <a:p>
            <a:pPr>
              <a:spcAft>
                <a:spcPts val="600"/>
              </a:spcAft>
            </a:pPr>
            <a:r>
              <a:rPr lang="en-US" sz="1400" i="1" dirty="0">
                <a:latin typeface="Verdana" panose="020B0604030504040204" pitchFamily="34" charset="0"/>
                <a:ea typeface="Verdana" panose="020B0604030504040204" pitchFamily="34" charset="0"/>
              </a:rPr>
              <a:t>takes(</a:t>
            </a:r>
            <a:r>
              <a:rPr lang="en-US" sz="1400" i="1" u="sng" dirty="0">
                <a:latin typeface="Verdana" panose="020B0604030504040204" pitchFamily="34" charset="0"/>
                <a:ea typeface="Verdana" panose="020B0604030504040204" pitchFamily="34" charset="0"/>
              </a:rPr>
              <a:t>ID, </a:t>
            </a:r>
            <a:r>
              <a:rPr lang="en-US" sz="1400" i="1" u="sng" dirty="0" err="1">
                <a:latin typeface="Verdana" panose="020B0604030504040204" pitchFamily="34" charset="0"/>
                <a:ea typeface="Verdana" panose="020B0604030504040204" pitchFamily="34" charset="0"/>
              </a:rPr>
              <a:t>course_id</a:t>
            </a:r>
            <a:r>
              <a:rPr lang="en-US" sz="1400" i="1" u="sng" dirty="0">
                <a:latin typeface="Verdana" panose="020B0604030504040204" pitchFamily="34" charset="0"/>
                <a:ea typeface="Verdana" panose="020B0604030504040204" pitchFamily="34" charset="0"/>
              </a:rPr>
              <a:t>, </a:t>
            </a:r>
            <a:r>
              <a:rPr lang="en-US" sz="1400" i="1" u="sng" dirty="0" err="1">
                <a:latin typeface="Verdana" panose="020B0604030504040204" pitchFamily="34" charset="0"/>
                <a:ea typeface="Verdana" panose="020B0604030504040204" pitchFamily="34" charset="0"/>
              </a:rPr>
              <a:t>sec_id</a:t>
            </a:r>
            <a:r>
              <a:rPr lang="en-US" sz="1400" i="1" u="sng" dirty="0">
                <a:latin typeface="Verdana" panose="020B0604030504040204" pitchFamily="34" charset="0"/>
                <a:ea typeface="Verdana" panose="020B0604030504040204" pitchFamily="34" charset="0"/>
              </a:rPr>
              <a:t>, semester, year</a:t>
            </a:r>
            <a:r>
              <a:rPr lang="en-US" sz="1400" i="1" dirty="0">
                <a:latin typeface="Verdana" panose="020B0604030504040204" pitchFamily="34" charset="0"/>
                <a:ea typeface="Verdana" panose="020B0604030504040204" pitchFamily="34" charset="0"/>
              </a:rPr>
              <a:t>, grade)</a:t>
            </a:r>
          </a:p>
          <a:p>
            <a:pPr>
              <a:spcAft>
                <a:spcPts val="600"/>
              </a:spcAft>
            </a:pPr>
            <a:r>
              <a:rPr lang="en-US" sz="1400" i="1" dirty="0">
                <a:latin typeface="Verdana" panose="020B0604030504040204" pitchFamily="34" charset="0"/>
                <a:ea typeface="Verdana" panose="020B0604030504040204" pitchFamily="34" charset="0"/>
              </a:rPr>
              <a:t>advisor(</a:t>
            </a:r>
            <a:r>
              <a:rPr lang="en-US" sz="1400" i="1" u="sng" dirty="0" err="1">
                <a:latin typeface="Verdana" panose="020B0604030504040204" pitchFamily="34" charset="0"/>
                <a:ea typeface="Verdana" panose="020B0604030504040204" pitchFamily="34" charset="0"/>
              </a:rPr>
              <a:t>s_ID</a:t>
            </a:r>
            <a:r>
              <a:rPr lang="en-US" sz="1400" i="1" dirty="0">
                <a:latin typeface="Verdana" panose="020B0604030504040204" pitchFamily="34" charset="0"/>
                <a:ea typeface="Verdana" panose="020B0604030504040204" pitchFamily="34" charset="0"/>
              </a:rPr>
              <a:t>, </a:t>
            </a:r>
            <a:r>
              <a:rPr lang="en-US" sz="1400" i="1" dirty="0" err="1">
                <a:latin typeface="Verdana" panose="020B0604030504040204" pitchFamily="34" charset="0"/>
                <a:ea typeface="Verdana" panose="020B0604030504040204" pitchFamily="34" charset="0"/>
              </a:rPr>
              <a:t>i_ID</a:t>
            </a:r>
            <a:r>
              <a:rPr lang="en-US" sz="1400" i="1" dirty="0">
                <a:latin typeface="Verdana" panose="020B0604030504040204" pitchFamily="34" charset="0"/>
                <a:ea typeface="Verdana" panose="020B0604030504040204" pitchFamily="34" charset="0"/>
              </a:rPr>
              <a:t>)</a:t>
            </a:r>
          </a:p>
          <a:p>
            <a:pPr>
              <a:spcAft>
                <a:spcPts val="600"/>
              </a:spcAft>
            </a:pPr>
            <a:r>
              <a:rPr lang="en-US" sz="1400" i="1" dirty="0" err="1">
                <a:latin typeface="Verdana" panose="020B0604030504040204" pitchFamily="34" charset="0"/>
                <a:ea typeface="Verdana" panose="020B0604030504040204" pitchFamily="34" charset="0"/>
              </a:rPr>
              <a:t>prereq</a:t>
            </a:r>
            <a:r>
              <a:rPr lang="en-US" sz="1400" i="1" dirty="0">
                <a:latin typeface="Verdana" panose="020B0604030504040204" pitchFamily="34" charset="0"/>
                <a:ea typeface="Verdana" panose="020B0604030504040204" pitchFamily="34" charset="0"/>
              </a:rPr>
              <a:t>(</a:t>
            </a:r>
            <a:r>
              <a:rPr lang="en-US" sz="1400" i="1" u="sng" dirty="0" err="1">
                <a:latin typeface="Verdana" panose="020B0604030504040204" pitchFamily="34" charset="0"/>
                <a:ea typeface="Verdana" panose="020B0604030504040204" pitchFamily="34" charset="0"/>
              </a:rPr>
              <a:t>course_id</a:t>
            </a:r>
            <a:r>
              <a:rPr lang="en-US" sz="1400" i="1" u="sng" dirty="0">
                <a:latin typeface="Verdana" panose="020B0604030504040204" pitchFamily="34" charset="0"/>
                <a:ea typeface="Verdana" panose="020B0604030504040204" pitchFamily="34" charset="0"/>
              </a:rPr>
              <a:t>, </a:t>
            </a:r>
            <a:r>
              <a:rPr lang="en-US" sz="1400" i="1" u="sng" dirty="0" err="1">
                <a:latin typeface="Verdana" panose="020B0604030504040204" pitchFamily="34" charset="0"/>
                <a:ea typeface="Verdana" panose="020B0604030504040204" pitchFamily="34" charset="0"/>
              </a:rPr>
              <a:t>prereq_id</a:t>
            </a:r>
            <a:r>
              <a:rPr lang="en-US" sz="1400" i="1" dirty="0">
                <a:latin typeface="Verdana" panose="020B0604030504040204" pitchFamily="34" charset="0"/>
                <a:ea typeface="Verdana" panose="020B0604030504040204" pitchFamily="34" charset="0"/>
              </a:rPr>
              <a:t>)</a:t>
            </a:r>
          </a:p>
          <a:p>
            <a:pPr>
              <a:spcAft>
                <a:spcPts val="600"/>
              </a:spcAft>
            </a:pPr>
            <a:r>
              <a:rPr lang="en-US" sz="1400" i="1" dirty="0" err="1">
                <a:latin typeface="Verdana" panose="020B0604030504040204" pitchFamily="34" charset="0"/>
                <a:ea typeface="Verdana" panose="020B0604030504040204" pitchFamily="34" charset="0"/>
              </a:rPr>
              <a:t>sec_course</a:t>
            </a:r>
            <a:r>
              <a:rPr lang="en-US" sz="1400" i="1" dirty="0">
                <a:latin typeface="Verdana" panose="020B0604030504040204" pitchFamily="34" charset="0"/>
                <a:ea typeface="Verdana" panose="020B0604030504040204" pitchFamily="34" charset="0"/>
              </a:rPr>
              <a:t>(</a:t>
            </a:r>
            <a:r>
              <a:rPr lang="en-US" sz="1400" i="1" u="sng" dirty="0" err="1">
                <a:latin typeface="Verdana" panose="020B0604030504040204" pitchFamily="34" charset="0"/>
                <a:ea typeface="Verdana" panose="020B0604030504040204" pitchFamily="34" charset="0"/>
              </a:rPr>
              <a:t>course_id</a:t>
            </a:r>
            <a:r>
              <a:rPr lang="en-US" sz="1400" i="1" u="sng" dirty="0">
                <a:latin typeface="Verdana" panose="020B0604030504040204" pitchFamily="34" charset="0"/>
                <a:ea typeface="Verdana" panose="020B0604030504040204" pitchFamily="34" charset="0"/>
              </a:rPr>
              <a:t>, </a:t>
            </a:r>
            <a:r>
              <a:rPr lang="en-US" sz="1400" i="1" u="sng" dirty="0" err="1">
                <a:latin typeface="Verdana" panose="020B0604030504040204" pitchFamily="34" charset="0"/>
                <a:ea typeface="Verdana" panose="020B0604030504040204" pitchFamily="34" charset="0"/>
              </a:rPr>
              <a:t>sec_id</a:t>
            </a:r>
            <a:r>
              <a:rPr lang="en-US" sz="1400" i="1" u="sng" dirty="0">
                <a:latin typeface="Verdana" panose="020B0604030504040204" pitchFamily="34" charset="0"/>
                <a:ea typeface="Verdana" panose="020B0604030504040204" pitchFamily="34" charset="0"/>
              </a:rPr>
              <a:t>, semester, year</a:t>
            </a:r>
            <a:r>
              <a:rPr lang="en-US" sz="1400" i="1" dirty="0">
                <a:latin typeface="Verdana" panose="020B0604030504040204" pitchFamily="34" charset="0"/>
                <a:ea typeface="Verdana" panose="020B0604030504040204" pitchFamily="34" charset="0"/>
              </a:rPr>
              <a:t>)</a:t>
            </a:r>
          </a:p>
          <a:p>
            <a:pPr>
              <a:spcAft>
                <a:spcPts val="600"/>
              </a:spcAft>
            </a:pPr>
            <a:r>
              <a:rPr lang="en-US" sz="1400" i="1" dirty="0" err="1">
                <a:latin typeface="Verdana" panose="020B0604030504040204" pitchFamily="34" charset="0"/>
                <a:ea typeface="Verdana" panose="020B0604030504040204" pitchFamily="34" charset="0"/>
              </a:rPr>
              <a:t>sec_time_slot</a:t>
            </a:r>
            <a:r>
              <a:rPr lang="en-US" sz="1400" i="1" dirty="0">
                <a:latin typeface="Verdana" panose="020B0604030504040204" pitchFamily="34" charset="0"/>
                <a:ea typeface="Verdana" panose="020B0604030504040204" pitchFamily="34" charset="0"/>
              </a:rPr>
              <a:t>(</a:t>
            </a:r>
            <a:r>
              <a:rPr lang="en-US" sz="1400" i="1" u="sng" dirty="0" err="1">
                <a:latin typeface="Verdana" panose="020B0604030504040204" pitchFamily="34" charset="0"/>
                <a:ea typeface="Verdana" panose="020B0604030504040204" pitchFamily="34" charset="0"/>
              </a:rPr>
              <a:t>course_id</a:t>
            </a:r>
            <a:r>
              <a:rPr lang="en-US" sz="1400" i="1" u="sng" dirty="0">
                <a:latin typeface="Verdana" panose="020B0604030504040204" pitchFamily="34" charset="0"/>
                <a:ea typeface="Verdana" panose="020B0604030504040204" pitchFamily="34" charset="0"/>
              </a:rPr>
              <a:t>, </a:t>
            </a:r>
            <a:r>
              <a:rPr lang="en-US" sz="1400" i="1" u="sng" dirty="0" err="1">
                <a:latin typeface="Verdana" panose="020B0604030504040204" pitchFamily="34" charset="0"/>
                <a:ea typeface="Verdana" panose="020B0604030504040204" pitchFamily="34" charset="0"/>
              </a:rPr>
              <a:t>sec_id</a:t>
            </a:r>
            <a:r>
              <a:rPr lang="en-US" sz="1400" i="1" u="sng" dirty="0">
                <a:latin typeface="Verdana" panose="020B0604030504040204" pitchFamily="34" charset="0"/>
                <a:ea typeface="Verdana" panose="020B0604030504040204" pitchFamily="34" charset="0"/>
              </a:rPr>
              <a:t>, semester, year</a:t>
            </a:r>
            <a:r>
              <a:rPr lang="en-US" sz="1400" i="1" dirty="0">
                <a:latin typeface="Verdana" panose="020B0604030504040204" pitchFamily="34" charset="0"/>
                <a:ea typeface="Verdana" panose="020B0604030504040204" pitchFamily="34" charset="0"/>
              </a:rPr>
              <a:t>, </a:t>
            </a:r>
            <a:r>
              <a:rPr lang="en-US" sz="1400" i="1" dirty="0" err="1">
                <a:latin typeface="Verdana" panose="020B0604030504040204" pitchFamily="34" charset="0"/>
                <a:ea typeface="Verdana" panose="020B0604030504040204" pitchFamily="34" charset="0"/>
              </a:rPr>
              <a:t>time_slot_id</a:t>
            </a:r>
            <a:r>
              <a:rPr lang="en-US" sz="1400" i="1" dirty="0">
                <a:latin typeface="Verdana" panose="020B0604030504040204" pitchFamily="34" charset="0"/>
                <a:ea typeface="Verdana" panose="020B0604030504040204" pitchFamily="34" charset="0"/>
              </a:rPr>
              <a:t>)</a:t>
            </a:r>
          </a:p>
          <a:p>
            <a:pPr>
              <a:spcAft>
                <a:spcPts val="600"/>
              </a:spcAft>
            </a:pPr>
            <a:r>
              <a:rPr lang="en-US" sz="1400" i="1" dirty="0" err="1">
                <a:latin typeface="Verdana" panose="020B0604030504040204" pitchFamily="34" charset="0"/>
                <a:ea typeface="Verdana" panose="020B0604030504040204" pitchFamily="34" charset="0"/>
              </a:rPr>
              <a:t>sec_class</a:t>
            </a:r>
            <a:r>
              <a:rPr lang="en-US" sz="1400" i="1" dirty="0">
                <a:latin typeface="Verdana" panose="020B0604030504040204" pitchFamily="34" charset="0"/>
                <a:ea typeface="Verdana" panose="020B0604030504040204" pitchFamily="34" charset="0"/>
              </a:rPr>
              <a:t>(</a:t>
            </a:r>
            <a:r>
              <a:rPr lang="en-US" sz="1400" i="1" u="sng" dirty="0" err="1">
                <a:latin typeface="Verdana" panose="020B0604030504040204" pitchFamily="34" charset="0"/>
                <a:ea typeface="Verdana" panose="020B0604030504040204" pitchFamily="34" charset="0"/>
              </a:rPr>
              <a:t>course_id</a:t>
            </a:r>
            <a:r>
              <a:rPr lang="en-US" sz="1400" i="1" u="sng" dirty="0">
                <a:latin typeface="Verdana" panose="020B0604030504040204" pitchFamily="34" charset="0"/>
                <a:ea typeface="Verdana" panose="020B0604030504040204" pitchFamily="34" charset="0"/>
              </a:rPr>
              <a:t>, </a:t>
            </a:r>
            <a:r>
              <a:rPr lang="en-US" sz="1400" i="1" u="sng" dirty="0" err="1">
                <a:latin typeface="Verdana" panose="020B0604030504040204" pitchFamily="34" charset="0"/>
                <a:ea typeface="Verdana" panose="020B0604030504040204" pitchFamily="34" charset="0"/>
              </a:rPr>
              <a:t>sec_id</a:t>
            </a:r>
            <a:r>
              <a:rPr lang="en-US" sz="1400" i="1" u="sng" dirty="0">
                <a:latin typeface="Verdana" panose="020B0604030504040204" pitchFamily="34" charset="0"/>
                <a:ea typeface="Verdana" panose="020B0604030504040204" pitchFamily="34" charset="0"/>
              </a:rPr>
              <a:t>, semester, year</a:t>
            </a:r>
            <a:r>
              <a:rPr lang="en-US" sz="1400" i="1" dirty="0">
                <a:latin typeface="Verdana" panose="020B0604030504040204" pitchFamily="34" charset="0"/>
                <a:ea typeface="Verdana" panose="020B0604030504040204" pitchFamily="34" charset="0"/>
              </a:rPr>
              <a:t>, building, </a:t>
            </a:r>
            <a:r>
              <a:rPr lang="en-US" sz="1400" i="1" dirty="0" err="1">
                <a:latin typeface="Verdana" panose="020B0604030504040204" pitchFamily="34" charset="0"/>
                <a:ea typeface="Verdana" panose="020B0604030504040204" pitchFamily="34" charset="0"/>
              </a:rPr>
              <a:t>room_number</a:t>
            </a:r>
            <a:r>
              <a:rPr lang="en-US" sz="1400" i="1" dirty="0">
                <a:latin typeface="Verdana" panose="020B0604030504040204" pitchFamily="34" charset="0"/>
                <a:ea typeface="Verdana" panose="020B0604030504040204" pitchFamily="34" charset="0"/>
              </a:rPr>
              <a:t>)</a:t>
            </a:r>
          </a:p>
          <a:p>
            <a:pPr>
              <a:spcAft>
                <a:spcPts val="600"/>
              </a:spcAft>
            </a:pPr>
            <a:r>
              <a:rPr lang="en-US" sz="1400" i="1" dirty="0" err="1">
                <a:latin typeface="Verdana" panose="020B0604030504040204" pitchFamily="34" charset="0"/>
                <a:ea typeface="Verdana" panose="020B0604030504040204" pitchFamily="34" charset="0"/>
              </a:rPr>
              <a:t>inst_dept</a:t>
            </a:r>
            <a:r>
              <a:rPr lang="en-US" sz="1400" i="1" dirty="0">
                <a:latin typeface="Verdana" panose="020B0604030504040204" pitchFamily="34" charset="0"/>
                <a:ea typeface="Verdana" panose="020B0604030504040204" pitchFamily="34" charset="0"/>
              </a:rPr>
              <a:t>(</a:t>
            </a:r>
            <a:r>
              <a:rPr lang="en-US" sz="1400" i="1" u="sng" dirty="0">
                <a:latin typeface="Verdana" panose="020B0604030504040204" pitchFamily="34" charset="0"/>
                <a:ea typeface="Verdana" panose="020B0604030504040204" pitchFamily="34" charset="0"/>
              </a:rPr>
              <a:t>ID</a:t>
            </a:r>
            <a:r>
              <a:rPr lang="en-US" sz="1400" i="1" dirty="0">
                <a:latin typeface="Verdana" panose="020B0604030504040204" pitchFamily="34" charset="0"/>
                <a:ea typeface="Verdana" panose="020B0604030504040204" pitchFamily="34" charset="0"/>
              </a:rPr>
              <a:t>, </a:t>
            </a:r>
            <a:r>
              <a:rPr lang="en-US" sz="1400" i="1" dirty="0" err="1">
                <a:latin typeface="Verdana" panose="020B0604030504040204" pitchFamily="34" charset="0"/>
                <a:ea typeface="Verdana" panose="020B0604030504040204" pitchFamily="34" charset="0"/>
              </a:rPr>
              <a:t>dept_name</a:t>
            </a:r>
            <a:r>
              <a:rPr lang="en-US" sz="1400" i="1" dirty="0">
                <a:latin typeface="Verdana" panose="020B0604030504040204" pitchFamily="34" charset="0"/>
                <a:ea typeface="Verdana" panose="020B0604030504040204" pitchFamily="34" charset="0"/>
              </a:rPr>
              <a:t>)</a:t>
            </a:r>
          </a:p>
          <a:p>
            <a:pPr>
              <a:spcAft>
                <a:spcPts val="600"/>
              </a:spcAft>
            </a:pPr>
            <a:r>
              <a:rPr lang="en-US" sz="1400" i="1" dirty="0" err="1">
                <a:latin typeface="Verdana" panose="020B0604030504040204" pitchFamily="34" charset="0"/>
                <a:ea typeface="Verdana" panose="020B0604030504040204" pitchFamily="34" charset="0"/>
              </a:rPr>
              <a:t>stud_dept</a:t>
            </a:r>
            <a:r>
              <a:rPr lang="en-US" sz="1400" i="1" dirty="0">
                <a:latin typeface="Verdana" panose="020B0604030504040204" pitchFamily="34" charset="0"/>
                <a:ea typeface="Verdana" panose="020B0604030504040204" pitchFamily="34" charset="0"/>
              </a:rPr>
              <a:t>(</a:t>
            </a:r>
            <a:r>
              <a:rPr lang="en-US" sz="1400" i="1" u="sng" dirty="0">
                <a:latin typeface="Verdana" panose="020B0604030504040204" pitchFamily="34" charset="0"/>
                <a:ea typeface="Verdana" panose="020B0604030504040204" pitchFamily="34" charset="0"/>
              </a:rPr>
              <a:t>ID</a:t>
            </a:r>
            <a:r>
              <a:rPr lang="en-US" sz="1400" i="1" dirty="0">
                <a:latin typeface="Verdana" panose="020B0604030504040204" pitchFamily="34" charset="0"/>
                <a:ea typeface="Verdana" panose="020B0604030504040204" pitchFamily="34" charset="0"/>
              </a:rPr>
              <a:t>, </a:t>
            </a:r>
            <a:r>
              <a:rPr lang="en-US" sz="1400" i="1" dirty="0" err="1">
                <a:latin typeface="Verdana" panose="020B0604030504040204" pitchFamily="34" charset="0"/>
                <a:ea typeface="Verdana" panose="020B0604030504040204" pitchFamily="34" charset="0"/>
              </a:rPr>
              <a:t>dept_name</a:t>
            </a:r>
            <a:r>
              <a:rPr lang="en-US" sz="1400" i="1" dirty="0">
                <a:latin typeface="Verdana" panose="020B0604030504040204" pitchFamily="34" charset="0"/>
                <a:ea typeface="Verdana" panose="020B0604030504040204" pitchFamily="34" charset="0"/>
              </a:rPr>
              <a:t>)</a:t>
            </a:r>
          </a:p>
          <a:p>
            <a:pPr>
              <a:spcAft>
                <a:spcPts val="600"/>
              </a:spcAft>
            </a:pPr>
            <a:r>
              <a:rPr lang="en-US" sz="1400" i="1" dirty="0" err="1">
                <a:latin typeface="Verdana" panose="020B0604030504040204" pitchFamily="34" charset="0"/>
                <a:ea typeface="Verdana" panose="020B0604030504040204" pitchFamily="34" charset="0"/>
              </a:rPr>
              <a:t>course_dept</a:t>
            </a:r>
            <a:r>
              <a:rPr lang="en-US" sz="1400" i="1" dirty="0">
                <a:latin typeface="Verdana" panose="020B0604030504040204" pitchFamily="34" charset="0"/>
                <a:ea typeface="Verdana" panose="020B0604030504040204" pitchFamily="34" charset="0"/>
              </a:rPr>
              <a:t>(</a:t>
            </a:r>
            <a:r>
              <a:rPr lang="en-US" sz="1400" i="1" u="sng" dirty="0" err="1">
                <a:latin typeface="Verdana" panose="020B0604030504040204" pitchFamily="34" charset="0"/>
                <a:ea typeface="Verdana" panose="020B0604030504040204" pitchFamily="34" charset="0"/>
              </a:rPr>
              <a:t>course_id</a:t>
            </a:r>
            <a:r>
              <a:rPr lang="en-US" sz="1400" i="1" dirty="0">
                <a:latin typeface="Verdana" panose="020B0604030504040204" pitchFamily="34" charset="0"/>
                <a:ea typeface="Verdana" panose="020B0604030504040204" pitchFamily="34" charset="0"/>
              </a:rPr>
              <a:t>, </a:t>
            </a:r>
            <a:r>
              <a:rPr lang="en-US" sz="1400" i="1" dirty="0" err="1">
                <a:latin typeface="Verdana" panose="020B0604030504040204" pitchFamily="34" charset="0"/>
                <a:ea typeface="Verdana" panose="020B0604030504040204" pitchFamily="34" charset="0"/>
              </a:rPr>
              <a:t>dept_name</a:t>
            </a:r>
            <a:r>
              <a:rPr lang="en-US" sz="1400" i="1" dirty="0">
                <a:latin typeface="Verdana" panose="020B0604030504040204" pitchFamily="34" charset="0"/>
                <a:ea typeface="Verdana" panose="020B0604030504040204" pitchFamily="34" charset="0"/>
              </a:rPr>
              <a:t>)</a:t>
            </a:r>
          </a:p>
        </p:txBody>
      </p:sp>
    </p:spTree>
    <p:extLst>
      <p:ext uri="{BB962C8B-B14F-4D97-AF65-F5344CB8AC3E}">
        <p14:creationId xmlns:p14="http://schemas.microsoft.com/office/powerpoint/2010/main" val="7832674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4522</TotalTime>
  <Words>1044</Words>
  <Application>Microsoft Office PowerPoint</Application>
  <PresentationFormat>Widescreen</PresentationFormat>
  <Paragraphs>76</Paragraphs>
  <Slides>11</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Verdana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Deverick, Jim</dc:creator>
  <cp:lastModifiedBy>Deverick, Jim</cp:lastModifiedBy>
  <cp:revision>476</cp:revision>
  <dcterms:created xsi:type="dcterms:W3CDTF">2021-02-02T01:55:14Z</dcterms:created>
  <dcterms:modified xsi:type="dcterms:W3CDTF">2021-03-23T10:51:29Z</dcterms:modified>
</cp:coreProperties>
</file>