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02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8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3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85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3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31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68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4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52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67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39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3A7A8-4D56-4566-B99D-5E38EE6F88FA}" type="datetimeFigureOut">
              <a:rPr lang="fr-FR" smtClean="0"/>
              <a:t>27/10/2024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1AD8C-FCEF-4CBA-B604-E2DD65A853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01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A1E11-D5D5-1944-0862-1E70FD08586B}"/>
              </a:ext>
            </a:extLst>
          </p:cNvPr>
          <p:cNvSpPr txBox="1"/>
          <p:nvPr/>
        </p:nvSpPr>
        <p:spPr>
          <a:xfrm>
            <a:off x="1327921" y="84252"/>
            <a:ext cx="10145758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b="1" dirty="0"/>
              <a:t>Score-Based Generative Modeling Through Stochastic Differential Equations</a:t>
            </a:r>
            <a:endParaRPr lang="fr-F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4F07E-2848-B31E-6C72-B20E8CC26D21}"/>
              </a:ext>
            </a:extLst>
          </p:cNvPr>
          <p:cNvSpPr txBox="1"/>
          <p:nvPr/>
        </p:nvSpPr>
        <p:spPr>
          <a:xfrm>
            <a:off x="860379" y="1502429"/>
            <a:ext cx="4384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Discrete Langevin Dynamics [1]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EC18D-8B5D-FFDE-5492-F16BCA998175}"/>
              </a:ext>
            </a:extLst>
          </p:cNvPr>
          <p:cNvSpPr txBox="1"/>
          <p:nvPr/>
        </p:nvSpPr>
        <p:spPr>
          <a:xfrm>
            <a:off x="860379" y="5138448"/>
            <a:ext cx="4384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Continuous diffusion via SDEs [2]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0642A-D6E4-D427-E8BD-6789F7B46FE4}"/>
              </a:ext>
            </a:extLst>
          </p:cNvPr>
          <p:cNvSpPr txBox="1"/>
          <p:nvPr/>
        </p:nvSpPr>
        <p:spPr>
          <a:xfrm>
            <a:off x="7556727" y="1502429"/>
            <a:ext cx="4384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Score Denoising Technique [3]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A4482-8504-C022-1B66-06D92C12B94D}"/>
              </a:ext>
            </a:extLst>
          </p:cNvPr>
          <p:cNvSpPr txBox="1"/>
          <p:nvPr/>
        </p:nvSpPr>
        <p:spPr>
          <a:xfrm>
            <a:off x="7556727" y="5138448"/>
            <a:ext cx="4384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Controllable Generation [2]</a:t>
            </a:r>
            <a:endParaRPr lang="fr-FR" dirty="0"/>
          </a:p>
        </p:txBody>
      </p:sp>
      <p:pic>
        <p:nvPicPr>
          <p:cNvPr id="1026" name="Picture 2" descr="Création du site master MVA (Mathématiques, Vision, Apprentissage) - L ...">
            <a:extLst>
              <a:ext uri="{FF2B5EF4-FFF2-40B4-BE49-F238E27FC236}">
                <a16:creationId xmlns:a16="http://schemas.microsoft.com/office/drawing/2014/main" id="{DCB9A219-AF5A-3B2E-6785-F1948420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1" y="169893"/>
            <a:ext cx="686278" cy="94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vectoriel École normale supérieure Paris-Saclay">
            <a:extLst>
              <a:ext uri="{FF2B5EF4-FFF2-40B4-BE49-F238E27FC236}">
                <a16:creationId xmlns:a16="http://schemas.microsoft.com/office/drawing/2014/main" id="{90AF3F6C-B822-EA66-9F38-CA27581C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423" y="0"/>
            <a:ext cx="1907177" cy="9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C0B5B3-DFCA-4C91-41DB-D6D2DB2F6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546" y="1871761"/>
            <a:ext cx="2326160" cy="4544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F0FBC2-8C5B-DCB5-4B26-87D741000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525" y="5592897"/>
            <a:ext cx="1656202" cy="264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AF9F2A-7EC8-3561-786C-A272A264559E}"/>
              </a:ext>
            </a:extLst>
          </p:cNvPr>
          <p:cNvSpPr txBox="1"/>
          <p:nvPr/>
        </p:nvSpPr>
        <p:spPr>
          <a:xfrm>
            <a:off x="3050056" y="6271437"/>
            <a:ext cx="233129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Probability flow ODE</a:t>
            </a:r>
            <a:endParaRPr lang="fr-F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4DC6C-A26B-9826-E778-6A234B594BB6}"/>
              </a:ext>
            </a:extLst>
          </p:cNvPr>
          <p:cNvSpPr txBox="1"/>
          <p:nvPr/>
        </p:nvSpPr>
        <p:spPr>
          <a:xfrm>
            <a:off x="860379" y="6271437"/>
            <a:ext cx="233129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Reverse SDE</a:t>
            </a:r>
            <a:endParaRPr lang="fr-FR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479D8C-2742-2CD7-D7DF-2D3F20E2D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58" y="6710497"/>
            <a:ext cx="2039376" cy="2428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B41A08-2163-264B-0246-3C2E5BEC3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904" y="6646823"/>
            <a:ext cx="1943602" cy="3702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61BD31-B01D-ECE3-C305-66A0F9A510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5257" y="3060863"/>
            <a:ext cx="3187430" cy="2961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F6C5DD-7E7B-E714-30C0-154143C85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9656" y="2078510"/>
            <a:ext cx="2258633" cy="2477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2958F-25C0-B4FA-0678-5810D499C9BD}"/>
              </a:ext>
            </a:extLst>
          </p:cNvPr>
          <p:cNvSpPr txBox="1"/>
          <p:nvPr/>
        </p:nvSpPr>
        <p:spPr>
          <a:xfrm>
            <a:off x="2592341" y="642614"/>
            <a:ext cx="761691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u="sng" dirty="0"/>
              <a:t>Objective</a:t>
            </a:r>
            <a:r>
              <a:rPr lang="en-US" dirty="0"/>
              <a:t>: given </a:t>
            </a:r>
            <a:r>
              <a:rPr lang="en-US" dirty="0" err="1"/>
              <a:t>i.i.d.</a:t>
            </a:r>
            <a:r>
              <a:rPr lang="en-US" dirty="0"/>
              <a:t> samples, learn </a:t>
            </a:r>
            <a:r>
              <a:rPr lang="en-US" i="1" dirty="0"/>
              <a:t>to sample from </a:t>
            </a:r>
            <a:r>
              <a:rPr lang="en-US" dirty="0"/>
              <a:t>their distribution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4BEFA-2609-7C58-02C5-CCCBE84427BD}"/>
              </a:ext>
            </a:extLst>
          </p:cNvPr>
          <p:cNvSpPr txBox="1"/>
          <p:nvPr/>
        </p:nvSpPr>
        <p:spPr>
          <a:xfrm>
            <a:off x="10878289" y="2017694"/>
            <a:ext cx="169946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900" dirty="0"/>
              <a:t>Intractable because we don’t know the log-density</a:t>
            </a:r>
            <a:endParaRPr lang="fr-FR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C37BC2-08DF-9ED1-5F51-C74C74101AB8}"/>
              </a:ext>
            </a:extLst>
          </p:cNvPr>
          <p:cNvSpPr txBox="1"/>
          <p:nvPr/>
        </p:nvSpPr>
        <p:spPr>
          <a:xfrm>
            <a:off x="11189374" y="3093527"/>
            <a:ext cx="1317274" cy="2308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900" dirty="0"/>
              <a:t>SGD compatible</a:t>
            </a:r>
            <a:endParaRPr lang="fr-FR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133F8-78A1-B6A5-2CCF-806D644C0626}"/>
              </a:ext>
            </a:extLst>
          </p:cNvPr>
          <p:cNvSpPr txBox="1"/>
          <p:nvPr/>
        </p:nvSpPr>
        <p:spPr>
          <a:xfrm>
            <a:off x="8003172" y="1963298"/>
            <a:ext cx="774688" cy="5078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900" dirty="0"/>
              <a:t>Explicit Score Matching</a:t>
            </a:r>
            <a:endParaRPr lang="fr-FR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3DA1A-E1B4-0B00-A02B-14030E193734}"/>
              </a:ext>
            </a:extLst>
          </p:cNvPr>
          <p:cNvSpPr txBox="1"/>
          <p:nvPr/>
        </p:nvSpPr>
        <p:spPr>
          <a:xfrm>
            <a:off x="7429500" y="2936086"/>
            <a:ext cx="892436" cy="5078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900" dirty="0"/>
              <a:t>Denoising Score Matching</a:t>
            </a:r>
            <a:endParaRPr lang="fr-FR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1DFDDD-7D90-F032-3190-F7E67F87CCB9}"/>
              </a:ext>
            </a:extLst>
          </p:cNvPr>
          <p:cNvSpPr txBox="1"/>
          <p:nvPr/>
        </p:nvSpPr>
        <p:spPr>
          <a:xfrm>
            <a:off x="8321936" y="5454398"/>
            <a:ext cx="2936433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/>
              <a:t>Score-based framework is very flexible.</a:t>
            </a:r>
          </a:p>
          <a:p>
            <a:pPr algn="ctr"/>
            <a:r>
              <a:rPr lang="en-US" sz="1200" dirty="0"/>
              <a:t>We just need to compute  </a:t>
            </a:r>
          </a:p>
          <a:p>
            <a:pPr algn="ctr"/>
            <a:r>
              <a:rPr lang="en-US" sz="1200" dirty="0"/>
              <a:t> We give two examples.</a:t>
            </a:r>
            <a:endParaRPr lang="fr-F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EC5D7A-5557-2FAC-CB87-6EBF4223B065}"/>
              </a:ext>
            </a:extLst>
          </p:cNvPr>
          <p:cNvSpPr txBox="1"/>
          <p:nvPr/>
        </p:nvSpPr>
        <p:spPr>
          <a:xfrm>
            <a:off x="7612211" y="6148327"/>
            <a:ext cx="213933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Class-conditional generation</a:t>
            </a:r>
            <a:endParaRPr lang="fr-FR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E8F9BA-6329-2349-0F12-229C6089699C}"/>
              </a:ext>
            </a:extLst>
          </p:cNvPr>
          <p:cNvSpPr txBox="1"/>
          <p:nvPr/>
        </p:nvSpPr>
        <p:spPr>
          <a:xfrm>
            <a:off x="9609922" y="6248832"/>
            <a:ext cx="233129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/>
              <a:t>Imputation</a:t>
            </a:r>
            <a:endParaRPr lang="fr-FR" sz="16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2A5E850-CD04-42AE-BEE8-7769ADBA0E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3506" y="6841781"/>
            <a:ext cx="2748708" cy="23539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C7FEB7D-69DF-4B48-98FD-DBD8313C4C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47338" y="6564461"/>
            <a:ext cx="856466" cy="19424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E0FBE1C-79F1-B01C-00F7-3687035309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858" y="6733102"/>
            <a:ext cx="1427426" cy="17977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E10C877-142C-1747-89E2-4E88BCF4E85E}"/>
              </a:ext>
            </a:extLst>
          </p:cNvPr>
          <p:cNvSpPr txBox="1"/>
          <p:nvPr/>
        </p:nvSpPr>
        <p:spPr>
          <a:xfrm>
            <a:off x="10143861" y="6922658"/>
            <a:ext cx="1468855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600" dirty="0"/>
              <a:t>Reverse diffusion on the masked part</a:t>
            </a:r>
            <a:endParaRPr lang="fr-FR" sz="6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7383871-14B8-9FBF-B87E-C85CA1F6FE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3582" y="7121392"/>
            <a:ext cx="1786564" cy="4621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17CDD35-A6A4-8B6B-D63E-E592122D38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12698" y="5693586"/>
            <a:ext cx="621859" cy="192162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07CAD6-600C-25E3-D7F0-45FEDF500DA3}"/>
              </a:ext>
            </a:extLst>
          </p:cNvPr>
          <p:cNvCxnSpPr/>
          <p:nvPr/>
        </p:nvCxnSpPr>
        <p:spPr>
          <a:xfrm>
            <a:off x="9883582" y="2426519"/>
            <a:ext cx="0" cy="549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59CD8CB1-FA93-4E2B-1F3D-B37F07F004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8518408"/>
            <a:ext cx="3387197" cy="1082792"/>
          </a:xfrm>
          <a:prstGeom prst="rect">
            <a:avLst/>
          </a:prstGeom>
        </p:spPr>
      </p:pic>
      <p:pic>
        <p:nvPicPr>
          <p:cNvPr id="57" name="Picture 56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A87366CA-4A2E-62C5-5CF2-627451442D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6" y="7298850"/>
            <a:ext cx="1761804" cy="1766165"/>
          </a:xfrm>
          <a:prstGeom prst="rect">
            <a:avLst/>
          </a:prstGeom>
        </p:spPr>
      </p:pic>
      <p:pic>
        <p:nvPicPr>
          <p:cNvPr id="59" name="Picture 58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E29F404E-4150-0E37-513E-401F39E9C4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896" y="7861939"/>
            <a:ext cx="1200459" cy="1203431"/>
          </a:xfrm>
          <a:prstGeom prst="rect">
            <a:avLst/>
          </a:prstGeom>
        </p:spPr>
      </p:pic>
      <p:pic>
        <p:nvPicPr>
          <p:cNvPr id="61" name="Picture 60" descr="A black and white background with numbers&#10;&#10;Description automatically generated">
            <a:extLst>
              <a:ext uri="{FF2B5EF4-FFF2-40B4-BE49-F238E27FC236}">
                <a16:creationId xmlns:a16="http://schemas.microsoft.com/office/drawing/2014/main" id="{688FF2CD-2F5D-D786-6F19-02C7195CF5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53" y="7861939"/>
            <a:ext cx="1194907" cy="1197865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153C6B-CBEC-5C10-49B8-273D2F7E06DF}"/>
              </a:ext>
            </a:extLst>
          </p:cNvPr>
          <p:cNvCxnSpPr>
            <a:cxnSpLocks/>
            <a:stCxn id="61" idx="3"/>
            <a:endCxn id="59" idx="1"/>
          </p:cNvCxnSpPr>
          <p:nvPr/>
        </p:nvCxnSpPr>
        <p:spPr>
          <a:xfrm>
            <a:off x="11126060" y="8460872"/>
            <a:ext cx="335836" cy="2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1029" descr="A close-up of numbers&#10;&#10;Description automatically generated">
            <a:extLst>
              <a:ext uri="{FF2B5EF4-FFF2-40B4-BE49-F238E27FC236}">
                <a16:creationId xmlns:a16="http://schemas.microsoft.com/office/drawing/2014/main" id="{3CD99A65-F88D-7FD4-3708-61ED34DB61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77" y="7052509"/>
            <a:ext cx="1468856" cy="1472492"/>
          </a:xfrm>
          <a:prstGeom prst="rect">
            <a:avLst/>
          </a:prstGeom>
        </p:spPr>
      </p:pic>
      <p:pic>
        <p:nvPicPr>
          <p:cNvPr id="1032" name="Picture 1031" descr="A number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9F1795A3-0D95-C135-BF09-B2809B5F69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06" y="7052509"/>
            <a:ext cx="1462279" cy="1465899"/>
          </a:xfrm>
          <a:prstGeom prst="rect">
            <a:avLst/>
          </a:prstGeom>
        </p:spPr>
      </p:pic>
      <p:pic>
        <p:nvPicPr>
          <p:cNvPr id="1034" name="Picture 1033" descr="A close-up of numbers&#10;&#10;Description automatically generated">
            <a:extLst>
              <a:ext uri="{FF2B5EF4-FFF2-40B4-BE49-F238E27FC236}">
                <a16:creationId xmlns:a16="http://schemas.microsoft.com/office/drawing/2014/main" id="{FF94A050-07E5-5C63-3677-28FCAA2BD3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09" y="2426519"/>
            <a:ext cx="2461694" cy="24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1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A3 Paper (297x420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Gaëtan Ecrepont</dc:creator>
  <cp:lastModifiedBy>Gaëtan Ecrepont</cp:lastModifiedBy>
  <cp:revision>1</cp:revision>
  <dcterms:created xsi:type="dcterms:W3CDTF">2024-10-27T12:39:21Z</dcterms:created>
  <dcterms:modified xsi:type="dcterms:W3CDTF">2024-10-27T13:32:16Z</dcterms:modified>
</cp:coreProperties>
</file>