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4" r:id="rId2"/>
  </p:sldMasterIdLst>
  <p:notesMasterIdLst>
    <p:notesMasterId r:id="rId8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591" r:id="rId79"/>
    <p:sldId id="332" r:id="rId80"/>
  </p:sldIdLst>
  <p:sldSz cx="12192000" cy="6858000"/>
  <p:notesSz cx="12192000" cy="6858000"/>
  <p:embeddedFontLst>
    <p:embeddedFont>
      <p:font typeface="Arimo" panose="020B0604020202020204" charset="0"/>
      <p:regular r:id="rId82"/>
      <p:bold r:id="rId83"/>
      <p:italic r:id="rId84"/>
      <p:boldItalic r:id="rId85"/>
    </p:embeddedFont>
    <p:embeddedFont>
      <p:font typeface="Calibri" panose="020F0502020204030204" pitchFamily="34" charset="0"/>
      <p:regular r:id="rId86"/>
      <p:bold r:id="rId87"/>
      <p:italic r:id="rId88"/>
      <p:boldItalic r:id="rId89"/>
    </p:embeddedFont>
    <p:embeddedFont>
      <p:font typeface="Cambria Math" panose="02040503050406030204" pitchFamily="18" charset="0"/>
      <p:regular r:id="rId90"/>
    </p:embeddedFont>
    <p:embeddedFont>
      <p:font typeface="Corbel" panose="020B0503020204020204" pitchFamily="34" charset="0"/>
      <p:regular r:id="rId91"/>
      <p:bold r:id="rId92"/>
      <p:italic r:id="rId93"/>
      <p:boldItalic r:id="rId94"/>
    </p:embeddedFont>
    <p:embeddedFont>
      <p:font typeface="Lucida Sans" panose="020B0602030504020204" pitchFamily="34"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9" roundtripDataSignature="AMtx7mjwlQ9i4RuGscgOBiSfZdj1HyKh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42C325-6BF3-47CF-B8BF-07E49D1A37B4}">
  <a:tblStyle styleId="{1B42C325-6BF3-47CF-B8BF-07E49D1A37B4}"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EAF0"/>
          </a:solidFill>
        </a:fill>
      </a:tcStyle>
    </a:wholeTbl>
    <a:band1H>
      <a:tcTxStyle/>
      <a:tcStyle>
        <a:tcBdr/>
        <a:fill>
          <a:solidFill>
            <a:srgbClr val="D7D2DF"/>
          </a:solidFill>
        </a:fill>
      </a:tcStyle>
    </a:band1H>
    <a:band2H>
      <a:tcTxStyle/>
      <a:tcStyle>
        <a:tcBdr/>
      </a:tcStyle>
    </a:band2H>
    <a:band1V>
      <a:tcTxStyle/>
      <a:tcStyle>
        <a:tcBdr/>
        <a:fill>
          <a:solidFill>
            <a:srgbClr val="D7D2DF"/>
          </a:solidFill>
        </a:fill>
      </a:tcStyle>
    </a:band1V>
    <a:band2V>
      <a:tcTxStyle/>
      <a:tcStyle>
        <a:tcBdr/>
      </a:tcStyle>
    </a:band2V>
    <a:lastCol>
      <a:tcTxStyle b="on" i="off">
        <a:font>
          <a:latin typeface="Calibri"/>
          <a:ea typeface="Calibri"/>
          <a:cs typeface="Calibri"/>
        </a:font>
        <a:schemeClr val="lt1"/>
      </a:tcTxStyle>
      <a:tcStyle>
        <a:tcBdr/>
        <a:fill>
          <a:solidFill>
            <a:schemeClr val="accent4"/>
          </a:solidFill>
        </a:fill>
      </a:tcStyle>
    </a:lastCol>
    <a:firstCol>
      <a:tcTxStyle b="on" i="off">
        <a:font>
          <a:latin typeface="Calibri"/>
          <a:ea typeface="Calibri"/>
          <a:cs typeface="Calibri"/>
        </a:font>
        <a:schemeClr val="lt1"/>
      </a:tcTxStyle>
      <a:tcStyle>
        <a:tcBdr/>
        <a:fill>
          <a:solidFill>
            <a:schemeClr val="accent4"/>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4"/>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4"/>
          </a:solidFill>
        </a:fill>
      </a:tcStyle>
    </a:firstRow>
    <a:neCell>
      <a:tcTxStyle/>
      <a:tcStyle>
        <a:tcBdr/>
      </a:tcStyle>
    </a:neCell>
    <a:nwCell>
      <a:tcTxStyle/>
      <a:tcStyle>
        <a:tcBdr/>
      </a:tcStyle>
    </a:nwCell>
  </a:tblStyle>
  <a:tblStyle styleId="{12200D99-409E-4B5C-B9EA-30F21ABB7B3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65597A3-1E20-4C61-9DAA-85E0FB58CD86}" styleName="Table_2">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F730FB4-C34E-4C44-9AC9-BA9F507B7C46}" styleName="Table_3">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66" autoAdjust="0"/>
  </p:normalViewPr>
  <p:slideViewPr>
    <p:cSldViewPr snapToGrid="0">
      <p:cViewPr varScale="1">
        <p:scale>
          <a:sx n="45" d="100"/>
          <a:sy n="45" d="100"/>
        </p:scale>
        <p:origin x="1472" y="44"/>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3.fntdata"/><Relationship Id="rId89" Type="http://schemas.openxmlformats.org/officeDocument/2006/relationships/font" Target="fonts/font8.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font" Target="fonts/font9.fntdata"/><Relationship Id="rId95" Type="http://schemas.openxmlformats.org/officeDocument/2006/relationships/font" Target="fonts/font14.fntdata"/><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font" Target="fonts/font4.fntdata"/><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2.fntdata"/><Relationship Id="rId88" Type="http://schemas.openxmlformats.org/officeDocument/2006/relationships/font" Target="fonts/font7.fntdata"/><Relationship Id="rId91" Type="http://schemas.openxmlformats.org/officeDocument/2006/relationships/font" Target="fonts/font10.fntdata"/><Relationship Id="rId96"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font" Target="fonts/font5.fntdata"/><Relationship Id="rId94" Type="http://schemas.openxmlformats.org/officeDocument/2006/relationships/font" Target="fonts/font13.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16.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font" Target="fonts/font11.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font" Target="fonts/font6.fntdata"/><Relationship Id="rId61" Type="http://schemas.openxmlformats.org/officeDocument/2006/relationships/slide" Target="slides/slide59.xml"/><Relationship Id="rId82" Type="http://schemas.openxmlformats.org/officeDocument/2006/relationships/font" Target="fonts/font1.fntdata"/><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font" Target="fonts/font12.fntdata"/><Relationship Id="rId98" Type="http://schemas.openxmlformats.org/officeDocument/2006/relationships/font" Target="fonts/font17.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 name="Google Shape;50;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9" name="Google Shape;129;p1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0" name="Google Shape;130;p1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6: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90" name="Google Shape;190;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20: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1" name="Google Shape;231;p2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2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6" name="Google Shape;286;p2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2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3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3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3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4" name="Google Shape;344;p3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3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4" name="Google Shape;354;p3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7" name="Google Shape;367;p3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68" name="Google Shape;368;p3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3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0" name="Google Shape;400;p3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3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5" name="Google Shape;455;p3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p3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3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0" name="Google Shape;540;p3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1" name="Google Shape;541;p38: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3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4" name="Google Shape;554;p3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5" name="Google Shape;555;p3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 name="Google Shape;67;p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68" name="Google Shape;68;p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4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4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4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p4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72" name="Google Shape;572;p4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4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9" name="Google Shape;579;p42: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42: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p4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p4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4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4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p4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p4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7" name="Google Shape;627;p46: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p4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p4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1" name="Google Shape;651;p4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p4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9" name="Google Shape;679;p4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p4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9" name="Google Shape;709;p4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 name="Google Shape;78;p5: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5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5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p5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6" name="Google Shape;756;p5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52: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5" name="Google Shape;765;p52: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33</a:t>
            </a:r>
            <a:endParaRPr/>
          </a:p>
        </p:txBody>
      </p:sp>
      <p:sp>
        <p:nvSpPr>
          <p:cNvPr id="766" name="Google Shape;766;p52: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7" name="Google Shape;767;p52: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8" name="Google Shape;768;p52: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9" name="Google Shape;769;p52: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53: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3" name="Google Shape;783;p53: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33</a:t>
            </a:r>
            <a:endParaRPr/>
          </a:p>
        </p:txBody>
      </p:sp>
      <p:sp>
        <p:nvSpPr>
          <p:cNvPr id="784" name="Google Shape;784;p53: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5" name="Google Shape;785;p53: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6" name="Google Shape;786;p53: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53: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5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9" name="Google Shape;819;p5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5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7" name="Google Shape;827;p5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56: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56: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33</a:t>
            </a:r>
            <a:endParaRPr/>
          </a:p>
        </p:txBody>
      </p:sp>
      <p:sp>
        <p:nvSpPr>
          <p:cNvPr id="858" name="Google Shape;858;p56: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Google Shape;859;p56: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56: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1" name="Google Shape;861;p56: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p5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3" name="Google Shape;913;p5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1"/>
        <p:cNvGrpSpPr/>
        <p:nvPr/>
      </p:nvGrpSpPr>
      <p:grpSpPr>
        <a:xfrm>
          <a:off x="0" y="0"/>
          <a:ext cx="0" cy="0"/>
          <a:chOff x="0" y="0"/>
          <a:chExt cx="0" cy="0"/>
        </a:xfrm>
      </p:grpSpPr>
      <p:sp>
        <p:nvSpPr>
          <p:cNvPr id="942" name="Google Shape;942;p58: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58: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33</a:t>
            </a:r>
            <a:endParaRPr/>
          </a:p>
        </p:txBody>
      </p:sp>
      <p:sp>
        <p:nvSpPr>
          <p:cNvPr id="944" name="Google Shape;944;p58: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58: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58: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7" name="Google Shape;947;p58: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2"/>
        <p:cNvGrpSpPr/>
        <p:nvPr/>
      </p:nvGrpSpPr>
      <p:grpSpPr>
        <a:xfrm>
          <a:off x="0" y="0"/>
          <a:ext cx="0" cy="0"/>
          <a:chOff x="0" y="0"/>
          <a:chExt cx="0" cy="0"/>
        </a:xfrm>
      </p:grpSpPr>
      <p:sp>
        <p:nvSpPr>
          <p:cNvPr id="953" name="Google Shape;953;p59: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59: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33</a:t>
            </a:r>
            <a:endParaRPr/>
          </a:p>
        </p:txBody>
      </p:sp>
      <p:sp>
        <p:nvSpPr>
          <p:cNvPr id="955" name="Google Shape;955;p59: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59: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59: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8" name="Google Shape;958;p59: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6: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6: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p60: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60: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33</a:t>
            </a:r>
            <a:endParaRPr/>
          </a:p>
        </p:txBody>
      </p:sp>
      <p:sp>
        <p:nvSpPr>
          <p:cNvPr id="1010" name="Google Shape;1010;p60: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1" name="Google Shape;1011;p60: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60: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3" name="Google Shape;1013;p60: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61: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8" name="Google Shape;1048;p61: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47</a:t>
            </a:r>
            <a:endParaRPr/>
          </a:p>
        </p:txBody>
      </p:sp>
      <p:sp>
        <p:nvSpPr>
          <p:cNvPr id="1049" name="Google Shape;1049;p61: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0" name="Google Shape;1050;p61: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61: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52" name="Google Shape;1052;p61: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7"/>
        <p:cNvGrpSpPr/>
        <p:nvPr/>
      </p:nvGrpSpPr>
      <p:grpSpPr>
        <a:xfrm>
          <a:off x="0" y="0"/>
          <a:ext cx="0" cy="0"/>
          <a:chOff x="0" y="0"/>
          <a:chExt cx="0" cy="0"/>
        </a:xfrm>
      </p:grpSpPr>
      <p:sp>
        <p:nvSpPr>
          <p:cNvPr id="1088" name="Google Shape;1088;p62: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9" name="Google Shape;1089;p62: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47</a:t>
            </a:r>
            <a:endParaRPr/>
          </a:p>
        </p:txBody>
      </p:sp>
      <p:sp>
        <p:nvSpPr>
          <p:cNvPr id="1090" name="Google Shape;1090;p62: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1" name="Google Shape;1091;p62: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2" name="Google Shape;1092;p62: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3" name="Google Shape;1093;p62: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0"/>
        <p:cNvGrpSpPr/>
        <p:nvPr/>
      </p:nvGrpSpPr>
      <p:grpSpPr>
        <a:xfrm>
          <a:off x="0" y="0"/>
          <a:ext cx="0" cy="0"/>
          <a:chOff x="0" y="0"/>
          <a:chExt cx="0" cy="0"/>
        </a:xfrm>
      </p:grpSpPr>
      <p:sp>
        <p:nvSpPr>
          <p:cNvPr id="1131" name="Google Shape;1131;p63: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2" name="Google Shape;1132;p63: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47</a:t>
            </a:r>
            <a:endParaRPr/>
          </a:p>
        </p:txBody>
      </p:sp>
      <p:sp>
        <p:nvSpPr>
          <p:cNvPr id="1133" name="Google Shape;1133;p63: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4" name="Google Shape;1134;p63: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5" name="Google Shape;1135;p63: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6" name="Google Shape;1136;p63: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7"/>
        <p:cNvGrpSpPr/>
        <p:nvPr/>
      </p:nvGrpSpPr>
      <p:grpSpPr>
        <a:xfrm>
          <a:off x="0" y="0"/>
          <a:ext cx="0" cy="0"/>
          <a:chOff x="0" y="0"/>
          <a:chExt cx="0" cy="0"/>
        </a:xfrm>
      </p:grpSpPr>
      <p:sp>
        <p:nvSpPr>
          <p:cNvPr id="1198" name="Google Shape;1198;p64: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9" name="Google Shape;1199;p64: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47</a:t>
            </a:r>
            <a:endParaRPr/>
          </a:p>
        </p:txBody>
      </p:sp>
      <p:sp>
        <p:nvSpPr>
          <p:cNvPr id="1200" name="Google Shape;1200;p64: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1" name="Google Shape;1201;p64: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2" name="Google Shape;1202;p64: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3" name="Google Shape;1203;p64: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1"/>
        <p:cNvGrpSpPr/>
        <p:nvPr/>
      </p:nvGrpSpPr>
      <p:grpSpPr>
        <a:xfrm>
          <a:off x="0" y="0"/>
          <a:ext cx="0" cy="0"/>
          <a:chOff x="0" y="0"/>
          <a:chExt cx="0" cy="0"/>
        </a:xfrm>
      </p:grpSpPr>
      <p:sp>
        <p:nvSpPr>
          <p:cNvPr id="1212" name="Google Shape;1212;p65:notes"/>
          <p:cNvSpPr/>
          <p:nvPr/>
        </p:nvSpPr>
        <p:spPr>
          <a:xfrm>
            <a:off x="3887788" y="-4763"/>
            <a:ext cx="2973387"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3" name="Google Shape;1213;p65:notes"/>
          <p:cNvSpPr/>
          <p:nvPr/>
        </p:nvSpPr>
        <p:spPr>
          <a:xfrm>
            <a:off x="3887788" y="8691563"/>
            <a:ext cx="2973387" cy="457200"/>
          </a:xfrm>
          <a:prstGeom prst="rect">
            <a:avLst/>
          </a:prstGeom>
          <a:noFill/>
          <a:ln>
            <a:noFill/>
          </a:ln>
        </p:spPr>
        <p:txBody>
          <a:bodyPr spcFirstLastPara="1" wrap="square" lIns="19050" tIns="0" rIns="19050" bIns="0" anchor="b" anchorCtr="0">
            <a:noAutofit/>
          </a:bodyPr>
          <a:lstStyle/>
          <a:p>
            <a:pPr marL="0" marR="0" lvl="0" indent="0" algn="r" rtl="0">
              <a:spcBef>
                <a:spcPts val="0"/>
              </a:spcBef>
              <a:spcAft>
                <a:spcPts val="0"/>
              </a:spcAft>
              <a:buNone/>
            </a:pPr>
            <a:r>
              <a:rPr lang="fr-FR" sz="1000" i="1">
                <a:solidFill>
                  <a:schemeClr val="dk1"/>
                </a:solidFill>
                <a:latin typeface="Calibri"/>
                <a:ea typeface="Calibri"/>
                <a:cs typeface="Calibri"/>
                <a:sym typeface="Calibri"/>
              </a:rPr>
              <a:t>47</a:t>
            </a:r>
            <a:endParaRPr/>
          </a:p>
        </p:txBody>
      </p:sp>
      <p:sp>
        <p:nvSpPr>
          <p:cNvPr id="1214" name="Google Shape;1214;p65:notes"/>
          <p:cNvSpPr/>
          <p:nvPr/>
        </p:nvSpPr>
        <p:spPr>
          <a:xfrm>
            <a:off x="-3175" y="8691563"/>
            <a:ext cx="29718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5" name="Google Shape;1215;p65:notes"/>
          <p:cNvSpPr/>
          <p:nvPr/>
        </p:nvSpPr>
        <p:spPr>
          <a:xfrm>
            <a:off x="-3175" y="-4763"/>
            <a:ext cx="2971800" cy="45561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16" name="Google Shape;1216;p65:notes"/>
          <p:cNvSpPr>
            <a:spLocks noGrp="1" noRot="1" noChangeAspect="1"/>
          </p:cNvSpPr>
          <p:nvPr>
            <p:ph type="sldImg" idx="2"/>
          </p:nvPr>
        </p:nvSpPr>
        <p:spPr>
          <a:xfrm>
            <a:off x="393700" y="692150"/>
            <a:ext cx="6070600" cy="34163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7" name="Google Shape;1217;p65:notes"/>
          <p:cNvSpPr txBox="1">
            <a:spLocks noGrp="1"/>
          </p:cNvSpPr>
          <p:nvPr>
            <p:ph type="body" idx="1"/>
          </p:nvPr>
        </p:nvSpPr>
        <p:spPr>
          <a:xfrm>
            <a:off x="912813" y="4343400"/>
            <a:ext cx="5029200" cy="4114800"/>
          </a:xfrm>
          <a:prstGeom prst="rect">
            <a:avLst/>
          </a:prstGeom>
          <a:noFill/>
          <a:ln>
            <a:noFill/>
          </a:ln>
        </p:spPr>
        <p:txBody>
          <a:bodyPr spcFirstLastPara="1" wrap="square" lIns="427025" tIns="214300" rIns="427025" bIns="2143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p6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2" name="Google Shape;1262;p6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6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8" name="Google Shape;1268;p6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6"/>
        <p:cNvGrpSpPr/>
        <p:nvPr/>
      </p:nvGrpSpPr>
      <p:grpSpPr>
        <a:xfrm>
          <a:off x="0" y="0"/>
          <a:ext cx="0" cy="0"/>
          <a:chOff x="0" y="0"/>
          <a:chExt cx="0" cy="0"/>
        </a:xfrm>
      </p:grpSpPr>
      <p:sp>
        <p:nvSpPr>
          <p:cNvPr id="1277" name="Google Shape;1277;p6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8" name="Google Shape;1278;p6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6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69</a:t>
            </a:fld>
            <a:endParaRPr/>
          </a:p>
        </p:txBody>
      </p:sp>
      <p:sp>
        <p:nvSpPr>
          <p:cNvPr id="1289" name="Google Shape;1289;p69:notes"/>
          <p:cNvSpPr>
            <a:spLocks noGrp="1" noRot="1" noChangeAspect="1"/>
          </p:cNvSpPr>
          <p:nvPr>
            <p:ph type="sldImg" idx="2"/>
          </p:nvPr>
        </p:nvSpPr>
        <p:spPr>
          <a:xfrm>
            <a:off x="534988" y="763588"/>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90" name="Google Shape;1290;p69:notes"/>
          <p:cNvSpPr txBox="1">
            <a:spLocks noGrp="1"/>
          </p:cNvSpPr>
          <p:nvPr>
            <p:ph type="body" idx="1"/>
          </p:nvPr>
        </p:nvSpPr>
        <p:spPr>
          <a:xfrm>
            <a:off x="777875" y="4776788"/>
            <a:ext cx="6218238" cy="452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3"/>
        <p:cNvGrpSpPr/>
        <p:nvPr/>
      </p:nvGrpSpPr>
      <p:grpSpPr>
        <a:xfrm>
          <a:off x="0" y="0"/>
          <a:ext cx="0" cy="0"/>
          <a:chOff x="0" y="0"/>
          <a:chExt cx="0" cy="0"/>
        </a:xfrm>
      </p:grpSpPr>
      <p:sp>
        <p:nvSpPr>
          <p:cNvPr id="1304" name="Google Shape;1304;p70: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70</a:t>
            </a:fld>
            <a:endParaRPr/>
          </a:p>
        </p:txBody>
      </p:sp>
      <p:sp>
        <p:nvSpPr>
          <p:cNvPr id="1305" name="Google Shape;1305;p70:notes"/>
          <p:cNvSpPr>
            <a:spLocks noGrp="1" noRot="1" noChangeAspect="1"/>
          </p:cNvSpPr>
          <p:nvPr>
            <p:ph type="sldImg" idx="2"/>
          </p:nvPr>
        </p:nvSpPr>
        <p:spPr>
          <a:xfrm>
            <a:off x="534988" y="763588"/>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06" name="Google Shape;1306;p70:notes"/>
          <p:cNvSpPr txBox="1">
            <a:spLocks noGrp="1"/>
          </p:cNvSpPr>
          <p:nvPr>
            <p:ph type="body" idx="1"/>
          </p:nvPr>
        </p:nvSpPr>
        <p:spPr>
          <a:xfrm>
            <a:off x="777875" y="4776788"/>
            <a:ext cx="6218238" cy="452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p7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71</a:t>
            </a:fld>
            <a:endParaRPr/>
          </a:p>
        </p:txBody>
      </p:sp>
      <p:sp>
        <p:nvSpPr>
          <p:cNvPr id="1318" name="Google Shape;1318;p71:notes"/>
          <p:cNvSpPr>
            <a:spLocks noGrp="1" noRot="1" noChangeAspect="1"/>
          </p:cNvSpPr>
          <p:nvPr>
            <p:ph type="sldImg" idx="2"/>
          </p:nvPr>
        </p:nvSpPr>
        <p:spPr>
          <a:xfrm>
            <a:off x="534988" y="763588"/>
            <a:ext cx="6704012"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319" name="Google Shape;1319;p71:notes"/>
          <p:cNvSpPr txBox="1">
            <a:spLocks noGrp="1"/>
          </p:cNvSpPr>
          <p:nvPr>
            <p:ph type="body" idx="1"/>
          </p:nvPr>
        </p:nvSpPr>
        <p:spPr>
          <a:xfrm>
            <a:off x="777875" y="4776788"/>
            <a:ext cx="6218238" cy="452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0"/>
        <p:cNvGrpSpPr/>
        <p:nvPr/>
      </p:nvGrpSpPr>
      <p:grpSpPr>
        <a:xfrm>
          <a:off x="0" y="0"/>
          <a:ext cx="0" cy="0"/>
          <a:chOff x="0" y="0"/>
          <a:chExt cx="0" cy="0"/>
        </a:xfrm>
      </p:grpSpPr>
      <p:sp>
        <p:nvSpPr>
          <p:cNvPr id="1331" name="Google Shape;1331;p7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2" name="Google Shape;1332;p7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3"/>
        <p:cNvGrpSpPr/>
        <p:nvPr/>
      </p:nvGrpSpPr>
      <p:grpSpPr>
        <a:xfrm>
          <a:off x="0" y="0"/>
          <a:ext cx="0" cy="0"/>
          <a:chOff x="0" y="0"/>
          <a:chExt cx="0" cy="0"/>
        </a:xfrm>
      </p:grpSpPr>
      <p:sp>
        <p:nvSpPr>
          <p:cNvPr id="1344" name="Google Shape;1344;p7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5" name="Google Shape;1345;p7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p7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1" name="Google Shape;1361;p74: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2" name="Google Shape;1362;p74: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74</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8"/>
        <p:cNvGrpSpPr/>
        <p:nvPr/>
      </p:nvGrpSpPr>
      <p:grpSpPr>
        <a:xfrm>
          <a:off x="0" y="0"/>
          <a:ext cx="0" cy="0"/>
          <a:chOff x="0" y="0"/>
          <a:chExt cx="0" cy="0"/>
        </a:xfrm>
      </p:grpSpPr>
      <p:sp>
        <p:nvSpPr>
          <p:cNvPr id="1379" name="Google Shape;1379;p7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0" name="Google Shape;1380;p7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0"/>
        <p:cNvGrpSpPr/>
        <p:nvPr/>
      </p:nvGrpSpPr>
      <p:grpSpPr>
        <a:xfrm>
          <a:off x="0" y="0"/>
          <a:ext cx="0" cy="0"/>
          <a:chOff x="0" y="0"/>
          <a:chExt cx="0" cy="0"/>
        </a:xfrm>
      </p:grpSpPr>
      <p:sp>
        <p:nvSpPr>
          <p:cNvPr id="1391" name="Google Shape;1391;p7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2" name="Google Shape;1392;p7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DBDAA9-467C-49E1-80BE-1258FE795A46}" type="slidenum">
              <a:rPr kumimoji="0" lang="fr-FR"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fr-FR"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6374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p7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02" name="Google Shape;1402;p7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3" name="Google Shape;1403;p7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78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8: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2" name="Google Shape;102;p8: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9: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9: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F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obj">
  <p:cSld name="OBJECT">
    <p:bg>
      <p:bgPr>
        <a:solidFill>
          <a:schemeClr val="lt1"/>
        </a:solidFill>
        <a:effectLst/>
      </p:bgPr>
    </p:bg>
    <p:spTree>
      <p:nvGrpSpPr>
        <p:cNvPr id="1" name="Shape 17"/>
        <p:cNvGrpSpPr/>
        <p:nvPr/>
      </p:nvGrpSpPr>
      <p:grpSpPr>
        <a:xfrm>
          <a:off x="0" y="0"/>
          <a:ext cx="0" cy="0"/>
          <a:chOff x="0" y="0"/>
          <a:chExt cx="0" cy="0"/>
        </a:xfrm>
      </p:grpSpPr>
      <p:sp>
        <p:nvSpPr>
          <p:cNvPr id="18" name="Google Shape;18;p79"/>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836C9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79"/>
          <p:cNvSpPr/>
          <p:nvPr/>
        </p:nvSpPr>
        <p:spPr>
          <a:xfrm>
            <a:off x="8151876" y="1685289"/>
            <a:ext cx="3275329" cy="4409440"/>
          </a:xfrm>
          <a:custGeom>
            <a:avLst/>
            <a:gdLst/>
            <a:ahLst/>
            <a:cxnLst/>
            <a:rect l="l" t="t" r="r" b="b"/>
            <a:pathLst>
              <a:path w="3275329" h="4409440" extrusionOk="0">
                <a:moveTo>
                  <a:pt x="3275076" y="0"/>
                </a:moveTo>
                <a:lnTo>
                  <a:pt x="2869311" y="0"/>
                </a:lnTo>
                <a:lnTo>
                  <a:pt x="2869311" y="4023360"/>
                </a:lnTo>
                <a:lnTo>
                  <a:pt x="2869311" y="4024630"/>
                </a:lnTo>
                <a:lnTo>
                  <a:pt x="983754" y="4024630"/>
                </a:lnTo>
                <a:lnTo>
                  <a:pt x="983754" y="4023360"/>
                </a:lnTo>
                <a:lnTo>
                  <a:pt x="0" y="4023360"/>
                </a:lnTo>
                <a:lnTo>
                  <a:pt x="0" y="4024630"/>
                </a:lnTo>
                <a:lnTo>
                  <a:pt x="0" y="4409440"/>
                </a:lnTo>
                <a:lnTo>
                  <a:pt x="3275076" y="4409440"/>
                </a:lnTo>
                <a:lnTo>
                  <a:pt x="3275076" y="4024630"/>
                </a:lnTo>
                <a:lnTo>
                  <a:pt x="3275076" y="4023360"/>
                </a:lnTo>
                <a:lnTo>
                  <a:pt x="3275076" y="0"/>
                </a:lnTo>
                <a:close/>
              </a:path>
            </a:pathLst>
          </a:custGeom>
          <a:solidFill>
            <a:srgbClr val="432A2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79"/>
          <p:cNvSpPr/>
          <p:nvPr/>
        </p:nvSpPr>
        <p:spPr>
          <a:xfrm>
            <a:off x="752855" y="743712"/>
            <a:ext cx="3275329" cy="4409440"/>
          </a:xfrm>
          <a:custGeom>
            <a:avLst/>
            <a:gdLst/>
            <a:ahLst/>
            <a:cxnLst/>
            <a:rect l="l" t="t" r="r" b="b"/>
            <a:pathLst>
              <a:path w="3275329" h="4409440" extrusionOk="0">
                <a:moveTo>
                  <a:pt x="3274441" y="0"/>
                </a:moveTo>
                <a:lnTo>
                  <a:pt x="0" y="0"/>
                </a:lnTo>
                <a:lnTo>
                  <a:pt x="0" y="4408932"/>
                </a:lnTo>
                <a:lnTo>
                  <a:pt x="405701" y="4408932"/>
                </a:lnTo>
                <a:lnTo>
                  <a:pt x="405701" y="384428"/>
                </a:lnTo>
                <a:lnTo>
                  <a:pt x="3275076" y="385825"/>
                </a:lnTo>
                <a:lnTo>
                  <a:pt x="3274619" y="288053"/>
                </a:lnTo>
                <a:lnTo>
                  <a:pt x="3274897" y="97700"/>
                </a:lnTo>
                <a:lnTo>
                  <a:pt x="3274441" y="0"/>
                </a:lnTo>
                <a:close/>
              </a:path>
            </a:pathLst>
          </a:custGeom>
          <a:solidFill>
            <a:srgbClr val="432A2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79"/>
          <p:cNvSpPr txBox="1">
            <a:spLocks noGrp="1"/>
          </p:cNvSpPr>
          <p:nvPr>
            <p:ph type="ctrTitle"/>
          </p:nvPr>
        </p:nvSpPr>
        <p:spPr>
          <a:xfrm>
            <a:off x="2110485" y="1695399"/>
            <a:ext cx="7969250" cy="112331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7200" b="0" i="0">
                <a:solidFill>
                  <a:srgbClr val="432A2F"/>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9"/>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7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7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200484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6"/>
        <p:cNvGrpSpPr/>
        <p:nvPr/>
      </p:nvGrpSpPr>
      <p:grpSpPr>
        <a:xfrm>
          <a:off x="0" y="0"/>
          <a:ext cx="0" cy="0"/>
          <a:chOff x="0" y="0"/>
          <a:chExt cx="0" cy="0"/>
        </a:xfrm>
      </p:grpSpPr>
      <p:sp>
        <p:nvSpPr>
          <p:cNvPr id="27" name="Google Shape;27;p80"/>
          <p:cNvSpPr txBox="1">
            <a:spLocks noGrp="1"/>
          </p:cNvSpPr>
          <p:nvPr>
            <p:ph type="title"/>
          </p:nvPr>
        </p:nvSpPr>
        <p:spPr>
          <a:xfrm>
            <a:off x="1450594" y="629158"/>
            <a:ext cx="3853179"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FF3399"/>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80"/>
          <p:cNvSpPr txBox="1">
            <a:spLocks noGrp="1"/>
          </p:cNvSpPr>
          <p:nvPr>
            <p:ph type="body" idx="1"/>
          </p:nvPr>
        </p:nvSpPr>
        <p:spPr>
          <a:xfrm>
            <a:off x="1981200" y="1600200"/>
            <a:ext cx="8229600" cy="23901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8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2"/>
        <p:cNvGrpSpPr/>
        <p:nvPr/>
      </p:nvGrpSpPr>
      <p:grpSpPr>
        <a:xfrm>
          <a:off x="0" y="0"/>
          <a:ext cx="0" cy="0"/>
          <a:chOff x="0" y="0"/>
          <a:chExt cx="0" cy="0"/>
        </a:xfrm>
      </p:grpSpPr>
      <p:sp>
        <p:nvSpPr>
          <p:cNvPr id="33" name="Google Shape;33;p8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37" name="Google Shape;37;p82"/>
          <p:cNvSpPr txBox="1">
            <a:spLocks noGrp="1"/>
          </p:cNvSpPr>
          <p:nvPr>
            <p:ph type="title"/>
          </p:nvPr>
        </p:nvSpPr>
        <p:spPr>
          <a:xfrm>
            <a:off x="1450594" y="629158"/>
            <a:ext cx="3853179"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FF3399"/>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82"/>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82"/>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8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8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43"/>
        <p:cNvGrpSpPr/>
        <p:nvPr/>
      </p:nvGrpSpPr>
      <p:grpSpPr>
        <a:xfrm>
          <a:off x="0" y="0"/>
          <a:ext cx="0" cy="0"/>
          <a:chOff x="0" y="0"/>
          <a:chExt cx="0" cy="0"/>
        </a:xfrm>
      </p:grpSpPr>
      <p:sp>
        <p:nvSpPr>
          <p:cNvPr id="44" name="Google Shape;44;p83"/>
          <p:cNvSpPr txBox="1">
            <a:spLocks noGrp="1"/>
          </p:cNvSpPr>
          <p:nvPr>
            <p:ph type="title"/>
          </p:nvPr>
        </p:nvSpPr>
        <p:spPr>
          <a:xfrm>
            <a:off x="1450594" y="629158"/>
            <a:ext cx="3853179" cy="5740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FF3399"/>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fr-FR"/>
              <a:t>‹N°›</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836C9F"/>
          </a:solidFill>
        </p:spPr>
        <p:txBody>
          <a:bodyPr wrap="square" lIns="0" tIns="0" rIns="0" bIns="0" rtlCol="0"/>
          <a:lstStyle/>
          <a:p>
            <a:endParaRPr dirty="0"/>
          </a:p>
        </p:txBody>
      </p:sp>
      <p:sp>
        <p:nvSpPr>
          <p:cNvPr id="17" name="bg object 17"/>
          <p:cNvSpPr/>
          <p:nvPr/>
        </p:nvSpPr>
        <p:spPr>
          <a:xfrm>
            <a:off x="8151876" y="1685289"/>
            <a:ext cx="3275329" cy="4409440"/>
          </a:xfrm>
          <a:custGeom>
            <a:avLst/>
            <a:gdLst/>
            <a:ahLst/>
            <a:cxnLst/>
            <a:rect l="l" t="t" r="r" b="b"/>
            <a:pathLst>
              <a:path w="3275329" h="4409440">
                <a:moveTo>
                  <a:pt x="3275076" y="0"/>
                </a:moveTo>
                <a:lnTo>
                  <a:pt x="2869311" y="0"/>
                </a:lnTo>
                <a:lnTo>
                  <a:pt x="2869311" y="4023360"/>
                </a:lnTo>
                <a:lnTo>
                  <a:pt x="2869311" y="4024630"/>
                </a:lnTo>
                <a:lnTo>
                  <a:pt x="983754" y="4024630"/>
                </a:lnTo>
                <a:lnTo>
                  <a:pt x="983754" y="4023360"/>
                </a:lnTo>
                <a:lnTo>
                  <a:pt x="0" y="4023360"/>
                </a:lnTo>
                <a:lnTo>
                  <a:pt x="0" y="4024630"/>
                </a:lnTo>
                <a:lnTo>
                  <a:pt x="0" y="4409440"/>
                </a:lnTo>
                <a:lnTo>
                  <a:pt x="3275076" y="4409440"/>
                </a:lnTo>
                <a:lnTo>
                  <a:pt x="3275076" y="4024630"/>
                </a:lnTo>
                <a:lnTo>
                  <a:pt x="3275076" y="4023360"/>
                </a:lnTo>
                <a:lnTo>
                  <a:pt x="3275076" y="0"/>
                </a:lnTo>
                <a:close/>
              </a:path>
            </a:pathLst>
          </a:custGeom>
          <a:solidFill>
            <a:srgbClr val="432A2F"/>
          </a:solidFill>
        </p:spPr>
        <p:txBody>
          <a:bodyPr wrap="square" lIns="0" tIns="0" rIns="0" bIns="0" rtlCol="0"/>
          <a:lstStyle/>
          <a:p>
            <a:endParaRPr dirty="0"/>
          </a:p>
        </p:txBody>
      </p:sp>
      <p:sp>
        <p:nvSpPr>
          <p:cNvPr id="18" name="bg object 18"/>
          <p:cNvSpPr/>
          <p:nvPr/>
        </p:nvSpPr>
        <p:spPr>
          <a:xfrm>
            <a:off x="752855" y="743712"/>
            <a:ext cx="3275329" cy="4409440"/>
          </a:xfrm>
          <a:custGeom>
            <a:avLst/>
            <a:gdLst/>
            <a:ahLst/>
            <a:cxnLst/>
            <a:rect l="l" t="t" r="r" b="b"/>
            <a:pathLst>
              <a:path w="3275329" h="4409440">
                <a:moveTo>
                  <a:pt x="3274441" y="0"/>
                </a:moveTo>
                <a:lnTo>
                  <a:pt x="0" y="0"/>
                </a:lnTo>
                <a:lnTo>
                  <a:pt x="0" y="4408932"/>
                </a:lnTo>
                <a:lnTo>
                  <a:pt x="405701" y="4408932"/>
                </a:lnTo>
                <a:lnTo>
                  <a:pt x="405701" y="384428"/>
                </a:lnTo>
                <a:lnTo>
                  <a:pt x="3275076" y="385825"/>
                </a:lnTo>
                <a:lnTo>
                  <a:pt x="3274619" y="288053"/>
                </a:lnTo>
                <a:lnTo>
                  <a:pt x="3274897" y="97700"/>
                </a:lnTo>
                <a:lnTo>
                  <a:pt x="3274441" y="0"/>
                </a:lnTo>
                <a:close/>
              </a:path>
            </a:pathLst>
          </a:custGeom>
          <a:solidFill>
            <a:srgbClr val="432A2F"/>
          </a:solidFill>
        </p:spPr>
        <p:txBody>
          <a:bodyPr wrap="square" lIns="0" tIns="0" rIns="0" bIns="0" rtlCol="0"/>
          <a:lstStyle/>
          <a:p>
            <a:endParaRPr dirty="0"/>
          </a:p>
        </p:txBody>
      </p:sp>
      <p:sp>
        <p:nvSpPr>
          <p:cNvPr id="2" name="Holder 2"/>
          <p:cNvSpPr>
            <a:spLocks noGrp="1"/>
          </p:cNvSpPr>
          <p:nvPr>
            <p:ph type="ctrTitle"/>
          </p:nvPr>
        </p:nvSpPr>
        <p:spPr>
          <a:xfrm>
            <a:off x="2110485" y="1695399"/>
            <a:ext cx="7969250" cy="1123314"/>
          </a:xfrm>
          <a:prstGeom prst="rect">
            <a:avLst/>
          </a:prstGeom>
        </p:spPr>
        <p:txBody>
          <a:bodyPr wrap="square" lIns="0" tIns="0" rIns="0" bIns="0">
            <a:spAutoFit/>
          </a:bodyPr>
          <a:lstStyle>
            <a:lvl1pPr>
              <a:defRPr sz="7200" b="0" i="0">
                <a:solidFill>
                  <a:srgbClr val="432A2F"/>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483792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3399"/>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709863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3399"/>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1586854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FF3399"/>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1155974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8"/>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E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78"/>
          <p:cNvSpPr/>
          <p:nvPr/>
        </p:nvSpPr>
        <p:spPr>
          <a:xfrm>
            <a:off x="478536" y="0"/>
            <a:ext cx="228600" cy="6858000"/>
          </a:xfrm>
          <a:custGeom>
            <a:avLst/>
            <a:gdLst/>
            <a:ahLst/>
            <a:cxnLst/>
            <a:rect l="l" t="t" r="r" b="b"/>
            <a:pathLst>
              <a:path w="228600" h="6858000" extrusionOk="0">
                <a:moveTo>
                  <a:pt x="228600" y="0"/>
                </a:moveTo>
                <a:lnTo>
                  <a:pt x="0" y="0"/>
                </a:lnTo>
                <a:lnTo>
                  <a:pt x="0" y="6858000"/>
                </a:lnTo>
                <a:lnTo>
                  <a:pt x="228600" y="6858000"/>
                </a:lnTo>
                <a:lnTo>
                  <a:pt x="228600" y="0"/>
                </a:lnTo>
                <a:close/>
              </a:path>
            </a:pathLst>
          </a:custGeom>
          <a:solidFill>
            <a:srgbClr val="432A2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78"/>
          <p:cNvSpPr txBox="1">
            <a:spLocks noGrp="1"/>
          </p:cNvSpPr>
          <p:nvPr>
            <p:ph type="title"/>
          </p:nvPr>
        </p:nvSpPr>
        <p:spPr>
          <a:xfrm>
            <a:off x="1450594" y="629158"/>
            <a:ext cx="3853179" cy="5740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FF3399"/>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78"/>
          <p:cNvSpPr txBox="1">
            <a:spLocks noGrp="1"/>
          </p:cNvSpPr>
          <p:nvPr>
            <p:ph type="body" idx="1"/>
          </p:nvPr>
        </p:nvSpPr>
        <p:spPr>
          <a:xfrm>
            <a:off x="1981200" y="1600200"/>
            <a:ext cx="8229600" cy="23901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4" name="Google Shape;14;p7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7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7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EF"/>
          </a:solidFill>
        </p:spPr>
        <p:txBody>
          <a:bodyPr wrap="square" lIns="0" tIns="0" rIns="0" bIns="0" rtlCol="0"/>
          <a:lstStyle/>
          <a:p>
            <a:endParaRPr dirty="0"/>
          </a:p>
        </p:txBody>
      </p:sp>
      <p:sp>
        <p:nvSpPr>
          <p:cNvPr id="17" name="bg object 17"/>
          <p:cNvSpPr/>
          <p:nvPr/>
        </p:nvSpPr>
        <p:spPr>
          <a:xfrm>
            <a:off x="478536" y="0"/>
            <a:ext cx="228600" cy="6858000"/>
          </a:xfrm>
          <a:custGeom>
            <a:avLst/>
            <a:gdLst/>
            <a:ahLst/>
            <a:cxnLst/>
            <a:rect l="l" t="t" r="r" b="b"/>
            <a:pathLst>
              <a:path w="228600" h="6858000">
                <a:moveTo>
                  <a:pt x="228600" y="0"/>
                </a:moveTo>
                <a:lnTo>
                  <a:pt x="0" y="0"/>
                </a:lnTo>
                <a:lnTo>
                  <a:pt x="0" y="6858000"/>
                </a:lnTo>
                <a:lnTo>
                  <a:pt x="228600" y="6858000"/>
                </a:lnTo>
                <a:lnTo>
                  <a:pt x="228600" y="0"/>
                </a:lnTo>
                <a:close/>
              </a:path>
            </a:pathLst>
          </a:custGeom>
          <a:solidFill>
            <a:srgbClr val="432A2F"/>
          </a:solidFill>
        </p:spPr>
        <p:txBody>
          <a:bodyPr wrap="square" lIns="0" tIns="0" rIns="0" bIns="0" rtlCol="0"/>
          <a:lstStyle/>
          <a:p>
            <a:endParaRPr dirty="0"/>
          </a:p>
        </p:txBody>
      </p:sp>
      <p:sp>
        <p:nvSpPr>
          <p:cNvPr id="2" name="Holder 2"/>
          <p:cNvSpPr>
            <a:spLocks noGrp="1"/>
          </p:cNvSpPr>
          <p:nvPr>
            <p:ph type="title"/>
          </p:nvPr>
        </p:nvSpPr>
        <p:spPr>
          <a:xfrm>
            <a:off x="1450594" y="629158"/>
            <a:ext cx="3853179" cy="574040"/>
          </a:xfrm>
          <a:prstGeom prst="rect">
            <a:avLst/>
          </a:prstGeom>
        </p:spPr>
        <p:txBody>
          <a:bodyPr wrap="square" lIns="0" tIns="0" rIns="0" bIns="0">
            <a:spAutoFit/>
          </a:bodyPr>
          <a:lstStyle>
            <a:lvl1pPr>
              <a:defRPr sz="3600" b="1" i="0">
                <a:solidFill>
                  <a:srgbClr val="FF3399"/>
                </a:solidFill>
                <a:latin typeface="Corbel"/>
                <a:cs typeface="Corbel"/>
              </a:defRPr>
            </a:lvl1pPr>
          </a:lstStyle>
          <a:p>
            <a:endParaRPr/>
          </a:p>
        </p:txBody>
      </p:sp>
      <p:sp>
        <p:nvSpPr>
          <p:cNvPr id="3" name="Holder 3"/>
          <p:cNvSpPr>
            <a:spLocks noGrp="1"/>
          </p:cNvSpPr>
          <p:nvPr>
            <p:ph type="body" idx="1"/>
          </p:nvPr>
        </p:nvSpPr>
        <p:spPr>
          <a:xfrm>
            <a:off x="1981200" y="1600200"/>
            <a:ext cx="8229600" cy="239014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1/12/2024</a:t>
            </a:fld>
            <a:endParaRPr lang="en-US"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dirty="0"/>
          </a:p>
        </p:txBody>
      </p:sp>
    </p:spTree>
    <p:extLst>
      <p:ext uri="{BB962C8B-B14F-4D97-AF65-F5344CB8AC3E}">
        <p14:creationId xmlns:p14="http://schemas.microsoft.com/office/powerpoint/2010/main" val="3860144268"/>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slides/_rels/slide34.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3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4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88.png"/><Relationship Id="rId4" Type="http://schemas.openxmlformats.org/officeDocument/2006/relationships/image" Target="../media/image87.png"/></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99.png"/></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101.png"/></Relationships>
</file>

<file path=ppt/slides/_rels/slide5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04.png"/></Relationships>
</file>

<file path=ppt/slides/_rels/slide57.xml.rels><?xml version="1.0" encoding="UTF-8" standalone="yes"?>
<Relationships xmlns="http://schemas.openxmlformats.org/package/2006/relationships"><Relationship Id="rId3" Type="http://schemas.openxmlformats.org/officeDocument/2006/relationships/image" Target="../media/image105.png"/><Relationship Id="rId7" Type="http://schemas.openxmlformats.org/officeDocument/2006/relationships/image" Target="../media/image109.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5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image" Target="../media/image114.png"/><Relationship Id="rId5" Type="http://schemas.openxmlformats.org/officeDocument/2006/relationships/image" Target="../media/image113.png"/><Relationship Id="rId4" Type="http://schemas.openxmlformats.org/officeDocument/2006/relationships/image" Target="../media/image11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60.xml"/><Relationship Id="rId1" Type="http://schemas.openxmlformats.org/officeDocument/2006/relationships/slideLayout" Target="../slideLayouts/slideLayout2.xml"/><Relationship Id="rId5" Type="http://schemas.openxmlformats.org/officeDocument/2006/relationships/image" Target="../media/image117.png"/><Relationship Id="rId4" Type="http://schemas.openxmlformats.org/officeDocument/2006/relationships/image" Target="../media/image116.png"/></Relationships>
</file>

<file path=ppt/slides/_rels/slide61.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119.png"/></Relationships>
</file>

<file path=ppt/slides/_rels/slide6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3.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6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65.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128.png"/><Relationship Id="rId4" Type="http://schemas.openxmlformats.org/officeDocument/2006/relationships/image" Target="../media/image127.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notesSlide" Target="../notesSlides/notesSlide67.xml"/><Relationship Id="rId1" Type="http://schemas.openxmlformats.org/officeDocument/2006/relationships/slideLayout" Target="../slideLayouts/slideLayout3.xml"/><Relationship Id="rId4" Type="http://schemas.openxmlformats.org/officeDocument/2006/relationships/image" Target="../media/image130.png"/></Relationships>
</file>

<file path=ppt/slides/_rels/slide68.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notesSlide" Target="../notesSlides/notesSlide68.xml"/><Relationship Id="rId1" Type="http://schemas.openxmlformats.org/officeDocument/2006/relationships/slideLayout" Target="../slideLayouts/slideLayout3.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s>
</file>

<file path=ppt/slides/_rels/slide69.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69.xml"/><Relationship Id="rId1" Type="http://schemas.openxmlformats.org/officeDocument/2006/relationships/slideLayout" Target="../slideLayouts/slideLayout3.xml"/><Relationship Id="rId5" Type="http://schemas.openxmlformats.org/officeDocument/2006/relationships/image" Target="../media/image139.png"/><Relationship Id="rId4" Type="http://schemas.openxmlformats.org/officeDocument/2006/relationships/image" Target="../media/image13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70.xml"/><Relationship Id="rId1" Type="http://schemas.openxmlformats.org/officeDocument/2006/relationships/slideLayout" Target="../slideLayouts/slideLayout3.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71.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71.xml"/><Relationship Id="rId1" Type="http://schemas.openxmlformats.org/officeDocument/2006/relationships/slideLayout" Target="../slideLayouts/slideLayout3.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72.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9.png"/><Relationship Id="rId7" Type="http://schemas.openxmlformats.org/officeDocument/2006/relationships/image" Target="../media/image153.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152.png"/><Relationship Id="rId5" Type="http://schemas.openxmlformats.org/officeDocument/2006/relationships/image" Target="../media/image151.png"/><Relationship Id="rId4" Type="http://schemas.openxmlformats.org/officeDocument/2006/relationships/image" Target="../media/image150.png"/></Relationships>
</file>

<file path=ppt/slides/_rels/slide74.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notesSlide" Target="../notesSlides/notesSlide75.xml"/><Relationship Id="rId1" Type="http://schemas.openxmlformats.org/officeDocument/2006/relationships/slideLayout" Target="../slideLayouts/slideLayout2.xml"/><Relationship Id="rId5" Type="http://schemas.openxmlformats.org/officeDocument/2006/relationships/image" Target="../media/image157.png"/><Relationship Id="rId4" Type="http://schemas.openxmlformats.org/officeDocument/2006/relationships/image" Target="../media/image156.png"/></Relationships>
</file>

<file path=ppt/slides/_rels/slide76.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NULL"/></Relationships>
</file>

<file path=ppt/slides/_rels/slide78.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1219200" y="2286000"/>
            <a:ext cx="9601200" cy="222881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a:t>Expériences aléatoires et</a:t>
            </a:r>
            <a:br>
              <a:rPr lang="fr-FR"/>
            </a:br>
            <a:r>
              <a:rPr lang="fr-FR"/>
              <a:t>                probabilité</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0"/>
          <p:cNvSpPr txBox="1">
            <a:spLocks noGrp="1"/>
          </p:cNvSpPr>
          <p:nvPr>
            <p:ph type="title"/>
          </p:nvPr>
        </p:nvSpPr>
        <p:spPr>
          <a:xfrm>
            <a:off x="914400" y="712691"/>
            <a:ext cx="8623934"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a:solidFill>
                  <a:srgbClr val="7030A0"/>
                </a:solidFill>
              </a:rPr>
              <a:t>Propriétés élémentaires de la probabilité</a:t>
            </a:r>
            <a:endParaRPr sz="2800">
              <a:solidFill>
                <a:srgbClr val="7030A0"/>
              </a:solidFill>
            </a:endParaRPr>
          </a:p>
        </p:txBody>
      </p:sp>
      <p:sp>
        <p:nvSpPr>
          <p:cNvPr id="123" name="Google Shape;123;p10"/>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24" name="Google Shape;124;p10"/>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25" name="Google Shape;125;p10"/>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
        <p:nvSpPr>
          <p:cNvPr id="126" name="Google Shape;126;p10"/>
          <p:cNvSpPr/>
          <p:nvPr/>
        </p:nvSpPr>
        <p:spPr>
          <a:xfrm>
            <a:off x="914400" y="1455827"/>
            <a:ext cx="9906000" cy="2298065"/>
          </a:xfrm>
          <a:prstGeom prst="rect">
            <a:avLst/>
          </a:prstGeom>
          <a:blipFill rotWithShape="1">
            <a:blip r:embed="rId3">
              <a:alphaModFix/>
            </a:blip>
            <a:stretch>
              <a:fillRect l="-430" t="-2121" r="-921" b="-503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1"/>
          <p:cNvSpPr txBox="1">
            <a:spLocks noGrp="1"/>
          </p:cNvSpPr>
          <p:nvPr>
            <p:ph type="title"/>
          </p:nvPr>
        </p:nvSpPr>
        <p:spPr>
          <a:xfrm>
            <a:off x="934453" y="682452"/>
            <a:ext cx="8915400"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a:solidFill>
                  <a:srgbClr val="7030A0"/>
                </a:solidFill>
              </a:rPr>
              <a:t>Propriétés élémentaires de la probabilité</a:t>
            </a:r>
            <a:endParaRPr sz="2800">
              <a:solidFill>
                <a:srgbClr val="7030A0"/>
              </a:solidFill>
            </a:endParaRPr>
          </a:p>
        </p:txBody>
      </p:sp>
      <p:sp>
        <p:nvSpPr>
          <p:cNvPr id="133" name="Google Shape;133;p11"/>
          <p:cNvSpPr txBox="1"/>
          <p:nvPr/>
        </p:nvSpPr>
        <p:spPr>
          <a:xfrm>
            <a:off x="914400" y="1126163"/>
            <a:ext cx="10134600" cy="2124941"/>
          </a:xfrm>
          <a:prstGeom prst="rect">
            <a:avLst/>
          </a:prstGeom>
          <a:blipFill rotWithShape="1">
            <a:blip r:embed="rId3">
              <a:alphaModFix/>
            </a:blip>
            <a:stretch>
              <a:fillRect l="-1322" r="-1803" b="-80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4" name="Google Shape;134;p11"/>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35" name="Google Shape;135;p11"/>
          <p:cNvSpPr/>
          <p:nvPr/>
        </p:nvSpPr>
        <p:spPr>
          <a:xfrm>
            <a:off x="0" y="-323165"/>
            <a:ext cx="184731" cy="646331"/>
          </a:xfrm>
          <a:prstGeom prst="rect">
            <a:avLst/>
          </a:prstGeom>
          <a:solidFill>
            <a:srgbClr val="F6F4F2"/>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6" name="Google Shape;136;p11"/>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2"/>
          <p:cNvSpPr txBox="1">
            <a:spLocks noGrp="1"/>
          </p:cNvSpPr>
          <p:nvPr>
            <p:ph type="title"/>
          </p:nvPr>
        </p:nvSpPr>
        <p:spPr>
          <a:xfrm>
            <a:off x="914400" y="799733"/>
            <a:ext cx="9293606"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latin typeface="Corbel"/>
                <a:ea typeface="Corbel"/>
                <a:cs typeface="Corbel"/>
                <a:sym typeface="Corbel"/>
              </a:rPr>
              <a:t>Propriétés élémentaires de la probabilité</a:t>
            </a:r>
            <a:endParaRPr sz="2800" b="0">
              <a:solidFill>
                <a:srgbClr val="6F2F9F"/>
              </a:solidFill>
              <a:latin typeface="Corbel"/>
              <a:ea typeface="Corbel"/>
              <a:cs typeface="Corbel"/>
              <a:sym typeface="Corbel"/>
            </a:endParaRPr>
          </a:p>
        </p:txBody>
      </p:sp>
      <p:sp>
        <p:nvSpPr>
          <p:cNvPr id="142" name="Google Shape;142;p12"/>
          <p:cNvSpPr txBox="1"/>
          <p:nvPr/>
        </p:nvSpPr>
        <p:spPr>
          <a:xfrm>
            <a:off x="1219200" y="1600200"/>
            <a:ext cx="10360406" cy="4980210"/>
          </a:xfrm>
          <a:prstGeom prst="rect">
            <a:avLst/>
          </a:prstGeom>
          <a:noFill/>
          <a:ln>
            <a:noFill/>
          </a:ln>
        </p:spPr>
        <p:txBody>
          <a:bodyPr spcFirstLastPara="1" wrap="square" lIns="0" tIns="50150" rIns="0" bIns="0" anchor="t" anchorCtr="0">
            <a:spAutoFit/>
          </a:bodyPr>
          <a:lstStyle/>
          <a:p>
            <a:pPr marL="12700" marR="0" lvl="0" indent="0" algn="l" rtl="0">
              <a:lnSpc>
                <a:spcPct val="100000"/>
              </a:lnSpc>
              <a:spcBef>
                <a:spcPts val="0"/>
              </a:spcBef>
              <a:spcAft>
                <a:spcPts val="0"/>
              </a:spcAft>
              <a:buNone/>
            </a:pPr>
            <a:r>
              <a:rPr lang="fr-FR" sz="2400" b="1">
                <a:solidFill>
                  <a:srgbClr val="00AF50"/>
                </a:solidFill>
                <a:latin typeface="Corbel"/>
                <a:ea typeface="Corbel"/>
                <a:cs typeface="Corbel"/>
                <a:sym typeface="Corbel"/>
              </a:rPr>
              <a:t>Résumé:</a:t>
            </a:r>
            <a:endParaRPr/>
          </a:p>
          <a:p>
            <a:pPr marL="12700" marR="0" lvl="0" indent="0" algn="l" rtl="0">
              <a:lnSpc>
                <a:spcPct val="100000"/>
              </a:lnSpc>
              <a:spcBef>
                <a:spcPts val="395"/>
              </a:spcBef>
              <a:spcAft>
                <a:spcPts val="0"/>
              </a:spcAft>
              <a:buNone/>
            </a:pPr>
            <a:endParaRPr sz="2400">
              <a:solidFill>
                <a:schemeClr val="dk1"/>
              </a:solidFill>
              <a:latin typeface="Corbel"/>
              <a:ea typeface="Corbel"/>
              <a:cs typeface="Corbel"/>
              <a:sym typeface="Corbel"/>
            </a:endParaRPr>
          </a:p>
          <a:p>
            <a:pPr marL="469900" marR="34290" lvl="0" indent="-457200" algn="l" rtl="0">
              <a:lnSpc>
                <a:spcPct val="110100"/>
              </a:lnSpc>
              <a:spcBef>
                <a:spcPts val="10"/>
              </a:spcBef>
              <a:spcAft>
                <a:spcPts val="0"/>
              </a:spcAft>
              <a:buClr>
                <a:srgbClr val="432A2F"/>
              </a:buClr>
              <a:buSzPts val="2400"/>
              <a:buFont typeface="Corbel"/>
              <a:buAutoNum type="arabicPeriod"/>
            </a:pPr>
            <a:r>
              <a:rPr lang="fr-FR" sz="2400">
                <a:solidFill>
                  <a:srgbClr val="432A2F"/>
                </a:solidFill>
                <a:latin typeface="Corbel"/>
                <a:ea typeface="Corbel"/>
                <a:cs typeface="Corbel"/>
                <a:sym typeface="Corbel"/>
              </a:rPr>
              <a:t>La probabilité d'un événement doit être comprise entre 0 et 1. La plus petite valeur de probabilité possible est 0. Vous ne pouvez pas avoir une probabilité négative. La plus grande valeur de probabilité possible est 1. </a:t>
            </a:r>
            <a:endParaRPr/>
          </a:p>
          <a:p>
            <a:pPr marL="469900" marR="34290" lvl="0" indent="-304800" algn="l" rtl="0">
              <a:lnSpc>
                <a:spcPct val="110100"/>
              </a:lnSpc>
              <a:spcBef>
                <a:spcPts val="10"/>
              </a:spcBef>
              <a:spcAft>
                <a:spcPts val="0"/>
              </a:spcAft>
              <a:buClr>
                <a:schemeClr val="dk1"/>
              </a:buClr>
              <a:buSzPts val="2400"/>
              <a:buFont typeface="Calibri"/>
              <a:buNone/>
            </a:pPr>
            <a:endParaRPr sz="2400">
              <a:solidFill>
                <a:srgbClr val="432A2F"/>
              </a:solidFill>
              <a:latin typeface="Corbel"/>
              <a:ea typeface="Corbel"/>
              <a:cs typeface="Corbel"/>
              <a:sym typeface="Corbel"/>
            </a:endParaRPr>
          </a:p>
          <a:p>
            <a:pPr marL="469900" marR="5080" lvl="0" indent="-457200" algn="l" rtl="0">
              <a:lnSpc>
                <a:spcPct val="110000"/>
              </a:lnSpc>
              <a:spcBef>
                <a:spcPts val="204"/>
              </a:spcBef>
              <a:spcAft>
                <a:spcPts val="0"/>
              </a:spcAft>
              <a:buClr>
                <a:srgbClr val="432A2F"/>
              </a:buClr>
              <a:buSzPts val="2400"/>
              <a:buFont typeface="Corbel"/>
              <a:buAutoNum type="arabicPeriod"/>
            </a:pPr>
            <a:r>
              <a:rPr lang="fr-FR" sz="2400">
                <a:solidFill>
                  <a:srgbClr val="432A2F"/>
                </a:solidFill>
                <a:latin typeface="Corbel"/>
                <a:ea typeface="Corbel"/>
                <a:cs typeface="Corbel"/>
                <a:sym typeface="Corbel"/>
              </a:rPr>
              <a:t>Si les événements d'un ensemble sont mutuellement exclusifs et collectivement exhaustifs, la somme de leurs probabilités doit être égale à 1.</a:t>
            </a:r>
            <a:r>
              <a:rPr lang="fr-FR" sz="2400" i="1">
                <a:solidFill>
                  <a:srgbClr val="432A2F"/>
                </a:solidFill>
                <a:latin typeface="Corbel"/>
                <a:ea typeface="Corbel"/>
                <a:cs typeface="Corbel"/>
                <a:sym typeface="Corbel"/>
              </a:rPr>
              <a:t>  </a:t>
            </a:r>
            <a:endParaRPr/>
          </a:p>
          <a:p>
            <a:pPr marL="469900" marR="5080" lvl="0" indent="-304800" algn="l" rtl="0">
              <a:lnSpc>
                <a:spcPct val="110000"/>
              </a:lnSpc>
              <a:spcBef>
                <a:spcPts val="204"/>
              </a:spcBef>
              <a:spcAft>
                <a:spcPts val="0"/>
              </a:spcAft>
              <a:buClr>
                <a:schemeClr val="dk1"/>
              </a:buClr>
              <a:buSzPts val="2400"/>
              <a:buFont typeface="Calibri"/>
              <a:buNone/>
            </a:pPr>
            <a:endParaRPr sz="2400" i="1">
              <a:solidFill>
                <a:srgbClr val="432A2F"/>
              </a:solidFill>
              <a:latin typeface="Corbel"/>
              <a:ea typeface="Corbel"/>
              <a:cs typeface="Corbel"/>
              <a:sym typeface="Corbel"/>
            </a:endParaRPr>
          </a:p>
          <a:p>
            <a:pPr marL="469900" marR="5080" lvl="0" indent="-457200" algn="l" rtl="0">
              <a:lnSpc>
                <a:spcPct val="110000"/>
              </a:lnSpc>
              <a:spcBef>
                <a:spcPts val="204"/>
              </a:spcBef>
              <a:spcAft>
                <a:spcPts val="0"/>
              </a:spcAft>
              <a:buClr>
                <a:srgbClr val="432A2F"/>
              </a:buClr>
              <a:buSzPts val="2400"/>
              <a:buFont typeface="Corbel"/>
              <a:buAutoNum type="arabicPeriod"/>
            </a:pPr>
            <a:r>
              <a:rPr lang="fr-FR" sz="2400">
                <a:solidFill>
                  <a:srgbClr val="432A2F"/>
                </a:solidFill>
                <a:latin typeface="Corbel"/>
                <a:ea typeface="Corbel"/>
                <a:cs typeface="Corbel"/>
                <a:sym typeface="Corbel"/>
              </a:rPr>
              <a:t>Si deux événements A et B s'excluent mutuellement, la probabilité que l'événement A ou l'événement B se produise est la somme de leurs probabilités distinctes </a:t>
            </a:r>
            <a:endParaRPr/>
          </a:p>
        </p:txBody>
      </p:sp>
      <p:sp>
        <p:nvSpPr>
          <p:cNvPr id="143" name="Google Shape;143;p12"/>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44" name="Google Shape;144;p12"/>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45" name="Google Shape;145;p12"/>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46" name="Google Shape;146;p12"/>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902368" y="832307"/>
            <a:ext cx="9522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b="0">
                <a:solidFill>
                  <a:srgbClr val="6F2F9F"/>
                </a:solidFill>
              </a:rPr>
              <a:t>Calcul de la probabilité d’un événement</a:t>
            </a:r>
            <a:endParaRPr sz="2800"/>
          </a:p>
        </p:txBody>
      </p:sp>
      <p:sp>
        <p:nvSpPr>
          <p:cNvPr id="152" name="Google Shape;152;p13"/>
          <p:cNvSpPr txBox="1">
            <a:spLocks noGrp="1"/>
          </p:cNvSpPr>
          <p:nvPr>
            <p:ph type="body" idx="1"/>
          </p:nvPr>
        </p:nvSpPr>
        <p:spPr>
          <a:xfrm>
            <a:off x="902368" y="1401510"/>
            <a:ext cx="11137232" cy="1184940"/>
          </a:xfrm>
          <a:prstGeom prst="rect">
            <a:avLst/>
          </a:prstGeom>
          <a:blipFill rotWithShape="1">
            <a:blip r:embed="rId3">
              <a:alphaModFix/>
            </a:blip>
            <a:stretch>
              <a:fillRect l="-1641" t="-7730" r="-1640"/>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153" name="Google Shape;153;p13"/>
          <p:cNvSpPr txBox="1"/>
          <p:nvPr/>
        </p:nvSpPr>
        <p:spPr>
          <a:xfrm>
            <a:off x="4988272" y="2141039"/>
            <a:ext cx="2362200" cy="890821"/>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54" name="Google Shape;154;p13"/>
          <p:cNvSpPr txBox="1"/>
          <p:nvPr/>
        </p:nvSpPr>
        <p:spPr>
          <a:xfrm>
            <a:off x="4495800" y="3671386"/>
            <a:ext cx="4670574" cy="1200329"/>
          </a:xfrm>
          <a:prstGeom prst="rect">
            <a:avLst/>
          </a:prstGeom>
          <a:blipFill rotWithShape="1">
            <a:blip r:embed="rId5">
              <a:alphaModFix/>
            </a:blip>
            <a:stretch>
              <a:fillRect t="-4059" b="-10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55" name="Google Shape;155;p13"/>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4"/>
          <p:cNvSpPr txBox="1">
            <a:spLocks noGrp="1"/>
          </p:cNvSpPr>
          <p:nvPr>
            <p:ph type="title"/>
          </p:nvPr>
        </p:nvSpPr>
        <p:spPr>
          <a:xfrm>
            <a:off x="926432" y="577616"/>
            <a:ext cx="8291195"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latin typeface="Corbel"/>
                <a:ea typeface="Corbel"/>
                <a:cs typeface="Corbel"/>
                <a:sym typeface="Corbel"/>
              </a:rPr>
              <a:t>Calcul de la probabilité d’un événement</a:t>
            </a:r>
            <a:endParaRPr sz="2800" b="0">
              <a:solidFill>
                <a:srgbClr val="6F2F9F"/>
              </a:solidFill>
              <a:latin typeface="Corbel"/>
              <a:ea typeface="Corbel"/>
              <a:cs typeface="Corbel"/>
              <a:sym typeface="Corbel"/>
            </a:endParaRPr>
          </a:p>
        </p:txBody>
      </p:sp>
      <p:sp>
        <p:nvSpPr>
          <p:cNvPr id="161" name="Google Shape;161;p14"/>
          <p:cNvSpPr txBox="1"/>
          <p:nvPr/>
        </p:nvSpPr>
        <p:spPr>
          <a:xfrm>
            <a:off x="2060194" y="1293012"/>
            <a:ext cx="7681595" cy="763270"/>
          </a:xfrm>
          <a:prstGeom prst="rect">
            <a:avLst/>
          </a:prstGeom>
          <a:noFill/>
          <a:ln>
            <a:noFill/>
          </a:ln>
        </p:spPr>
        <p:txBody>
          <a:bodyPr spcFirstLastPara="1" wrap="square" lIns="0" tIns="12700" rIns="0" bIns="0" anchor="t" anchorCtr="0">
            <a:spAutoFit/>
          </a:bodyPr>
          <a:lstStyle/>
          <a:p>
            <a:pPr marL="12700" marR="5080" lvl="0" indent="0" algn="l" rtl="0">
              <a:lnSpc>
                <a:spcPct val="110000"/>
              </a:lnSpc>
              <a:spcBef>
                <a:spcPts val="0"/>
              </a:spcBef>
              <a:spcAft>
                <a:spcPts val="0"/>
              </a:spcAft>
              <a:buNone/>
            </a:pPr>
            <a:r>
              <a:rPr lang="fr-FR" sz="2200">
                <a:solidFill>
                  <a:srgbClr val="432A2F"/>
                </a:solidFill>
                <a:latin typeface="Corbel"/>
                <a:ea typeface="Corbel"/>
                <a:cs typeface="Corbel"/>
                <a:sym typeface="Corbel"/>
              </a:rPr>
              <a:t>Tableau 1. Fréquence des antécédents familiaux de troubles de l’humeur selon le groupe d’âge</a:t>
            </a:r>
            <a:endParaRPr sz="2200">
              <a:solidFill>
                <a:schemeClr val="dk1"/>
              </a:solidFill>
              <a:latin typeface="Corbel"/>
              <a:ea typeface="Corbel"/>
              <a:cs typeface="Corbel"/>
              <a:sym typeface="Corbel"/>
            </a:endParaRPr>
          </a:p>
        </p:txBody>
      </p:sp>
      <p:sp>
        <p:nvSpPr>
          <p:cNvPr id="162" name="Google Shape;162;p14"/>
          <p:cNvSpPr txBox="1"/>
          <p:nvPr/>
        </p:nvSpPr>
        <p:spPr>
          <a:xfrm>
            <a:off x="2060194" y="4789322"/>
            <a:ext cx="8051800" cy="1142877"/>
          </a:xfrm>
          <a:prstGeom prst="rect">
            <a:avLst/>
          </a:prstGeom>
          <a:noFill/>
          <a:ln>
            <a:noFill/>
          </a:ln>
        </p:spPr>
        <p:txBody>
          <a:bodyPr spcFirstLastPara="1" wrap="square" lIns="0" tIns="12700" rIns="0" bIns="0" anchor="t" anchorCtr="0">
            <a:spAutoFit/>
          </a:bodyPr>
          <a:lstStyle/>
          <a:p>
            <a:pPr marL="12700" marR="5080" lvl="0" indent="0" algn="l" rtl="0">
              <a:lnSpc>
                <a:spcPct val="110100"/>
              </a:lnSpc>
              <a:spcBef>
                <a:spcPts val="0"/>
              </a:spcBef>
              <a:spcAft>
                <a:spcPts val="0"/>
              </a:spcAft>
              <a:buNone/>
            </a:pPr>
            <a:r>
              <a:rPr lang="fr-FR" sz="2200" dirty="0">
                <a:solidFill>
                  <a:srgbClr val="432A2F"/>
                </a:solidFill>
                <a:latin typeface="Corbel"/>
                <a:ea typeface="Corbel"/>
                <a:cs typeface="Corbel"/>
                <a:sym typeface="Corbel"/>
              </a:rPr>
              <a:t>La probabilité qu’une personne choisie au hasard parmi la population totale soit âgée de moins 18 ans ?</a:t>
            </a:r>
            <a:endParaRPr dirty="0"/>
          </a:p>
          <a:p>
            <a:pPr marL="12700" marR="5080" lvl="0" indent="0" algn="l" rtl="0">
              <a:lnSpc>
                <a:spcPct val="110100"/>
              </a:lnSpc>
              <a:spcBef>
                <a:spcPts val="100"/>
              </a:spcBef>
              <a:spcAft>
                <a:spcPts val="0"/>
              </a:spcAft>
              <a:buNone/>
            </a:pPr>
            <a:endParaRPr sz="2200" dirty="0">
              <a:solidFill>
                <a:srgbClr val="432A2F"/>
              </a:solidFill>
              <a:latin typeface="Corbel"/>
              <a:ea typeface="Corbel"/>
              <a:cs typeface="Corbel"/>
              <a:sym typeface="Corbel"/>
            </a:endParaRPr>
          </a:p>
        </p:txBody>
      </p:sp>
      <p:graphicFrame>
        <p:nvGraphicFramePr>
          <p:cNvPr id="163" name="Google Shape;163;p14"/>
          <p:cNvGraphicFramePr/>
          <p:nvPr/>
        </p:nvGraphicFramePr>
        <p:xfrm>
          <a:off x="1600200" y="2153314"/>
          <a:ext cx="9372600" cy="2494340"/>
        </p:xfrm>
        <a:graphic>
          <a:graphicData uri="http://schemas.openxmlformats.org/drawingml/2006/table">
            <a:tbl>
              <a:tblPr firstRow="1" bandRow="1">
                <a:noFill/>
                <a:tableStyleId>{1B42C325-6BF3-47CF-B8BF-07E49D1A37B4}</a:tableStyleId>
              </a:tblPr>
              <a:tblGrid>
                <a:gridCol w="56388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370850">
                <a:tc>
                  <a:txBody>
                    <a:bodyPr/>
                    <a:lstStyle/>
                    <a:p>
                      <a:pPr marL="0" marR="0" lvl="0" indent="0" algn="l" rtl="0">
                        <a:spcBef>
                          <a:spcPts val="0"/>
                        </a:spcBef>
                        <a:spcAft>
                          <a:spcPts val="0"/>
                        </a:spcAft>
                        <a:buNone/>
                      </a:pPr>
                      <a:r>
                        <a:rPr lang="fr-FR" sz="1800" b="0" i="0" u="none" strike="noStrike" cap="none">
                          <a:solidFill>
                            <a:schemeClr val="lt1"/>
                          </a:solidFill>
                          <a:latin typeface="Calibri"/>
                          <a:ea typeface="Calibri"/>
                          <a:cs typeface="Calibri"/>
                          <a:sym typeface="Calibri"/>
                        </a:rPr>
                        <a:t>Antécédents familiaux de troubles de l’humeur</a:t>
                      </a:r>
                      <a:endParaRPr sz="1800"/>
                    </a:p>
                  </a:txBody>
                  <a:tcPr marL="91450" marR="91450" marT="45725" marB="45725"/>
                </a:tc>
                <a:tc>
                  <a:txBody>
                    <a:bodyPr/>
                    <a:lstStyle/>
                    <a:p>
                      <a:pPr marL="0" marR="0" lvl="0" indent="0" algn="l" rtl="0">
                        <a:spcBef>
                          <a:spcPts val="0"/>
                        </a:spcBef>
                        <a:spcAft>
                          <a:spcPts val="0"/>
                        </a:spcAft>
                        <a:buNone/>
                      </a:pPr>
                      <a:r>
                        <a:rPr lang="fr-FR" sz="1800"/>
                        <a:t>Moins de 18 ans</a:t>
                      </a:r>
                      <a:endParaRPr/>
                    </a:p>
                  </a:txBody>
                  <a:tcPr marL="91450" marR="91450" marT="45725" marB="45725"/>
                </a:tc>
                <a:tc>
                  <a:txBody>
                    <a:bodyPr/>
                    <a:lstStyle/>
                    <a:p>
                      <a:pPr marL="0" marR="0" lvl="0" indent="0" algn="l" rtl="0">
                        <a:spcBef>
                          <a:spcPts val="0"/>
                        </a:spcBef>
                        <a:spcAft>
                          <a:spcPts val="0"/>
                        </a:spcAft>
                        <a:buNone/>
                      </a:pPr>
                      <a:r>
                        <a:rPr lang="fr-FR" sz="1800"/>
                        <a:t>Plus de  18 ans</a:t>
                      </a:r>
                      <a:endParaRPr sz="1800"/>
                    </a:p>
                  </a:txBody>
                  <a:tcPr marL="91450" marR="91450" marT="45725" marB="45725"/>
                </a:tc>
                <a:tc>
                  <a:txBody>
                    <a:bodyPr/>
                    <a:lstStyle/>
                    <a:p>
                      <a:pPr marL="0" marR="0" lvl="0" indent="0" algn="l" rtl="0">
                        <a:spcBef>
                          <a:spcPts val="0"/>
                        </a:spcBef>
                        <a:spcAft>
                          <a:spcPts val="0"/>
                        </a:spcAft>
                        <a:buNone/>
                      </a:pPr>
                      <a:r>
                        <a:rPr lang="fr-FR" sz="1800"/>
                        <a:t>Total</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fr-FR" sz="1800"/>
                        <a:t>Négative (A)</a:t>
                      </a:r>
                      <a:endParaRPr sz="1800"/>
                    </a:p>
                  </a:txBody>
                  <a:tcPr marL="91450" marR="91450" marT="45725" marB="45725"/>
                </a:tc>
                <a:tc>
                  <a:txBody>
                    <a:bodyPr/>
                    <a:lstStyle/>
                    <a:p>
                      <a:pPr marL="0" marR="0" lvl="0" indent="0" algn="l" rtl="0">
                        <a:spcBef>
                          <a:spcPts val="0"/>
                        </a:spcBef>
                        <a:spcAft>
                          <a:spcPts val="0"/>
                        </a:spcAft>
                        <a:buNone/>
                      </a:pPr>
                      <a:r>
                        <a:rPr lang="fr-FR" sz="1800"/>
                        <a:t>28</a:t>
                      </a:r>
                      <a:endParaRPr/>
                    </a:p>
                  </a:txBody>
                  <a:tcPr marL="91450" marR="91450" marT="45725" marB="45725"/>
                </a:tc>
                <a:tc>
                  <a:txBody>
                    <a:bodyPr/>
                    <a:lstStyle/>
                    <a:p>
                      <a:pPr marL="0" marR="0" lvl="0" indent="0" algn="l" rtl="0">
                        <a:spcBef>
                          <a:spcPts val="0"/>
                        </a:spcBef>
                        <a:spcAft>
                          <a:spcPts val="0"/>
                        </a:spcAft>
                        <a:buNone/>
                      </a:pPr>
                      <a:r>
                        <a:rPr lang="fr-FR" sz="1800"/>
                        <a:t>35</a:t>
                      </a:r>
                      <a:endParaRPr/>
                    </a:p>
                  </a:txBody>
                  <a:tcPr marL="91450" marR="91450" marT="45725" marB="45725"/>
                </a:tc>
                <a:tc>
                  <a:txBody>
                    <a:bodyPr/>
                    <a:lstStyle/>
                    <a:p>
                      <a:pPr marL="0" marR="0" lvl="0" indent="0" algn="l" rtl="0">
                        <a:spcBef>
                          <a:spcPts val="0"/>
                        </a:spcBef>
                        <a:spcAft>
                          <a:spcPts val="0"/>
                        </a:spcAft>
                        <a:buNone/>
                      </a:pPr>
                      <a:r>
                        <a:rPr lang="fr-FR" sz="1800"/>
                        <a:t>63</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fr-FR" sz="1800"/>
                        <a:t>Trouble bipolaire (B)</a:t>
                      </a:r>
                      <a:endParaRPr/>
                    </a:p>
                  </a:txBody>
                  <a:tcPr marL="91450" marR="91450" marT="45725" marB="45725"/>
                </a:tc>
                <a:tc>
                  <a:txBody>
                    <a:bodyPr/>
                    <a:lstStyle/>
                    <a:p>
                      <a:pPr marL="0" marR="0" lvl="0" indent="0" algn="l" rtl="0">
                        <a:spcBef>
                          <a:spcPts val="0"/>
                        </a:spcBef>
                        <a:spcAft>
                          <a:spcPts val="0"/>
                        </a:spcAft>
                        <a:buNone/>
                      </a:pPr>
                      <a:r>
                        <a:rPr lang="fr-FR" sz="1800"/>
                        <a:t>19</a:t>
                      </a:r>
                      <a:endParaRPr/>
                    </a:p>
                  </a:txBody>
                  <a:tcPr marL="91450" marR="91450" marT="45725" marB="45725"/>
                </a:tc>
                <a:tc>
                  <a:txBody>
                    <a:bodyPr/>
                    <a:lstStyle/>
                    <a:p>
                      <a:pPr marL="0" marR="0" lvl="0" indent="0" algn="l" rtl="0">
                        <a:spcBef>
                          <a:spcPts val="0"/>
                        </a:spcBef>
                        <a:spcAft>
                          <a:spcPts val="0"/>
                        </a:spcAft>
                        <a:buNone/>
                      </a:pPr>
                      <a:r>
                        <a:rPr lang="fr-FR" sz="1800"/>
                        <a:t>38</a:t>
                      </a:r>
                      <a:endParaRPr/>
                    </a:p>
                  </a:txBody>
                  <a:tcPr marL="91450" marR="91450" marT="45725" marB="45725"/>
                </a:tc>
                <a:tc>
                  <a:txBody>
                    <a:bodyPr/>
                    <a:lstStyle/>
                    <a:p>
                      <a:pPr marL="0" marR="0" lvl="0" indent="0" algn="l" rtl="0">
                        <a:spcBef>
                          <a:spcPts val="0"/>
                        </a:spcBef>
                        <a:spcAft>
                          <a:spcPts val="0"/>
                        </a:spcAft>
                        <a:buNone/>
                      </a:pPr>
                      <a:r>
                        <a:rPr lang="fr-FR" sz="1800"/>
                        <a:t>57</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fr-FR" sz="1800"/>
                        <a:t>Unipolaire (C)</a:t>
                      </a:r>
                      <a:endParaRPr/>
                    </a:p>
                  </a:txBody>
                  <a:tcPr marL="91450" marR="91450" marT="45725" marB="45725"/>
                </a:tc>
                <a:tc>
                  <a:txBody>
                    <a:bodyPr/>
                    <a:lstStyle/>
                    <a:p>
                      <a:pPr marL="0" marR="0" lvl="0" indent="0" algn="l" rtl="0">
                        <a:spcBef>
                          <a:spcPts val="0"/>
                        </a:spcBef>
                        <a:spcAft>
                          <a:spcPts val="0"/>
                        </a:spcAft>
                        <a:buNone/>
                      </a:pPr>
                      <a:r>
                        <a:rPr lang="fr-FR" sz="1800"/>
                        <a:t>41</a:t>
                      </a:r>
                      <a:endParaRPr/>
                    </a:p>
                  </a:txBody>
                  <a:tcPr marL="91450" marR="91450" marT="45725" marB="45725"/>
                </a:tc>
                <a:tc>
                  <a:txBody>
                    <a:bodyPr/>
                    <a:lstStyle/>
                    <a:p>
                      <a:pPr marL="0" marR="0" lvl="0" indent="0" algn="l" rtl="0">
                        <a:spcBef>
                          <a:spcPts val="0"/>
                        </a:spcBef>
                        <a:spcAft>
                          <a:spcPts val="0"/>
                        </a:spcAft>
                        <a:buNone/>
                      </a:pPr>
                      <a:r>
                        <a:rPr lang="fr-FR" sz="1800"/>
                        <a:t>44</a:t>
                      </a:r>
                      <a:endParaRPr/>
                    </a:p>
                  </a:txBody>
                  <a:tcPr marL="91450" marR="91450" marT="45725" marB="45725"/>
                </a:tc>
                <a:tc>
                  <a:txBody>
                    <a:bodyPr/>
                    <a:lstStyle/>
                    <a:p>
                      <a:pPr marL="0" marR="0" lvl="0" indent="0" algn="l" rtl="0">
                        <a:spcBef>
                          <a:spcPts val="0"/>
                        </a:spcBef>
                        <a:spcAft>
                          <a:spcPts val="0"/>
                        </a:spcAft>
                        <a:buNone/>
                      </a:pPr>
                      <a:r>
                        <a:rPr lang="fr-FR" sz="1800"/>
                        <a:t>85</a:t>
                      </a:r>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spcBef>
                          <a:spcPts val="0"/>
                        </a:spcBef>
                        <a:spcAft>
                          <a:spcPts val="0"/>
                        </a:spcAft>
                        <a:buNone/>
                      </a:pPr>
                      <a:r>
                        <a:rPr lang="fr-FR" sz="1800"/>
                        <a:t>Unipolaire et bipolaire (D)</a:t>
                      </a:r>
                      <a:endParaRPr/>
                    </a:p>
                  </a:txBody>
                  <a:tcPr marL="91450" marR="91450" marT="45725" marB="45725"/>
                </a:tc>
                <a:tc>
                  <a:txBody>
                    <a:bodyPr/>
                    <a:lstStyle/>
                    <a:p>
                      <a:pPr marL="0" marR="0" lvl="0" indent="0" algn="l" rtl="0">
                        <a:spcBef>
                          <a:spcPts val="0"/>
                        </a:spcBef>
                        <a:spcAft>
                          <a:spcPts val="0"/>
                        </a:spcAft>
                        <a:buNone/>
                      </a:pPr>
                      <a:r>
                        <a:rPr lang="fr-FR" sz="1800"/>
                        <a:t>53</a:t>
                      </a:r>
                      <a:endParaRPr/>
                    </a:p>
                  </a:txBody>
                  <a:tcPr marL="91450" marR="91450" marT="45725" marB="45725"/>
                </a:tc>
                <a:tc>
                  <a:txBody>
                    <a:bodyPr/>
                    <a:lstStyle/>
                    <a:p>
                      <a:pPr marL="0" marR="0" lvl="0" indent="0" algn="l" rtl="0">
                        <a:spcBef>
                          <a:spcPts val="0"/>
                        </a:spcBef>
                        <a:spcAft>
                          <a:spcPts val="0"/>
                        </a:spcAft>
                        <a:buNone/>
                      </a:pPr>
                      <a:r>
                        <a:rPr lang="fr-FR" sz="1800"/>
                        <a:t>60</a:t>
                      </a:r>
                      <a:endParaRPr/>
                    </a:p>
                  </a:txBody>
                  <a:tcPr marL="91450" marR="91450" marT="45725" marB="45725"/>
                </a:tc>
                <a:tc>
                  <a:txBody>
                    <a:bodyPr/>
                    <a:lstStyle/>
                    <a:p>
                      <a:pPr marL="0" marR="0" lvl="0" indent="0" algn="l" rtl="0">
                        <a:spcBef>
                          <a:spcPts val="0"/>
                        </a:spcBef>
                        <a:spcAft>
                          <a:spcPts val="0"/>
                        </a:spcAft>
                        <a:buNone/>
                      </a:pPr>
                      <a:r>
                        <a:rPr lang="fr-FR" sz="1800"/>
                        <a:t>113</a:t>
                      </a:r>
                      <a:endParaRPr/>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spcBef>
                          <a:spcPts val="0"/>
                        </a:spcBef>
                        <a:spcAft>
                          <a:spcPts val="0"/>
                        </a:spcAft>
                        <a:buNone/>
                      </a:pPr>
                      <a:r>
                        <a:rPr lang="fr-FR" sz="1800"/>
                        <a:t>Total</a:t>
                      </a:r>
                      <a:endParaRPr/>
                    </a:p>
                  </a:txBody>
                  <a:tcPr marL="91450" marR="91450" marT="45725" marB="45725"/>
                </a:tc>
                <a:tc>
                  <a:txBody>
                    <a:bodyPr/>
                    <a:lstStyle/>
                    <a:p>
                      <a:pPr marL="0" marR="0" lvl="0" indent="0" algn="l" rtl="0">
                        <a:spcBef>
                          <a:spcPts val="0"/>
                        </a:spcBef>
                        <a:spcAft>
                          <a:spcPts val="0"/>
                        </a:spcAft>
                        <a:buNone/>
                      </a:pPr>
                      <a:r>
                        <a:rPr lang="fr-FR" sz="1800"/>
                        <a:t>141</a:t>
                      </a:r>
                      <a:endParaRPr/>
                    </a:p>
                  </a:txBody>
                  <a:tcPr marL="91450" marR="91450" marT="45725" marB="45725"/>
                </a:tc>
                <a:tc>
                  <a:txBody>
                    <a:bodyPr/>
                    <a:lstStyle/>
                    <a:p>
                      <a:pPr marL="0" marR="0" lvl="0" indent="0" algn="l" rtl="0">
                        <a:spcBef>
                          <a:spcPts val="0"/>
                        </a:spcBef>
                        <a:spcAft>
                          <a:spcPts val="0"/>
                        </a:spcAft>
                        <a:buNone/>
                      </a:pPr>
                      <a:r>
                        <a:rPr lang="fr-FR" sz="1800"/>
                        <a:t>177</a:t>
                      </a:r>
                      <a:endParaRPr/>
                    </a:p>
                  </a:txBody>
                  <a:tcPr marL="91450" marR="91450" marT="45725" marB="45725"/>
                </a:tc>
                <a:tc>
                  <a:txBody>
                    <a:bodyPr/>
                    <a:lstStyle/>
                    <a:p>
                      <a:pPr marL="0" marR="0" lvl="0" indent="0" algn="l" rtl="0">
                        <a:spcBef>
                          <a:spcPts val="0"/>
                        </a:spcBef>
                        <a:spcAft>
                          <a:spcPts val="0"/>
                        </a:spcAft>
                        <a:buNone/>
                      </a:pPr>
                      <a:r>
                        <a:rPr lang="fr-FR" sz="1800"/>
                        <a:t>318</a:t>
                      </a:r>
                      <a:endParaRPr/>
                    </a:p>
                  </a:txBody>
                  <a:tcPr marL="91450" marR="91450" marT="45725" marB="45725"/>
                </a:tc>
                <a:extLst>
                  <a:ext uri="{0D108BD9-81ED-4DB2-BD59-A6C34878D82A}">
                    <a16:rowId xmlns:a16="http://schemas.microsoft.com/office/drawing/2014/main" val="10005"/>
                  </a:ext>
                </a:extLst>
              </a:tr>
            </a:tbl>
          </a:graphicData>
        </a:graphic>
      </p:graphicFrame>
      <p:sp>
        <p:nvSpPr>
          <p:cNvPr id="164" name="Google Shape;164;p14"/>
          <p:cNvSpPr/>
          <p:nvPr/>
        </p:nvSpPr>
        <p:spPr>
          <a:xfrm>
            <a:off x="7162800" y="4308662"/>
            <a:ext cx="685407" cy="381000"/>
          </a:xfrm>
          <a:prstGeom prst="ellipse">
            <a:avLst/>
          </a:prstGeom>
          <a:noFill/>
          <a:ln w="254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5" name="Google Shape;165;p14"/>
          <p:cNvSpPr txBox="1"/>
          <p:nvPr/>
        </p:nvSpPr>
        <p:spPr>
          <a:xfrm>
            <a:off x="2060194" y="5928293"/>
            <a:ext cx="3350006" cy="7386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rgbClr val="432A2F"/>
                </a:solidFill>
                <a:latin typeface="Corbel"/>
                <a:ea typeface="Corbel"/>
                <a:cs typeface="Corbel"/>
                <a:sym typeface="Corbel"/>
              </a:rPr>
              <a:t>P (E) = 141 / 318 = 0.4434</a:t>
            </a:r>
            <a:endParaRPr sz="2400">
              <a:solidFill>
                <a:schemeClr val="dk1"/>
              </a:solidFill>
              <a:latin typeface="Corbel"/>
              <a:ea typeface="Corbel"/>
              <a:cs typeface="Corbel"/>
              <a:sym typeface="Corbe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14"/>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5"/>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
        <p:nvSpPr>
          <p:cNvPr id="172" name="Google Shape;172;p15"/>
          <p:cNvSpPr txBox="1">
            <a:spLocks noGrp="1"/>
          </p:cNvSpPr>
          <p:nvPr>
            <p:ph type="title"/>
          </p:nvPr>
        </p:nvSpPr>
        <p:spPr>
          <a:xfrm>
            <a:off x="926432" y="577616"/>
            <a:ext cx="8291195" cy="1305486"/>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latin typeface="Corbel"/>
                <a:ea typeface="Corbel"/>
                <a:cs typeface="Corbel"/>
                <a:sym typeface="Corbel"/>
              </a:rPr>
              <a:t>Probabilité sur les ensembles</a:t>
            </a:r>
            <a:br>
              <a:rPr lang="fr-FR" sz="2800" b="0">
                <a:solidFill>
                  <a:srgbClr val="6F2F9F"/>
                </a:solidFill>
                <a:latin typeface="Corbel"/>
                <a:ea typeface="Corbel"/>
                <a:cs typeface="Corbel"/>
                <a:sym typeface="Corbel"/>
              </a:rPr>
            </a:br>
            <a:br>
              <a:rPr lang="fr-FR" sz="2800" b="0">
                <a:solidFill>
                  <a:srgbClr val="6F2F9F"/>
                </a:solidFill>
                <a:latin typeface="Corbel"/>
                <a:ea typeface="Corbel"/>
                <a:cs typeface="Corbel"/>
                <a:sym typeface="Corbel"/>
              </a:rPr>
            </a:br>
            <a:endParaRPr sz="2800" b="0">
              <a:solidFill>
                <a:srgbClr val="6F2F9F"/>
              </a:solidFill>
              <a:latin typeface="Corbel"/>
              <a:ea typeface="Corbel"/>
              <a:cs typeface="Corbel"/>
              <a:sym typeface="Corbel"/>
            </a:endParaRPr>
          </a:p>
        </p:txBody>
      </p:sp>
      <p:sp>
        <p:nvSpPr>
          <p:cNvPr id="173" name="Google Shape;173;p15"/>
          <p:cNvSpPr txBox="1"/>
          <p:nvPr/>
        </p:nvSpPr>
        <p:spPr>
          <a:xfrm>
            <a:off x="1295400" y="1230359"/>
            <a:ext cx="426167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0">
                <a:solidFill>
                  <a:schemeClr val="dk1"/>
                </a:solidFill>
                <a:latin typeface="Corbel"/>
                <a:ea typeface="Corbel"/>
                <a:cs typeface="Corbel"/>
                <a:sym typeface="Corbel"/>
              </a:rPr>
              <a:t>Soit A et B deux ensembles finis.</a:t>
            </a:r>
            <a:endParaRPr sz="2400">
              <a:solidFill>
                <a:schemeClr val="dk1"/>
              </a:solidFill>
              <a:latin typeface="Calibri"/>
              <a:ea typeface="Calibri"/>
              <a:cs typeface="Calibri"/>
              <a:sym typeface="Calibri"/>
            </a:endParaRPr>
          </a:p>
        </p:txBody>
      </p:sp>
      <p:sp>
        <p:nvSpPr>
          <p:cNvPr id="174" name="Google Shape;174;p15"/>
          <p:cNvSpPr txBox="1"/>
          <p:nvPr/>
        </p:nvSpPr>
        <p:spPr>
          <a:xfrm>
            <a:off x="1066800" y="2047452"/>
            <a:ext cx="14748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rgbClr val="7030A0"/>
                </a:solidFill>
                <a:latin typeface="Calibri"/>
                <a:ea typeface="Calibri"/>
                <a:cs typeface="Calibri"/>
                <a:sym typeface="Calibri"/>
              </a:rPr>
              <a:t>Propriété 1 :</a:t>
            </a:r>
            <a:endParaRPr/>
          </a:p>
        </p:txBody>
      </p:sp>
      <p:sp>
        <p:nvSpPr>
          <p:cNvPr id="175" name="Google Shape;175;p15"/>
          <p:cNvSpPr txBox="1"/>
          <p:nvPr/>
        </p:nvSpPr>
        <p:spPr>
          <a:xfrm>
            <a:off x="2541691" y="1985897"/>
            <a:ext cx="5090945" cy="461665"/>
          </a:xfrm>
          <a:prstGeom prst="rect">
            <a:avLst/>
          </a:prstGeom>
          <a:blipFill rotWithShape="1">
            <a:blip r:embed="rId3">
              <a:alphaModFix/>
            </a:blip>
            <a:stretch>
              <a:fillRect r="-118" b="-171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76" name="Google Shape;176;p15"/>
          <p:cNvSpPr txBox="1"/>
          <p:nvPr/>
        </p:nvSpPr>
        <p:spPr>
          <a:xfrm>
            <a:off x="1447800" y="2645779"/>
            <a:ext cx="9003106" cy="461665"/>
          </a:xfrm>
          <a:prstGeom prst="rect">
            <a:avLst/>
          </a:prstGeom>
          <a:blipFill rotWithShape="1">
            <a:blip r:embed="rId4">
              <a:alphaModFix/>
            </a:blip>
            <a:stretch>
              <a:fillRect l="-1083" t="-10522"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77" name="Google Shape;177;p15"/>
          <p:cNvSpPr txBox="1"/>
          <p:nvPr/>
        </p:nvSpPr>
        <p:spPr>
          <a:xfrm>
            <a:off x="1066800" y="3754736"/>
            <a:ext cx="14748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rgbClr val="7030A0"/>
                </a:solidFill>
                <a:latin typeface="Calibri"/>
                <a:ea typeface="Calibri"/>
                <a:cs typeface="Calibri"/>
                <a:sym typeface="Calibri"/>
              </a:rPr>
              <a:t>Propriété 2 :</a:t>
            </a:r>
            <a:endParaRPr/>
          </a:p>
        </p:txBody>
      </p:sp>
      <p:sp>
        <p:nvSpPr>
          <p:cNvPr id="178" name="Google Shape;178;p15"/>
          <p:cNvSpPr txBox="1"/>
          <p:nvPr/>
        </p:nvSpPr>
        <p:spPr>
          <a:xfrm>
            <a:off x="3061716" y="3692412"/>
            <a:ext cx="2495363" cy="462434"/>
          </a:xfrm>
          <a:prstGeom prst="rect">
            <a:avLst/>
          </a:prstGeom>
          <a:blipFill rotWithShape="1">
            <a:blip r:embed="rId5">
              <a:alphaModFix/>
            </a:blip>
            <a:stretch>
              <a:fillRect r="-243" b="-171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79" name="Google Shape;179;p15"/>
          <p:cNvSpPr txBox="1"/>
          <p:nvPr/>
        </p:nvSpPr>
        <p:spPr>
          <a:xfrm>
            <a:off x="1100667" y="5227531"/>
            <a:ext cx="147489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rgbClr val="7030A0"/>
                </a:solidFill>
                <a:latin typeface="Calibri"/>
                <a:ea typeface="Calibri"/>
                <a:cs typeface="Calibri"/>
                <a:sym typeface="Calibri"/>
              </a:rPr>
              <a:t>Propriété 3 :</a:t>
            </a:r>
            <a:endParaRPr/>
          </a:p>
        </p:txBody>
      </p:sp>
      <p:sp>
        <p:nvSpPr>
          <p:cNvPr id="180" name="Google Shape;180;p15"/>
          <p:cNvSpPr txBox="1"/>
          <p:nvPr/>
        </p:nvSpPr>
        <p:spPr>
          <a:xfrm>
            <a:off x="3037721" y="5196369"/>
            <a:ext cx="4112151" cy="461665"/>
          </a:xfrm>
          <a:prstGeom prst="rect">
            <a:avLst/>
          </a:prstGeom>
          <a:blipFill rotWithShape="1">
            <a:blip r:embed="rId6">
              <a:alphaModFix/>
            </a:blip>
            <a:stretch>
              <a:fillRect b="-171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6"/>
          <p:cNvSpPr/>
          <p:nvPr/>
        </p:nvSpPr>
        <p:spPr>
          <a:xfrm>
            <a:off x="1371600" y="914400"/>
            <a:ext cx="7394781" cy="584775"/>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3200" b="1">
                <a:solidFill>
                  <a:srgbClr val="7030A0"/>
                </a:solidFill>
                <a:latin typeface="Corbel"/>
                <a:ea typeface="Corbel"/>
                <a:cs typeface="Corbel"/>
                <a:sym typeface="Corbel"/>
              </a:rPr>
              <a:t>Chapitre 2 </a:t>
            </a:r>
            <a:r>
              <a:rPr lang="fr-FR" sz="3200" b="1">
                <a:solidFill>
                  <a:srgbClr val="432A2F"/>
                </a:solidFill>
                <a:latin typeface="Corbel"/>
                <a:ea typeface="Corbel"/>
                <a:cs typeface="Corbel"/>
                <a:sym typeface="Corbel"/>
              </a:rPr>
              <a:t>: Variables aléatoires discrètes</a:t>
            </a:r>
            <a:endParaRPr/>
          </a:p>
        </p:txBody>
      </p:sp>
      <p:sp>
        <p:nvSpPr>
          <p:cNvPr id="187" name="Google Shape;187;p16"/>
          <p:cNvSpPr txBox="1"/>
          <p:nvPr/>
        </p:nvSpPr>
        <p:spPr>
          <a:xfrm>
            <a:off x="1905000" y="1752600"/>
            <a:ext cx="4908523" cy="59400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Définition d’une variable aléatoire</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Définition d’une variable aléatoire discrète</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Exemples de V.A discrètes</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Fonction de masse</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Espérance, variance, écart-type</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Fonction de répartition</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Loi binomiale</a:t>
            </a:r>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7"/>
          <p:cNvSpPr txBox="1">
            <a:spLocks noGrp="1"/>
          </p:cNvSpPr>
          <p:nvPr>
            <p:ph type="title"/>
          </p:nvPr>
        </p:nvSpPr>
        <p:spPr>
          <a:xfrm>
            <a:off x="762000" y="1101383"/>
            <a:ext cx="56360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b="0">
                <a:solidFill>
                  <a:srgbClr val="7030A0"/>
                </a:solidFill>
              </a:rPr>
              <a:t>Définition d’une variable aléatoire</a:t>
            </a:r>
            <a:endParaRPr/>
          </a:p>
        </p:txBody>
      </p:sp>
      <p:sp>
        <p:nvSpPr>
          <p:cNvPr id="193" name="Google Shape;193;p17"/>
          <p:cNvSpPr txBox="1">
            <a:spLocks noGrp="1"/>
          </p:cNvSpPr>
          <p:nvPr>
            <p:ph type="body" idx="1"/>
          </p:nvPr>
        </p:nvSpPr>
        <p:spPr>
          <a:xfrm>
            <a:off x="990600" y="2202849"/>
            <a:ext cx="7543800" cy="830997"/>
          </a:xfrm>
          <a:prstGeom prst="rect">
            <a:avLst/>
          </a:prstGeom>
          <a:blipFill rotWithShape="1">
            <a:blip r:embed="rId3">
              <a:alphaModFix/>
            </a:blip>
            <a:stretch>
              <a:fillRect l="-1292" t="-5108" b="-16055"/>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194" name="Google Shape;194;p17"/>
          <p:cNvSpPr txBox="1"/>
          <p:nvPr/>
        </p:nvSpPr>
        <p:spPr>
          <a:xfrm>
            <a:off x="3733800" y="3093113"/>
            <a:ext cx="1503168" cy="369332"/>
          </a:xfrm>
          <a:prstGeom prst="rect">
            <a:avLst/>
          </a:prstGeom>
          <a:blipFill rotWithShape="1">
            <a:blip r:embed="rId4">
              <a:alphaModFix/>
            </a:blip>
            <a:stretch>
              <a:fillRect l="-4470" r="-4470" b="-6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95" name="Google Shape;195;p17"/>
          <p:cNvSpPr/>
          <p:nvPr/>
        </p:nvSpPr>
        <p:spPr>
          <a:xfrm>
            <a:off x="6003634" y="-184666"/>
            <a:ext cx="184731" cy="369332"/>
          </a:xfrm>
          <a:prstGeom prst="rect">
            <a:avLst/>
          </a:prstGeom>
          <a:solidFill>
            <a:srgbClr val="F6F4F2"/>
          </a:solid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1800"/>
              <a:buFont typeface="Arial"/>
              <a:buNone/>
            </a:pPr>
            <a:endParaRPr sz="1800" b="0" i="0" u="none" strike="noStrike" cap="none">
              <a:solidFill>
                <a:schemeClr val="dk1"/>
              </a:solidFill>
              <a:latin typeface="Arial"/>
              <a:ea typeface="Arial"/>
              <a:cs typeface="Arial"/>
              <a:sym typeface="Arial"/>
            </a:endParaRPr>
          </a:p>
        </p:txBody>
      </p:sp>
      <p:sp>
        <p:nvSpPr>
          <p:cNvPr id="197" name="Google Shape;197;p17"/>
          <p:cNvSpPr/>
          <p:nvPr/>
        </p:nvSpPr>
        <p:spPr>
          <a:xfrm>
            <a:off x="762000" y="184666"/>
            <a:ext cx="4649449"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pic>
        <p:nvPicPr>
          <p:cNvPr id="198" name="Google Shape;198;p17"/>
          <p:cNvPicPr preferRelativeResize="0"/>
          <p:nvPr/>
        </p:nvPicPr>
        <p:blipFill rotWithShape="1">
          <a:blip r:embed="rId5">
            <a:alphaModFix/>
          </a:blip>
          <a:srcRect/>
          <a:stretch/>
        </p:blipFill>
        <p:spPr>
          <a:xfrm>
            <a:off x="8989233" y="1905133"/>
            <a:ext cx="2829111" cy="2257425"/>
          </a:xfrm>
          <a:prstGeom prst="rect">
            <a:avLst/>
          </a:prstGeom>
          <a:noFill/>
          <a:ln>
            <a:noFill/>
          </a:ln>
        </p:spPr>
      </p:pic>
      <p:sp>
        <p:nvSpPr>
          <p:cNvPr id="199" name="Google Shape;199;p17"/>
          <p:cNvSpPr txBox="1"/>
          <p:nvPr/>
        </p:nvSpPr>
        <p:spPr>
          <a:xfrm>
            <a:off x="990600" y="3594526"/>
            <a:ext cx="7543800" cy="830997"/>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fr-FR" sz="2400" b="0" i="0">
                <a:solidFill>
                  <a:srgbClr val="333333"/>
                </a:solidFill>
                <a:latin typeface="Corbel"/>
                <a:ea typeface="Corbel"/>
                <a:cs typeface="Corbel"/>
                <a:sym typeface="Corbel"/>
              </a:rPr>
              <a:t>La valeur de la variable aléatoire est déterminée par un processus aléatoire </a:t>
            </a:r>
            <a:endParaRPr sz="2400" b="0" i="0">
              <a:solidFill>
                <a:schemeClr val="dk1"/>
              </a:solidFill>
              <a:latin typeface="Corbel"/>
              <a:ea typeface="Corbel"/>
              <a:cs typeface="Corbel"/>
              <a:sym typeface="Corbel"/>
            </a:endParaRPr>
          </a:p>
        </p:txBody>
      </p:sp>
      <p:sp>
        <p:nvSpPr>
          <p:cNvPr id="2" name="Rectangle 1">
            <a:extLst>
              <a:ext uri="{FF2B5EF4-FFF2-40B4-BE49-F238E27FC236}">
                <a16:creationId xmlns:a16="http://schemas.microsoft.com/office/drawing/2014/main" id="{A54CAAE9-EC97-4995-81A6-96EE644BB108}"/>
              </a:ext>
            </a:extLst>
          </p:cNvPr>
          <p:cNvSpPr/>
          <p:nvPr/>
        </p:nvSpPr>
        <p:spPr>
          <a:xfrm>
            <a:off x="8696632" y="4537377"/>
            <a:ext cx="3414312" cy="2308324"/>
          </a:xfrm>
          <a:prstGeom prst="rect">
            <a:avLst/>
          </a:prstGeom>
        </p:spPr>
        <p:txBody>
          <a:bodyPr wrap="square">
            <a:spAutoFit/>
          </a:bodyPr>
          <a:lstStyle/>
          <a:p>
            <a:pPr>
              <a:buFont typeface="Arial" panose="020B0604020202020204" pitchFamily="34" charset="0"/>
              <a:buChar char="•"/>
            </a:pPr>
            <a:r>
              <a:rPr lang="fr-FR" sz="1600" dirty="0">
                <a:solidFill>
                  <a:srgbClr val="374151"/>
                </a:solidFill>
                <a:latin typeface="Söhne"/>
              </a:rPr>
              <a:t>Si le joueur lance un 6, il gagne 5€.</a:t>
            </a:r>
          </a:p>
          <a:p>
            <a:pPr>
              <a:buFont typeface="Arial" panose="020B0604020202020204" pitchFamily="34" charset="0"/>
              <a:buChar char="•"/>
            </a:pPr>
            <a:r>
              <a:rPr lang="fr-FR" sz="1600" dirty="0">
                <a:solidFill>
                  <a:srgbClr val="374151"/>
                </a:solidFill>
                <a:latin typeface="Söhne"/>
              </a:rPr>
              <a:t>Si le joueur lance un 4 ou un 5, il gagne 3€.</a:t>
            </a:r>
          </a:p>
          <a:p>
            <a:pPr>
              <a:buFont typeface="Arial" panose="020B0604020202020204" pitchFamily="34" charset="0"/>
              <a:buChar char="•"/>
            </a:pPr>
            <a:r>
              <a:rPr lang="fr-FR" sz="1600" dirty="0">
                <a:solidFill>
                  <a:srgbClr val="374151"/>
                </a:solidFill>
                <a:latin typeface="Söhne"/>
              </a:rPr>
              <a:t>Pour tous les autres résultats (1, 2 ou 3), il ne gagne rien.</a:t>
            </a:r>
          </a:p>
          <a:p>
            <a:pPr>
              <a:buFont typeface="Arial" panose="020B0604020202020204" pitchFamily="34" charset="0"/>
              <a:buChar char="•"/>
            </a:pPr>
            <a:endParaRPr lang="fr-FR" sz="1600" dirty="0">
              <a:solidFill>
                <a:srgbClr val="374151"/>
              </a:solidFill>
              <a:latin typeface="Söhne"/>
            </a:endParaRPr>
          </a:p>
          <a:p>
            <a:r>
              <a:rPr lang="fr-FR" sz="1600" dirty="0">
                <a:solidFill>
                  <a:srgbClr val="374151"/>
                </a:solidFill>
                <a:latin typeface="Söhne"/>
              </a:rPr>
              <a:t>L’ensemble de valeurs prises par X sont X(S) = {0€, 3€ ,5€}, appelée aussi plage de 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8"/>
          <p:cNvSpPr txBox="1">
            <a:spLocks noGrp="1"/>
          </p:cNvSpPr>
          <p:nvPr>
            <p:ph type="title"/>
          </p:nvPr>
        </p:nvSpPr>
        <p:spPr>
          <a:xfrm>
            <a:off x="914400" y="867402"/>
            <a:ext cx="7312406" cy="444352"/>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fr-FR" sz="2800" b="0" dirty="0">
                <a:solidFill>
                  <a:srgbClr val="7030A0"/>
                </a:solidFill>
              </a:rPr>
              <a:t>Définition  d’une  variable aléatoire discrète</a:t>
            </a:r>
            <a:endParaRPr sz="2800" dirty="0">
              <a:solidFill>
                <a:srgbClr val="7030A0"/>
              </a:solidFill>
            </a:endParaRPr>
          </a:p>
        </p:txBody>
      </p:sp>
      <p:sp>
        <p:nvSpPr>
          <p:cNvPr id="205" name="Google Shape;205;p18"/>
          <p:cNvSpPr txBox="1"/>
          <p:nvPr/>
        </p:nvSpPr>
        <p:spPr>
          <a:xfrm>
            <a:off x="914400" y="1349854"/>
            <a:ext cx="10972800" cy="1762021"/>
          </a:xfrm>
          <a:prstGeom prst="rect">
            <a:avLst/>
          </a:prstGeom>
          <a:noFill/>
          <a:ln>
            <a:noFill/>
          </a:ln>
        </p:spPr>
        <p:txBody>
          <a:bodyPr spcFirstLastPara="1" wrap="square" lIns="0" tIns="142225" rIns="0" bIns="0" anchor="t" anchorCtr="0">
            <a:spAutoFit/>
          </a:bodyPr>
          <a:lstStyle/>
          <a:p>
            <a:pPr marL="12700" marR="0" lvl="0" indent="0" algn="l" rtl="0">
              <a:lnSpc>
                <a:spcPct val="100000"/>
              </a:lnSpc>
              <a:spcBef>
                <a:spcPts val="0"/>
              </a:spcBef>
              <a:spcAft>
                <a:spcPts val="0"/>
              </a:spcAft>
              <a:buNone/>
            </a:pPr>
            <a:r>
              <a:rPr lang="fr-FR" sz="2400">
                <a:solidFill>
                  <a:schemeClr val="dk1"/>
                </a:solidFill>
                <a:latin typeface="Calibri"/>
                <a:ea typeface="Calibri"/>
                <a:cs typeface="Calibri"/>
                <a:sym typeface="Calibri"/>
              </a:rPr>
              <a:t>Une variable aléatoire est </a:t>
            </a:r>
            <a:r>
              <a:rPr lang="fr-FR" sz="2400">
                <a:solidFill>
                  <a:srgbClr val="FF0000"/>
                </a:solidFill>
                <a:latin typeface="Calibri"/>
                <a:ea typeface="Calibri"/>
                <a:cs typeface="Calibri"/>
                <a:sym typeface="Calibri"/>
              </a:rPr>
              <a:t>discrète</a:t>
            </a:r>
            <a:r>
              <a:rPr lang="fr-FR" sz="2400">
                <a:solidFill>
                  <a:schemeClr val="dk1"/>
                </a:solidFill>
                <a:latin typeface="Calibri"/>
                <a:ea typeface="Calibri"/>
                <a:cs typeface="Calibri"/>
                <a:sym typeface="Calibri"/>
              </a:rPr>
              <a:t> si elle a un nombre fini ou dénombrable de résultats possibles qui peuvent être énumérés.</a:t>
            </a:r>
            <a:endParaRPr/>
          </a:p>
          <a:p>
            <a:pPr marL="12700" marR="0" lvl="0" indent="0" algn="l" rtl="0">
              <a:lnSpc>
                <a:spcPct val="100000"/>
              </a:lnSpc>
              <a:spcBef>
                <a:spcPts val="112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rgbClr val="432A2F"/>
              </a:solidFill>
              <a:latin typeface="Corbel"/>
              <a:ea typeface="Corbel"/>
              <a:cs typeface="Corbel"/>
              <a:sym typeface="Corbel"/>
            </a:endParaRPr>
          </a:p>
        </p:txBody>
      </p:sp>
      <p:sp>
        <p:nvSpPr>
          <p:cNvPr id="206" name="Google Shape;206;p18"/>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207" name="Google Shape;207;p18"/>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08" name="Google Shape;208;p18"/>
          <p:cNvSpPr/>
          <p:nvPr/>
        </p:nvSpPr>
        <p:spPr>
          <a:xfrm>
            <a:off x="762000" y="111739"/>
            <a:ext cx="4574498"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09" name="Google Shape;209;p18"/>
          <p:cNvSpPr/>
          <p:nvPr/>
        </p:nvSpPr>
        <p:spPr>
          <a:xfrm>
            <a:off x="762000" y="4051606"/>
            <a:ext cx="11125200" cy="1938992"/>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Le nombre d'élèves est une variable aléatoire discrète car il peut  être compté.</a:t>
            </a:r>
            <a:endParaRPr/>
          </a:p>
          <a:p>
            <a:pPr marL="0" marR="0" lvl="0" indent="0" algn="l" rtl="0">
              <a:spcBef>
                <a:spcPts val="0"/>
              </a:spcBef>
              <a:spcAft>
                <a:spcPts val="0"/>
              </a:spcAft>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Le nombre d’étudiants dans une classe de statistiques.</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Le nombre de bactéries dans 100 ml de préparation.</a:t>
            </a:r>
            <a:endParaRPr/>
          </a:p>
        </p:txBody>
      </p:sp>
      <p:sp>
        <p:nvSpPr>
          <p:cNvPr id="210" name="Google Shape;210;p18"/>
          <p:cNvSpPr/>
          <p:nvPr/>
        </p:nvSpPr>
        <p:spPr>
          <a:xfrm>
            <a:off x="800100" y="3109681"/>
            <a:ext cx="5442516"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rgbClr val="7030A0"/>
                </a:solidFill>
                <a:latin typeface="Corbel"/>
                <a:ea typeface="Corbel"/>
                <a:cs typeface="Corbel"/>
                <a:sym typeface="Corbel"/>
              </a:rPr>
              <a:t>Exemples de variable aléatoires discrètes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9"/>
          <p:cNvSpPr txBox="1">
            <a:spLocks noGrp="1"/>
          </p:cNvSpPr>
          <p:nvPr>
            <p:ph type="title"/>
          </p:nvPr>
        </p:nvSpPr>
        <p:spPr>
          <a:xfrm>
            <a:off x="990600" y="847748"/>
            <a:ext cx="107414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Fonction de masse</a:t>
            </a:r>
            <a:endParaRPr/>
          </a:p>
        </p:txBody>
      </p:sp>
      <p:sp>
        <p:nvSpPr>
          <p:cNvPr id="216" name="Google Shape;216;p19"/>
          <p:cNvSpPr txBox="1">
            <a:spLocks noGrp="1"/>
          </p:cNvSpPr>
          <p:nvPr>
            <p:ph type="body" idx="1"/>
          </p:nvPr>
        </p:nvSpPr>
        <p:spPr>
          <a:xfrm>
            <a:off x="1181100" y="1676400"/>
            <a:ext cx="10360406" cy="3693319"/>
          </a:xfrm>
          <a:prstGeom prst="rect">
            <a:avLst/>
          </a:prstGeom>
          <a:blipFill rotWithShape="1">
            <a:blip r:embed="rId3">
              <a:alphaModFix/>
            </a:blip>
            <a:stretch>
              <a:fillRect l="-1824" t="-2474" b="-3958"/>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dirty="0"/>
              <a:t> </a:t>
            </a:r>
            <a:endParaRPr dirty="0"/>
          </a:p>
        </p:txBody>
      </p:sp>
      <p:sp>
        <p:nvSpPr>
          <p:cNvPr id="217" name="Google Shape;217;p19"/>
          <p:cNvSpPr txBox="1"/>
          <p:nvPr/>
        </p:nvSpPr>
        <p:spPr>
          <a:xfrm>
            <a:off x="4495800" y="6211213"/>
            <a:ext cx="2851806" cy="461665"/>
          </a:xfrm>
          <a:prstGeom prst="rect">
            <a:avLst/>
          </a:prstGeom>
          <a:blipFill rotWithShape="1">
            <a:blip r:embed="rId4">
              <a:alphaModFix/>
            </a:blip>
            <a:stretch>
              <a:fillRect b="-171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18" name="Google Shape;218;p19"/>
          <p:cNvSpPr/>
          <p:nvPr/>
        </p:nvSpPr>
        <p:spPr>
          <a:xfrm>
            <a:off x="914400" y="159722"/>
            <a:ext cx="4512039"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19" name="Google Shape;219;p19"/>
          <p:cNvSpPr txBox="1"/>
          <p:nvPr/>
        </p:nvSpPr>
        <p:spPr>
          <a:xfrm>
            <a:off x="5310336" y="5086546"/>
            <a:ext cx="1571328" cy="112466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2"/>
          <p:cNvSpPr txBox="1">
            <a:spLocks noGrp="1"/>
          </p:cNvSpPr>
          <p:nvPr>
            <p:ph type="title"/>
          </p:nvPr>
        </p:nvSpPr>
        <p:spPr>
          <a:xfrm>
            <a:off x="5715000" y="304800"/>
            <a:ext cx="1793875" cy="84318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fr-FR" sz="5400" b="0">
                <a:solidFill>
                  <a:srgbClr val="7030A0"/>
                </a:solidFill>
                <a:latin typeface="Corbel"/>
                <a:ea typeface="Corbel"/>
                <a:cs typeface="Corbel"/>
                <a:sym typeface="Corbel"/>
              </a:rPr>
              <a:t>Plan</a:t>
            </a:r>
            <a:endParaRPr sz="5400">
              <a:solidFill>
                <a:srgbClr val="7030A0"/>
              </a:solidFill>
              <a:latin typeface="Corbel"/>
              <a:ea typeface="Corbel"/>
              <a:cs typeface="Corbel"/>
              <a:sym typeface="Corbel"/>
            </a:endParaRPr>
          </a:p>
        </p:txBody>
      </p:sp>
      <p:sp>
        <p:nvSpPr>
          <p:cNvPr id="58" name="Google Shape;58;p2"/>
          <p:cNvSpPr txBox="1"/>
          <p:nvPr/>
        </p:nvSpPr>
        <p:spPr>
          <a:xfrm>
            <a:off x="2743200" y="1676400"/>
            <a:ext cx="8763000" cy="4433906"/>
          </a:xfrm>
          <a:prstGeom prst="rect">
            <a:avLst/>
          </a:prstGeom>
          <a:noFill/>
          <a:ln>
            <a:noFill/>
          </a:ln>
        </p:spPr>
        <p:txBody>
          <a:bodyPr spcFirstLastPara="1" wrap="square" lIns="0" tIns="139050" rIns="0" bIns="0" anchor="t" anchorCtr="0">
            <a:spAutoFit/>
          </a:bodyPr>
          <a:lstStyle/>
          <a:p>
            <a:pPr marL="12065" marR="0" lvl="0" indent="0" algn="l" rtl="0">
              <a:lnSpc>
                <a:spcPct val="100000"/>
              </a:lnSpc>
              <a:spcBef>
                <a:spcPts val="0"/>
              </a:spcBef>
              <a:spcAft>
                <a:spcPts val="0"/>
              </a:spcAft>
              <a:buNone/>
            </a:pPr>
            <a:r>
              <a:rPr lang="fr-FR" sz="3200" b="1">
                <a:solidFill>
                  <a:srgbClr val="7030A0"/>
                </a:solidFill>
                <a:latin typeface="Corbel"/>
                <a:ea typeface="Corbel"/>
                <a:cs typeface="Corbel"/>
                <a:sym typeface="Corbel"/>
              </a:rPr>
              <a:t>Chapitre 1 </a:t>
            </a:r>
            <a:r>
              <a:rPr lang="fr-FR" sz="3200">
                <a:solidFill>
                  <a:srgbClr val="432A2F"/>
                </a:solidFill>
                <a:latin typeface="Corbel"/>
                <a:ea typeface="Corbel"/>
                <a:cs typeface="Corbel"/>
                <a:sym typeface="Corbel"/>
              </a:rPr>
              <a:t>: Introduction aux probabilités</a:t>
            </a:r>
            <a:endParaRPr/>
          </a:p>
          <a:p>
            <a:pPr marL="12065" marR="0" lvl="0" indent="0" algn="l" rtl="0">
              <a:lnSpc>
                <a:spcPct val="100000"/>
              </a:lnSpc>
              <a:spcBef>
                <a:spcPts val="1095"/>
              </a:spcBef>
              <a:spcAft>
                <a:spcPts val="0"/>
              </a:spcAft>
              <a:buNone/>
            </a:pPr>
            <a:endParaRPr sz="3200">
              <a:solidFill>
                <a:srgbClr val="432A2F"/>
              </a:solidFill>
              <a:latin typeface="Corbel"/>
              <a:ea typeface="Corbel"/>
              <a:cs typeface="Corbel"/>
              <a:sym typeface="Corbel"/>
            </a:endParaRPr>
          </a:p>
          <a:p>
            <a:pPr marL="12065" marR="0" lvl="0" indent="0" algn="l" rtl="0">
              <a:lnSpc>
                <a:spcPct val="100000"/>
              </a:lnSpc>
              <a:spcBef>
                <a:spcPts val="1095"/>
              </a:spcBef>
              <a:spcAft>
                <a:spcPts val="0"/>
              </a:spcAft>
              <a:buNone/>
            </a:pPr>
            <a:r>
              <a:rPr lang="fr-FR" sz="3200" b="1">
                <a:solidFill>
                  <a:srgbClr val="7030A0"/>
                </a:solidFill>
                <a:latin typeface="Corbel"/>
                <a:ea typeface="Corbel"/>
                <a:cs typeface="Corbel"/>
                <a:sym typeface="Corbel"/>
              </a:rPr>
              <a:t>Chapitre 2 </a:t>
            </a:r>
            <a:r>
              <a:rPr lang="fr-FR" sz="3200">
                <a:solidFill>
                  <a:srgbClr val="432A2F"/>
                </a:solidFill>
                <a:latin typeface="Corbel"/>
                <a:ea typeface="Corbel"/>
                <a:cs typeface="Corbel"/>
                <a:sym typeface="Corbel"/>
              </a:rPr>
              <a:t>: Variables aléatoires discrètes</a:t>
            </a:r>
            <a:endParaRPr/>
          </a:p>
          <a:p>
            <a:pPr marL="12065" marR="0" lvl="0" indent="0" algn="l" rtl="0">
              <a:lnSpc>
                <a:spcPct val="100000"/>
              </a:lnSpc>
              <a:spcBef>
                <a:spcPts val="1095"/>
              </a:spcBef>
              <a:spcAft>
                <a:spcPts val="0"/>
              </a:spcAft>
              <a:buNone/>
            </a:pPr>
            <a:endParaRPr sz="3200">
              <a:solidFill>
                <a:srgbClr val="432A2F"/>
              </a:solidFill>
              <a:latin typeface="Corbel"/>
              <a:ea typeface="Corbel"/>
              <a:cs typeface="Corbel"/>
              <a:sym typeface="Corbel"/>
            </a:endParaRPr>
          </a:p>
          <a:p>
            <a:pPr marL="12065" marR="0" lvl="0" indent="0" algn="l" rtl="0">
              <a:lnSpc>
                <a:spcPct val="100000"/>
              </a:lnSpc>
              <a:spcBef>
                <a:spcPts val="1095"/>
              </a:spcBef>
              <a:spcAft>
                <a:spcPts val="0"/>
              </a:spcAft>
              <a:buNone/>
            </a:pPr>
            <a:r>
              <a:rPr lang="fr-FR" sz="3200" b="1">
                <a:solidFill>
                  <a:srgbClr val="7030A0"/>
                </a:solidFill>
                <a:latin typeface="Corbel"/>
                <a:ea typeface="Corbel"/>
                <a:cs typeface="Corbel"/>
                <a:sym typeface="Corbel"/>
              </a:rPr>
              <a:t>Chapitre 3 </a:t>
            </a:r>
            <a:r>
              <a:rPr lang="fr-FR" sz="3200">
                <a:solidFill>
                  <a:srgbClr val="432A2F"/>
                </a:solidFill>
                <a:latin typeface="Corbel"/>
                <a:ea typeface="Corbel"/>
                <a:cs typeface="Corbel"/>
                <a:sym typeface="Corbel"/>
              </a:rPr>
              <a:t>: Variables aléatoires continues</a:t>
            </a:r>
            <a:endParaRPr/>
          </a:p>
          <a:p>
            <a:pPr marL="12065" marR="0" lvl="0" indent="0" algn="l" rtl="0">
              <a:lnSpc>
                <a:spcPct val="100000"/>
              </a:lnSpc>
              <a:spcBef>
                <a:spcPts val="1095"/>
              </a:spcBef>
              <a:spcAft>
                <a:spcPts val="0"/>
              </a:spcAft>
              <a:buNone/>
            </a:pPr>
            <a:endParaRPr sz="3200">
              <a:solidFill>
                <a:srgbClr val="432A2F"/>
              </a:solidFill>
              <a:latin typeface="Corbel"/>
              <a:ea typeface="Corbel"/>
              <a:cs typeface="Corbel"/>
              <a:sym typeface="Corbel"/>
            </a:endParaRPr>
          </a:p>
          <a:p>
            <a:pPr marL="12065" marR="0" lvl="0" indent="0" algn="l" rtl="0">
              <a:lnSpc>
                <a:spcPct val="100000"/>
              </a:lnSpc>
              <a:spcBef>
                <a:spcPts val="1095"/>
              </a:spcBef>
              <a:spcAft>
                <a:spcPts val="0"/>
              </a:spcAft>
              <a:buNone/>
            </a:pPr>
            <a:r>
              <a:rPr lang="fr-FR" sz="3200" b="1">
                <a:solidFill>
                  <a:srgbClr val="7030A0"/>
                </a:solidFill>
                <a:latin typeface="Corbel"/>
                <a:ea typeface="Corbel"/>
                <a:cs typeface="Corbel"/>
                <a:sym typeface="Corbel"/>
              </a:rPr>
              <a:t>Chapitre 4 </a:t>
            </a:r>
            <a:r>
              <a:rPr lang="fr-FR" sz="3200">
                <a:solidFill>
                  <a:srgbClr val="432A2F"/>
                </a:solidFill>
                <a:latin typeface="Corbel"/>
                <a:ea typeface="Corbel"/>
                <a:cs typeface="Corbel"/>
                <a:sym typeface="Corbel"/>
              </a:rPr>
              <a:t>: Vecteurs aléatoires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p:nvPr/>
        </p:nvSpPr>
        <p:spPr>
          <a:xfrm>
            <a:off x="1143000" y="609600"/>
            <a:ext cx="499162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6A045B"/>
                </a:solidFill>
                <a:latin typeface="Corbel"/>
                <a:ea typeface="Corbel"/>
                <a:cs typeface="Corbel"/>
                <a:sym typeface="Corbel"/>
              </a:rPr>
              <a:t>Fonction de masse : Exemple 1 </a:t>
            </a:r>
            <a:endParaRPr/>
          </a:p>
        </p:txBody>
      </p:sp>
      <p:sp>
        <p:nvSpPr>
          <p:cNvPr id="226" name="Google Shape;226;p20"/>
          <p:cNvSpPr/>
          <p:nvPr/>
        </p:nvSpPr>
        <p:spPr>
          <a:xfrm>
            <a:off x="914400" y="114751"/>
            <a:ext cx="4991623"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
        <p:nvSpPr>
          <p:cNvPr id="227" name="Google Shape;227;p20"/>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28" name="Google Shape;228;p20"/>
          <p:cNvSpPr txBox="1"/>
          <p:nvPr/>
        </p:nvSpPr>
        <p:spPr>
          <a:xfrm>
            <a:off x="1371600" y="1371600"/>
            <a:ext cx="99822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chemeClr val="dk1"/>
                </a:solidFill>
                <a:latin typeface="Corbel"/>
                <a:ea typeface="Corbel"/>
                <a:cs typeface="Corbel"/>
                <a:sym typeface="Corbel"/>
              </a:rPr>
              <a:t>Soit l’expérience aléatoire consistant à lancer deux dés, on considère la v.a. (variable aléatoire) </a:t>
            </a:r>
            <a:r>
              <a:rPr lang="fr-FR" sz="2400" b="1">
                <a:solidFill>
                  <a:schemeClr val="dk1"/>
                </a:solidFill>
                <a:latin typeface="Corbel"/>
                <a:ea typeface="Corbel"/>
                <a:cs typeface="Corbel"/>
                <a:sym typeface="Corbel"/>
              </a:rPr>
              <a:t>X </a:t>
            </a:r>
            <a:r>
              <a:rPr lang="fr-FR" sz="2400">
                <a:solidFill>
                  <a:schemeClr val="dk1"/>
                </a:solidFill>
                <a:latin typeface="Corbel"/>
                <a:ea typeface="Corbel"/>
                <a:cs typeface="Corbel"/>
                <a:sym typeface="Corbel"/>
              </a:rPr>
              <a:t>ayant pour valeurs </a:t>
            </a:r>
            <a:r>
              <a:rPr lang="fr-FR" sz="2400" b="1">
                <a:solidFill>
                  <a:schemeClr val="dk1"/>
                </a:solidFill>
                <a:latin typeface="Corbel"/>
                <a:ea typeface="Corbel"/>
                <a:cs typeface="Corbel"/>
                <a:sym typeface="Corbel"/>
              </a:rPr>
              <a:t>« la somme des résultats des deux dés »</a:t>
            </a:r>
            <a:r>
              <a:rPr lang="fr-FR" sz="2400">
                <a:solidFill>
                  <a:schemeClr val="dk1"/>
                </a:solidFill>
                <a:latin typeface="Corbel"/>
                <a:ea typeface="Corbel"/>
                <a:cs typeface="Corbel"/>
                <a:sym typeface="Corbel"/>
              </a:rPr>
              <a:t>. Déterminer la fonction de masse de cette v.a.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1"/>
          <p:cNvSpPr txBox="1"/>
          <p:nvPr/>
        </p:nvSpPr>
        <p:spPr>
          <a:xfrm>
            <a:off x="1066800" y="431284"/>
            <a:ext cx="684091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6A045B"/>
                </a:solidFill>
                <a:latin typeface="Corbel"/>
                <a:ea typeface="Corbel"/>
                <a:cs typeface="Corbel"/>
                <a:sym typeface="Corbel"/>
              </a:rPr>
              <a:t>Fonction de masse : Exemple 1  (</a:t>
            </a:r>
            <a:r>
              <a:rPr lang="fr-FR" sz="2800">
                <a:solidFill>
                  <a:srgbClr val="6A045B"/>
                </a:solidFill>
                <a:latin typeface="Corbel"/>
                <a:ea typeface="Corbel"/>
                <a:cs typeface="Corbel"/>
                <a:sym typeface="Corbel"/>
              </a:rPr>
              <a:t>Correction)</a:t>
            </a:r>
            <a:endParaRPr sz="2800" b="1">
              <a:solidFill>
                <a:srgbClr val="6A045B"/>
              </a:solidFill>
              <a:latin typeface="Corbel"/>
              <a:ea typeface="Corbel"/>
              <a:cs typeface="Corbel"/>
              <a:sym typeface="Corbel"/>
            </a:endParaRPr>
          </a:p>
        </p:txBody>
      </p:sp>
      <p:sp>
        <p:nvSpPr>
          <p:cNvPr id="235" name="Google Shape;235;p21"/>
          <p:cNvSpPr/>
          <p:nvPr/>
        </p:nvSpPr>
        <p:spPr>
          <a:xfrm>
            <a:off x="914400" y="159722"/>
            <a:ext cx="4467004"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36" name="Google Shape;236;p21"/>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237" name="Google Shape;237;p21"/>
          <p:cNvSpPr txBox="1"/>
          <p:nvPr/>
        </p:nvSpPr>
        <p:spPr>
          <a:xfrm>
            <a:off x="1962373" y="947222"/>
            <a:ext cx="4614276" cy="461665"/>
          </a:xfrm>
          <a:prstGeom prst="rect">
            <a:avLst/>
          </a:prstGeom>
          <a:blipFill rotWithShape="1">
            <a:blip r:embed="rId3">
              <a:alphaModFix/>
            </a:blip>
            <a:stretch>
              <a:fillRect b="-1710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38" name="Google Shape;238;p21"/>
          <p:cNvSpPr txBox="1"/>
          <p:nvPr/>
        </p:nvSpPr>
        <p:spPr>
          <a:xfrm>
            <a:off x="939800" y="1395087"/>
            <a:ext cx="108204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b="0" i="0">
                <a:solidFill>
                  <a:schemeClr val="dk1"/>
                </a:solidFill>
                <a:latin typeface="Corbel"/>
                <a:ea typeface="Corbel"/>
                <a:cs typeface="Corbel"/>
                <a:sym typeface="Corbel"/>
              </a:rPr>
              <a:t>Ainsi, la fonction de </a:t>
            </a:r>
            <a:r>
              <a:rPr lang="fr-FR" sz="2400">
                <a:solidFill>
                  <a:schemeClr val="dk1"/>
                </a:solidFill>
                <a:latin typeface="Corbel"/>
                <a:ea typeface="Corbel"/>
                <a:cs typeface="Corbel"/>
                <a:sym typeface="Corbel"/>
              </a:rPr>
              <a:t>masse</a:t>
            </a:r>
            <a:r>
              <a:rPr lang="fr-FR" sz="2400" b="0" i="0">
                <a:solidFill>
                  <a:schemeClr val="dk1"/>
                </a:solidFill>
                <a:latin typeface="Corbel"/>
                <a:ea typeface="Corbel"/>
                <a:cs typeface="Corbel"/>
                <a:sym typeface="Corbel"/>
              </a:rPr>
              <a:t> de la v.a. peut être représentée par le tableau suivant (appelé aussi tableau de distribution de probabilité) :</a:t>
            </a:r>
            <a:endParaRPr sz="2400">
              <a:solidFill>
                <a:schemeClr val="dk1"/>
              </a:solidFill>
              <a:latin typeface="Corbel"/>
              <a:ea typeface="Corbel"/>
              <a:cs typeface="Corbel"/>
              <a:sym typeface="Corbel"/>
            </a:endParaRPr>
          </a:p>
        </p:txBody>
      </p:sp>
      <p:sp>
        <p:nvSpPr>
          <p:cNvPr id="242" name="Google Shape;242;p21"/>
          <p:cNvSpPr txBox="1"/>
          <p:nvPr/>
        </p:nvSpPr>
        <p:spPr>
          <a:xfrm>
            <a:off x="6919675" y="4129318"/>
            <a:ext cx="28761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chemeClr val="dk1"/>
                </a:solidFill>
                <a:latin typeface="Corbel"/>
                <a:ea typeface="Corbel"/>
                <a:cs typeface="Corbel"/>
                <a:sym typeface="Corbel"/>
              </a:rPr>
              <a:t>36 résultats possibles</a:t>
            </a:r>
            <a:endParaRPr/>
          </a:p>
        </p:txBody>
      </p:sp>
      <p:sp>
        <p:nvSpPr>
          <p:cNvPr id="243" name="Google Shape;243;p21"/>
          <p:cNvSpPr txBox="1"/>
          <p:nvPr/>
        </p:nvSpPr>
        <p:spPr>
          <a:xfrm>
            <a:off x="2284624" y="4681865"/>
            <a:ext cx="6483891"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chemeClr val="dk1"/>
                </a:solidFill>
                <a:latin typeface="Calibri"/>
                <a:ea typeface="Calibri"/>
                <a:cs typeface="Calibri"/>
                <a:sym typeface="Calibri"/>
              </a:rPr>
              <a:t>5 résultats favorables {(5,1), (4,2),(3,3), (2,4), (1,5)}</a:t>
            </a:r>
            <a:endParaRPr/>
          </a:p>
        </p:txBody>
      </p:sp>
      <p:sp>
        <p:nvSpPr>
          <p:cNvPr id="244" name="Google Shape;244;p21"/>
          <p:cNvSpPr/>
          <p:nvPr/>
        </p:nvSpPr>
        <p:spPr>
          <a:xfrm>
            <a:off x="688071" y="5413921"/>
            <a:ext cx="112776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chemeClr val="dk1"/>
                </a:solidFill>
                <a:latin typeface="Corbel"/>
                <a:ea typeface="Corbel"/>
                <a:cs typeface="Corbel"/>
                <a:sym typeface="Corbel"/>
              </a:rPr>
              <a:t>Note: la fonction de masse est appelée plus généralement loi de probabilité ou distribution de probabilités. </a:t>
            </a:r>
            <a:r>
              <a:rPr lang="fr-FR" sz="1800">
                <a:solidFill>
                  <a:schemeClr val="dk1"/>
                </a:solidFill>
                <a:latin typeface="Calibri"/>
                <a:ea typeface="Calibri"/>
                <a:cs typeface="Calibri"/>
                <a:sym typeface="Calibri"/>
              </a:rPr>
              <a:t>Une loi de probabilité est une description mathématique des probabilités des événements. Elle associe à chaque évènement la probabilité d’apparition .  </a:t>
            </a:r>
            <a:r>
              <a:rPr lang="fr-FR" sz="1800" b="1">
                <a:solidFill>
                  <a:schemeClr val="dk1"/>
                </a:solidFill>
                <a:latin typeface="Corbel"/>
                <a:ea typeface="Corbel"/>
                <a:cs typeface="Corbel"/>
                <a:sym typeface="Corbel"/>
              </a:rPr>
              <a:t>La fonction de masse est un cas typique de la loi de probabilité. Dans le cas des variables continue cette loi est représentée par une fonction de densité (équivalent de la fonction de masse).</a:t>
            </a:r>
            <a:endParaRPr sz="1800" b="1">
              <a:solidFill>
                <a:schemeClr val="dk1"/>
              </a:solidFill>
              <a:latin typeface="Calibri"/>
              <a:ea typeface="Calibri"/>
              <a:cs typeface="Calibri"/>
              <a:sym typeface="Calibri"/>
            </a:endParaRPr>
          </a:p>
        </p:txBody>
      </p:sp>
      <mc:AlternateContent xmlns:mc="http://schemas.openxmlformats.org/markup-compatibility/2006" xmlns:a14="http://schemas.microsoft.com/office/drawing/2010/main">
        <mc:Choice Requires="a14">
          <p:graphicFrame>
            <p:nvGraphicFramePr>
              <p:cNvPr id="13" name="Tableau 7">
                <a:extLst>
                  <a:ext uri="{FF2B5EF4-FFF2-40B4-BE49-F238E27FC236}">
                    <a16:creationId xmlns:a16="http://schemas.microsoft.com/office/drawing/2014/main" id="{80220390-6857-4F49-8029-6AEE52C56F53}"/>
                  </a:ext>
                </a:extLst>
              </p:cNvPr>
              <p:cNvGraphicFramePr>
                <a:graphicFrameLocks noGrp="1"/>
              </p:cNvGraphicFramePr>
              <p:nvPr>
                <p:extLst>
                  <p:ext uri="{D42A27DB-BD31-4B8C-83A1-F6EECF244321}">
                    <p14:modId xmlns:p14="http://schemas.microsoft.com/office/powerpoint/2010/main" val="578885947"/>
                  </p:ext>
                </p:extLst>
              </p:nvPr>
            </p:nvGraphicFramePr>
            <p:xfrm>
              <a:off x="1090112" y="2387197"/>
              <a:ext cx="10519776" cy="131926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217255"/>
                        </a:ext>
                      </a:extLst>
                    </a:gridCol>
                    <a:gridCol w="851596">
                      <a:extLst>
                        <a:ext uri="{9D8B030D-6E8A-4147-A177-3AD203B41FA5}">
                          <a16:colId xmlns:a16="http://schemas.microsoft.com/office/drawing/2014/main" val="3236098281"/>
                        </a:ext>
                      </a:extLst>
                    </a:gridCol>
                    <a:gridCol w="844898">
                      <a:extLst>
                        <a:ext uri="{9D8B030D-6E8A-4147-A177-3AD203B41FA5}">
                          <a16:colId xmlns:a16="http://schemas.microsoft.com/office/drawing/2014/main" val="3645708816"/>
                        </a:ext>
                      </a:extLst>
                    </a:gridCol>
                    <a:gridCol w="844898">
                      <a:extLst>
                        <a:ext uri="{9D8B030D-6E8A-4147-A177-3AD203B41FA5}">
                          <a16:colId xmlns:a16="http://schemas.microsoft.com/office/drawing/2014/main" val="3650147421"/>
                        </a:ext>
                      </a:extLst>
                    </a:gridCol>
                    <a:gridCol w="844898">
                      <a:extLst>
                        <a:ext uri="{9D8B030D-6E8A-4147-A177-3AD203B41FA5}">
                          <a16:colId xmlns:a16="http://schemas.microsoft.com/office/drawing/2014/main" val="1734245122"/>
                        </a:ext>
                      </a:extLst>
                    </a:gridCol>
                    <a:gridCol w="844898">
                      <a:extLst>
                        <a:ext uri="{9D8B030D-6E8A-4147-A177-3AD203B41FA5}">
                          <a16:colId xmlns:a16="http://schemas.microsoft.com/office/drawing/2014/main" val="136435480"/>
                        </a:ext>
                      </a:extLst>
                    </a:gridCol>
                    <a:gridCol w="844898">
                      <a:extLst>
                        <a:ext uri="{9D8B030D-6E8A-4147-A177-3AD203B41FA5}">
                          <a16:colId xmlns:a16="http://schemas.microsoft.com/office/drawing/2014/main" val="2969109985"/>
                        </a:ext>
                      </a:extLst>
                    </a:gridCol>
                    <a:gridCol w="844898">
                      <a:extLst>
                        <a:ext uri="{9D8B030D-6E8A-4147-A177-3AD203B41FA5}">
                          <a16:colId xmlns:a16="http://schemas.microsoft.com/office/drawing/2014/main" val="3412970972"/>
                        </a:ext>
                      </a:extLst>
                    </a:gridCol>
                    <a:gridCol w="844898">
                      <a:extLst>
                        <a:ext uri="{9D8B030D-6E8A-4147-A177-3AD203B41FA5}">
                          <a16:colId xmlns:a16="http://schemas.microsoft.com/office/drawing/2014/main" val="529876518"/>
                        </a:ext>
                      </a:extLst>
                    </a:gridCol>
                    <a:gridCol w="844898">
                      <a:extLst>
                        <a:ext uri="{9D8B030D-6E8A-4147-A177-3AD203B41FA5}">
                          <a16:colId xmlns:a16="http://schemas.microsoft.com/office/drawing/2014/main" val="1383754567"/>
                        </a:ext>
                      </a:extLst>
                    </a:gridCol>
                    <a:gridCol w="844898">
                      <a:extLst>
                        <a:ext uri="{9D8B030D-6E8A-4147-A177-3AD203B41FA5}">
                          <a16:colId xmlns:a16="http://schemas.microsoft.com/office/drawing/2014/main" val="4202035511"/>
                        </a:ext>
                      </a:extLst>
                    </a:gridCol>
                    <a:gridCol w="844898">
                      <a:extLst>
                        <a:ext uri="{9D8B030D-6E8A-4147-A177-3AD203B41FA5}">
                          <a16:colId xmlns:a16="http://schemas.microsoft.com/office/drawing/2014/main" val="2144618608"/>
                        </a:ext>
                      </a:extLst>
                    </a:gridCol>
                  </a:tblGrid>
                  <a:tr h="609334">
                    <a:tc>
                      <a:txBody>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1" i="1" smtClean="0">
                                        <a:latin typeface="Cambria Math" panose="02040503050406030204" pitchFamily="18" charset="0"/>
                                      </a:rPr>
                                      <m:t>𝒙</m:t>
                                    </m:r>
                                  </m:e>
                                  <m:sub>
                                    <m:r>
                                      <a:rPr lang="fr-FR" b="1" i="1" smtClean="0">
                                        <a:latin typeface="Cambria Math" panose="02040503050406030204" pitchFamily="18" charset="0"/>
                                      </a:rPr>
                                      <m:t>𝒊</m:t>
                                    </m:r>
                                  </m:sub>
                                </m:sSub>
                              </m:oMath>
                            </m:oMathPara>
                          </a14:m>
                          <a:endParaRPr lang="fr-FR" dirty="0"/>
                        </a:p>
                      </a:txBody>
                      <a:tcPr/>
                    </a:tc>
                    <a:tc>
                      <a:txBody>
                        <a:bodyPr/>
                        <a:lstStyle/>
                        <a:p>
                          <a:pPr algn="ctr"/>
                          <a:r>
                            <a:rPr lang="fr-FR" dirty="0"/>
                            <a:t>2</a:t>
                          </a:r>
                        </a:p>
                      </a:txBody>
                      <a:tcPr/>
                    </a:tc>
                    <a:tc>
                      <a:txBody>
                        <a:bodyPr/>
                        <a:lstStyle/>
                        <a:p>
                          <a:pPr algn="ctr"/>
                          <a:r>
                            <a:rPr lang="fr-FR" dirty="0"/>
                            <a:t>3</a:t>
                          </a:r>
                        </a:p>
                      </a:txBody>
                      <a:tcPr/>
                    </a:tc>
                    <a:tc>
                      <a:txBody>
                        <a:bodyPr/>
                        <a:lstStyle/>
                        <a:p>
                          <a:pPr algn="ctr"/>
                          <a:r>
                            <a:rPr lang="fr-FR" dirty="0"/>
                            <a:t>4</a:t>
                          </a:r>
                        </a:p>
                      </a:txBody>
                      <a:tcPr/>
                    </a:tc>
                    <a:tc>
                      <a:txBody>
                        <a:bodyPr/>
                        <a:lstStyle/>
                        <a:p>
                          <a:pPr algn="ctr"/>
                          <a:r>
                            <a:rPr lang="fr-FR" dirty="0"/>
                            <a:t>5</a:t>
                          </a:r>
                        </a:p>
                      </a:txBody>
                      <a:tcPr/>
                    </a:tc>
                    <a:tc>
                      <a:txBody>
                        <a:bodyPr/>
                        <a:lstStyle/>
                        <a:p>
                          <a:pPr algn="ctr"/>
                          <a:r>
                            <a:rPr lang="fr-FR" dirty="0"/>
                            <a:t>6</a:t>
                          </a:r>
                        </a:p>
                      </a:txBody>
                      <a:tcPr/>
                    </a:tc>
                    <a:tc>
                      <a:txBody>
                        <a:bodyPr/>
                        <a:lstStyle/>
                        <a:p>
                          <a:pPr algn="ctr"/>
                          <a:r>
                            <a:rPr lang="fr-FR" dirty="0"/>
                            <a:t>7</a:t>
                          </a:r>
                        </a:p>
                      </a:txBody>
                      <a:tcPr/>
                    </a:tc>
                    <a:tc>
                      <a:txBody>
                        <a:bodyPr/>
                        <a:lstStyle/>
                        <a:p>
                          <a:pPr algn="ctr"/>
                          <a:r>
                            <a:rPr lang="fr-FR" dirty="0"/>
                            <a:t>8</a:t>
                          </a:r>
                        </a:p>
                      </a:txBody>
                      <a:tcPr/>
                    </a:tc>
                    <a:tc>
                      <a:txBody>
                        <a:bodyPr/>
                        <a:lstStyle/>
                        <a:p>
                          <a:pPr algn="ctr"/>
                          <a:r>
                            <a:rPr lang="fr-FR" dirty="0"/>
                            <a:t>9</a:t>
                          </a:r>
                        </a:p>
                      </a:txBody>
                      <a:tcPr/>
                    </a:tc>
                    <a:tc>
                      <a:txBody>
                        <a:bodyPr/>
                        <a:lstStyle/>
                        <a:p>
                          <a:pPr algn="ctr"/>
                          <a:r>
                            <a:rPr lang="fr-FR" dirty="0"/>
                            <a:t>10</a:t>
                          </a:r>
                        </a:p>
                      </a:txBody>
                      <a:tcPr/>
                    </a:tc>
                    <a:tc>
                      <a:txBody>
                        <a:bodyPr/>
                        <a:lstStyle/>
                        <a:p>
                          <a:pPr algn="ctr"/>
                          <a:r>
                            <a:rPr lang="fr-FR" dirty="0"/>
                            <a:t>11</a:t>
                          </a:r>
                        </a:p>
                      </a:txBody>
                      <a:tcPr/>
                    </a:tc>
                    <a:tc>
                      <a:txBody>
                        <a:bodyPr/>
                        <a:lstStyle/>
                        <a:p>
                          <a:pPr algn="ctr"/>
                          <a:r>
                            <a:rPr lang="fr-FR" dirty="0"/>
                            <a:t>12</a:t>
                          </a:r>
                        </a:p>
                      </a:txBody>
                      <a:tcPr/>
                    </a:tc>
                    <a:extLst>
                      <a:ext uri="{0D108BD9-81ED-4DB2-BD59-A6C34878D82A}">
                        <a16:rowId xmlns:a16="http://schemas.microsoft.com/office/drawing/2014/main" val="1403850898"/>
                      </a:ext>
                    </a:extLst>
                  </a:tr>
                  <a:tr h="555506">
                    <a:tc>
                      <a:txBody>
                        <a:bodyPr/>
                        <a:lstStyle/>
                        <a:p>
                          <a14:m>
                            <m:oMath xmlns:m="http://schemas.openxmlformats.org/officeDocument/2006/math">
                              <m:r>
                                <a:rPr lang="fr-FR" b="0" i="1" smtClean="0">
                                  <a:latin typeface="Cambria Math" panose="02040503050406030204" pitchFamily="18" charset="0"/>
                                </a:rPr>
                                <m:t>𝑃</m:t>
                              </m:r>
                              <m:r>
                                <a:rPr lang="fr-FR" b="0" i="1" smtClean="0">
                                  <a:latin typeface="Cambria Math" panose="02040503050406030204" pitchFamily="18" charset="0"/>
                                </a:rPr>
                                <m:t>(</m:t>
                              </m:r>
                              <m:r>
                                <a:rPr lang="fr-FR" b="0" i="1" smtClean="0">
                                  <a:latin typeface="Cambria Math" panose="02040503050406030204" pitchFamily="18" charset="0"/>
                                </a:rPr>
                                <m:t>𝑋</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oMath>
                          </a14:m>
                          <a:r>
                            <a:rPr lang="fr-FR" dirty="0"/>
                            <a:t>)</a:t>
                          </a:r>
                        </a:p>
                      </a:txBody>
                      <a:tcPr/>
                    </a:tc>
                    <a:tc>
                      <a:txBody>
                        <a:bodyPr/>
                        <a:lstStyle/>
                        <a:p>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36</m:t>
                                    </m:r>
                                  </m:den>
                                </m:f>
                              </m:oMath>
                            </m:oMathPara>
                          </a14:m>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3</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4</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5</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6</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5</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4</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3</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36</m:t>
                                    </m:r>
                                  </m:den>
                                </m:f>
                              </m:oMath>
                            </m:oMathPara>
                          </a14:m>
                          <a:endParaRPr lang="fr-FR" dirty="0"/>
                        </a:p>
                        <a:p>
                          <a:endParaRPr lang="fr-FR" dirty="0"/>
                        </a:p>
                      </a:txBody>
                      <a:tcPr/>
                    </a:tc>
                    <a:extLst>
                      <a:ext uri="{0D108BD9-81ED-4DB2-BD59-A6C34878D82A}">
                        <a16:rowId xmlns:a16="http://schemas.microsoft.com/office/drawing/2014/main" val="2323312046"/>
                      </a:ext>
                    </a:extLst>
                  </a:tr>
                </a:tbl>
              </a:graphicData>
            </a:graphic>
          </p:graphicFrame>
        </mc:Choice>
        <mc:Fallback xmlns="">
          <p:graphicFrame>
            <p:nvGraphicFramePr>
              <p:cNvPr id="13" name="Tableau 7">
                <a:extLst>
                  <a:ext uri="{FF2B5EF4-FFF2-40B4-BE49-F238E27FC236}">
                    <a16:creationId xmlns:a16="http://schemas.microsoft.com/office/drawing/2014/main" id="{80220390-6857-4F49-8029-6AEE52C56F53}"/>
                  </a:ext>
                </a:extLst>
              </p:cNvPr>
              <p:cNvGraphicFramePr>
                <a:graphicFrameLocks noGrp="1"/>
              </p:cNvGraphicFramePr>
              <p:nvPr>
                <p:extLst>
                  <p:ext uri="{D42A27DB-BD31-4B8C-83A1-F6EECF244321}">
                    <p14:modId xmlns:p14="http://schemas.microsoft.com/office/powerpoint/2010/main" val="578885947"/>
                  </p:ext>
                </p:extLst>
              </p:nvPr>
            </p:nvGraphicFramePr>
            <p:xfrm>
              <a:off x="1090112" y="2387197"/>
              <a:ext cx="10519776" cy="1319264"/>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217255"/>
                        </a:ext>
                      </a:extLst>
                    </a:gridCol>
                    <a:gridCol w="851596">
                      <a:extLst>
                        <a:ext uri="{9D8B030D-6E8A-4147-A177-3AD203B41FA5}">
                          <a16:colId xmlns:a16="http://schemas.microsoft.com/office/drawing/2014/main" val="3236098281"/>
                        </a:ext>
                      </a:extLst>
                    </a:gridCol>
                    <a:gridCol w="844898">
                      <a:extLst>
                        <a:ext uri="{9D8B030D-6E8A-4147-A177-3AD203B41FA5}">
                          <a16:colId xmlns:a16="http://schemas.microsoft.com/office/drawing/2014/main" val="3645708816"/>
                        </a:ext>
                      </a:extLst>
                    </a:gridCol>
                    <a:gridCol w="844898">
                      <a:extLst>
                        <a:ext uri="{9D8B030D-6E8A-4147-A177-3AD203B41FA5}">
                          <a16:colId xmlns:a16="http://schemas.microsoft.com/office/drawing/2014/main" val="3650147421"/>
                        </a:ext>
                      </a:extLst>
                    </a:gridCol>
                    <a:gridCol w="844898">
                      <a:extLst>
                        <a:ext uri="{9D8B030D-6E8A-4147-A177-3AD203B41FA5}">
                          <a16:colId xmlns:a16="http://schemas.microsoft.com/office/drawing/2014/main" val="1734245122"/>
                        </a:ext>
                      </a:extLst>
                    </a:gridCol>
                    <a:gridCol w="844898">
                      <a:extLst>
                        <a:ext uri="{9D8B030D-6E8A-4147-A177-3AD203B41FA5}">
                          <a16:colId xmlns:a16="http://schemas.microsoft.com/office/drawing/2014/main" val="136435480"/>
                        </a:ext>
                      </a:extLst>
                    </a:gridCol>
                    <a:gridCol w="844898">
                      <a:extLst>
                        <a:ext uri="{9D8B030D-6E8A-4147-A177-3AD203B41FA5}">
                          <a16:colId xmlns:a16="http://schemas.microsoft.com/office/drawing/2014/main" val="2969109985"/>
                        </a:ext>
                      </a:extLst>
                    </a:gridCol>
                    <a:gridCol w="844898">
                      <a:extLst>
                        <a:ext uri="{9D8B030D-6E8A-4147-A177-3AD203B41FA5}">
                          <a16:colId xmlns:a16="http://schemas.microsoft.com/office/drawing/2014/main" val="3412970972"/>
                        </a:ext>
                      </a:extLst>
                    </a:gridCol>
                    <a:gridCol w="844898">
                      <a:extLst>
                        <a:ext uri="{9D8B030D-6E8A-4147-A177-3AD203B41FA5}">
                          <a16:colId xmlns:a16="http://schemas.microsoft.com/office/drawing/2014/main" val="529876518"/>
                        </a:ext>
                      </a:extLst>
                    </a:gridCol>
                    <a:gridCol w="844898">
                      <a:extLst>
                        <a:ext uri="{9D8B030D-6E8A-4147-A177-3AD203B41FA5}">
                          <a16:colId xmlns:a16="http://schemas.microsoft.com/office/drawing/2014/main" val="1383754567"/>
                        </a:ext>
                      </a:extLst>
                    </a:gridCol>
                    <a:gridCol w="844898">
                      <a:extLst>
                        <a:ext uri="{9D8B030D-6E8A-4147-A177-3AD203B41FA5}">
                          <a16:colId xmlns:a16="http://schemas.microsoft.com/office/drawing/2014/main" val="4202035511"/>
                        </a:ext>
                      </a:extLst>
                    </a:gridCol>
                    <a:gridCol w="844898">
                      <a:extLst>
                        <a:ext uri="{9D8B030D-6E8A-4147-A177-3AD203B41FA5}">
                          <a16:colId xmlns:a16="http://schemas.microsoft.com/office/drawing/2014/main" val="2144618608"/>
                        </a:ext>
                      </a:extLst>
                    </a:gridCol>
                  </a:tblGrid>
                  <a:tr h="609334">
                    <a:tc>
                      <a:txBody>
                        <a:bodyPr/>
                        <a:lstStyle/>
                        <a:p>
                          <a:endParaRPr lang="fr-FR"/>
                        </a:p>
                      </a:txBody>
                      <a:tcPr>
                        <a:blipFill>
                          <a:blip r:embed="rId4"/>
                          <a:stretch>
                            <a:fillRect l="-500" t="-990" r="-765500" b="-117822"/>
                          </a:stretch>
                        </a:blipFill>
                      </a:tcPr>
                    </a:tc>
                    <a:tc>
                      <a:txBody>
                        <a:bodyPr/>
                        <a:lstStyle/>
                        <a:p>
                          <a:pPr algn="ctr"/>
                          <a:r>
                            <a:rPr lang="fr-FR" dirty="0"/>
                            <a:t>2</a:t>
                          </a:r>
                        </a:p>
                      </a:txBody>
                      <a:tcPr/>
                    </a:tc>
                    <a:tc>
                      <a:txBody>
                        <a:bodyPr/>
                        <a:lstStyle/>
                        <a:p>
                          <a:pPr algn="ctr"/>
                          <a:r>
                            <a:rPr lang="fr-FR" dirty="0"/>
                            <a:t>3</a:t>
                          </a:r>
                        </a:p>
                      </a:txBody>
                      <a:tcPr/>
                    </a:tc>
                    <a:tc>
                      <a:txBody>
                        <a:bodyPr/>
                        <a:lstStyle/>
                        <a:p>
                          <a:pPr algn="ctr"/>
                          <a:r>
                            <a:rPr lang="fr-FR" dirty="0"/>
                            <a:t>4</a:t>
                          </a:r>
                        </a:p>
                      </a:txBody>
                      <a:tcPr/>
                    </a:tc>
                    <a:tc>
                      <a:txBody>
                        <a:bodyPr/>
                        <a:lstStyle/>
                        <a:p>
                          <a:pPr algn="ctr"/>
                          <a:r>
                            <a:rPr lang="fr-FR" dirty="0"/>
                            <a:t>5</a:t>
                          </a:r>
                        </a:p>
                      </a:txBody>
                      <a:tcPr/>
                    </a:tc>
                    <a:tc>
                      <a:txBody>
                        <a:bodyPr/>
                        <a:lstStyle/>
                        <a:p>
                          <a:pPr algn="ctr"/>
                          <a:r>
                            <a:rPr lang="fr-FR" dirty="0"/>
                            <a:t>6</a:t>
                          </a:r>
                        </a:p>
                      </a:txBody>
                      <a:tcPr/>
                    </a:tc>
                    <a:tc>
                      <a:txBody>
                        <a:bodyPr/>
                        <a:lstStyle/>
                        <a:p>
                          <a:pPr algn="ctr"/>
                          <a:r>
                            <a:rPr lang="fr-FR" dirty="0"/>
                            <a:t>7</a:t>
                          </a:r>
                        </a:p>
                      </a:txBody>
                      <a:tcPr/>
                    </a:tc>
                    <a:tc>
                      <a:txBody>
                        <a:bodyPr/>
                        <a:lstStyle/>
                        <a:p>
                          <a:pPr algn="ctr"/>
                          <a:r>
                            <a:rPr lang="fr-FR" dirty="0"/>
                            <a:t>8</a:t>
                          </a:r>
                        </a:p>
                      </a:txBody>
                      <a:tcPr/>
                    </a:tc>
                    <a:tc>
                      <a:txBody>
                        <a:bodyPr/>
                        <a:lstStyle/>
                        <a:p>
                          <a:pPr algn="ctr"/>
                          <a:r>
                            <a:rPr lang="fr-FR" dirty="0"/>
                            <a:t>9</a:t>
                          </a:r>
                        </a:p>
                      </a:txBody>
                      <a:tcPr/>
                    </a:tc>
                    <a:tc>
                      <a:txBody>
                        <a:bodyPr/>
                        <a:lstStyle/>
                        <a:p>
                          <a:pPr algn="ctr"/>
                          <a:r>
                            <a:rPr lang="fr-FR" dirty="0"/>
                            <a:t>10</a:t>
                          </a:r>
                        </a:p>
                      </a:txBody>
                      <a:tcPr/>
                    </a:tc>
                    <a:tc>
                      <a:txBody>
                        <a:bodyPr/>
                        <a:lstStyle/>
                        <a:p>
                          <a:pPr algn="ctr"/>
                          <a:r>
                            <a:rPr lang="fr-FR" dirty="0"/>
                            <a:t>11</a:t>
                          </a:r>
                        </a:p>
                      </a:txBody>
                      <a:tcPr/>
                    </a:tc>
                    <a:tc>
                      <a:txBody>
                        <a:bodyPr/>
                        <a:lstStyle/>
                        <a:p>
                          <a:pPr algn="ctr"/>
                          <a:r>
                            <a:rPr lang="fr-FR" dirty="0"/>
                            <a:t>12</a:t>
                          </a:r>
                        </a:p>
                      </a:txBody>
                      <a:tcPr/>
                    </a:tc>
                    <a:extLst>
                      <a:ext uri="{0D108BD9-81ED-4DB2-BD59-A6C34878D82A}">
                        <a16:rowId xmlns:a16="http://schemas.microsoft.com/office/drawing/2014/main" val="1403850898"/>
                      </a:ext>
                    </a:extLst>
                  </a:tr>
                  <a:tr h="709930">
                    <a:tc>
                      <a:txBody>
                        <a:bodyPr/>
                        <a:lstStyle/>
                        <a:p>
                          <a:endParaRPr lang="fr-FR"/>
                        </a:p>
                      </a:txBody>
                      <a:tcPr>
                        <a:blipFill>
                          <a:blip r:embed="rId4"/>
                          <a:stretch>
                            <a:fillRect l="-500" t="-87179" r="-765500" b="-1709"/>
                          </a:stretch>
                        </a:blipFill>
                      </a:tcPr>
                    </a:tc>
                    <a:tc>
                      <a:txBody>
                        <a:bodyPr/>
                        <a:lstStyle/>
                        <a:p>
                          <a:endParaRPr lang="fr-FR"/>
                        </a:p>
                      </a:txBody>
                      <a:tcPr>
                        <a:blipFill>
                          <a:blip r:embed="rId4"/>
                          <a:stretch>
                            <a:fillRect l="-143571" t="-87179" r="-993571" b="-1709"/>
                          </a:stretch>
                        </a:blipFill>
                      </a:tcPr>
                    </a:tc>
                    <a:tc>
                      <a:txBody>
                        <a:bodyPr/>
                        <a:lstStyle/>
                        <a:p>
                          <a:endParaRPr lang="fr-FR"/>
                        </a:p>
                      </a:txBody>
                      <a:tcPr>
                        <a:blipFill>
                          <a:blip r:embed="rId4"/>
                          <a:stretch>
                            <a:fillRect l="-245324" t="-87179" r="-900719" b="-1709"/>
                          </a:stretch>
                        </a:blipFill>
                      </a:tcPr>
                    </a:tc>
                    <a:tc>
                      <a:txBody>
                        <a:bodyPr/>
                        <a:lstStyle/>
                        <a:p>
                          <a:endParaRPr lang="fr-FR"/>
                        </a:p>
                      </a:txBody>
                      <a:tcPr>
                        <a:blipFill>
                          <a:blip r:embed="rId4"/>
                          <a:stretch>
                            <a:fillRect l="-347826" t="-87179" r="-807246" b="-1709"/>
                          </a:stretch>
                        </a:blipFill>
                      </a:tcPr>
                    </a:tc>
                    <a:tc>
                      <a:txBody>
                        <a:bodyPr/>
                        <a:lstStyle/>
                        <a:p>
                          <a:endParaRPr lang="fr-FR"/>
                        </a:p>
                      </a:txBody>
                      <a:tcPr>
                        <a:blipFill>
                          <a:blip r:embed="rId4"/>
                          <a:stretch>
                            <a:fillRect l="-444604" t="-87179" r="-701439" b="-1709"/>
                          </a:stretch>
                        </a:blipFill>
                      </a:tcPr>
                    </a:tc>
                    <a:tc>
                      <a:txBody>
                        <a:bodyPr/>
                        <a:lstStyle/>
                        <a:p>
                          <a:endParaRPr lang="fr-FR"/>
                        </a:p>
                      </a:txBody>
                      <a:tcPr>
                        <a:blipFill>
                          <a:blip r:embed="rId4"/>
                          <a:stretch>
                            <a:fillRect l="-544604" t="-87179" r="-601439" b="-1709"/>
                          </a:stretch>
                        </a:blipFill>
                      </a:tcPr>
                    </a:tc>
                    <a:tc>
                      <a:txBody>
                        <a:bodyPr/>
                        <a:lstStyle/>
                        <a:p>
                          <a:endParaRPr lang="fr-FR"/>
                        </a:p>
                      </a:txBody>
                      <a:tcPr>
                        <a:blipFill>
                          <a:blip r:embed="rId4"/>
                          <a:stretch>
                            <a:fillRect l="-649275" t="-87179" r="-505797" b="-1709"/>
                          </a:stretch>
                        </a:blipFill>
                      </a:tcPr>
                    </a:tc>
                    <a:tc>
                      <a:txBody>
                        <a:bodyPr/>
                        <a:lstStyle/>
                        <a:p>
                          <a:endParaRPr lang="fr-FR"/>
                        </a:p>
                      </a:txBody>
                      <a:tcPr>
                        <a:blipFill>
                          <a:blip r:embed="rId4"/>
                          <a:stretch>
                            <a:fillRect l="-743885" t="-87179" r="-402158" b="-1709"/>
                          </a:stretch>
                        </a:blipFill>
                      </a:tcPr>
                    </a:tc>
                    <a:tc>
                      <a:txBody>
                        <a:bodyPr/>
                        <a:lstStyle/>
                        <a:p>
                          <a:endParaRPr lang="fr-FR"/>
                        </a:p>
                      </a:txBody>
                      <a:tcPr>
                        <a:blipFill>
                          <a:blip r:embed="rId4"/>
                          <a:stretch>
                            <a:fillRect l="-843885" t="-87179" r="-302158" b="-1709"/>
                          </a:stretch>
                        </a:blipFill>
                      </a:tcPr>
                    </a:tc>
                    <a:tc>
                      <a:txBody>
                        <a:bodyPr/>
                        <a:lstStyle/>
                        <a:p>
                          <a:endParaRPr lang="fr-FR"/>
                        </a:p>
                      </a:txBody>
                      <a:tcPr>
                        <a:blipFill>
                          <a:blip r:embed="rId4"/>
                          <a:stretch>
                            <a:fillRect l="-943885" t="-87179" r="-202158" b="-1709"/>
                          </a:stretch>
                        </a:blipFill>
                      </a:tcPr>
                    </a:tc>
                    <a:tc>
                      <a:txBody>
                        <a:bodyPr/>
                        <a:lstStyle/>
                        <a:p>
                          <a:endParaRPr lang="fr-FR"/>
                        </a:p>
                      </a:txBody>
                      <a:tcPr>
                        <a:blipFill>
                          <a:blip r:embed="rId4"/>
                          <a:stretch>
                            <a:fillRect l="-1051449" t="-87179" r="-103623" b="-1709"/>
                          </a:stretch>
                        </a:blipFill>
                      </a:tcPr>
                    </a:tc>
                    <a:tc>
                      <a:txBody>
                        <a:bodyPr/>
                        <a:lstStyle/>
                        <a:p>
                          <a:endParaRPr lang="fr-FR"/>
                        </a:p>
                      </a:txBody>
                      <a:tcPr>
                        <a:blipFill>
                          <a:blip r:embed="rId4"/>
                          <a:stretch>
                            <a:fillRect l="-1143165" t="-87179" r="-2878" b="-1709"/>
                          </a:stretch>
                        </a:blipFill>
                      </a:tcPr>
                    </a:tc>
                    <a:extLst>
                      <a:ext uri="{0D108BD9-81ED-4DB2-BD59-A6C34878D82A}">
                        <a16:rowId xmlns:a16="http://schemas.microsoft.com/office/drawing/2014/main" val="2323312046"/>
                      </a:ext>
                    </a:extLst>
                  </a:tr>
                </a:tbl>
              </a:graphicData>
            </a:graphic>
          </p:graphicFrame>
        </mc:Fallback>
      </mc:AlternateContent>
      <p:cxnSp>
        <p:nvCxnSpPr>
          <p:cNvPr id="241" name="Google Shape;241;p21"/>
          <p:cNvCxnSpPr>
            <a:cxnSpLocks/>
          </p:cNvCxnSpPr>
          <p:nvPr/>
        </p:nvCxnSpPr>
        <p:spPr>
          <a:xfrm>
            <a:off x="6096000" y="3371484"/>
            <a:ext cx="823675" cy="988667"/>
          </a:xfrm>
          <a:prstGeom prst="straightConnector1">
            <a:avLst/>
          </a:prstGeom>
          <a:noFill/>
          <a:ln w="9525" cap="flat" cmpd="sng">
            <a:solidFill>
              <a:srgbClr val="4A7DBA"/>
            </a:solidFill>
            <a:prstDash val="solid"/>
            <a:round/>
            <a:headEnd type="none" w="sm" len="sm"/>
            <a:tailEnd type="triangle" w="med" len="med"/>
          </a:ln>
        </p:spPr>
      </p:cxnSp>
      <p:cxnSp>
        <p:nvCxnSpPr>
          <p:cNvPr id="240" name="Google Shape;240;p21"/>
          <p:cNvCxnSpPr>
            <a:cxnSpLocks/>
          </p:cNvCxnSpPr>
          <p:nvPr/>
        </p:nvCxnSpPr>
        <p:spPr>
          <a:xfrm flipH="1">
            <a:off x="4487257" y="3112857"/>
            <a:ext cx="1608743" cy="1478126"/>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2"/>
          <p:cNvSpPr txBox="1">
            <a:spLocks noGrp="1"/>
          </p:cNvSpPr>
          <p:nvPr>
            <p:ph type="body" idx="1"/>
          </p:nvPr>
        </p:nvSpPr>
        <p:spPr>
          <a:xfrm>
            <a:off x="1447800" y="1486438"/>
            <a:ext cx="9906000" cy="118494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2400"/>
              <a:buFont typeface="Corbel"/>
              <a:buNone/>
            </a:pPr>
            <a:r>
              <a:rPr lang="fr-FR" sz="2400" b="0" i="0" u="none" strike="noStrike" cap="none" dirty="0">
                <a:solidFill>
                  <a:srgbClr val="202124"/>
                </a:solidFill>
                <a:latin typeface="Corbel"/>
                <a:ea typeface="Corbel"/>
                <a:cs typeface="Corbel"/>
                <a:sym typeface="Corbel"/>
              </a:rPr>
              <a:t>Si X est une variable aléatoire associée au lancer d'un dé équitable à six faces alors, la fonction de </a:t>
            </a:r>
            <a:r>
              <a:rPr lang="fr-FR" sz="2400" dirty="0">
                <a:solidFill>
                  <a:srgbClr val="202124"/>
                </a:solidFill>
                <a:latin typeface="Corbel"/>
                <a:ea typeface="Corbel"/>
                <a:cs typeface="Corbel"/>
                <a:sym typeface="Corbel"/>
              </a:rPr>
              <a:t>masse</a:t>
            </a:r>
            <a:r>
              <a:rPr lang="fr-FR" sz="2400" b="0" i="0" u="none" strike="noStrike" cap="none" dirty="0">
                <a:solidFill>
                  <a:srgbClr val="202124"/>
                </a:solidFill>
                <a:latin typeface="Corbel"/>
                <a:ea typeface="Corbel"/>
                <a:cs typeface="Corbel"/>
                <a:sym typeface="Corbel"/>
              </a:rPr>
              <a:t> de X est :</a:t>
            </a:r>
            <a:endParaRPr dirty="0"/>
          </a:p>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dirty="0">
                <a:solidFill>
                  <a:srgbClr val="202124"/>
                </a:solidFill>
                <a:latin typeface="Arial"/>
                <a:ea typeface="Arial"/>
                <a:cs typeface="Arial"/>
                <a:sym typeface="Arial"/>
              </a:rPr>
            </a:br>
            <a:endParaRPr sz="1800" b="0" i="0" u="none" strike="noStrike" cap="none" dirty="0">
              <a:solidFill>
                <a:schemeClr val="dk1"/>
              </a:solidFill>
              <a:latin typeface="Arial"/>
              <a:ea typeface="Arial"/>
              <a:cs typeface="Arial"/>
              <a:sym typeface="Arial"/>
            </a:endParaRPr>
          </a:p>
        </p:txBody>
      </p:sp>
      <p:graphicFrame>
        <p:nvGraphicFramePr>
          <p:cNvPr id="250" name="Google Shape;250;p22"/>
          <p:cNvGraphicFramePr/>
          <p:nvPr/>
        </p:nvGraphicFramePr>
        <p:xfrm>
          <a:off x="2209800" y="2429384"/>
          <a:ext cx="8991675" cy="1005860"/>
        </p:xfrm>
        <a:graphic>
          <a:graphicData uri="http://schemas.openxmlformats.org/drawingml/2006/table">
            <a:tbl>
              <a:tblPr firstRow="1" bandRow="1">
                <a:noFill/>
                <a:tableStyleId>{1B42C325-6BF3-47CF-B8BF-07E49D1A37B4}</a:tableStyleId>
              </a:tblPr>
              <a:tblGrid>
                <a:gridCol w="1284525">
                  <a:extLst>
                    <a:ext uri="{9D8B030D-6E8A-4147-A177-3AD203B41FA5}">
                      <a16:colId xmlns:a16="http://schemas.microsoft.com/office/drawing/2014/main" val="20000"/>
                    </a:ext>
                  </a:extLst>
                </a:gridCol>
                <a:gridCol w="1284525">
                  <a:extLst>
                    <a:ext uri="{9D8B030D-6E8A-4147-A177-3AD203B41FA5}">
                      <a16:colId xmlns:a16="http://schemas.microsoft.com/office/drawing/2014/main" val="20001"/>
                    </a:ext>
                  </a:extLst>
                </a:gridCol>
                <a:gridCol w="1284525">
                  <a:extLst>
                    <a:ext uri="{9D8B030D-6E8A-4147-A177-3AD203B41FA5}">
                      <a16:colId xmlns:a16="http://schemas.microsoft.com/office/drawing/2014/main" val="20002"/>
                    </a:ext>
                  </a:extLst>
                </a:gridCol>
                <a:gridCol w="1284525">
                  <a:extLst>
                    <a:ext uri="{9D8B030D-6E8A-4147-A177-3AD203B41FA5}">
                      <a16:colId xmlns:a16="http://schemas.microsoft.com/office/drawing/2014/main" val="20003"/>
                    </a:ext>
                  </a:extLst>
                </a:gridCol>
                <a:gridCol w="1284525">
                  <a:extLst>
                    <a:ext uri="{9D8B030D-6E8A-4147-A177-3AD203B41FA5}">
                      <a16:colId xmlns:a16="http://schemas.microsoft.com/office/drawing/2014/main" val="20004"/>
                    </a:ext>
                  </a:extLst>
                </a:gridCol>
                <a:gridCol w="1284525">
                  <a:extLst>
                    <a:ext uri="{9D8B030D-6E8A-4147-A177-3AD203B41FA5}">
                      <a16:colId xmlns:a16="http://schemas.microsoft.com/office/drawing/2014/main" val="20005"/>
                    </a:ext>
                  </a:extLst>
                </a:gridCol>
                <a:gridCol w="1284525">
                  <a:extLst>
                    <a:ext uri="{9D8B030D-6E8A-4147-A177-3AD203B41FA5}">
                      <a16:colId xmlns:a16="http://schemas.microsoft.com/office/drawing/2014/main" val="20006"/>
                    </a:ext>
                  </a:extLst>
                </a:gridCol>
              </a:tblGrid>
              <a:tr h="160800">
                <a:tc>
                  <a:txBody>
                    <a:bodyPr/>
                    <a:lstStyle/>
                    <a:p>
                      <a:pPr marL="0" marR="0" lvl="0" indent="0" algn="l" rtl="0">
                        <a:spcBef>
                          <a:spcPts val="0"/>
                        </a:spcBef>
                        <a:spcAft>
                          <a:spcPts val="0"/>
                        </a:spcAft>
                        <a:buNone/>
                      </a:pPr>
                      <a:r>
                        <a:rPr lang="fr-FR" sz="1800"/>
                        <a:t>X</a:t>
                      </a:r>
                      <a:endParaRPr/>
                    </a:p>
                  </a:txBody>
                  <a:tcPr marL="91450" marR="91450" marT="45725" marB="45725"/>
                </a:tc>
                <a:tc>
                  <a:txBody>
                    <a:bodyPr/>
                    <a:lstStyle/>
                    <a:p>
                      <a:pPr marL="0" marR="0" lvl="0" indent="0" algn="l" rtl="0">
                        <a:spcBef>
                          <a:spcPts val="0"/>
                        </a:spcBef>
                        <a:spcAft>
                          <a:spcPts val="0"/>
                        </a:spcAft>
                        <a:buNone/>
                      </a:pPr>
                      <a:r>
                        <a:rPr lang="fr-FR" sz="1800"/>
                        <a:t>x=1</a:t>
                      </a:r>
                      <a:endParaRPr/>
                    </a:p>
                  </a:txBody>
                  <a:tcPr marL="91450" marR="91450" marT="45725" marB="45725"/>
                </a:tc>
                <a:tc>
                  <a:txBody>
                    <a:bodyPr/>
                    <a:lstStyle/>
                    <a:p>
                      <a:pPr marL="0" marR="0" lvl="0" indent="0" algn="l" rtl="0">
                        <a:spcBef>
                          <a:spcPts val="0"/>
                        </a:spcBef>
                        <a:spcAft>
                          <a:spcPts val="0"/>
                        </a:spcAft>
                        <a:buNone/>
                      </a:pPr>
                      <a:r>
                        <a:rPr lang="fr-FR" sz="1800"/>
                        <a:t>x=2</a:t>
                      </a:r>
                      <a:endParaRPr/>
                    </a:p>
                  </a:txBody>
                  <a:tcPr marL="91450" marR="91450" marT="45725" marB="45725"/>
                </a:tc>
                <a:tc>
                  <a:txBody>
                    <a:bodyPr/>
                    <a:lstStyle/>
                    <a:p>
                      <a:pPr marL="0" marR="0" lvl="0" indent="0" algn="l" rtl="0">
                        <a:spcBef>
                          <a:spcPts val="0"/>
                        </a:spcBef>
                        <a:spcAft>
                          <a:spcPts val="0"/>
                        </a:spcAft>
                        <a:buNone/>
                      </a:pPr>
                      <a:r>
                        <a:rPr lang="fr-FR" sz="1800"/>
                        <a:t>x=3 </a:t>
                      </a:r>
                      <a:endParaRPr/>
                    </a:p>
                  </a:txBody>
                  <a:tcPr marL="91450" marR="91450" marT="45725" marB="45725"/>
                </a:tc>
                <a:tc>
                  <a:txBody>
                    <a:bodyPr/>
                    <a:lstStyle/>
                    <a:p>
                      <a:pPr marL="0" marR="0" lvl="0" indent="0" algn="l" rtl="0">
                        <a:spcBef>
                          <a:spcPts val="0"/>
                        </a:spcBef>
                        <a:spcAft>
                          <a:spcPts val="0"/>
                        </a:spcAft>
                        <a:buNone/>
                      </a:pPr>
                      <a:r>
                        <a:rPr lang="fr-FR" sz="1800"/>
                        <a:t>x=4</a:t>
                      </a:r>
                      <a:endParaRPr/>
                    </a:p>
                  </a:txBody>
                  <a:tcPr marL="91450" marR="91450" marT="45725" marB="45725"/>
                </a:tc>
                <a:tc>
                  <a:txBody>
                    <a:bodyPr/>
                    <a:lstStyle/>
                    <a:p>
                      <a:pPr marL="0" marR="0" lvl="0" indent="0" algn="l" rtl="0">
                        <a:spcBef>
                          <a:spcPts val="0"/>
                        </a:spcBef>
                        <a:spcAft>
                          <a:spcPts val="0"/>
                        </a:spcAft>
                        <a:buNone/>
                      </a:pPr>
                      <a:r>
                        <a:rPr lang="fr-FR" sz="1800"/>
                        <a:t>x=5</a:t>
                      </a:r>
                      <a:endParaRPr/>
                    </a:p>
                  </a:txBody>
                  <a:tcPr marL="91450" marR="91450" marT="45725" marB="45725"/>
                </a:tc>
                <a:tc>
                  <a:txBody>
                    <a:bodyPr/>
                    <a:lstStyle/>
                    <a:p>
                      <a:pPr marL="0" marR="0" lvl="0" indent="0" algn="l" rtl="0">
                        <a:spcBef>
                          <a:spcPts val="0"/>
                        </a:spcBef>
                        <a:spcAft>
                          <a:spcPts val="0"/>
                        </a:spcAft>
                        <a:buNone/>
                      </a:pPr>
                      <a:r>
                        <a:rPr lang="fr-FR" sz="1800"/>
                        <a:t>x=6</a:t>
                      </a:r>
                      <a:endParaRPr/>
                    </a:p>
                  </a:txBody>
                  <a:tcPr marL="91450" marR="91450" marT="45725" marB="45725"/>
                </a:tc>
                <a:extLst>
                  <a:ext uri="{0D108BD9-81ED-4DB2-BD59-A6C34878D82A}">
                    <a16:rowId xmlns:a16="http://schemas.microsoft.com/office/drawing/2014/main" val="10000"/>
                  </a:ext>
                </a:extLst>
              </a:tr>
              <a:tr h="588600">
                <a:tc>
                  <a:txBody>
                    <a:bodyPr/>
                    <a:lstStyle/>
                    <a:p>
                      <a:pPr marL="0" marR="0" lvl="0" indent="0" algn="l" rtl="0">
                        <a:spcBef>
                          <a:spcPts val="0"/>
                        </a:spcBef>
                        <a:spcAft>
                          <a:spcPts val="0"/>
                        </a:spcAft>
                        <a:buNone/>
                      </a:pPr>
                      <a:r>
                        <a:rPr lang="fr-FR" sz="1800"/>
                        <a:t>P(X=x)</a:t>
                      </a:r>
                      <a:endParaRPr/>
                    </a:p>
                  </a:txBody>
                  <a:tcPr marL="91450" marR="91450" marT="45725" marB="45725"/>
                </a:tc>
                <a:tc>
                  <a:txBody>
                    <a:bodyPr/>
                    <a:lstStyle/>
                    <a:p>
                      <a:pPr marL="0" marR="0" lvl="0" indent="0" algn="l" rtl="0">
                        <a:spcBef>
                          <a:spcPts val="0"/>
                        </a:spcBef>
                        <a:spcAft>
                          <a:spcPts val="0"/>
                        </a:spcAft>
                        <a:buNone/>
                      </a:pPr>
                      <a:r>
                        <a:rPr lang="fr-FR" sz="1800"/>
                        <a:t>1/6</a:t>
                      </a:r>
                      <a:endParaRPr/>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1800"/>
                        <a:t>1/6</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1800"/>
                        <a:t>1/6</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1800"/>
                        <a:t>1/6</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1800"/>
                        <a:t>1/6</a:t>
                      </a:r>
                      <a:endParaRPr/>
                    </a:p>
                    <a:p>
                      <a:pPr marL="0" marR="0" lvl="0" indent="0" algn="l" rtl="0">
                        <a:spcBef>
                          <a:spcPts val="0"/>
                        </a:spcBef>
                        <a:spcAft>
                          <a:spcPts val="0"/>
                        </a:spcAft>
                        <a:buNone/>
                      </a:pPr>
                      <a:endParaRPr sz="1800"/>
                    </a:p>
                  </a:txBody>
                  <a:tcPr marL="91450" marR="91450" marT="45725" marB="45725"/>
                </a:tc>
                <a:tc>
                  <a:txBody>
                    <a:bodyPr/>
                    <a:lstStyle/>
                    <a:p>
                      <a:pPr marL="0" marR="0" lvl="0" indent="0" algn="l" rtl="0">
                        <a:lnSpc>
                          <a:spcPct val="100000"/>
                        </a:lnSpc>
                        <a:spcBef>
                          <a:spcPts val="0"/>
                        </a:spcBef>
                        <a:spcAft>
                          <a:spcPts val="0"/>
                        </a:spcAft>
                        <a:buSzPts val="1800"/>
                        <a:buFont typeface="Calibri"/>
                        <a:buNone/>
                      </a:pPr>
                      <a:r>
                        <a:rPr lang="fr-FR" sz="1800"/>
                        <a:t>1/6</a:t>
                      </a:r>
                      <a:endParaRPr/>
                    </a:p>
                    <a:p>
                      <a:pPr marL="0" marR="0" lvl="0" indent="0" algn="l" rtl="0">
                        <a:spcBef>
                          <a:spcPts val="0"/>
                        </a:spcBef>
                        <a:spcAft>
                          <a:spcPts val="0"/>
                        </a:spcAft>
                        <a:buNone/>
                      </a:pPr>
                      <a:endParaRPr sz="1800"/>
                    </a:p>
                  </a:txBody>
                  <a:tcPr marL="91450" marR="91450" marT="45725" marB="45725"/>
                </a:tc>
                <a:extLst>
                  <a:ext uri="{0D108BD9-81ED-4DB2-BD59-A6C34878D82A}">
                    <a16:rowId xmlns:a16="http://schemas.microsoft.com/office/drawing/2014/main" val="10001"/>
                  </a:ext>
                </a:extLst>
              </a:tr>
            </a:tbl>
          </a:graphicData>
        </a:graphic>
      </p:graphicFrame>
      <p:pic>
        <p:nvPicPr>
          <p:cNvPr id="251" name="Google Shape;251;p22"/>
          <p:cNvPicPr preferRelativeResize="0"/>
          <p:nvPr/>
        </p:nvPicPr>
        <p:blipFill rotWithShape="1">
          <a:blip r:embed="rId3">
            <a:alphaModFix/>
          </a:blip>
          <a:srcRect/>
          <a:stretch/>
        </p:blipFill>
        <p:spPr>
          <a:xfrm>
            <a:off x="3352800" y="3682964"/>
            <a:ext cx="6477000" cy="3150973"/>
          </a:xfrm>
          <a:prstGeom prst="rect">
            <a:avLst/>
          </a:prstGeom>
          <a:noFill/>
          <a:ln>
            <a:noFill/>
          </a:ln>
        </p:spPr>
      </p:pic>
      <p:sp>
        <p:nvSpPr>
          <p:cNvPr id="252" name="Google Shape;252;p22"/>
          <p:cNvSpPr txBox="1"/>
          <p:nvPr/>
        </p:nvSpPr>
        <p:spPr>
          <a:xfrm>
            <a:off x="9545748" y="6324600"/>
            <a:ext cx="28405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x</a:t>
            </a:r>
            <a:endParaRPr/>
          </a:p>
        </p:txBody>
      </p:sp>
      <p:sp>
        <p:nvSpPr>
          <p:cNvPr id="253" name="Google Shape;253;p22"/>
          <p:cNvSpPr txBox="1"/>
          <p:nvPr/>
        </p:nvSpPr>
        <p:spPr>
          <a:xfrm>
            <a:off x="2889272" y="3498298"/>
            <a:ext cx="54373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P(x)</a:t>
            </a:r>
            <a:endParaRPr/>
          </a:p>
        </p:txBody>
      </p:sp>
      <p:sp>
        <p:nvSpPr>
          <p:cNvPr id="254" name="Google Shape;254;p22"/>
          <p:cNvSpPr/>
          <p:nvPr/>
        </p:nvSpPr>
        <p:spPr>
          <a:xfrm>
            <a:off x="914400" y="159722"/>
            <a:ext cx="4542020"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55" name="Google Shape;255;p22"/>
          <p:cNvSpPr/>
          <p:nvPr/>
        </p:nvSpPr>
        <p:spPr>
          <a:xfrm>
            <a:off x="893056" y="721224"/>
            <a:ext cx="491948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6A045B"/>
                </a:solidFill>
                <a:latin typeface="Corbel"/>
                <a:ea typeface="Corbel"/>
                <a:cs typeface="Corbel"/>
                <a:sym typeface="Corbel"/>
              </a:rPr>
              <a:t>Fonction de masse : Exemple 2</a:t>
            </a:r>
            <a:endParaRPr sz="2800">
              <a:solidFill>
                <a:srgbClr val="6A045B"/>
              </a:solidFill>
              <a:latin typeface="Corbel"/>
              <a:ea typeface="Corbel"/>
              <a:cs typeface="Corbel"/>
              <a:sym typeface="Corbe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3"/>
          <p:cNvSpPr txBox="1">
            <a:spLocks noGrp="1"/>
          </p:cNvSpPr>
          <p:nvPr>
            <p:ph type="body" idx="1"/>
          </p:nvPr>
        </p:nvSpPr>
        <p:spPr>
          <a:xfrm>
            <a:off x="1981200" y="2018135"/>
            <a:ext cx="9982200" cy="1554272"/>
          </a:xfrm>
          <a:prstGeom prst="rect">
            <a:avLst/>
          </a:prstGeom>
          <a:blipFill rotWithShape="1">
            <a:blip r:embed="rId3">
              <a:alphaModFix/>
            </a:blip>
            <a:stretch>
              <a:fillRect l="-1830" t="-5488" r="-60"/>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261" name="Google Shape;261;p23"/>
          <p:cNvSpPr/>
          <p:nvPr/>
        </p:nvSpPr>
        <p:spPr>
          <a:xfrm>
            <a:off x="914400" y="159722"/>
            <a:ext cx="4603696"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62" name="Google Shape;262;p23"/>
          <p:cNvSpPr/>
          <p:nvPr/>
        </p:nvSpPr>
        <p:spPr>
          <a:xfrm>
            <a:off x="914400" y="987921"/>
            <a:ext cx="460369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6A045B"/>
                </a:solidFill>
                <a:latin typeface="Corbel"/>
                <a:ea typeface="Corbel"/>
                <a:cs typeface="Corbel"/>
                <a:sym typeface="Corbel"/>
              </a:rPr>
              <a:t>Fonction de masse : Exercice</a:t>
            </a:r>
            <a:endParaRPr sz="2800">
              <a:solidFill>
                <a:srgbClr val="6A045B"/>
              </a:solidFill>
              <a:latin typeface="Corbel"/>
              <a:ea typeface="Corbel"/>
              <a:cs typeface="Corbel"/>
              <a:sym typeface="Corbe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4"/>
          <p:cNvSpPr txBox="1"/>
          <p:nvPr/>
        </p:nvSpPr>
        <p:spPr>
          <a:xfrm>
            <a:off x="7314215" y="2165375"/>
            <a:ext cx="2743200" cy="369332"/>
          </a:xfrm>
          <a:prstGeom prst="rect">
            <a:avLst/>
          </a:prstGeom>
          <a:blipFill rotWithShape="1">
            <a:blip r:embed="rId3">
              <a:alphaModFix/>
            </a:blip>
            <a:stretch>
              <a:fillRect l="-2666" r="-3776" b="-3442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68" name="Google Shape;268;p24"/>
          <p:cNvSpPr txBox="1"/>
          <p:nvPr/>
        </p:nvSpPr>
        <p:spPr>
          <a:xfrm>
            <a:off x="1909826" y="2165375"/>
            <a:ext cx="29347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chemeClr val="dk1"/>
                </a:solidFill>
                <a:latin typeface="Corbel"/>
                <a:ea typeface="Corbel"/>
                <a:cs typeface="Corbel"/>
                <a:sym typeface="Corbel"/>
              </a:rPr>
              <a:t>L’espace échantillon : </a:t>
            </a:r>
            <a:endParaRPr/>
          </a:p>
        </p:txBody>
      </p:sp>
      <p:sp>
        <p:nvSpPr>
          <p:cNvPr id="269" name="Google Shape;269;p24"/>
          <p:cNvSpPr txBox="1"/>
          <p:nvPr/>
        </p:nvSpPr>
        <p:spPr>
          <a:xfrm>
            <a:off x="1909826" y="3429000"/>
            <a:ext cx="3606565" cy="461665"/>
          </a:xfrm>
          <a:prstGeom prst="rect">
            <a:avLst/>
          </a:prstGeom>
          <a:blipFill rotWithShape="1">
            <a:blip r:embed="rId4">
              <a:alphaModFix/>
            </a:blip>
            <a:stretch>
              <a:fillRect l="-2533" t="-10664" r="-1688" b="-29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70" name="Google Shape;270;p24"/>
          <p:cNvSpPr txBox="1"/>
          <p:nvPr/>
        </p:nvSpPr>
        <p:spPr>
          <a:xfrm>
            <a:off x="1909826" y="5181600"/>
            <a:ext cx="4186174" cy="461665"/>
          </a:xfrm>
          <a:prstGeom prst="rect">
            <a:avLst/>
          </a:prstGeom>
          <a:blipFill rotWithShape="1">
            <a:blip r:embed="rId5">
              <a:alphaModFix/>
            </a:blip>
            <a:stretch>
              <a:fillRect l="-2182" t="-10524"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71" name="Google Shape;271;p24"/>
          <p:cNvSpPr/>
          <p:nvPr/>
        </p:nvSpPr>
        <p:spPr>
          <a:xfrm>
            <a:off x="914400" y="159722"/>
            <a:ext cx="4467069"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72" name="Google Shape;272;p24"/>
          <p:cNvSpPr/>
          <p:nvPr/>
        </p:nvSpPr>
        <p:spPr>
          <a:xfrm>
            <a:off x="928834" y="765855"/>
            <a:ext cx="614815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6A045B"/>
                </a:solidFill>
                <a:latin typeface="Corbel"/>
                <a:ea typeface="Corbel"/>
                <a:cs typeface="Corbel"/>
                <a:sym typeface="Corbel"/>
              </a:rPr>
              <a:t>Fonction de masse : Exercice </a:t>
            </a:r>
            <a:r>
              <a:rPr lang="fr-FR" sz="2400">
                <a:solidFill>
                  <a:srgbClr val="6A045B"/>
                </a:solidFill>
                <a:latin typeface="Corbel"/>
                <a:ea typeface="Corbel"/>
                <a:cs typeface="Corbel"/>
                <a:sym typeface="Corbel"/>
              </a:rPr>
              <a:t>(correction)</a:t>
            </a:r>
            <a:endParaRPr/>
          </a:p>
        </p:txBody>
      </p:sp>
      <p:sp>
        <p:nvSpPr>
          <p:cNvPr id="273" name="Google Shape;273;p24"/>
          <p:cNvSpPr txBox="1"/>
          <p:nvPr/>
        </p:nvSpPr>
        <p:spPr>
          <a:xfrm>
            <a:off x="7263346" y="3429000"/>
            <a:ext cx="2007281" cy="461665"/>
          </a:xfrm>
          <a:prstGeom prst="rect">
            <a:avLst/>
          </a:prstGeom>
          <a:blipFill rotWithShape="1">
            <a:blip r:embed="rId6">
              <a:alphaModFix/>
            </a:blip>
            <a:stretch>
              <a:fillRect r="-604" b="-1733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74" name="Google Shape;274;p24"/>
          <p:cNvSpPr txBox="1"/>
          <p:nvPr/>
        </p:nvSpPr>
        <p:spPr>
          <a:xfrm>
            <a:off x="7314215" y="5181600"/>
            <a:ext cx="3557832" cy="369332"/>
          </a:xfrm>
          <a:prstGeom prst="rect">
            <a:avLst/>
          </a:prstGeom>
          <a:blipFill rotWithShape="1">
            <a:blip r:embed="rId7">
              <a:alphaModFix/>
            </a:blip>
            <a:stretch>
              <a:fillRect l="-1714" r="-1713" b="-245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body" idx="1"/>
          </p:nvPr>
        </p:nvSpPr>
        <p:spPr>
          <a:xfrm>
            <a:off x="1981200" y="1600200"/>
            <a:ext cx="8229600" cy="369332"/>
          </a:xfrm>
          <a:prstGeom prst="rect">
            <a:avLst/>
          </a:prstGeom>
          <a:blipFill rotWithShape="1">
            <a:blip r:embed="rId3">
              <a:alphaModFix/>
            </a:blip>
            <a:stretch>
              <a:fillRect b="-34998"/>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280" name="Google Shape;280;p25"/>
          <p:cNvSpPr txBox="1"/>
          <p:nvPr/>
        </p:nvSpPr>
        <p:spPr>
          <a:xfrm>
            <a:off x="3349109" y="2819400"/>
            <a:ext cx="6105646" cy="691471"/>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81" name="Google Shape;281;p25"/>
          <p:cNvSpPr txBox="1"/>
          <p:nvPr/>
        </p:nvSpPr>
        <p:spPr>
          <a:xfrm>
            <a:off x="3048000" y="4360739"/>
            <a:ext cx="5943600" cy="78380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82" name="Google Shape;282;p25"/>
          <p:cNvSpPr/>
          <p:nvPr/>
        </p:nvSpPr>
        <p:spPr>
          <a:xfrm>
            <a:off x="914400" y="159722"/>
            <a:ext cx="4512039"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283" name="Google Shape;283;p25"/>
          <p:cNvSpPr/>
          <p:nvPr/>
        </p:nvSpPr>
        <p:spPr>
          <a:xfrm>
            <a:off x="886326" y="766922"/>
            <a:ext cx="614815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b="1">
                <a:solidFill>
                  <a:srgbClr val="6A045B"/>
                </a:solidFill>
                <a:latin typeface="Corbel"/>
                <a:ea typeface="Corbel"/>
                <a:cs typeface="Corbel"/>
                <a:sym typeface="Corbel"/>
              </a:rPr>
              <a:t>Fonction de masse : Exercice </a:t>
            </a:r>
            <a:r>
              <a:rPr lang="fr-FR" sz="2400">
                <a:solidFill>
                  <a:srgbClr val="6A045B"/>
                </a:solidFill>
                <a:latin typeface="Corbel"/>
                <a:ea typeface="Corbel"/>
                <a:cs typeface="Corbel"/>
                <a:sym typeface="Corbel"/>
              </a:rPr>
              <a:t>(correction)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6"/>
          <p:cNvSpPr txBox="1">
            <a:spLocks noGrp="1"/>
          </p:cNvSpPr>
          <p:nvPr>
            <p:ph type="title"/>
          </p:nvPr>
        </p:nvSpPr>
        <p:spPr>
          <a:xfrm>
            <a:off x="956166" y="649070"/>
            <a:ext cx="63980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b="0">
                <a:solidFill>
                  <a:srgbClr val="7030A0"/>
                </a:solidFill>
              </a:rPr>
              <a:t>Espérance/ Variance / Ecart-type</a:t>
            </a:r>
            <a:endParaRPr/>
          </a:p>
        </p:txBody>
      </p:sp>
      <p:sp>
        <p:nvSpPr>
          <p:cNvPr id="289" name="Google Shape;289;p26"/>
          <p:cNvSpPr txBox="1">
            <a:spLocks noGrp="1"/>
          </p:cNvSpPr>
          <p:nvPr>
            <p:ph type="body" idx="1"/>
          </p:nvPr>
        </p:nvSpPr>
        <p:spPr>
          <a:xfrm>
            <a:off x="1981200" y="1600200"/>
            <a:ext cx="8229600" cy="2215991"/>
          </a:xfrm>
          <a:prstGeom prst="rect">
            <a:avLst/>
          </a:prstGeom>
          <a:blipFill rotWithShape="1">
            <a:blip r:embed="rId3">
              <a:alphaModFix/>
            </a:blip>
            <a:stretch>
              <a:fillRect l="-2443" t="-4682" b="-9090"/>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290" name="Google Shape;290;p26"/>
          <p:cNvSpPr txBox="1"/>
          <p:nvPr/>
        </p:nvSpPr>
        <p:spPr>
          <a:xfrm>
            <a:off x="2684788" y="4133671"/>
            <a:ext cx="8669012" cy="1200329"/>
          </a:xfrm>
          <a:prstGeom prst="rect">
            <a:avLst/>
          </a:prstGeom>
          <a:blipFill rotWithShape="1">
            <a:blip r:embed="rId4">
              <a:alphaModFix/>
            </a:blip>
            <a:stretch>
              <a:fillRect t="-45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91" name="Google Shape;291;p26"/>
          <p:cNvSpPr txBox="1"/>
          <p:nvPr/>
        </p:nvSpPr>
        <p:spPr>
          <a:xfrm>
            <a:off x="1949116" y="5334000"/>
            <a:ext cx="2206053" cy="52322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Font typeface="Arial"/>
              <a:buChar char="•"/>
            </a:pPr>
            <a:r>
              <a:rPr lang="fr-FR" sz="2800">
                <a:solidFill>
                  <a:schemeClr val="dk1"/>
                </a:solidFill>
                <a:latin typeface="Corbel"/>
                <a:ea typeface="Corbel"/>
                <a:cs typeface="Corbel"/>
                <a:sym typeface="Corbel"/>
              </a:rPr>
              <a:t>Ecart-type</a:t>
            </a:r>
            <a:endParaRPr/>
          </a:p>
        </p:txBody>
      </p:sp>
      <p:sp>
        <p:nvSpPr>
          <p:cNvPr id="292" name="Google Shape;292;p26"/>
          <p:cNvSpPr txBox="1"/>
          <p:nvPr/>
        </p:nvSpPr>
        <p:spPr>
          <a:xfrm>
            <a:off x="4953000" y="5943600"/>
            <a:ext cx="1986249" cy="447238"/>
          </a:xfrm>
          <a:prstGeom prst="rect">
            <a:avLst/>
          </a:prstGeom>
          <a:blipFill rotWithShape="1">
            <a:blip r:embed="rId5">
              <a:alphaModFix/>
            </a:blip>
            <a:stretch>
              <a:fillRect b="-136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93" name="Google Shape;293;p26"/>
          <p:cNvSpPr txBox="1"/>
          <p:nvPr/>
        </p:nvSpPr>
        <p:spPr>
          <a:xfrm>
            <a:off x="8534400" y="4733835"/>
            <a:ext cx="367986" cy="36933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294" name="Google Shape;294;p26"/>
          <p:cNvSpPr/>
          <p:nvPr/>
        </p:nvSpPr>
        <p:spPr>
          <a:xfrm>
            <a:off x="914400" y="159722"/>
            <a:ext cx="4557010"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27"/>
          <p:cNvSpPr txBox="1"/>
          <p:nvPr/>
        </p:nvSpPr>
        <p:spPr>
          <a:xfrm>
            <a:off x="1916017" y="4332334"/>
            <a:ext cx="5636896" cy="697627"/>
          </a:xfrm>
          <a:prstGeom prst="rect">
            <a:avLst/>
          </a:prstGeom>
          <a:blipFill rotWithShape="1">
            <a:blip r:embed="rId3">
              <a:alphaModFix/>
            </a:blip>
            <a:stretch>
              <a:fillRect t="-7758" b="-21550"/>
            </a:stretch>
          </a:blip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graphicFrame>
        <p:nvGraphicFramePr>
          <p:cNvPr id="301" name="Google Shape;301;p27"/>
          <p:cNvGraphicFramePr/>
          <p:nvPr>
            <p:extLst>
              <p:ext uri="{D42A27DB-BD31-4B8C-83A1-F6EECF244321}">
                <p14:modId xmlns:p14="http://schemas.microsoft.com/office/powerpoint/2010/main" val="466658284"/>
              </p:ext>
            </p:extLst>
          </p:nvPr>
        </p:nvGraphicFramePr>
        <p:xfrm>
          <a:off x="8686800" y="3658361"/>
          <a:ext cx="2234200" cy="2124450"/>
        </p:xfrm>
        <a:graphic>
          <a:graphicData uri="http://schemas.openxmlformats.org/drawingml/2006/table">
            <a:tbl>
              <a:tblPr firstRow="1" bandRow="1">
                <a:noFill/>
                <a:tableStyleId>{D65597A3-1E20-4C61-9DAA-85E0FB58CD86}</a:tableStyleId>
              </a:tblPr>
              <a:tblGrid>
                <a:gridCol w="1015550">
                  <a:extLst>
                    <a:ext uri="{9D8B030D-6E8A-4147-A177-3AD203B41FA5}">
                      <a16:colId xmlns:a16="http://schemas.microsoft.com/office/drawing/2014/main" val="20000"/>
                    </a:ext>
                  </a:extLst>
                </a:gridCol>
                <a:gridCol w="1218650">
                  <a:extLst>
                    <a:ext uri="{9D8B030D-6E8A-4147-A177-3AD203B41FA5}">
                      <a16:colId xmlns:a16="http://schemas.microsoft.com/office/drawing/2014/main" val="20001"/>
                    </a:ext>
                  </a:extLst>
                </a:gridCol>
              </a:tblGrid>
              <a:tr h="579400">
                <a:tc>
                  <a:txBody>
                    <a:bodyPr/>
                    <a:lstStyle/>
                    <a:p>
                      <a:pPr marL="0" marR="0" lvl="0" indent="0" algn="l" rtl="0">
                        <a:spcBef>
                          <a:spcPts val="0"/>
                        </a:spcBef>
                        <a:spcAft>
                          <a:spcPts val="0"/>
                        </a:spcAft>
                        <a:buNone/>
                      </a:pPr>
                      <a:r>
                        <a:rPr lang="fr-FR" sz="1800" dirty="0"/>
                        <a:t>    X</a:t>
                      </a:r>
                      <a:endParaRPr sz="1800" dirty="0"/>
                    </a:p>
                  </a:txBody>
                  <a:tcPr marL="0" marR="0" marT="1130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0" marR="0" lvl="0" indent="0" algn="l" rtl="0">
                        <a:spcBef>
                          <a:spcPts val="0"/>
                        </a:spcBef>
                        <a:spcAft>
                          <a:spcPts val="0"/>
                        </a:spcAft>
                        <a:buNone/>
                      </a:pPr>
                      <a:r>
                        <a:rPr lang="fr-FR" sz="1800" dirty="0"/>
                        <a:t>       P(X)</a:t>
                      </a:r>
                      <a:endParaRPr sz="1800" dirty="0"/>
                    </a:p>
                  </a:txBody>
                  <a:tcPr marL="0" marR="0" marT="113025"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81575">
                <a:tc>
                  <a:txBody>
                    <a:bodyPr/>
                    <a:lstStyle/>
                    <a:p>
                      <a:pPr marL="0" marR="328930" lvl="0" indent="0" algn="r" rtl="0">
                        <a:lnSpc>
                          <a:spcPct val="100000"/>
                        </a:lnSpc>
                        <a:spcBef>
                          <a:spcPts val="0"/>
                        </a:spcBef>
                        <a:spcAft>
                          <a:spcPts val="0"/>
                        </a:spcAft>
                        <a:buNone/>
                      </a:pPr>
                      <a:r>
                        <a:rPr lang="fr-FR" sz="1700" b="1">
                          <a:latin typeface="Arial"/>
                          <a:ea typeface="Arial"/>
                          <a:cs typeface="Arial"/>
                          <a:sym typeface="Arial"/>
                        </a:rPr>
                        <a:t>0</a:t>
                      </a:r>
                      <a:endParaRPr sz="1700">
                        <a:latin typeface="Arial"/>
                        <a:ea typeface="Arial"/>
                        <a:cs typeface="Arial"/>
                        <a:sym typeface="Arial"/>
                      </a:endParaRPr>
                    </a:p>
                  </a:txBody>
                  <a:tcPr marL="0" marR="0" marT="444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solidFill>
                      <a:srgbClr val="FCDFBC"/>
                    </a:solidFill>
                  </a:tcPr>
                </a:tc>
                <a:tc>
                  <a:txBody>
                    <a:bodyPr/>
                    <a:lstStyle/>
                    <a:p>
                      <a:pPr marL="0" marR="74295" lvl="0" indent="0" algn="ctr" rtl="0">
                        <a:lnSpc>
                          <a:spcPct val="100000"/>
                        </a:lnSpc>
                        <a:spcBef>
                          <a:spcPts val="0"/>
                        </a:spcBef>
                        <a:spcAft>
                          <a:spcPts val="0"/>
                        </a:spcAft>
                        <a:buNone/>
                      </a:pPr>
                      <a:r>
                        <a:rPr lang="fr-FR" sz="1700" b="1">
                          <a:latin typeface="Arial"/>
                          <a:ea typeface="Arial"/>
                          <a:cs typeface="Arial"/>
                          <a:sym typeface="Arial"/>
                        </a:rPr>
                        <a:t>0.25</a:t>
                      </a:r>
                      <a:endParaRPr sz="1700">
                        <a:latin typeface="Arial"/>
                        <a:ea typeface="Arial"/>
                        <a:cs typeface="Arial"/>
                        <a:sym typeface="Arial"/>
                      </a:endParaRPr>
                    </a:p>
                  </a:txBody>
                  <a:tcPr marL="0" marR="0" marT="444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solidFill>
                      <a:srgbClr val="FCDFBC"/>
                    </a:solidFill>
                  </a:tcPr>
                </a:tc>
                <a:extLst>
                  <a:ext uri="{0D108BD9-81ED-4DB2-BD59-A6C34878D82A}">
                    <a16:rowId xmlns:a16="http://schemas.microsoft.com/office/drawing/2014/main" val="10001"/>
                  </a:ext>
                </a:extLst>
              </a:tr>
              <a:tr h="492325">
                <a:tc>
                  <a:txBody>
                    <a:bodyPr/>
                    <a:lstStyle/>
                    <a:p>
                      <a:pPr marL="0" marR="328930" lvl="0" indent="0" algn="r" rtl="0">
                        <a:lnSpc>
                          <a:spcPct val="100000"/>
                        </a:lnSpc>
                        <a:spcBef>
                          <a:spcPts val="0"/>
                        </a:spcBef>
                        <a:spcAft>
                          <a:spcPts val="0"/>
                        </a:spcAft>
                        <a:buNone/>
                      </a:pPr>
                      <a:r>
                        <a:rPr lang="fr-FR" sz="1700" b="1">
                          <a:latin typeface="Arial"/>
                          <a:ea typeface="Arial"/>
                          <a:cs typeface="Arial"/>
                          <a:sym typeface="Arial"/>
                        </a:rPr>
                        <a:t>1</a:t>
                      </a:r>
                      <a:endParaRPr sz="1700">
                        <a:latin typeface="Arial"/>
                        <a:ea typeface="Arial"/>
                        <a:cs typeface="Arial"/>
                        <a:sym typeface="Arial"/>
                      </a:endParaRPr>
                    </a:p>
                  </a:txBody>
                  <a:tcPr marL="0" marR="0" marT="533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solidFill>
                      <a:srgbClr val="FCDFBC"/>
                    </a:solidFill>
                  </a:tcPr>
                </a:tc>
                <a:tc>
                  <a:txBody>
                    <a:bodyPr/>
                    <a:lstStyle/>
                    <a:p>
                      <a:pPr marL="0" marR="74295" lvl="0" indent="0" algn="ctr" rtl="0">
                        <a:lnSpc>
                          <a:spcPct val="100000"/>
                        </a:lnSpc>
                        <a:spcBef>
                          <a:spcPts val="0"/>
                        </a:spcBef>
                        <a:spcAft>
                          <a:spcPts val="0"/>
                        </a:spcAft>
                        <a:buNone/>
                      </a:pPr>
                      <a:r>
                        <a:rPr lang="fr-FR" sz="1700" b="1">
                          <a:latin typeface="Arial"/>
                          <a:ea typeface="Arial"/>
                          <a:cs typeface="Arial"/>
                          <a:sym typeface="Arial"/>
                        </a:rPr>
                        <a:t>0.50</a:t>
                      </a:r>
                      <a:endParaRPr sz="1700">
                        <a:latin typeface="Arial"/>
                        <a:ea typeface="Arial"/>
                        <a:cs typeface="Arial"/>
                        <a:sym typeface="Arial"/>
                      </a:endParaRPr>
                    </a:p>
                  </a:txBody>
                  <a:tcPr marL="0" marR="0" marT="533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solidFill>
                      <a:srgbClr val="FCDFBC"/>
                    </a:solidFill>
                  </a:tcPr>
                </a:tc>
                <a:extLst>
                  <a:ext uri="{0D108BD9-81ED-4DB2-BD59-A6C34878D82A}">
                    <a16:rowId xmlns:a16="http://schemas.microsoft.com/office/drawing/2014/main" val="10002"/>
                  </a:ext>
                </a:extLst>
              </a:tr>
              <a:tr h="571150">
                <a:tc>
                  <a:txBody>
                    <a:bodyPr/>
                    <a:lstStyle/>
                    <a:p>
                      <a:pPr marL="0" marR="328930" lvl="0" indent="0" algn="r" rtl="0">
                        <a:lnSpc>
                          <a:spcPct val="100000"/>
                        </a:lnSpc>
                        <a:spcBef>
                          <a:spcPts val="0"/>
                        </a:spcBef>
                        <a:spcAft>
                          <a:spcPts val="0"/>
                        </a:spcAft>
                        <a:buNone/>
                      </a:pPr>
                      <a:r>
                        <a:rPr lang="fr-FR" sz="1700" b="1">
                          <a:latin typeface="Arial"/>
                          <a:ea typeface="Arial"/>
                          <a:cs typeface="Arial"/>
                          <a:sym typeface="Arial"/>
                        </a:rPr>
                        <a:t>2</a:t>
                      </a:r>
                      <a:endParaRPr sz="1700">
                        <a:latin typeface="Arial"/>
                        <a:ea typeface="Arial"/>
                        <a:cs typeface="Arial"/>
                        <a:sym typeface="Arial"/>
                      </a:endParaRPr>
                    </a:p>
                  </a:txBody>
                  <a:tcPr marL="0" marR="0" marT="533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FCDFBC"/>
                    </a:solidFill>
                  </a:tcPr>
                </a:tc>
                <a:tc>
                  <a:txBody>
                    <a:bodyPr/>
                    <a:lstStyle/>
                    <a:p>
                      <a:pPr marL="0" marR="76200" lvl="0" indent="0" algn="ctr" rtl="0">
                        <a:lnSpc>
                          <a:spcPct val="100000"/>
                        </a:lnSpc>
                        <a:spcBef>
                          <a:spcPts val="0"/>
                        </a:spcBef>
                        <a:spcAft>
                          <a:spcPts val="0"/>
                        </a:spcAft>
                        <a:buNone/>
                      </a:pPr>
                      <a:r>
                        <a:rPr lang="fr-FR" sz="1700" b="1" dirty="0">
                          <a:latin typeface="Arial"/>
                          <a:ea typeface="Arial"/>
                          <a:cs typeface="Arial"/>
                          <a:sym typeface="Arial"/>
                        </a:rPr>
                        <a:t>0.25</a:t>
                      </a:r>
                      <a:endParaRPr sz="1700" dirty="0">
                        <a:latin typeface="Arial"/>
                        <a:ea typeface="Arial"/>
                        <a:cs typeface="Arial"/>
                        <a:sym typeface="Arial"/>
                      </a:endParaRPr>
                    </a:p>
                  </a:txBody>
                  <a:tcPr marL="0" marR="0" marT="5335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FCDFBC"/>
                    </a:solidFill>
                  </a:tcPr>
                </a:tc>
                <a:extLst>
                  <a:ext uri="{0D108BD9-81ED-4DB2-BD59-A6C34878D82A}">
                    <a16:rowId xmlns:a16="http://schemas.microsoft.com/office/drawing/2014/main" val="10003"/>
                  </a:ext>
                </a:extLst>
              </a:tr>
            </a:tbl>
          </a:graphicData>
        </a:graphic>
      </p:graphicFrame>
      <p:sp>
        <p:nvSpPr>
          <p:cNvPr id="302" name="Google Shape;302;p27"/>
          <p:cNvSpPr/>
          <p:nvPr/>
        </p:nvSpPr>
        <p:spPr>
          <a:xfrm>
            <a:off x="2591561" y="3658361"/>
            <a:ext cx="7467600" cy="2743200"/>
          </a:xfrm>
          <a:custGeom>
            <a:avLst/>
            <a:gdLst/>
            <a:ahLst/>
            <a:cxnLst/>
            <a:rect l="l" t="t" r="r" b="b"/>
            <a:pathLst>
              <a:path w="7467600" h="2743200" extrusionOk="0">
                <a:moveTo>
                  <a:pt x="0" y="2743200"/>
                </a:moveTo>
                <a:lnTo>
                  <a:pt x="7467600" y="2743200"/>
                </a:lnTo>
                <a:lnTo>
                  <a:pt x="7467600" y="0"/>
                </a:lnTo>
                <a:lnTo>
                  <a:pt x="0" y="0"/>
                </a:lnTo>
                <a:lnTo>
                  <a:pt x="0" y="2743200"/>
                </a:lnTo>
                <a:close/>
              </a:path>
            </a:pathLst>
          </a:cu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3" name="Google Shape;303;p27"/>
          <p:cNvSpPr txBox="1"/>
          <p:nvPr/>
        </p:nvSpPr>
        <p:spPr>
          <a:xfrm>
            <a:off x="582116" y="1784556"/>
            <a:ext cx="11133221" cy="754694"/>
          </a:xfrm>
          <a:prstGeom prst="rect">
            <a:avLst/>
          </a:prstGeom>
          <a:blipFill rotWithShape="1">
            <a:blip r:embed="rId4">
              <a:alphaModFix/>
            </a:blip>
            <a:stretch>
              <a:fillRect t="-10483" r="-1093" b="-2338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
        <p:nvSpPr>
          <p:cNvPr id="304" name="Google Shape;304;p27"/>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27</a:t>
            </a:fld>
            <a:endParaRPr/>
          </a:p>
        </p:txBody>
      </p:sp>
      <p:sp>
        <p:nvSpPr>
          <p:cNvPr id="305" name="Google Shape;305;p27"/>
          <p:cNvSpPr/>
          <p:nvPr/>
        </p:nvSpPr>
        <p:spPr>
          <a:xfrm>
            <a:off x="914400" y="159722"/>
            <a:ext cx="4721902"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306" name="Google Shape;306;p27"/>
          <p:cNvSpPr txBox="1"/>
          <p:nvPr/>
        </p:nvSpPr>
        <p:spPr>
          <a:xfrm>
            <a:off x="950494" y="792458"/>
            <a:ext cx="6834547" cy="443070"/>
          </a:xfrm>
          <a:prstGeom prst="rect">
            <a:avLst/>
          </a:prstGeom>
          <a:noFill/>
          <a:ln>
            <a:noFill/>
          </a:ln>
        </p:spPr>
        <p:txBody>
          <a:bodyPr spcFirstLastPara="1" wrap="square" lIns="0" tIns="12050" rIns="0" bIns="0" anchor="t" anchorCtr="0">
            <a:spAutoFit/>
          </a:bodyPr>
          <a:lstStyle/>
          <a:p>
            <a:pPr marL="12700" marR="0" lvl="0" indent="0" algn="l" rtl="0">
              <a:spcBef>
                <a:spcPts val="0"/>
              </a:spcBef>
              <a:spcAft>
                <a:spcPts val="0"/>
              </a:spcAft>
              <a:buNone/>
            </a:pPr>
            <a:r>
              <a:rPr lang="fr-FR" sz="2800" b="1" i="0">
                <a:solidFill>
                  <a:srgbClr val="7030A0"/>
                </a:solidFill>
                <a:latin typeface="Corbel"/>
                <a:ea typeface="Corbel"/>
                <a:cs typeface="Corbel"/>
                <a:sym typeface="Corbel"/>
              </a:rPr>
              <a:t>Espérance /variance/ écart-type : Exemple 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8"/>
          <p:cNvSpPr/>
          <p:nvPr/>
        </p:nvSpPr>
        <p:spPr>
          <a:xfrm>
            <a:off x="3746441" y="3993854"/>
            <a:ext cx="2165784" cy="706120"/>
          </a:xfrm>
          <a:custGeom>
            <a:avLst/>
            <a:gdLst/>
            <a:ahLst/>
            <a:cxnLst/>
            <a:rect l="l" t="t" r="r" b="b"/>
            <a:pathLst>
              <a:path w="1868170" h="706120" extrusionOk="0">
                <a:moveTo>
                  <a:pt x="1757299" y="681609"/>
                </a:moveTo>
                <a:lnTo>
                  <a:pt x="77038" y="24142"/>
                </a:lnTo>
                <a:lnTo>
                  <a:pt x="78879" y="19431"/>
                </a:lnTo>
                <a:lnTo>
                  <a:pt x="86487" y="0"/>
                </a:lnTo>
                <a:lnTo>
                  <a:pt x="0" y="7874"/>
                </a:lnTo>
                <a:lnTo>
                  <a:pt x="58166" y="72390"/>
                </a:lnTo>
                <a:lnTo>
                  <a:pt x="67602" y="48260"/>
                </a:lnTo>
                <a:lnTo>
                  <a:pt x="1747901" y="705739"/>
                </a:lnTo>
                <a:lnTo>
                  <a:pt x="1757299" y="681609"/>
                </a:lnTo>
                <a:close/>
              </a:path>
              <a:path w="1868170" h="706120" extrusionOk="0">
                <a:moveTo>
                  <a:pt x="1867662" y="85598"/>
                </a:moveTo>
                <a:lnTo>
                  <a:pt x="1861185" y="72644"/>
                </a:lnTo>
                <a:lnTo>
                  <a:pt x="1828800" y="7874"/>
                </a:lnTo>
                <a:lnTo>
                  <a:pt x="1789938" y="85598"/>
                </a:lnTo>
                <a:lnTo>
                  <a:pt x="1815846" y="85598"/>
                </a:lnTo>
                <a:lnTo>
                  <a:pt x="1815846" y="693674"/>
                </a:lnTo>
                <a:lnTo>
                  <a:pt x="1841754" y="693674"/>
                </a:lnTo>
                <a:lnTo>
                  <a:pt x="1841754" y="85598"/>
                </a:lnTo>
                <a:lnTo>
                  <a:pt x="1867662" y="85598"/>
                </a:lnTo>
                <a:close/>
              </a:path>
            </a:pathLst>
          </a:custGeom>
          <a:solidFill>
            <a:srgbClr val="9595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8"/>
          <p:cNvSpPr/>
          <p:nvPr/>
        </p:nvSpPr>
        <p:spPr>
          <a:xfrm>
            <a:off x="5912225" y="3993854"/>
            <a:ext cx="1872816" cy="706120"/>
          </a:xfrm>
          <a:custGeom>
            <a:avLst/>
            <a:gdLst/>
            <a:ahLst/>
            <a:cxnLst/>
            <a:rect l="l" t="t" r="r" b="b"/>
            <a:pathLst>
              <a:path w="1453514" h="699770" extrusionOk="0">
                <a:moveTo>
                  <a:pt x="1377599" y="23427"/>
                </a:moveTo>
                <a:lnTo>
                  <a:pt x="0" y="675995"/>
                </a:lnTo>
                <a:lnTo>
                  <a:pt x="11175" y="699414"/>
                </a:lnTo>
                <a:lnTo>
                  <a:pt x="1388722" y="46946"/>
                </a:lnTo>
                <a:lnTo>
                  <a:pt x="1377599" y="23427"/>
                </a:lnTo>
                <a:close/>
              </a:path>
              <a:path w="1453514" h="699770" extrusionOk="0">
                <a:moveTo>
                  <a:pt x="1440859" y="17906"/>
                </a:moveTo>
                <a:lnTo>
                  <a:pt x="1389252" y="17906"/>
                </a:lnTo>
                <a:lnTo>
                  <a:pt x="1400428" y="41401"/>
                </a:lnTo>
                <a:lnTo>
                  <a:pt x="1388722" y="46946"/>
                </a:lnTo>
                <a:lnTo>
                  <a:pt x="1399793" y="70357"/>
                </a:lnTo>
                <a:lnTo>
                  <a:pt x="1440859" y="17906"/>
                </a:lnTo>
                <a:close/>
              </a:path>
              <a:path w="1453514" h="699770" extrusionOk="0">
                <a:moveTo>
                  <a:pt x="1389252" y="17906"/>
                </a:moveTo>
                <a:lnTo>
                  <a:pt x="1377599" y="23427"/>
                </a:lnTo>
                <a:lnTo>
                  <a:pt x="1388722" y="46946"/>
                </a:lnTo>
                <a:lnTo>
                  <a:pt x="1400428" y="41401"/>
                </a:lnTo>
                <a:lnTo>
                  <a:pt x="1389252" y="17906"/>
                </a:lnTo>
                <a:close/>
              </a:path>
              <a:path w="1453514" h="699770" extrusionOk="0">
                <a:moveTo>
                  <a:pt x="1366520" y="0"/>
                </a:moveTo>
                <a:lnTo>
                  <a:pt x="1377599" y="23427"/>
                </a:lnTo>
                <a:lnTo>
                  <a:pt x="1389252" y="17906"/>
                </a:lnTo>
                <a:lnTo>
                  <a:pt x="1440859" y="17906"/>
                </a:lnTo>
                <a:lnTo>
                  <a:pt x="1453388" y="1905"/>
                </a:lnTo>
                <a:lnTo>
                  <a:pt x="1366520" y="0"/>
                </a:lnTo>
                <a:close/>
              </a:path>
            </a:pathLst>
          </a:custGeom>
          <a:solidFill>
            <a:srgbClr val="95959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3" name="Google Shape;313;p28"/>
          <p:cNvSpPr txBox="1"/>
          <p:nvPr/>
        </p:nvSpPr>
        <p:spPr>
          <a:xfrm>
            <a:off x="540125" y="1742525"/>
            <a:ext cx="10744200" cy="717504"/>
          </a:xfrm>
          <a:prstGeom prst="rect">
            <a:avLst/>
          </a:prstGeom>
          <a:noFill/>
          <a:ln>
            <a:noFill/>
          </a:ln>
        </p:spPr>
        <p:txBody>
          <a:bodyPr spcFirstLastPara="1" wrap="square" lIns="0" tIns="52700" rIns="0" bIns="0" anchor="t" anchorCtr="0">
            <a:spAutoFit/>
          </a:bodyPr>
          <a:lstStyle/>
          <a:p>
            <a:pPr marL="728345" marR="592455" lvl="0" indent="0" algn="l" rtl="0">
              <a:lnSpc>
                <a:spcPct val="119166"/>
              </a:lnSpc>
              <a:spcBef>
                <a:spcPts val="0"/>
              </a:spcBef>
              <a:spcAft>
                <a:spcPts val="0"/>
              </a:spcAft>
              <a:buNone/>
            </a:pPr>
            <a:r>
              <a:rPr lang="fr-FR" sz="2400">
                <a:solidFill>
                  <a:schemeClr val="dk1"/>
                </a:solidFill>
                <a:latin typeface="Corbel"/>
                <a:ea typeface="Corbel"/>
                <a:cs typeface="Corbel"/>
                <a:sym typeface="Corbel"/>
              </a:rPr>
              <a:t>Pour le même exemple, calculez la variance et l’écart-type</a:t>
            </a:r>
            <a:endParaRPr/>
          </a:p>
          <a:p>
            <a:pPr marL="0" marR="0" lvl="0" indent="0" algn="l" rtl="0">
              <a:lnSpc>
                <a:spcPct val="100000"/>
              </a:lnSpc>
              <a:spcBef>
                <a:spcPts val="0"/>
              </a:spcBef>
              <a:spcAft>
                <a:spcPts val="0"/>
              </a:spcAft>
              <a:buNone/>
            </a:pPr>
            <a:endParaRPr sz="1900">
              <a:solidFill>
                <a:schemeClr val="dk1"/>
              </a:solidFill>
              <a:latin typeface="Arial"/>
              <a:ea typeface="Arial"/>
              <a:cs typeface="Arial"/>
              <a:sym typeface="Arial"/>
            </a:endParaRPr>
          </a:p>
        </p:txBody>
      </p:sp>
      <p:sp>
        <p:nvSpPr>
          <p:cNvPr id="314" name="Google Shape;314;p28"/>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28</a:t>
            </a:fld>
            <a:endParaRPr/>
          </a:p>
        </p:txBody>
      </p:sp>
      <p:sp>
        <p:nvSpPr>
          <p:cNvPr id="315" name="Google Shape;315;p28"/>
          <p:cNvSpPr txBox="1"/>
          <p:nvPr/>
        </p:nvSpPr>
        <p:spPr>
          <a:xfrm>
            <a:off x="4829333" y="4725374"/>
            <a:ext cx="2553335" cy="513080"/>
          </a:xfrm>
          <a:prstGeom prst="rect">
            <a:avLst/>
          </a:prstGeom>
          <a:noFill/>
          <a:ln>
            <a:noFill/>
          </a:ln>
        </p:spPr>
        <p:txBody>
          <a:bodyPr spcFirstLastPara="1" wrap="square" lIns="0" tIns="12050" rIns="0" bIns="0" anchor="t" anchorCtr="0">
            <a:spAutoFit/>
          </a:bodyPr>
          <a:lstStyle/>
          <a:p>
            <a:pPr marL="12700" marR="0" lvl="0" indent="0" algn="l" rtl="0">
              <a:spcBef>
                <a:spcPts val="0"/>
              </a:spcBef>
              <a:spcAft>
                <a:spcPts val="0"/>
              </a:spcAft>
              <a:buNone/>
            </a:pPr>
            <a:r>
              <a:rPr lang="fr-FR" sz="1600" b="1">
                <a:solidFill>
                  <a:schemeClr val="dk1"/>
                </a:solidFill>
                <a:latin typeface="Arial"/>
                <a:ea typeface="Arial"/>
                <a:cs typeface="Arial"/>
                <a:sym typeface="Arial"/>
              </a:rPr>
              <a:t>Nombre de faces </a:t>
            </a:r>
            <a:endParaRPr sz="1600">
              <a:solidFill>
                <a:schemeClr val="dk1"/>
              </a:solidFill>
              <a:latin typeface="Arial"/>
              <a:ea typeface="Arial"/>
              <a:cs typeface="Arial"/>
              <a:sym typeface="Arial"/>
            </a:endParaRPr>
          </a:p>
          <a:p>
            <a:pPr marL="12700" marR="0" lvl="0" indent="0" algn="l" rtl="0">
              <a:spcBef>
                <a:spcPts val="0"/>
              </a:spcBef>
              <a:spcAft>
                <a:spcPts val="0"/>
              </a:spcAft>
              <a:buNone/>
            </a:pPr>
            <a:r>
              <a:rPr lang="fr-FR" sz="1600" b="1">
                <a:solidFill>
                  <a:schemeClr val="dk1"/>
                </a:solidFill>
                <a:latin typeface="Arial"/>
                <a:ea typeface="Arial"/>
                <a:cs typeface="Arial"/>
                <a:sym typeface="Arial"/>
              </a:rPr>
              <a:t>= 0, 1, or 2</a:t>
            </a:r>
            <a:endParaRPr sz="1600">
              <a:solidFill>
                <a:schemeClr val="dk1"/>
              </a:solidFill>
              <a:latin typeface="Arial"/>
              <a:ea typeface="Arial"/>
              <a:cs typeface="Arial"/>
              <a:sym typeface="Arial"/>
            </a:endParaRPr>
          </a:p>
        </p:txBody>
      </p:sp>
      <p:sp>
        <p:nvSpPr>
          <p:cNvPr id="316" name="Google Shape;316;p28"/>
          <p:cNvSpPr txBox="1"/>
          <p:nvPr/>
        </p:nvSpPr>
        <p:spPr>
          <a:xfrm>
            <a:off x="2176964" y="3613404"/>
            <a:ext cx="8371010" cy="461665"/>
          </a:xfrm>
          <a:prstGeom prst="rect">
            <a:avLst/>
          </a:prstGeom>
          <a:blipFill rotWithShape="1">
            <a:blip r:embed="rId3">
              <a:alphaModFix/>
            </a:blip>
            <a:stretch>
              <a:fillRect t="-13331" r="-362" b="-293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17" name="Google Shape;317;p28"/>
          <p:cNvSpPr txBox="1"/>
          <p:nvPr/>
        </p:nvSpPr>
        <p:spPr>
          <a:xfrm>
            <a:off x="3746441" y="6377941"/>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28"/>
          <p:cNvSpPr txBox="1"/>
          <p:nvPr/>
        </p:nvSpPr>
        <p:spPr>
          <a:xfrm>
            <a:off x="2198067" y="5561371"/>
            <a:ext cx="3714158" cy="539571"/>
          </a:xfrm>
          <a:prstGeom prst="rect">
            <a:avLst/>
          </a:prstGeom>
          <a:blipFill rotWithShape="1">
            <a:blip r:embed="rId4">
              <a:alphaModFix/>
            </a:blip>
            <a:stretch>
              <a:fillRect r="-1477" b="-213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19" name="Google Shape;319;p28"/>
          <p:cNvSpPr/>
          <p:nvPr/>
        </p:nvSpPr>
        <p:spPr>
          <a:xfrm>
            <a:off x="914400" y="159722"/>
            <a:ext cx="422833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
        <p:nvSpPr>
          <p:cNvPr id="320" name="Google Shape;320;p28"/>
          <p:cNvSpPr txBox="1"/>
          <p:nvPr/>
        </p:nvSpPr>
        <p:spPr>
          <a:xfrm>
            <a:off x="950494" y="792458"/>
            <a:ext cx="8269706" cy="443070"/>
          </a:xfrm>
          <a:prstGeom prst="rect">
            <a:avLst/>
          </a:prstGeom>
          <a:noFill/>
          <a:ln>
            <a:noFill/>
          </a:ln>
        </p:spPr>
        <p:txBody>
          <a:bodyPr spcFirstLastPara="1" wrap="square" lIns="0" tIns="12050" rIns="0" bIns="0" anchor="t" anchorCtr="0">
            <a:spAutoFit/>
          </a:bodyPr>
          <a:lstStyle/>
          <a:p>
            <a:pPr marL="12700" marR="0" lvl="0" indent="0" algn="l" rtl="0">
              <a:spcBef>
                <a:spcPts val="0"/>
              </a:spcBef>
              <a:spcAft>
                <a:spcPts val="0"/>
              </a:spcAft>
              <a:buNone/>
            </a:pPr>
            <a:r>
              <a:rPr lang="fr-FR" sz="2800" b="1" i="0">
                <a:solidFill>
                  <a:srgbClr val="7030A0"/>
                </a:solidFill>
                <a:latin typeface="Corbel"/>
                <a:ea typeface="Corbel"/>
                <a:cs typeface="Corbel"/>
                <a:sym typeface="Corbel"/>
              </a:rPr>
              <a:t>Espérance /variance/ écart-type : Exemple 1 </a:t>
            </a:r>
            <a:r>
              <a:rPr lang="fr-FR" sz="2800" b="0" i="0">
                <a:solidFill>
                  <a:srgbClr val="7030A0"/>
                </a:solidFill>
                <a:latin typeface="Corbel"/>
                <a:ea typeface="Corbel"/>
                <a:cs typeface="Corbel"/>
                <a:sym typeface="Corbel"/>
              </a:rPr>
              <a:t>(suite)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29"/>
          <p:cNvSpPr txBox="1">
            <a:spLocks noGrp="1"/>
          </p:cNvSpPr>
          <p:nvPr>
            <p:ph type="body" idx="1"/>
          </p:nvPr>
        </p:nvSpPr>
        <p:spPr>
          <a:xfrm>
            <a:off x="1828800" y="1562472"/>
            <a:ext cx="8763000" cy="1107996"/>
          </a:xfrm>
          <a:prstGeom prst="rect">
            <a:avLst/>
          </a:prstGeom>
          <a:blipFill rotWithShape="1">
            <a:blip r:embed="rId3">
              <a:alphaModFix/>
            </a:blip>
            <a:stretch>
              <a:fillRect l="-2085" t="-7690"/>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326" name="Google Shape;326;p29"/>
          <p:cNvSpPr txBox="1"/>
          <p:nvPr/>
        </p:nvSpPr>
        <p:spPr>
          <a:xfrm>
            <a:off x="3064593" y="2540707"/>
            <a:ext cx="4421659" cy="693844"/>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27" name="Google Shape;327;p29"/>
          <p:cNvSpPr txBox="1"/>
          <p:nvPr/>
        </p:nvSpPr>
        <p:spPr>
          <a:xfrm>
            <a:off x="950494" y="792458"/>
            <a:ext cx="6834547" cy="443070"/>
          </a:xfrm>
          <a:prstGeom prst="rect">
            <a:avLst/>
          </a:prstGeom>
          <a:noFill/>
          <a:ln>
            <a:noFill/>
          </a:ln>
        </p:spPr>
        <p:txBody>
          <a:bodyPr spcFirstLastPara="1" wrap="square" lIns="0" tIns="12050" rIns="0" bIns="0" anchor="t" anchorCtr="0">
            <a:spAutoFit/>
          </a:bodyPr>
          <a:lstStyle/>
          <a:p>
            <a:pPr marL="12700" marR="0" lvl="0" indent="0" algn="l" rtl="0">
              <a:spcBef>
                <a:spcPts val="0"/>
              </a:spcBef>
              <a:spcAft>
                <a:spcPts val="0"/>
              </a:spcAft>
              <a:buNone/>
            </a:pPr>
            <a:r>
              <a:rPr lang="fr-FR" sz="2800" b="1" i="0">
                <a:solidFill>
                  <a:srgbClr val="7030A0"/>
                </a:solidFill>
                <a:latin typeface="Corbel"/>
                <a:ea typeface="Corbel"/>
                <a:cs typeface="Corbel"/>
                <a:sym typeface="Corbel"/>
              </a:rPr>
              <a:t>Espérance /variance/ écart-type : Exemple 2</a:t>
            </a:r>
            <a:endParaRPr/>
          </a:p>
        </p:txBody>
      </p:sp>
      <p:sp>
        <p:nvSpPr>
          <p:cNvPr id="328" name="Google Shape;328;p29"/>
          <p:cNvSpPr/>
          <p:nvPr/>
        </p:nvSpPr>
        <p:spPr>
          <a:xfrm>
            <a:off x="914400" y="159722"/>
            <a:ext cx="422833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
        <p:nvSpPr>
          <p:cNvPr id="329" name="Google Shape;329;p29"/>
          <p:cNvSpPr txBox="1"/>
          <p:nvPr/>
        </p:nvSpPr>
        <p:spPr>
          <a:xfrm>
            <a:off x="3064593" y="3429000"/>
            <a:ext cx="6257547" cy="693844"/>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30" name="Google Shape;330;p29"/>
          <p:cNvSpPr txBox="1"/>
          <p:nvPr/>
        </p:nvSpPr>
        <p:spPr>
          <a:xfrm>
            <a:off x="2835318" y="4381298"/>
            <a:ext cx="7328609" cy="970843"/>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31" name="Google Shape;331;p29"/>
          <p:cNvSpPr txBox="1"/>
          <p:nvPr/>
        </p:nvSpPr>
        <p:spPr>
          <a:xfrm>
            <a:off x="2818385" y="5269591"/>
            <a:ext cx="5853269" cy="693844"/>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32" name="Google Shape;332;p29"/>
          <p:cNvSpPr txBox="1"/>
          <p:nvPr/>
        </p:nvSpPr>
        <p:spPr>
          <a:xfrm>
            <a:off x="3505200" y="6147801"/>
            <a:ext cx="4142160" cy="447238"/>
          </a:xfrm>
          <a:prstGeom prst="rect">
            <a:avLst/>
          </a:prstGeom>
          <a:blipFill rotWithShape="1">
            <a:blip r:embed="rId8">
              <a:alphaModFix/>
            </a:blip>
            <a:stretch>
              <a:fillRect b="-13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3"/>
          <p:cNvSpPr txBox="1">
            <a:spLocks noGrp="1"/>
          </p:cNvSpPr>
          <p:nvPr>
            <p:ph type="body" idx="1"/>
          </p:nvPr>
        </p:nvSpPr>
        <p:spPr>
          <a:xfrm>
            <a:off x="1981200" y="1863446"/>
            <a:ext cx="8229600" cy="4308872"/>
          </a:xfrm>
          <a:prstGeom prst="rect">
            <a:avLst/>
          </a:prstGeom>
          <a:noFill/>
          <a:ln>
            <a:noFill/>
          </a:ln>
        </p:spPr>
        <p:txBody>
          <a:bodyPr spcFirstLastPara="1" wrap="square" lIns="0" tIns="0" rIns="0" bIns="0" anchor="t" anchorCtr="0">
            <a:spAutoFit/>
          </a:bodyPr>
          <a:lstStyle/>
          <a:p>
            <a:pPr marL="342900" lvl="0" indent="-342900" algn="l" rtl="0">
              <a:spcBef>
                <a:spcPts val="0"/>
              </a:spcBef>
              <a:spcAft>
                <a:spcPts val="0"/>
              </a:spcAft>
              <a:buClr>
                <a:schemeClr val="dk1"/>
              </a:buClr>
              <a:buSzPts val="2800"/>
              <a:buFont typeface="Noto Sans Symbols"/>
              <a:buChar char="❑"/>
            </a:pPr>
            <a:r>
              <a:rPr lang="fr-FR" sz="2800">
                <a:latin typeface="Corbel"/>
                <a:ea typeface="Corbel"/>
                <a:cs typeface="Corbel"/>
                <a:sym typeface="Corbel"/>
              </a:rPr>
              <a:t>Qu'est ce que  la probabilité?</a:t>
            </a:r>
            <a:endParaRPr/>
          </a:p>
          <a:p>
            <a:pPr marL="342900" lvl="0" indent="-165100" algn="l" rtl="0">
              <a:spcBef>
                <a:spcPts val="0"/>
              </a:spcBef>
              <a:spcAft>
                <a:spcPts val="0"/>
              </a:spcAft>
              <a:buClr>
                <a:schemeClr val="dk1"/>
              </a:buClr>
              <a:buSzPts val="2800"/>
              <a:buFont typeface="Noto Sans Symbols"/>
              <a:buNone/>
            </a:pPr>
            <a:endParaRPr sz="2800">
              <a:latin typeface="Corbel"/>
              <a:ea typeface="Corbel"/>
              <a:cs typeface="Corbel"/>
              <a:sym typeface="Corbel"/>
            </a:endParaRPr>
          </a:p>
          <a:p>
            <a:pPr marL="342900" lvl="0" indent="-342900" algn="l" rtl="0">
              <a:spcBef>
                <a:spcPts val="0"/>
              </a:spcBef>
              <a:spcAft>
                <a:spcPts val="0"/>
              </a:spcAft>
              <a:buClr>
                <a:schemeClr val="dk1"/>
              </a:buClr>
              <a:buSzPts val="2800"/>
              <a:buFont typeface="Noto Sans Symbols"/>
              <a:buChar char="❑"/>
            </a:pPr>
            <a:r>
              <a:rPr lang="fr-FR" sz="2800">
                <a:latin typeface="Corbel"/>
                <a:ea typeface="Corbel"/>
                <a:cs typeface="Corbel"/>
                <a:sym typeface="Corbel"/>
              </a:rPr>
              <a:t>Terminologies</a:t>
            </a:r>
            <a:endParaRPr/>
          </a:p>
          <a:p>
            <a:pPr marL="342900" lvl="0" indent="-165100" algn="l" rtl="0">
              <a:spcBef>
                <a:spcPts val="0"/>
              </a:spcBef>
              <a:spcAft>
                <a:spcPts val="0"/>
              </a:spcAft>
              <a:buClr>
                <a:schemeClr val="dk1"/>
              </a:buClr>
              <a:buSzPts val="2800"/>
              <a:buFont typeface="Noto Sans Symbols"/>
              <a:buNone/>
            </a:pPr>
            <a:endParaRPr sz="2800">
              <a:latin typeface="Corbel"/>
              <a:ea typeface="Corbel"/>
              <a:cs typeface="Corbel"/>
              <a:sym typeface="Corbel"/>
            </a:endParaRPr>
          </a:p>
          <a:p>
            <a:pPr marL="342900" lvl="0" indent="-342900" algn="l" rtl="0">
              <a:spcBef>
                <a:spcPts val="0"/>
              </a:spcBef>
              <a:spcAft>
                <a:spcPts val="0"/>
              </a:spcAft>
              <a:buClr>
                <a:schemeClr val="dk1"/>
              </a:buClr>
              <a:buSzPts val="2800"/>
              <a:buFont typeface="Noto Sans Symbols"/>
              <a:buChar char="❑"/>
            </a:pPr>
            <a:r>
              <a:rPr lang="fr-FR" sz="2800">
                <a:latin typeface="Corbel"/>
                <a:ea typeface="Corbel"/>
                <a:cs typeface="Corbel"/>
                <a:sym typeface="Corbel"/>
              </a:rPr>
              <a:t>Propriétés élémentaires de la probabilité</a:t>
            </a:r>
            <a:endParaRPr/>
          </a:p>
          <a:p>
            <a:pPr marL="342900" lvl="0" indent="-165100" algn="l" rtl="0">
              <a:spcBef>
                <a:spcPts val="0"/>
              </a:spcBef>
              <a:spcAft>
                <a:spcPts val="0"/>
              </a:spcAft>
              <a:buClr>
                <a:schemeClr val="dk1"/>
              </a:buClr>
              <a:buSzPts val="2800"/>
              <a:buFont typeface="Noto Sans Symbols"/>
              <a:buNone/>
            </a:pPr>
            <a:endParaRPr sz="2800">
              <a:latin typeface="Corbel"/>
              <a:ea typeface="Corbel"/>
              <a:cs typeface="Corbel"/>
              <a:sym typeface="Corbel"/>
            </a:endParaRPr>
          </a:p>
          <a:p>
            <a:pPr marL="342900" lvl="0" indent="-342900" algn="l" rtl="0">
              <a:spcBef>
                <a:spcPts val="0"/>
              </a:spcBef>
              <a:spcAft>
                <a:spcPts val="0"/>
              </a:spcAft>
              <a:buClr>
                <a:schemeClr val="dk1"/>
              </a:buClr>
              <a:buSzPts val="2800"/>
              <a:buFont typeface="Noto Sans Symbols"/>
              <a:buChar char="❑"/>
            </a:pPr>
            <a:r>
              <a:rPr lang="fr-FR" sz="2800">
                <a:latin typeface="Corbel"/>
                <a:ea typeface="Corbel"/>
                <a:cs typeface="Corbel"/>
                <a:sym typeface="Corbel"/>
              </a:rPr>
              <a:t>Calcul de probabilités</a:t>
            </a:r>
            <a:endParaRPr/>
          </a:p>
          <a:p>
            <a:pPr marL="342900" lvl="0" indent="-165100" algn="l" rtl="0">
              <a:spcBef>
                <a:spcPts val="0"/>
              </a:spcBef>
              <a:spcAft>
                <a:spcPts val="0"/>
              </a:spcAft>
              <a:buClr>
                <a:schemeClr val="dk1"/>
              </a:buClr>
              <a:buSzPts val="2800"/>
              <a:buFont typeface="Noto Sans Symbols"/>
              <a:buNone/>
            </a:pPr>
            <a:endParaRPr sz="2800">
              <a:latin typeface="Corbel"/>
              <a:ea typeface="Corbel"/>
              <a:cs typeface="Corbel"/>
              <a:sym typeface="Corbel"/>
            </a:endParaRPr>
          </a:p>
          <a:p>
            <a:pPr marL="342900" lvl="0" indent="-342900" algn="l" rtl="0">
              <a:spcBef>
                <a:spcPts val="0"/>
              </a:spcBef>
              <a:spcAft>
                <a:spcPts val="0"/>
              </a:spcAft>
              <a:buClr>
                <a:schemeClr val="dk1"/>
              </a:buClr>
              <a:buSzPts val="2800"/>
              <a:buFont typeface="Noto Sans Symbols"/>
              <a:buChar char="❑"/>
            </a:pPr>
            <a:r>
              <a:rPr lang="fr-FR" sz="2800">
                <a:latin typeface="Corbel"/>
                <a:ea typeface="Corbel"/>
                <a:cs typeface="Corbel"/>
                <a:sym typeface="Corbel"/>
              </a:rPr>
              <a:t>Probabilité sur les ensembles</a:t>
            </a:r>
            <a:endParaRPr/>
          </a:p>
          <a:p>
            <a:pPr marL="342900" lvl="0" indent="-165100" algn="l" rtl="0">
              <a:spcBef>
                <a:spcPts val="0"/>
              </a:spcBef>
              <a:spcAft>
                <a:spcPts val="0"/>
              </a:spcAft>
              <a:buClr>
                <a:schemeClr val="dk1"/>
              </a:buClr>
              <a:buSzPts val="2800"/>
              <a:buFont typeface="Noto Sans Symbols"/>
              <a:buNone/>
            </a:pPr>
            <a:endParaRPr sz="2800">
              <a:latin typeface="Corbel"/>
              <a:ea typeface="Corbel"/>
              <a:cs typeface="Corbel"/>
              <a:sym typeface="Corbel"/>
            </a:endParaRPr>
          </a:p>
        </p:txBody>
      </p:sp>
      <p:sp>
        <p:nvSpPr>
          <p:cNvPr id="64" name="Google Shape;64;p3"/>
          <p:cNvSpPr txBox="1">
            <a:spLocks noGrp="1"/>
          </p:cNvSpPr>
          <p:nvPr>
            <p:ph type="title"/>
          </p:nvPr>
        </p:nvSpPr>
        <p:spPr>
          <a:xfrm>
            <a:off x="1450594" y="629158"/>
            <a:ext cx="10512806" cy="1266372"/>
          </a:xfrm>
          <a:prstGeom prst="rect">
            <a:avLst/>
          </a:prstGeom>
          <a:noFill/>
          <a:ln>
            <a:noFill/>
          </a:ln>
        </p:spPr>
        <p:txBody>
          <a:bodyPr spcFirstLastPara="1" wrap="square" lIns="0" tIns="139050" rIns="0" bIns="0" anchor="t" anchorCtr="0">
            <a:spAutoFit/>
          </a:bodyPr>
          <a:lstStyle/>
          <a:p>
            <a:pPr marL="12065" lvl="0" indent="0" algn="l" rtl="0">
              <a:lnSpc>
                <a:spcPct val="100000"/>
              </a:lnSpc>
              <a:spcBef>
                <a:spcPts val="0"/>
              </a:spcBef>
              <a:spcAft>
                <a:spcPts val="0"/>
              </a:spcAft>
              <a:buNone/>
            </a:pPr>
            <a:r>
              <a:rPr lang="fr-FR" sz="3200" b="1">
                <a:solidFill>
                  <a:srgbClr val="7030A0"/>
                </a:solidFill>
                <a:latin typeface="Corbel"/>
                <a:ea typeface="Corbel"/>
                <a:cs typeface="Corbel"/>
                <a:sym typeface="Corbel"/>
              </a:rPr>
              <a:t>Chapitre 1 </a:t>
            </a:r>
            <a:r>
              <a:rPr lang="fr-FR" sz="3200">
                <a:solidFill>
                  <a:srgbClr val="432A2F"/>
                </a:solidFill>
                <a:latin typeface="Corbel"/>
                <a:ea typeface="Corbel"/>
                <a:cs typeface="Corbel"/>
                <a:sym typeface="Corbel"/>
              </a:rPr>
              <a:t>: Introduction aux probabilités</a:t>
            </a:r>
            <a:endParaRPr/>
          </a:p>
          <a:p>
            <a:pPr marL="12065" lvl="0" indent="0" algn="l" rtl="0">
              <a:lnSpc>
                <a:spcPct val="100000"/>
              </a:lnSpc>
              <a:spcBef>
                <a:spcPts val="1095"/>
              </a:spcBef>
              <a:spcAft>
                <a:spcPts val="0"/>
              </a:spcAft>
              <a:buNone/>
            </a:pPr>
            <a:endParaRPr sz="3200">
              <a:solidFill>
                <a:srgbClr val="432A2F"/>
              </a:solidFill>
              <a:latin typeface="Corbel"/>
              <a:ea typeface="Corbel"/>
              <a:cs typeface="Corbel"/>
              <a:sym typeface="Corbe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0"/>
          <p:cNvSpPr txBox="1">
            <a:spLocks noGrp="1"/>
          </p:cNvSpPr>
          <p:nvPr>
            <p:ph type="title"/>
          </p:nvPr>
        </p:nvSpPr>
        <p:spPr>
          <a:xfrm>
            <a:off x="902368" y="883166"/>
            <a:ext cx="105890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Fonction de répartition</a:t>
            </a:r>
            <a:endParaRPr/>
          </a:p>
        </p:txBody>
      </p:sp>
      <p:sp>
        <p:nvSpPr>
          <p:cNvPr id="338" name="Google Shape;338;p30"/>
          <p:cNvSpPr txBox="1">
            <a:spLocks noGrp="1"/>
          </p:cNvSpPr>
          <p:nvPr>
            <p:ph type="body" idx="1"/>
          </p:nvPr>
        </p:nvSpPr>
        <p:spPr>
          <a:xfrm>
            <a:off x="1981200" y="2099053"/>
            <a:ext cx="8229600" cy="1477328"/>
          </a:xfrm>
          <a:prstGeom prst="rect">
            <a:avLst/>
          </a:prstGeom>
          <a:blipFill rotWithShape="1">
            <a:blip r:embed="rId3">
              <a:alphaModFix/>
            </a:blip>
            <a:stretch>
              <a:fillRect l="-2221" t="-6171"/>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339" name="Google Shape;339;p30"/>
          <p:cNvSpPr txBox="1"/>
          <p:nvPr/>
        </p:nvSpPr>
        <p:spPr>
          <a:xfrm>
            <a:off x="3048000" y="3515715"/>
            <a:ext cx="6629400" cy="1846659"/>
          </a:xfrm>
          <a:prstGeom prst="rect">
            <a:avLst/>
          </a:prstGeom>
          <a:blipFill rotWithShape="1">
            <a:blip r:embed="rId4">
              <a:alphaModFix/>
            </a:blip>
            <a:stretch>
              <a:fillRect r="-917" b="-890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40" name="Google Shape;340;p30"/>
          <p:cNvSpPr txBox="1"/>
          <p:nvPr/>
        </p:nvSpPr>
        <p:spPr>
          <a:xfrm>
            <a:off x="3048000" y="3458477"/>
            <a:ext cx="2689582" cy="461665"/>
          </a:xfrm>
          <a:prstGeom prst="rect">
            <a:avLst/>
          </a:prstGeom>
          <a:blipFill rotWithShape="1">
            <a:blip r:embed="rId5">
              <a:alphaModFix/>
            </a:blip>
            <a:stretch>
              <a:fillRect b="-26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41" name="Google Shape;341;p30"/>
          <p:cNvSpPr/>
          <p:nvPr/>
        </p:nvSpPr>
        <p:spPr>
          <a:xfrm>
            <a:off x="914400" y="159722"/>
            <a:ext cx="422833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1"/>
          <p:cNvSpPr/>
          <p:nvPr/>
        </p:nvSpPr>
        <p:spPr>
          <a:xfrm>
            <a:off x="914400" y="159722"/>
            <a:ext cx="422833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
        <p:nvSpPr>
          <p:cNvPr id="348" name="Google Shape;348;p31"/>
          <p:cNvSpPr txBox="1">
            <a:spLocks noGrp="1"/>
          </p:cNvSpPr>
          <p:nvPr>
            <p:ph type="title"/>
          </p:nvPr>
        </p:nvSpPr>
        <p:spPr>
          <a:xfrm>
            <a:off x="902368" y="883166"/>
            <a:ext cx="105890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Fonction de répartition : Exemple</a:t>
            </a:r>
            <a:endParaRPr/>
          </a:p>
        </p:txBody>
      </p:sp>
      <p:sp>
        <p:nvSpPr>
          <p:cNvPr id="350" name="Google Shape;350;p31"/>
          <p:cNvSpPr txBox="1"/>
          <p:nvPr/>
        </p:nvSpPr>
        <p:spPr>
          <a:xfrm>
            <a:off x="4843077" y="5291104"/>
            <a:ext cx="6338723" cy="924356"/>
          </a:xfrm>
          <a:prstGeom prst="rect">
            <a:avLst/>
          </a:prstGeom>
          <a:blipFill rotWithShape="1">
            <a:blip r:embed="rId3">
              <a:alphaModFix/>
            </a:blip>
            <a:stretch>
              <a:fillRect b="-59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cxnSp>
        <p:nvCxnSpPr>
          <p:cNvPr id="351" name="Google Shape;351;p31"/>
          <p:cNvCxnSpPr/>
          <p:nvPr/>
        </p:nvCxnSpPr>
        <p:spPr>
          <a:xfrm>
            <a:off x="5638800" y="3886200"/>
            <a:ext cx="800608" cy="1295400"/>
          </a:xfrm>
          <a:prstGeom prst="straightConnector1">
            <a:avLst/>
          </a:prstGeom>
          <a:noFill/>
          <a:ln w="9525" cap="flat" cmpd="sng">
            <a:solidFill>
              <a:srgbClr val="4A7DBA"/>
            </a:solidFill>
            <a:prstDash val="solid"/>
            <a:round/>
            <a:headEnd type="none" w="sm" len="sm"/>
            <a:tailEnd type="triangle" w="med" len="med"/>
          </a:ln>
        </p:spPr>
      </p:cxnSp>
      <mc:AlternateContent xmlns:mc="http://schemas.openxmlformats.org/markup-compatibility/2006" xmlns:a14="http://schemas.microsoft.com/office/drawing/2010/main">
        <mc:Choice Requires="a14">
          <p:graphicFrame>
            <p:nvGraphicFramePr>
              <p:cNvPr id="7" name="Tableau 7">
                <a:extLst>
                  <a:ext uri="{FF2B5EF4-FFF2-40B4-BE49-F238E27FC236}">
                    <a16:creationId xmlns:a16="http://schemas.microsoft.com/office/drawing/2014/main" id="{1B50475E-AC5F-4F2F-A911-33A7CA26902D}"/>
                  </a:ext>
                </a:extLst>
              </p:cNvPr>
              <p:cNvGraphicFramePr>
                <a:graphicFrameLocks noGrp="1"/>
              </p:cNvGraphicFramePr>
              <p:nvPr>
                <p:extLst>
                  <p:ext uri="{D42A27DB-BD31-4B8C-83A1-F6EECF244321}">
                    <p14:modId xmlns:p14="http://schemas.microsoft.com/office/powerpoint/2010/main" val="4170833506"/>
                  </p:ext>
                </p:extLst>
              </p:nvPr>
            </p:nvGraphicFramePr>
            <p:xfrm>
              <a:off x="762000" y="2057400"/>
              <a:ext cx="11354817" cy="1931595"/>
            </p:xfrm>
            <a:graphic>
              <a:graphicData uri="http://schemas.openxmlformats.org/drawingml/2006/table">
                <a:tbl>
                  <a:tblPr firstRow="1" bandRow="1">
                    <a:tableStyleId>{5C22544A-7EE6-4342-B048-85BDC9FD1C3A}</a:tableStyleId>
                  </a:tblPr>
                  <a:tblGrid>
                    <a:gridCol w="1841559">
                      <a:extLst>
                        <a:ext uri="{9D8B030D-6E8A-4147-A177-3AD203B41FA5}">
                          <a16:colId xmlns:a16="http://schemas.microsoft.com/office/drawing/2014/main" val="2217255"/>
                        </a:ext>
                      </a:extLst>
                    </a:gridCol>
                    <a:gridCol w="848681">
                      <a:extLst>
                        <a:ext uri="{9D8B030D-6E8A-4147-A177-3AD203B41FA5}">
                          <a16:colId xmlns:a16="http://schemas.microsoft.com/office/drawing/2014/main" val="3236098281"/>
                        </a:ext>
                      </a:extLst>
                    </a:gridCol>
                    <a:gridCol w="842006">
                      <a:extLst>
                        <a:ext uri="{9D8B030D-6E8A-4147-A177-3AD203B41FA5}">
                          <a16:colId xmlns:a16="http://schemas.microsoft.com/office/drawing/2014/main" val="3645708816"/>
                        </a:ext>
                      </a:extLst>
                    </a:gridCol>
                    <a:gridCol w="842006">
                      <a:extLst>
                        <a:ext uri="{9D8B030D-6E8A-4147-A177-3AD203B41FA5}">
                          <a16:colId xmlns:a16="http://schemas.microsoft.com/office/drawing/2014/main" val="3650147421"/>
                        </a:ext>
                      </a:extLst>
                    </a:gridCol>
                    <a:gridCol w="842006">
                      <a:extLst>
                        <a:ext uri="{9D8B030D-6E8A-4147-A177-3AD203B41FA5}">
                          <a16:colId xmlns:a16="http://schemas.microsoft.com/office/drawing/2014/main" val="1734245122"/>
                        </a:ext>
                      </a:extLst>
                    </a:gridCol>
                    <a:gridCol w="842006">
                      <a:extLst>
                        <a:ext uri="{9D8B030D-6E8A-4147-A177-3AD203B41FA5}">
                          <a16:colId xmlns:a16="http://schemas.microsoft.com/office/drawing/2014/main" val="136435480"/>
                        </a:ext>
                      </a:extLst>
                    </a:gridCol>
                    <a:gridCol w="842006">
                      <a:extLst>
                        <a:ext uri="{9D8B030D-6E8A-4147-A177-3AD203B41FA5}">
                          <a16:colId xmlns:a16="http://schemas.microsoft.com/office/drawing/2014/main" val="2969109985"/>
                        </a:ext>
                      </a:extLst>
                    </a:gridCol>
                    <a:gridCol w="842006">
                      <a:extLst>
                        <a:ext uri="{9D8B030D-6E8A-4147-A177-3AD203B41FA5}">
                          <a16:colId xmlns:a16="http://schemas.microsoft.com/office/drawing/2014/main" val="3412970972"/>
                        </a:ext>
                      </a:extLst>
                    </a:gridCol>
                    <a:gridCol w="842006">
                      <a:extLst>
                        <a:ext uri="{9D8B030D-6E8A-4147-A177-3AD203B41FA5}">
                          <a16:colId xmlns:a16="http://schemas.microsoft.com/office/drawing/2014/main" val="529876518"/>
                        </a:ext>
                      </a:extLst>
                    </a:gridCol>
                    <a:gridCol w="842006">
                      <a:extLst>
                        <a:ext uri="{9D8B030D-6E8A-4147-A177-3AD203B41FA5}">
                          <a16:colId xmlns:a16="http://schemas.microsoft.com/office/drawing/2014/main" val="1383754567"/>
                        </a:ext>
                      </a:extLst>
                    </a:gridCol>
                    <a:gridCol w="842006">
                      <a:extLst>
                        <a:ext uri="{9D8B030D-6E8A-4147-A177-3AD203B41FA5}">
                          <a16:colId xmlns:a16="http://schemas.microsoft.com/office/drawing/2014/main" val="4202035511"/>
                        </a:ext>
                      </a:extLst>
                    </a:gridCol>
                    <a:gridCol w="1086523">
                      <a:extLst>
                        <a:ext uri="{9D8B030D-6E8A-4147-A177-3AD203B41FA5}">
                          <a16:colId xmlns:a16="http://schemas.microsoft.com/office/drawing/2014/main" val="2144618608"/>
                        </a:ext>
                      </a:extLst>
                    </a:gridCol>
                  </a:tblGrid>
                  <a:tr h="609334">
                    <a:tc>
                      <a:txBody>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fr-FR" b="1" i="1" smtClean="0">
                                        <a:latin typeface="Cambria Math" panose="02040503050406030204" pitchFamily="18" charset="0"/>
                                      </a:rPr>
                                      <m:t>𝒙</m:t>
                                    </m:r>
                                  </m:e>
                                  <m:sub>
                                    <m:r>
                                      <a:rPr lang="fr-FR" b="1" i="1" smtClean="0">
                                        <a:latin typeface="Cambria Math" panose="02040503050406030204" pitchFamily="18" charset="0"/>
                                      </a:rPr>
                                      <m:t>𝒊</m:t>
                                    </m:r>
                                  </m:sub>
                                </m:sSub>
                              </m:oMath>
                            </m:oMathPara>
                          </a14:m>
                          <a:endParaRPr lang="fr-FR" dirty="0"/>
                        </a:p>
                      </a:txBody>
                      <a:tcPr/>
                    </a:tc>
                    <a:tc>
                      <a:txBody>
                        <a:bodyPr/>
                        <a:lstStyle/>
                        <a:p>
                          <a:pPr algn="ctr"/>
                          <a:r>
                            <a:rPr lang="fr-FR" dirty="0"/>
                            <a:t>2</a:t>
                          </a:r>
                        </a:p>
                      </a:txBody>
                      <a:tcPr/>
                    </a:tc>
                    <a:tc>
                      <a:txBody>
                        <a:bodyPr/>
                        <a:lstStyle/>
                        <a:p>
                          <a:pPr algn="ctr"/>
                          <a:r>
                            <a:rPr lang="fr-FR" dirty="0"/>
                            <a:t>3</a:t>
                          </a:r>
                        </a:p>
                      </a:txBody>
                      <a:tcPr/>
                    </a:tc>
                    <a:tc>
                      <a:txBody>
                        <a:bodyPr/>
                        <a:lstStyle/>
                        <a:p>
                          <a:pPr algn="ctr"/>
                          <a:r>
                            <a:rPr lang="fr-FR" dirty="0"/>
                            <a:t>4</a:t>
                          </a:r>
                        </a:p>
                      </a:txBody>
                      <a:tcPr/>
                    </a:tc>
                    <a:tc>
                      <a:txBody>
                        <a:bodyPr/>
                        <a:lstStyle/>
                        <a:p>
                          <a:pPr algn="ctr"/>
                          <a:r>
                            <a:rPr lang="fr-FR" dirty="0"/>
                            <a:t>5</a:t>
                          </a:r>
                        </a:p>
                      </a:txBody>
                      <a:tcPr/>
                    </a:tc>
                    <a:tc>
                      <a:txBody>
                        <a:bodyPr/>
                        <a:lstStyle/>
                        <a:p>
                          <a:pPr algn="ctr"/>
                          <a:r>
                            <a:rPr lang="fr-FR" dirty="0"/>
                            <a:t>6</a:t>
                          </a:r>
                        </a:p>
                      </a:txBody>
                      <a:tcPr/>
                    </a:tc>
                    <a:tc>
                      <a:txBody>
                        <a:bodyPr/>
                        <a:lstStyle/>
                        <a:p>
                          <a:pPr algn="ctr"/>
                          <a:r>
                            <a:rPr lang="fr-FR" dirty="0"/>
                            <a:t>7</a:t>
                          </a:r>
                        </a:p>
                      </a:txBody>
                      <a:tcPr/>
                    </a:tc>
                    <a:tc>
                      <a:txBody>
                        <a:bodyPr/>
                        <a:lstStyle/>
                        <a:p>
                          <a:pPr algn="ctr"/>
                          <a:r>
                            <a:rPr lang="fr-FR" dirty="0"/>
                            <a:t>8</a:t>
                          </a:r>
                        </a:p>
                      </a:txBody>
                      <a:tcPr/>
                    </a:tc>
                    <a:tc>
                      <a:txBody>
                        <a:bodyPr/>
                        <a:lstStyle/>
                        <a:p>
                          <a:pPr algn="ctr"/>
                          <a:r>
                            <a:rPr lang="fr-FR" dirty="0"/>
                            <a:t>9</a:t>
                          </a:r>
                        </a:p>
                      </a:txBody>
                      <a:tcPr/>
                    </a:tc>
                    <a:tc>
                      <a:txBody>
                        <a:bodyPr/>
                        <a:lstStyle/>
                        <a:p>
                          <a:pPr algn="ctr"/>
                          <a:r>
                            <a:rPr lang="fr-FR" dirty="0"/>
                            <a:t>10</a:t>
                          </a:r>
                        </a:p>
                      </a:txBody>
                      <a:tcPr/>
                    </a:tc>
                    <a:tc>
                      <a:txBody>
                        <a:bodyPr/>
                        <a:lstStyle/>
                        <a:p>
                          <a:pPr algn="ctr"/>
                          <a:r>
                            <a:rPr lang="fr-FR" dirty="0"/>
                            <a:t>11</a:t>
                          </a:r>
                        </a:p>
                      </a:txBody>
                      <a:tcPr/>
                    </a:tc>
                    <a:tc>
                      <a:txBody>
                        <a:bodyPr/>
                        <a:lstStyle/>
                        <a:p>
                          <a:pPr algn="ctr"/>
                          <a:r>
                            <a:rPr lang="fr-FR" dirty="0"/>
                            <a:t>12</a:t>
                          </a:r>
                        </a:p>
                      </a:txBody>
                      <a:tcPr/>
                    </a:tc>
                    <a:extLst>
                      <a:ext uri="{0D108BD9-81ED-4DB2-BD59-A6C34878D82A}">
                        <a16:rowId xmlns:a16="http://schemas.microsoft.com/office/drawing/2014/main" val="1403850898"/>
                      </a:ext>
                    </a:extLst>
                  </a:tr>
                  <a:tr h="583521">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𝑃</m:t>
                                </m:r>
                                <m:d>
                                  <m:dPr>
                                    <m:ctrlPr>
                                      <a:rPr lang="fr-FR" b="0" i="1" smtClean="0">
                                        <a:latin typeface="Cambria Math" panose="02040503050406030204" pitchFamily="18" charset="0"/>
                                      </a:rPr>
                                    </m:ctrlPr>
                                  </m:dPr>
                                  <m:e>
                                    <m:r>
                                      <a:rPr lang="fr-FR" b="0" i="1" smtClean="0">
                                        <a:latin typeface="Cambria Math" panose="02040503050406030204" pitchFamily="18" charset="0"/>
                                      </a:rPr>
                                      <m:t>𝑋</m:t>
                                    </m:r>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e>
                                </m:d>
                                <m:r>
                                  <a:rPr lang="fr-FR" b="0" i="0" smtClean="0">
                                    <a:latin typeface="Cambria Math" panose="02040503050406030204" pitchFamily="18" charset="0"/>
                                  </a:rPr>
                                  <m:t>=</m:t>
                                </m:r>
                                <m:r>
                                  <m:rPr>
                                    <m:sty m:val="p"/>
                                  </m:rPr>
                                  <a:rPr lang="fr-FR" b="0" i="0" smtClean="0">
                                    <a:latin typeface="Cambria Math" panose="02040503050406030204" pitchFamily="18" charset="0"/>
                                  </a:rPr>
                                  <m:t>f</m:t>
                                </m:r>
                                <m:r>
                                  <a:rPr lang="fr-FR" b="0" i="0"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r>
                                  <a:rPr lang="fr-FR" b="0" i="0" smtClean="0">
                                    <a:latin typeface="Cambria Math" panose="02040503050406030204" pitchFamily="18" charset="0"/>
                                  </a:rPr>
                                  <m:t>)</m:t>
                                </m:r>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36</m:t>
                                    </m:r>
                                  </m:den>
                                </m:f>
                              </m:oMath>
                            </m:oMathPara>
                          </a14:m>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3</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4</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5</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6</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5</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4</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3</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2</m:t>
                                    </m:r>
                                  </m:num>
                                  <m:den>
                                    <m:r>
                                      <a:rPr lang="fr-FR" b="0" i="1" smtClean="0">
                                        <a:latin typeface="Cambria Math" panose="02040503050406030204" pitchFamily="18" charset="0"/>
                                      </a:rPr>
                                      <m:t>36</m:t>
                                    </m:r>
                                  </m:den>
                                </m:f>
                              </m:oMath>
                            </m:oMathPara>
                          </a14:m>
                          <a:endParaRPr lang="fr-FR" dirty="0"/>
                        </a:p>
                        <a:p>
                          <a:endParaRPr lang="fr-FR"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fr-FR" i="1" smtClean="0">
                                        <a:latin typeface="Cambria Math" panose="02040503050406030204" pitchFamily="18" charset="0"/>
                                      </a:rPr>
                                    </m:ctrlPr>
                                  </m:fPr>
                                  <m:num>
                                    <m:r>
                                      <a:rPr lang="fr-FR" b="0" i="1" smtClean="0">
                                        <a:latin typeface="Cambria Math" panose="02040503050406030204" pitchFamily="18" charset="0"/>
                                      </a:rPr>
                                      <m:t>1</m:t>
                                    </m:r>
                                  </m:num>
                                  <m:den>
                                    <m:r>
                                      <a:rPr lang="fr-FR" b="0" i="1" smtClean="0">
                                        <a:latin typeface="Cambria Math" panose="02040503050406030204" pitchFamily="18" charset="0"/>
                                      </a:rPr>
                                      <m:t>36</m:t>
                                    </m:r>
                                  </m:den>
                                </m:f>
                              </m:oMath>
                            </m:oMathPara>
                          </a14:m>
                          <a:endParaRPr lang="fr-FR" dirty="0"/>
                        </a:p>
                        <a:p>
                          <a:endParaRPr lang="fr-FR" dirty="0"/>
                        </a:p>
                      </a:txBody>
                      <a:tcPr/>
                    </a:tc>
                    <a:extLst>
                      <a:ext uri="{0D108BD9-81ED-4DB2-BD59-A6C34878D82A}">
                        <a16:rowId xmlns:a16="http://schemas.microsoft.com/office/drawing/2014/main" val="2323312046"/>
                      </a:ext>
                    </a:extLst>
                  </a:tr>
                  <a:tr h="555506">
                    <a:tc>
                      <a:txBody>
                        <a:bodyPr/>
                        <a:lstStyle/>
                        <a:p>
                          <a14:m>
                            <m:oMath xmlns:m="http://schemas.openxmlformats.org/officeDocument/2006/math">
                              <m:r>
                                <a:rPr lang="fr-FR" b="0" i="1" smtClean="0">
                                  <a:latin typeface="Cambria Math" panose="02040503050406030204" pitchFamily="18" charset="0"/>
                                </a:rPr>
                                <m:t>𝐹</m:t>
                              </m:r>
                              <m:d>
                                <m:dPr>
                                  <m:ctrlPr>
                                    <a:rPr lang="fr-FR" b="0" i="1" smtClean="0">
                                      <a:latin typeface="Cambria Math" panose="02040503050406030204" pitchFamily="18" charset="0"/>
                                    </a:rPr>
                                  </m:ctrlPr>
                                </m:dPr>
                                <m:e>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e>
                              </m:d>
                              <m:r>
                                <a:rPr lang="fr-FR" b="0" i="1" smtClean="0">
                                  <a:latin typeface="Cambria Math" panose="02040503050406030204" pitchFamily="18" charset="0"/>
                                </a:rPr>
                                <m:t>=</m:t>
                              </m:r>
                              <m:r>
                                <a:rPr lang="fr-FR" b="0" i="1" smtClean="0">
                                  <a:latin typeface="Cambria Math" panose="02040503050406030204" pitchFamily="18" charset="0"/>
                                </a:rPr>
                                <m:t>𝑃</m:t>
                              </m:r>
                              <m:r>
                                <a:rPr lang="fr-FR" b="0" i="1" smtClean="0">
                                  <a:latin typeface="Cambria Math" panose="02040503050406030204" pitchFamily="18" charset="0"/>
                                </a:rPr>
                                <m:t>(</m:t>
                              </m:r>
                              <m:r>
                                <a:rPr lang="fr-FR" b="0" i="1" smtClean="0">
                                  <a:latin typeface="Cambria Math" panose="02040503050406030204" pitchFamily="18" charset="0"/>
                                </a:rPr>
                                <m:t>𝑋</m:t>
                              </m:r>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𝑥</m:t>
                                  </m:r>
                                </m:e>
                                <m:sub>
                                  <m:r>
                                    <a:rPr lang="fr-FR" b="0" i="1" smtClean="0">
                                      <a:latin typeface="Cambria Math" panose="02040503050406030204" pitchFamily="18" charset="0"/>
                                    </a:rPr>
                                    <m:t>𝑖</m:t>
                                  </m:r>
                                </m:sub>
                              </m:sSub>
                            </m:oMath>
                          </a14:m>
                          <a:r>
                            <a:rPr lang="fr-FR" dirty="0"/>
                            <a:t>)</a:t>
                          </a:r>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1</m:t>
                                    </m:r>
                                  </m:num>
                                  <m:den>
                                    <m:r>
                                      <a:rPr lang="fr-FR" sz="1800" b="0" i="1" smtClean="0">
                                        <a:latin typeface="Cambria Math" panose="02040503050406030204" pitchFamily="18" charset="0"/>
                                      </a:rPr>
                                      <m:t>36</m:t>
                                    </m:r>
                                  </m:den>
                                </m:f>
                              </m:oMath>
                            </m:oMathPara>
                          </a14:m>
                          <a:endParaRPr lang="fr-FR" sz="1800"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3</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6</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10</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15</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21</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26</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30</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33</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35</m:t>
                                    </m:r>
                                  </m:num>
                                  <m:den>
                                    <m:r>
                                      <a:rPr lang="fr-FR" sz="1800" b="0" i="1" smtClean="0">
                                        <a:latin typeface="Cambria Math" panose="02040503050406030204" pitchFamily="18" charset="0"/>
                                      </a:rPr>
                                      <m:t>36</m:t>
                                    </m:r>
                                  </m:den>
                                </m:f>
                              </m:oMath>
                            </m:oMathPara>
                          </a14:m>
                          <a:endParaRPr lang="fr-FR" dirty="0"/>
                        </a:p>
                      </a:txBody>
                      <a:tcPr/>
                    </a:tc>
                    <a:tc>
                      <a:txBody>
                        <a:bodyPr/>
                        <a:lstStyle/>
                        <a:p>
                          <a:pPr/>
                          <a14:m>
                            <m:oMathPara xmlns:m="http://schemas.openxmlformats.org/officeDocument/2006/math">
                              <m:oMathParaPr>
                                <m:jc m:val="centerGroup"/>
                              </m:oMathParaPr>
                              <m:oMath xmlns:m="http://schemas.openxmlformats.org/officeDocument/2006/math">
                                <m:f>
                                  <m:fPr>
                                    <m:ctrlPr>
                                      <a:rPr lang="fr-FR" sz="1800" i="1" smtClean="0">
                                        <a:latin typeface="Cambria Math" panose="02040503050406030204" pitchFamily="18" charset="0"/>
                                      </a:rPr>
                                    </m:ctrlPr>
                                  </m:fPr>
                                  <m:num>
                                    <m:r>
                                      <a:rPr lang="fr-FR" sz="1800" b="0" i="1" smtClean="0">
                                        <a:latin typeface="Cambria Math" panose="02040503050406030204" pitchFamily="18" charset="0"/>
                                      </a:rPr>
                                      <m:t>36</m:t>
                                    </m:r>
                                  </m:num>
                                  <m:den>
                                    <m:r>
                                      <a:rPr lang="fr-FR" sz="1800" b="0" i="1" smtClean="0">
                                        <a:latin typeface="Cambria Math" panose="02040503050406030204" pitchFamily="18" charset="0"/>
                                      </a:rPr>
                                      <m:t>36</m:t>
                                    </m:r>
                                  </m:den>
                                </m:f>
                                <m:r>
                                  <a:rPr lang="fr-FR" sz="1800" b="0" i="1" smtClean="0">
                                    <a:latin typeface="Cambria Math" panose="02040503050406030204" pitchFamily="18" charset="0"/>
                                  </a:rPr>
                                  <m:t>=1</m:t>
                                </m:r>
                              </m:oMath>
                            </m:oMathPara>
                          </a14:m>
                          <a:endParaRPr lang="fr-FR" dirty="0"/>
                        </a:p>
                      </a:txBody>
                      <a:tcPr/>
                    </a:tc>
                    <a:extLst>
                      <a:ext uri="{0D108BD9-81ED-4DB2-BD59-A6C34878D82A}">
                        <a16:rowId xmlns:a16="http://schemas.microsoft.com/office/drawing/2014/main" val="504872660"/>
                      </a:ext>
                    </a:extLst>
                  </a:tr>
                </a:tbl>
              </a:graphicData>
            </a:graphic>
          </p:graphicFrame>
        </mc:Choice>
        <mc:Fallback xmlns="">
          <p:graphicFrame>
            <p:nvGraphicFramePr>
              <p:cNvPr id="7" name="Tableau 7">
                <a:extLst>
                  <a:ext uri="{FF2B5EF4-FFF2-40B4-BE49-F238E27FC236}">
                    <a16:creationId xmlns:a16="http://schemas.microsoft.com/office/drawing/2014/main" id="{1B50475E-AC5F-4F2F-A911-33A7CA26902D}"/>
                  </a:ext>
                </a:extLst>
              </p:cNvPr>
              <p:cNvGraphicFramePr>
                <a:graphicFrameLocks noGrp="1"/>
              </p:cNvGraphicFramePr>
              <p:nvPr>
                <p:extLst>
                  <p:ext uri="{D42A27DB-BD31-4B8C-83A1-F6EECF244321}">
                    <p14:modId xmlns:p14="http://schemas.microsoft.com/office/powerpoint/2010/main" val="4170833506"/>
                  </p:ext>
                </p:extLst>
              </p:nvPr>
            </p:nvGraphicFramePr>
            <p:xfrm>
              <a:off x="762000" y="2057400"/>
              <a:ext cx="11354817" cy="1931595"/>
            </p:xfrm>
            <a:graphic>
              <a:graphicData uri="http://schemas.openxmlformats.org/drawingml/2006/table">
                <a:tbl>
                  <a:tblPr firstRow="1" bandRow="1">
                    <a:tableStyleId>{5C22544A-7EE6-4342-B048-85BDC9FD1C3A}</a:tableStyleId>
                  </a:tblPr>
                  <a:tblGrid>
                    <a:gridCol w="1841559">
                      <a:extLst>
                        <a:ext uri="{9D8B030D-6E8A-4147-A177-3AD203B41FA5}">
                          <a16:colId xmlns:a16="http://schemas.microsoft.com/office/drawing/2014/main" val="2217255"/>
                        </a:ext>
                      </a:extLst>
                    </a:gridCol>
                    <a:gridCol w="848681">
                      <a:extLst>
                        <a:ext uri="{9D8B030D-6E8A-4147-A177-3AD203B41FA5}">
                          <a16:colId xmlns:a16="http://schemas.microsoft.com/office/drawing/2014/main" val="3236098281"/>
                        </a:ext>
                      </a:extLst>
                    </a:gridCol>
                    <a:gridCol w="842006">
                      <a:extLst>
                        <a:ext uri="{9D8B030D-6E8A-4147-A177-3AD203B41FA5}">
                          <a16:colId xmlns:a16="http://schemas.microsoft.com/office/drawing/2014/main" val="3645708816"/>
                        </a:ext>
                      </a:extLst>
                    </a:gridCol>
                    <a:gridCol w="842006">
                      <a:extLst>
                        <a:ext uri="{9D8B030D-6E8A-4147-A177-3AD203B41FA5}">
                          <a16:colId xmlns:a16="http://schemas.microsoft.com/office/drawing/2014/main" val="3650147421"/>
                        </a:ext>
                      </a:extLst>
                    </a:gridCol>
                    <a:gridCol w="842006">
                      <a:extLst>
                        <a:ext uri="{9D8B030D-6E8A-4147-A177-3AD203B41FA5}">
                          <a16:colId xmlns:a16="http://schemas.microsoft.com/office/drawing/2014/main" val="1734245122"/>
                        </a:ext>
                      </a:extLst>
                    </a:gridCol>
                    <a:gridCol w="842006">
                      <a:extLst>
                        <a:ext uri="{9D8B030D-6E8A-4147-A177-3AD203B41FA5}">
                          <a16:colId xmlns:a16="http://schemas.microsoft.com/office/drawing/2014/main" val="136435480"/>
                        </a:ext>
                      </a:extLst>
                    </a:gridCol>
                    <a:gridCol w="842006">
                      <a:extLst>
                        <a:ext uri="{9D8B030D-6E8A-4147-A177-3AD203B41FA5}">
                          <a16:colId xmlns:a16="http://schemas.microsoft.com/office/drawing/2014/main" val="2969109985"/>
                        </a:ext>
                      </a:extLst>
                    </a:gridCol>
                    <a:gridCol w="842006">
                      <a:extLst>
                        <a:ext uri="{9D8B030D-6E8A-4147-A177-3AD203B41FA5}">
                          <a16:colId xmlns:a16="http://schemas.microsoft.com/office/drawing/2014/main" val="3412970972"/>
                        </a:ext>
                      </a:extLst>
                    </a:gridCol>
                    <a:gridCol w="842006">
                      <a:extLst>
                        <a:ext uri="{9D8B030D-6E8A-4147-A177-3AD203B41FA5}">
                          <a16:colId xmlns:a16="http://schemas.microsoft.com/office/drawing/2014/main" val="529876518"/>
                        </a:ext>
                      </a:extLst>
                    </a:gridCol>
                    <a:gridCol w="842006">
                      <a:extLst>
                        <a:ext uri="{9D8B030D-6E8A-4147-A177-3AD203B41FA5}">
                          <a16:colId xmlns:a16="http://schemas.microsoft.com/office/drawing/2014/main" val="1383754567"/>
                        </a:ext>
                      </a:extLst>
                    </a:gridCol>
                    <a:gridCol w="842006">
                      <a:extLst>
                        <a:ext uri="{9D8B030D-6E8A-4147-A177-3AD203B41FA5}">
                          <a16:colId xmlns:a16="http://schemas.microsoft.com/office/drawing/2014/main" val="4202035511"/>
                        </a:ext>
                      </a:extLst>
                    </a:gridCol>
                    <a:gridCol w="1086523">
                      <a:extLst>
                        <a:ext uri="{9D8B030D-6E8A-4147-A177-3AD203B41FA5}">
                          <a16:colId xmlns:a16="http://schemas.microsoft.com/office/drawing/2014/main" val="2144618608"/>
                        </a:ext>
                      </a:extLst>
                    </a:gridCol>
                  </a:tblGrid>
                  <a:tr h="609334">
                    <a:tc>
                      <a:txBody>
                        <a:bodyPr/>
                        <a:lstStyle/>
                        <a:p>
                          <a:endParaRPr lang="fr-FR"/>
                        </a:p>
                      </a:txBody>
                      <a:tcPr>
                        <a:blipFill>
                          <a:blip r:embed="rId4"/>
                          <a:stretch>
                            <a:fillRect l="-662" t="-1000" r="-518212" b="-220000"/>
                          </a:stretch>
                        </a:blipFill>
                      </a:tcPr>
                    </a:tc>
                    <a:tc>
                      <a:txBody>
                        <a:bodyPr/>
                        <a:lstStyle/>
                        <a:p>
                          <a:pPr algn="ctr"/>
                          <a:r>
                            <a:rPr lang="fr-FR" dirty="0"/>
                            <a:t>2</a:t>
                          </a:r>
                        </a:p>
                      </a:txBody>
                      <a:tcPr/>
                    </a:tc>
                    <a:tc>
                      <a:txBody>
                        <a:bodyPr/>
                        <a:lstStyle/>
                        <a:p>
                          <a:pPr algn="ctr"/>
                          <a:r>
                            <a:rPr lang="fr-FR" dirty="0"/>
                            <a:t>3</a:t>
                          </a:r>
                        </a:p>
                      </a:txBody>
                      <a:tcPr/>
                    </a:tc>
                    <a:tc>
                      <a:txBody>
                        <a:bodyPr/>
                        <a:lstStyle/>
                        <a:p>
                          <a:pPr algn="ctr"/>
                          <a:r>
                            <a:rPr lang="fr-FR" dirty="0"/>
                            <a:t>4</a:t>
                          </a:r>
                        </a:p>
                      </a:txBody>
                      <a:tcPr/>
                    </a:tc>
                    <a:tc>
                      <a:txBody>
                        <a:bodyPr/>
                        <a:lstStyle/>
                        <a:p>
                          <a:pPr algn="ctr"/>
                          <a:r>
                            <a:rPr lang="fr-FR" dirty="0"/>
                            <a:t>5</a:t>
                          </a:r>
                        </a:p>
                      </a:txBody>
                      <a:tcPr/>
                    </a:tc>
                    <a:tc>
                      <a:txBody>
                        <a:bodyPr/>
                        <a:lstStyle/>
                        <a:p>
                          <a:pPr algn="ctr"/>
                          <a:r>
                            <a:rPr lang="fr-FR" dirty="0"/>
                            <a:t>6</a:t>
                          </a:r>
                        </a:p>
                      </a:txBody>
                      <a:tcPr/>
                    </a:tc>
                    <a:tc>
                      <a:txBody>
                        <a:bodyPr/>
                        <a:lstStyle/>
                        <a:p>
                          <a:pPr algn="ctr"/>
                          <a:r>
                            <a:rPr lang="fr-FR" dirty="0"/>
                            <a:t>7</a:t>
                          </a:r>
                        </a:p>
                      </a:txBody>
                      <a:tcPr/>
                    </a:tc>
                    <a:tc>
                      <a:txBody>
                        <a:bodyPr/>
                        <a:lstStyle/>
                        <a:p>
                          <a:pPr algn="ctr"/>
                          <a:r>
                            <a:rPr lang="fr-FR" dirty="0"/>
                            <a:t>8</a:t>
                          </a:r>
                        </a:p>
                      </a:txBody>
                      <a:tcPr/>
                    </a:tc>
                    <a:tc>
                      <a:txBody>
                        <a:bodyPr/>
                        <a:lstStyle/>
                        <a:p>
                          <a:pPr algn="ctr"/>
                          <a:r>
                            <a:rPr lang="fr-FR" dirty="0"/>
                            <a:t>9</a:t>
                          </a:r>
                        </a:p>
                      </a:txBody>
                      <a:tcPr/>
                    </a:tc>
                    <a:tc>
                      <a:txBody>
                        <a:bodyPr/>
                        <a:lstStyle/>
                        <a:p>
                          <a:pPr algn="ctr"/>
                          <a:r>
                            <a:rPr lang="fr-FR" dirty="0"/>
                            <a:t>10</a:t>
                          </a:r>
                        </a:p>
                      </a:txBody>
                      <a:tcPr/>
                    </a:tc>
                    <a:tc>
                      <a:txBody>
                        <a:bodyPr/>
                        <a:lstStyle/>
                        <a:p>
                          <a:pPr algn="ctr"/>
                          <a:r>
                            <a:rPr lang="fr-FR" dirty="0"/>
                            <a:t>11</a:t>
                          </a:r>
                        </a:p>
                      </a:txBody>
                      <a:tcPr/>
                    </a:tc>
                    <a:tc>
                      <a:txBody>
                        <a:bodyPr/>
                        <a:lstStyle/>
                        <a:p>
                          <a:pPr algn="ctr"/>
                          <a:r>
                            <a:rPr lang="fr-FR" dirty="0"/>
                            <a:t>12</a:t>
                          </a:r>
                        </a:p>
                      </a:txBody>
                      <a:tcPr/>
                    </a:tc>
                    <a:extLst>
                      <a:ext uri="{0D108BD9-81ED-4DB2-BD59-A6C34878D82A}">
                        <a16:rowId xmlns:a16="http://schemas.microsoft.com/office/drawing/2014/main" val="1403850898"/>
                      </a:ext>
                    </a:extLst>
                  </a:tr>
                  <a:tr h="709930">
                    <a:tc>
                      <a:txBody>
                        <a:bodyPr/>
                        <a:lstStyle/>
                        <a:p>
                          <a:endParaRPr lang="fr-FR"/>
                        </a:p>
                      </a:txBody>
                      <a:tcPr>
                        <a:blipFill>
                          <a:blip r:embed="rId4"/>
                          <a:stretch>
                            <a:fillRect l="-662" t="-86325" r="-518212" b="-88034"/>
                          </a:stretch>
                        </a:blipFill>
                      </a:tcPr>
                    </a:tc>
                    <a:tc>
                      <a:txBody>
                        <a:bodyPr/>
                        <a:lstStyle/>
                        <a:p>
                          <a:endParaRPr lang="fr-FR"/>
                        </a:p>
                      </a:txBody>
                      <a:tcPr>
                        <a:blipFill>
                          <a:blip r:embed="rId4"/>
                          <a:stretch>
                            <a:fillRect l="-218705" t="-86325" r="-1025899" b="-88034"/>
                          </a:stretch>
                        </a:blipFill>
                      </a:tcPr>
                    </a:tc>
                    <a:tc>
                      <a:txBody>
                        <a:bodyPr/>
                        <a:lstStyle/>
                        <a:p>
                          <a:endParaRPr lang="fr-FR"/>
                        </a:p>
                      </a:txBody>
                      <a:tcPr>
                        <a:blipFill>
                          <a:blip r:embed="rId4"/>
                          <a:stretch>
                            <a:fillRect l="-318705" t="-86325" r="-925899" b="-88034"/>
                          </a:stretch>
                        </a:blipFill>
                      </a:tcPr>
                    </a:tc>
                    <a:tc>
                      <a:txBody>
                        <a:bodyPr/>
                        <a:lstStyle/>
                        <a:p>
                          <a:endParaRPr lang="fr-FR"/>
                        </a:p>
                      </a:txBody>
                      <a:tcPr>
                        <a:blipFill>
                          <a:blip r:embed="rId4"/>
                          <a:stretch>
                            <a:fillRect l="-421739" t="-86325" r="-832609" b="-88034"/>
                          </a:stretch>
                        </a:blipFill>
                      </a:tcPr>
                    </a:tc>
                    <a:tc>
                      <a:txBody>
                        <a:bodyPr/>
                        <a:lstStyle/>
                        <a:p>
                          <a:endParaRPr lang="fr-FR"/>
                        </a:p>
                      </a:txBody>
                      <a:tcPr>
                        <a:blipFill>
                          <a:blip r:embed="rId4"/>
                          <a:stretch>
                            <a:fillRect l="-521739" t="-86325" r="-732609" b="-88034"/>
                          </a:stretch>
                        </a:blipFill>
                      </a:tcPr>
                    </a:tc>
                    <a:tc>
                      <a:txBody>
                        <a:bodyPr/>
                        <a:lstStyle/>
                        <a:p>
                          <a:endParaRPr lang="fr-FR"/>
                        </a:p>
                      </a:txBody>
                      <a:tcPr>
                        <a:blipFill>
                          <a:blip r:embed="rId4"/>
                          <a:stretch>
                            <a:fillRect l="-621739" t="-86325" r="-632609" b="-88034"/>
                          </a:stretch>
                        </a:blipFill>
                      </a:tcPr>
                    </a:tc>
                    <a:tc>
                      <a:txBody>
                        <a:bodyPr/>
                        <a:lstStyle/>
                        <a:p>
                          <a:endParaRPr lang="fr-FR"/>
                        </a:p>
                      </a:txBody>
                      <a:tcPr>
                        <a:blipFill>
                          <a:blip r:embed="rId4"/>
                          <a:stretch>
                            <a:fillRect l="-721739" t="-86325" r="-532609" b="-88034"/>
                          </a:stretch>
                        </a:blipFill>
                      </a:tcPr>
                    </a:tc>
                    <a:tc>
                      <a:txBody>
                        <a:bodyPr/>
                        <a:lstStyle/>
                        <a:p>
                          <a:endParaRPr lang="fr-FR"/>
                        </a:p>
                      </a:txBody>
                      <a:tcPr>
                        <a:blipFill>
                          <a:blip r:embed="rId4"/>
                          <a:stretch>
                            <a:fillRect l="-821739" t="-86325" r="-432609" b="-88034"/>
                          </a:stretch>
                        </a:blipFill>
                      </a:tcPr>
                    </a:tc>
                    <a:tc>
                      <a:txBody>
                        <a:bodyPr/>
                        <a:lstStyle/>
                        <a:p>
                          <a:endParaRPr lang="fr-FR"/>
                        </a:p>
                      </a:txBody>
                      <a:tcPr>
                        <a:blipFill>
                          <a:blip r:embed="rId4"/>
                          <a:stretch>
                            <a:fillRect l="-921739" t="-86325" r="-332609" b="-88034"/>
                          </a:stretch>
                        </a:blipFill>
                      </a:tcPr>
                    </a:tc>
                    <a:tc>
                      <a:txBody>
                        <a:bodyPr/>
                        <a:lstStyle/>
                        <a:p>
                          <a:endParaRPr lang="fr-FR"/>
                        </a:p>
                      </a:txBody>
                      <a:tcPr>
                        <a:blipFill>
                          <a:blip r:embed="rId4"/>
                          <a:stretch>
                            <a:fillRect l="-1014388" t="-86325" r="-230216" b="-88034"/>
                          </a:stretch>
                        </a:blipFill>
                      </a:tcPr>
                    </a:tc>
                    <a:tc>
                      <a:txBody>
                        <a:bodyPr/>
                        <a:lstStyle/>
                        <a:p>
                          <a:endParaRPr lang="fr-FR"/>
                        </a:p>
                      </a:txBody>
                      <a:tcPr>
                        <a:blipFill>
                          <a:blip r:embed="rId4"/>
                          <a:stretch>
                            <a:fillRect l="-1122464" t="-86325" r="-131884" b="-88034"/>
                          </a:stretch>
                        </a:blipFill>
                      </a:tcPr>
                    </a:tc>
                    <a:tc>
                      <a:txBody>
                        <a:bodyPr/>
                        <a:lstStyle/>
                        <a:p>
                          <a:endParaRPr lang="fr-FR"/>
                        </a:p>
                      </a:txBody>
                      <a:tcPr>
                        <a:blipFill>
                          <a:blip r:embed="rId4"/>
                          <a:stretch>
                            <a:fillRect l="-947753" t="-86325" r="-2247" b="-88034"/>
                          </a:stretch>
                        </a:blipFill>
                      </a:tcPr>
                    </a:tc>
                    <a:extLst>
                      <a:ext uri="{0D108BD9-81ED-4DB2-BD59-A6C34878D82A}">
                        <a16:rowId xmlns:a16="http://schemas.microsoft.com/office/drawing/2014/main" val="2323312046"/>
                      </a:ext>
                    </a:extLst>
                  </a:tr>
                  <a:tr h="612331">
                    <a:tc>
                      <a:txBody>
                        <a:bodyPr/>
                        <a:lstStyle/>
                        <a:p>
                          <a:endParaRPr lang="fr-FR"/>
                        </a:p>
                      </a:txBody>
                      <a:tcPr>
                        <a:blipFill>
                          <a:blip r:embed="rId4"/>
                          <a:stretch>
                            <a:fillRect l="-662" t="-215842" r="-518212" b="-1980"/>
                          </a:stretch>
                        </a:blipFill>
                      </a:tcPr>
                    </a:tc>
                    <a:tc>
                      <a:txBody>
                        <a:bodyPr/>
                        <a:lstStyle/>
                        <a:p>
                          <a:endParaRPr lang="fr-FR"/>
                        </a:p>
                      </a:txBody>
                      <a:tcPr>
                        <a:blipFill>
                          <a:blip r:embed="rId4"/>
                          <a:stretch>
                            <a:fillRect l="-218705" t="-215842" r="-1025899" b="-1980"/>
                          </a:stretch>
                        </a:blipFill>
                      </a:tcPr>
                    </a:tc>
                    <a:tc>
                      <a:txBody>
                        <a:bodyPr/>
                        <a:lstStyle/>
                        <a:p>
                          <a:endParaRPr lang="fr-FR"/>
                        </a:p>
                      </a:txBody>
                      <a:tcPr>
                        <a:blipFill>
                          <a:blip r:embed="rId4"/>
                          <a:stretch>
                            <a:fillRect l="-318705" t="-215842" r="-925899" b="-1980"/>
                          </a:stretch>
                        </a:blipFill>
                      </a:tcPr>
                    </a:tc>
                    <a:tc>
                      <a:txBody>
                        <a:bodyPr/>
                        <a:lstStyle/>
                        <a:p>
                          <a:endParaRPr lang="fr-FR"/>
                        </a:p>
                      </a:txBody>
                      <a:tcPr>
                        <a:blipFill>
                          <a:blip r:embed="rId4"/>
                          <a:stretch>
                            <a:fillRect l="-421739" t="-215842" r="-832609" b="-1980"/>
                          </a:stretch>
                        </a:blipFill>
                      </a:tcPr>
                    </a:tc>
                    <a:tc>
                      <a:txBody>
                        <a:bodyPr/>
                        <a:lstStyle/>
                        <a:p>
                          <a:endParaRPr lang="fr-FR"/>
                        </a:p>
                      </a:txBody>
                      <a:tcPr>
                        <a:blipFill>
                          <a:blip r:embed="rId4"/>
                          <a:stretch>
                            <a:fillRect l="-521739" t="-215842" r="-732609" b="-1980"/>
                          </a:stretch>
                        </a:blipFill>
                      </a:tcPr>
                    </a:tc>
                    <a:tc>
                      <a:txBody>
                        <a:bodyPr/>
                        <a:lstStyle/>
                        <a:p>
                          <a:endParaRPr lang="fr-FR"/>
                        </a:p>
                      </a:txBody>
                      <a:tcPr>
                        <a:blipFill>
                          <a:blip r:embed="rId4"/>
                          <a:stretch>
                            <a:fillRect l="-621739" t="-215842" r="-632609" b="-1980"/>
                          </a:stretch>
                        </a:blipFill>
                      </a:tcPr>
                    </a:tc>
                    <a:tc>
                      <a:txBody>
                        <a:bodyPr/>
                        <a:lstStyle/>
                        <a:p>
                          <a:endParaRPr lang="fr-FR"/>
                        </a:p>
                      </a:txBody>
                      <a:tcPr>
                        <a:blipFill>
                          <a:blip r:embed="rId4"/>
                          <a:stretch>
                            <a:fillRect l="-721739" t="-215842" r="-532609" b="-1980"/>
                          </a:stretch>
                        </a:blipFill>
                      </a:tcPr>
                    </a:tc>
                    <a:tc>
                      <a:txBody>
                        <a:bodyPr/>
                        <a:lstStyle/>
                        <a:p>
                          <a:endParaRPr lang="fr-FR"/>
                        </a:p>
                      </a:txBody>
                      <a:tcPr>
                        <a:blipFill>
                          <a:blip r:embed="rId4"/>
                          <a:stretch>
                            <a:fillRect l="-821739" t="-215842" r="-432609" b="-1980"/>
                          </a:stretch>
                        </a:blipFill>
                      </a:tcPr>
                    </a:tc>
                    <a:tc>
                      <a:txBody>
                        <a:bodyPr/>
                        <a:lstStyle/>
                        <a:p>
                          <a:endParaRPr lang="fr-FR"/>
                        </a:p>
                      </a:txBody>
                      <a:tcPr>
                        <a:blipFill>
                          <a:blip r:embed="rId4"/>
                          <a:stretch>
                            <a:fillRect l="-921739" t="-215842" r="-332609" b="-1980"/>
                          </a:stretch>
                        </a:blipFill>
                      </a:tcPr>
                    </a:tc>
                    <a:tc>
                      <a:txBody>
                        <a:bodyPr/>
                        <a:lstStyle/>
                        <a:p>
                          <a:endParaRPr lang="fr-FR"/>
                        </a:p>
                      </a:txBody>
                      <a:tcPr>
                        <a:blipFill>
                          <a:blip r:embed="rId4"/>
                          <a:stretch>
                            <a:fillRect l="-1014388" t="-215842" r="-230216" b="-1980"/>
                          </a:stretch>
                        </a:blipFill>
                      </a:tcPr>
                    </a:tc>
                    <a:tc>
                      <a:txBody>
                        <a:bodyPr/>
                        <a:lstStyle/>
                        <a:p>
                          <a:endParaRPr lang="fr-FR"/>
                        </a:p>
                      </a:txBody>
                      <a:tcPr>
                        <a:blipFill>
                          <a:blip r:embed="rId4"/>
                          <a:stretch>
                            <a:fillRect l="-1122464" t="-215842" r="-131884" b="-1980"/>
                          </a:stretch>
                        </a:blipFill>
                      </a:tcPr>
                    </a:tc>
                    <a:tc>
                      <a:txBody>
                        <a:bodyPr/>
                        <a:lstStyle/>
                        <a:p>
                          <a:endParaRPr lang="fr-FR"/>
                        </a:p>
                      </a:txBody>
                      <a:tcPr>
                        <a:blipFill>
                          <a:blip r:embed="rId4"/>
                          <a:stretch>
                            <a:fillRect l="-947753" t="-215842" r="-2247" b="-1980"/>
                          </a:stretch>
                        </a:blipFill>
                      </a:tcPr>
                    </a:tc>
                    <a:extLst>
                      <a:ext uri="{0D108BD9-81ED-4DB2-BD59-A6C34878D82A}">
                        <a16:rowId xmlns:a16="http://schemas.microsoft.com/office/drawing/2014/main" val="504872660"/>
                      </a:ext>
                    </a:extLst>
                  </a:tr>
                </a:tbl>
              </a:graphicData>
            </a:graphic>
          </p:graphicFrame>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2"/>
          <p:cNvSpPr/>
          <p:nvPr/>
        </p:nvSpPr>
        <p:spPr>
          <a:xfrm>
            <a:off x="914400" y="159722"/>
            <a:ext cx="422833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
        <p:nvSpPr>
          <p:cNvPr id="357" name="Google Shape;357;p32"/>
          <p:cNvSpPr txBox="1">
            <a:spLocks noGrp="1"/>
          </p:cNvSpPr>
          <p:nvPr>
            <p:ph type="title"/>
          </p:nvPr>
        </p:nvSpPr>
        <p:spPr>
          <a:xfrm>
            <a:off x="902368" y="883166"/>
            <a:ext cx="105890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Epreuve de Bernoulli</a:t>
            </a:r>
            <a:endParaRPr/>
          </a:p>
        </p:txBody>
      </p:sp>
      <p:sp>
        <p:nvSpPr>
          <p:cNvPr id="358" name="Google Shape;358;p32"/>
          <p:cNvSpPr txBox="1"/>
          <p:nvPr/>
        </p:nvSpPr>
        <p:spPr>
          <a:xfrm>
            <a:off x="1049867" y="1490441"/>
            <a:ext cx="11277600" cy="2123658"/>
          </a:xfrm>
          <a:prstGeom prst="rect">
            <a:avLst/>
          </a:prstGeom>
          <a:blipFill rotWithShape="1">
            <a:blip r:embed="rId3">
              <a:alphaModFix/>
            </a:blip>
            <a:stretch>
              <a:fillRect l="-809" t="-22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59" name="Google Shape;359;p32"/>
          <p:cNvSpPr txBox="1"/>
          <p:nvPr/>
        </p:nvSpPr>
        <p:spPr>
          <a:xfrm>
            <a:off x="2677574" y="3069355"/>
            <a:ext cx="8839200" cy="461665"/>
          </a:xfrm>
          <a:prstGeom prst="rect">
            <a:avLst/>
          </a:prstGeom>
          <a:blipFill rotWithShape="1">
            <a:blip r:embed="rId4">
              <a:alphaModFix/>
            </a:blip>
            <a:stretch>
              <a:fillRect l="-1033" t="-10666" b="-3066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60" name="Google Shape;360;p32"/>
          <p:cNvSpPr txBox="1"/>
          <p:nvPr/>
        </p:nvSpPr>
        <p:spPr>
          <a:xfrm>
            <a:off x="2133600" y="2783102"/>
            <a:ext cx="10589006"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400" b="1" i="0">
                <a:solidFill>
                  <a:srgbClr val="7030A0"/>
                </a:solidFill>
                <a:latin typeface="Corbel"/>
                <a:ea typeface="Corbel"/>
                <a:cs typeface="Corbel"/>
                <a:sym typeface="Corbel"/>
              </a:rPr>
              <a:t>Exemple</a:t>
            </a:r>
            <a:endParaRPr/>
          </a:p>
        </p:txBody>
      </p:sp>
      <p:sp>
        <p:nvSpPr>
          <p:cNvPr id="361" name="Google Shape;361;p32"/>
          <p:cNvSpPr txBox="1"/>
          <p:nvPr/>
        </p:nvSpPr>
        <p:spPr>
          <a:xfrm>
            <a:off x="927768" y="4014208"/>
            <a:ext cx="1058900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800" b="1" i="0">
                <a:solidFill>
                  <a:srgbClr val="7030A0"/>
                </a:solidFill>
                <a:latin typeface="Corbel"/>
                <a:ea typeface="Corbel"/>
                <a:cs typeface="Corbel"/>
                <a:sym typeface="Corbel"/>
              </a:rPr>
              <a:t>Schéma de Bernoulli</a:t>
            </a:r>
            <a:endParaRPr/>
          </a:p>
        </p:txBody>
      </p:sp>
      <p:sp>
        <p:nvSpPr>
          <p:cNvPr id="362" name="Google Shape;362;p32"/>
          <p:cNvSpPr txBox="1"/>
          <p:nvPr/>
        </p:nvSpPr>
        <p:spPr>
          <a:xfrm>
            <a:off x="876968" y="4536562"/>
            <a:ext cx="10934032" cy="830997"/>
          </a:xfrm>
          <a:prstGeom prst="rect">
            <a:avLst/>
          </a:prstGeom>
          <a:blipFill rotWithShape="1">
            <a:blip r:embed="rId5">
              <a:alphaModFix/>
            </a:blip>
            <a:stretch>
              <a:fillRect l="-891" t="-5837" r="-834" b="-1532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63" name="Google Shape;363;p32"/>
          <p:cNvSpPr txBox="1"/>
          <p:nvPr/>
        </p:nvSpPr>
        <p:spPr>
          <a:xfrm>
            <a:off x="2895600" y="5828777"/>
            <a:ext cx="9067800" cy="830997"/>
          </a:xfrm>
          <a:prstGeom prst="rect">
            <a:avLst/>
          </a:prstGeom>
          <a:blipFill rotWithShape="1">
            <a:blip r:embed="rId6">
              <a:alphaModFix/>
            </a:blip>
            <a:stretch>
              <a:fillRect l="-1007" t="-5881" r="-1276" b="-161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64" name="Google Shape;364;p32"/>
          <p:cNvSpPr txBox="1"/>
          <p:nvPr/>
        </p:nvSpPr>
        <p:spPr>
          <a:xfrm>
            <a:off x="2351626" y="5542524"/>
            <a:ext cx="10589006"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400" b="1" i="0">
                <a:solidFill>
                  <a:srgbClr val="7030A0"/>
                </a:solidFill>
                <a:latin typeface="Corbel"/>
                <a:ea typeface="Corbel"/>
                <a:cs typeface="Corbel"/>
                <a:sym typeface="Corbel"/>
              </a:rPr>
              <a:t>Exemple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3"/>
          <p:cNvSpPr txBox="1">
            <a:spLocks noGrp="1"/>
          </p:cNvSpPr>
          <p:nvPr>
            <p:ph type="title"/>
          </p:nvPr>
        </p:nvSpPr>
        <p:spPr>
          <a:xfrm>
            <a:off x="973783" y="957097"/>
            <a:ext cx="8239887" cy="44307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None/>
            </a:pPr>
            <a:r>
              <a:rPr lang="fr-FR" sz="2800">
                <a:solidFill>
                  <a:srgbClr val="7030A0"/>
                </a:solidFill>
              </a:rPr>
              <a:t>Loi binomiale</a:t>
            </a:r>
            <a:endParaRPr sz="2800">
              <a:solidFill>
                <a:srgbClr val="7030A0"/>
              </a:solidFill>
            </a:endParaRPr>
          </a:p>
        </p:txBody>
      </p:sp>
      <p:sp>
        <p:nvSpPr>
          <p:cNvPr id="371" name="Google Shape;371;p33"/>
          <p:cNvSpPr txBox="1"/>
          <p:nvPr/>
        </p:nvSpPr>
        <p:spPr>
          <a:xfrm>
            <a:off x="971900" y="4854773"/>
            <a:ext cx="5462270" cy="966931"/>
          </a:xfrm>
          <a:prstGeom prst="rect">
            <a:avLst/>
          </a:prstGeom>
          <a:blipFill rotWithShape="1">
            <a:blip r:embed="rId3">
              <a:alphaModFix/>
            </a:blip>
            <a:stretch>
              <a:fillRect l="-2566" t="-3143" b="-1572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72" name="Google Shape;372;p33"/>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33</a:t>
            </a:fld>
            <a:endParaRPr/>
          </a:p>
        </p:txBody>
      </p:sp>
      <p:sp>
        <p:nvSpPr>
          <p:cNvPr id="373" name="Google Shape;373;p33"/>
          <p:cNvSpPr txBox="1"/>
          <p:nvPr/>
        </p:nvSpPr>
        <p:spPr>
          <a:xfrm>
            <a:off x="6553199" y="4988719"/>
            <a:ext cx="5462269" cy="628377"/>
          </a:xfrm>
          <a:prstGeom prst="rect">
            <a:avLst/>
          </a:prstGeom>
          <a:blipFill rotWithShape="1">
            <a:blip r:embed="rId4">
              <a:alphaModFix/>
            </a:blip>
            <a:stretch>
              <a:fillRect l="-1449" t="-9706" r="-2231" b="-252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74" name="Google Shape;374;p33"/>
          <p:cNvSpPr txBox="1"/>
          <p:nvPr/>
        </p:nvSpPr>
        <p:spPr>
          <a:xfrm>
            <a:off x="6034531" y="5674446"/>
            <a:ext cx="5964428" cy="1000274"/>
          </a:xfrm>
          <a:prstGeom prst="rect">
            <a:avLst/>
          </a:prstGeom>
          <a:blipFill rotWithShape="1">
            <a:blip r:embed="rId5">
              <a:alphaModFix/>
            </a:blip>
            <a:stretch>
              <a:fillRect t="-6096" r="-2963" b="-146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375" name="Google Shape;375;p33"/>
          <p:cNvGrpSpPr/>
          <p:nvPr/>
        </p:nvGrpSpPr>
        <p:grpSpPr>
          <a:xfrm>
            <a:off x="2414873" y="3049554"/>
            <a:ext cx="6329680" cy="1258678"/>
            <a:chOff x="2646425" y="1599547"/>
            <a:chExt cx="6329680" cy="1258678"/>
          </a:xfrm>
        </p:grpSpPr>
        <p:sp>
          <p:nvSpPr>
            <p:cNvPr id="376" name="Google Shape;376;p33"/>
            <p:cNvSpPr/>
            <p:nvPr/>
          </p:nvSpPr>
          <p:spPr>
            <a:xfrm>
              <a:off x="4836922" y="2243777"/>
              <a:ext cx="1828800" cy="0"/>
            </a:xfrm>
            <a:custGeom>
              <a:avLst/>
              <a:gdLst/>
              <a:ahLst/>
              <a:cxnLst/>
              <a:rect l="l" t="t" r="r" b="b"/>
              <a:pathLst>
                <a:path w="1828800" h="120000" extrusionOk="0">
                  <a:moveTo>
                    <a:pt x="0" y="0"/>
                  </a:moveTo>
                  <a:lnTo>
                    <a:pt x="1828800" y="0"/>
                  </a:lnTo>
                </a:path>
              </a:pathLst>
            </a:custGeom>
            <a:noFill/>
            <a:ln w="25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7" name="Google Shape;377;p33"/>
            <p:cNvSpPr txBox="1"/>
            <p:nvPr/>
          </p:nvSpPr>
          <p:spPr>
            <a:xfrm>
              <a:off x="2646425" y="1978993"/>
              <a:ext cx="2190497" cy="505908"/>
            </a:xfrm>
            <a:prstGeom prst="rect">
              <a:avLst/>
            </a:prstGeom>
            <a:blipFill rotWithShape="1">
              <a:blip r:embed="rId6">
                <a:alphaModFix/>
              </a:blip>
              <a:stretch>
                <a:fillRect l="-11141" t="-23169" r="-5569" b="-4877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78" name="Google Shape;378;p33"/>
            <p:cNvSpPr txBox="1"/>
            <p:nvPr/>
          </p:nvSpPr>
          <p:spPr>
            <a:xfrm>
              <a:off x="4638449" y="1599547"/>
              <a:ext cx="2135634" cy="1258678"/>
            </a:xfrm>
            <a:prstGeom prst="rect">
              <a:avLst/>
            </a:prstGeom>
            <a:blipFill rotWithShape="1">
              <a:blip r:embed="rId7">
                <a:alphaModFix/>
              </a:blip>
              <a:stretch>
                <a:fillRect r="-5999" b="-1787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79" name="Google Shape;379;p33"/>
            <p:cNvSpPr txBox="1"/>
            <p:nvPr/>
          </p:nvSpPr>
          <p:spPr>
            <a:xfrm>
              <a:off x="6730745" y="1957849"/>
              <a:ext cx="2245360" cy="514350"/>
            </a:xfrm>
            <a:prstGeom prst="rect">
              <a:avLst/>
            </a:prstGeom>
            <a:blipFill rotWithShape="1">
              <a:blip r:embed="rId8">
                <a:alphaModFix/>
              </a:blip>
              <a:stretch>
                <a:fillRect t="-26187" b="-4642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sp>
        <p:nvSpPr>
          <p:cNvPr id="380" name="Google Shape;380;p33"/>
          <p:cNvSpPr/>
          <p:nvPr/>
        </p:nvSpPr>
        <p:spPr>
          <a:xfrm>
            <a:off x="914400" y="159722"/>
            <a:ext cx="4467069"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381" name="Google Shape;381;p33"/>
          <p:cNvSpPr txBox="1"/>
          <p:nvPr/>
        </p:nvSpPr>
        <p:spPr>
          <a:xfrm>
            <a:off x="973783" y="1564731"/>
            <a:ext cx="10972800" cy="1526699"/>
          </a:xfrm>
          <a:prstGeom prst="rect">
            <a:avLst/>
          </a:prstGeom>
          <a:blipFill rotWithShape="1">
            <a:blip r:embed="rId9">
              <a:alphaModFix/>
            </a:blip>
            <a:stretch>
              <a:fillRect l="-1720" t="-2788" r="-1666" b="-111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4"/>
          <p:cNvSpPr txBox="1">
            <a:spLocks noGrp="1"/>
          </p:cNvSpPr>
          <p:nvPr>
            <p:ph type="title"/>
          </p:nvPr>
        </p:nvSpPr>
        <p:spPr>
          <a:xfrm>
            <a:off x="-1117705" y="752878"/>
            <a:ext cx="7561580" cy="520527"/>
          </a:xfrm>
          <a:prstGeom prst="rect">
            <a:avLst/>
          </a:prstGeom>
          <a:noFill/>
          <a:ln>
            <a:noFill/>
          </a:ln>
        </p:spPr>
        <p:txBody>
          <a:bodyPr spcFirstLastPara="1" wrap="square" lIns="0" tIns="12050" rIns="0" bIns="0" anchor="t" anchorCtr="0">
            <a:spAutoFit/>
          </a:bodyPr>
          <a:lstStyle/>
          <a:p>
            <a:pPr marL="0" lvl="0" indent="0" algn="ctr" rtl="0">
              <a:lnSpc>
                <a:spcPct val="154285"/>
              </a:lnSpc>
              <a:spcBef>
                <a:spcPts val="0"/>
              </a:spcBef>
              <a:spcAft>
                <a:spcPts val="0"/>
              </a:spcAft>
              <a:buNone/>
            </a:pPr>
            <a:r>
              <a:rPr lang="fr-FR" sz="2800">
                <a:solidFill>
                  <a:srgbClr val="7030A0"/>
                </a:solidFill>
              </a:rPr>
              <a:t>Loi binomiale : Exemple</a:t>
            </a:r>
            <a:endParaRPr sz="2800">
              <a:solidFill>
                <a:srgbClr val="7030A0"/>
              </a:solidFill>
            </a:endParaRPr>
          </a:p>
        </p:txBody>
      </p:sp>
      <p:sp>
        <p:nvSpPr>
          <p:cNvPr id="387" name="Google Shape;387;p34"/>
          <p:cNvSpPr txBox="1"/>
          <p:nvPr/>
        </p:nvSpPr>
        <p:spPr>
          <a:xfrm>
            <a:off x="1479479" y="1762358"/>
            <a:ext cx="6482080" cy="75148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endParaRPr sz="2400">
              <a:solidFill>
                <a:schemeClr val="dk1"/>
              </a:solidFill>
              <a:latin typeface="Arial"/>
              <a:ea typeface="Arial"/>
              <a:cs typeface="Arial"/>
              <a:sym typeface="Arial"/>
            </a:endParaRPr>
          </a:p>
          <a:p>
            <a:pPr marL="12700" marR="0" lvl="0" indent="0" algn="l" rtl="0">
              <a:spcBef>
                <a:spcPts val="5"/>
              </a:spcBef>
              <a:spcAft>
                <a:spcPts val="0"/>
              </a:spcAft>
              <a:buNone/>
            </a:pPr>
            <a:endParaRPr sz="2400">
              <a:solidFill>
                <a:schemeClr val="dk1"/>
              </a:solidFill>
              <a:latin typeface="Arial"/>
              <a:ea typeface="Arial"/>
              <a:cs typeface="Arial"/>
              <a:sym typeface="Arial"/>
            </a:endParaRPr>
          </a:p>
        </p:txBody>
      </p:sp>
      <p:sp>
        <p:nvSpPr>
          <p:cNvPr id="388" name="Google Shape;388;p34"/>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34</a:t>
            </a:fld>
            <a:endParaRPr/>
          </a:p>
        </p:txBody>
      </p:sp>
      <p:sp>
        <p:nvSpPr>
          <p:cNvPr id="389" name="Google Shape;389;p34"/>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390" name="Google Shape;390;p34"/>
          <p:cNvSpPr txBox="1"/>
          <p:nvPr/>
        </p:nvSpPr>
        <p:spPr>
          <a:xfrm>
            <a:off x="794732" y="1557787"/>
            <a:ext cx="10787667"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rgbClr val="202124"/>
                </a:solidFill>
                <a:latin typeface="Arial"/>
                <a:ea typeface="Arial"/>
                <a:cs typeface="Arial"/>
                <a:sym typeface="Arial"/>
              </a:rPr>
              <a:t>Soient un schéma de Bernoulli de 5 répétitions et 0.1 la probabilité de l’issue succès.  Quelle est la probabilité  d’obtenir exactement un succès?</a:t>
            </a:r>
            <a:endParaRPr sz="24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1" name="Google Shape;391;p34"/>
          <p:cNvSpPr/>
          <p:nvPr/>
        </p:nvSpPr>
        <p:spPr>
          <a:xfrm>
            <a:off x="914400" y="159722"/>
            <a:ext cx="4646951"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392" name="Google Shape;392;p34"/>
          <p:cNvSpPr txBox="1"/>
          <p:nvPr/>
        </p:nvSpPr>
        <p:spPr>
          <a:xfrm>
            <a:off x="1479479" y="3508256"/>
            <a:ext cx="3077574" cy="369332"/>
          </a:xfrm>
          <a:prstGeom prst="rect">
            <a:avLst/>
          </a:prstGeom>
          <a:blipFill rotWithShape="1">
            <a:blip r:embed="rId3">
              <a:alphaModFix/>
            </a:blip>
            <a:stretch>
              <a:fillRect l="-1979" r="-1781" b="-266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93" name="Google Shape;393;p34"/>
          <p:cNvSpPr txBox="1"/>
          <p:nvPr/>
        </p:nvSpPr>
        <p:spPr>
          <a:xfrm>
            <a:off x="3319418" y="4343400"/>
            <a:ext cx="2852512" cy="602344"/>
          </a:xfrm>
          <a:prstGeom prst="rect">
            <a:avLst/>
          </a:prstGeom>
          <a:blipFill rotWithShape="1">
            <a:blip r:embed="rId4">
              <a:alphaModFix/>
            </a:blip>
            <a:stretch>
              <a:fillRect l="-6635" t="-2039" b="-61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94" name="Google Shape;394;p34"/>
          <p:cNvSpPr txBox="1"/>
          <p:nvPr/>
        </p:nvSpPr>
        <p:spPr>
          <a:xfrm>
            <a:off x="6443875" y="4468829"/>
            <a:ext cx="2245360" cy="382797"/>
          </a:xfrm>
          <a:prstGeom prst="rect">
            <a:avLst/>
          </a:prstGeom>
          <a:blipFill rotWithShape="1">
            <a:blip r:embed="rId5">
              <a:alphaModFix/>
            </a:blip>
            <a:stretch>
              <a:fillRect l="-3803" t="-22221" b="-476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95" name="Google Shape;395;p34"/>
          <p:cNvSpPr txBox="1"/>
          <p:nvPr/>
        </p:nvSpPr>
        <p:spPr>
          <a:xfrm>
            <a:off x="4572000" y="5401772"/>
            <a:ext cx="4284699" cy="753604"/>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96" name="Google Shape;396;p34"/>
          <p:cNvSpPr txBox="1"/>
          <p:nvPr/>
        </p:nvSpPr>
        <p:spPr>
          <a:xfrm>
            <a:off x="4569163" y="6404088"/>
            <a:ext cx="3749424" cy="369332"/>
          </a:xfrm>
          <a:prstGeom prst="rect">
            <a:avLst/>
          </a:prstGeom>
          <a:blipFill rotWithShape="1">
            <a:blip r:embed="rId7">
              <a:alphaModFix/>
            </a:blip>
            <a:stretch>
              <a:fillRect l="-487" t="-1665" r="-1624" b="-83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397" name="Google Shape;397;p34"/>
          <p:cNvSpPr txBox="1"/>
          <p:nvPr/>
        </p:nvSpPr>
        <p:spPr>
          <a:xfrm>
            <a:off x="902368" y="2887141"/>
            <a:ext cx="10589006" cy="369332"/>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400" b="1" i="0">
                <a:solidFill>
                  <a:srgbClr val="7030A0"/>
                </a:solidFill>
                <a:latin typeface="Corbel"/>
                <a:ea typeface="Corbel"/>
                <a:cs typeface="Corbel"/>
                <a:sym typeface="Corbel"/>
              </a:rPr>
              <a:t>Correction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p35"/>
          <p:cNvSpPr txBox="1"/>
          <p:nvPr/>
        </p:nvSpPr>
        <p:spPr>
          <a:xfrm>
            <a:off x="2434845" y="1698702"/>
            <a:ext cx="7602855" cy="391795"/>
          </a:xfrm>
          <a:prstGeom prst="rect">
            <a:avLst/>
          </a:prstGeom>
          <a:noFill/>
          <a:ln>
            <a:noFill/>
          </a:ln>
        </p:spPr>
        <p:txBody>
          <a:bodyPr spcFirstLastPara="1" wrap="square" lIns="0" tIns="12700" rIns="0" bIns="0" anchor="t" anchorCtr="0">
            <a:spAutoFit/>
          </a:bodyPr>
          <a:lstStyle/>
          <a:p>
            <a:pPr marL="332740" marR="0" lvl="0" indent="-320675" algn="l" rtl="0">
              <a:spcBef>
                <a:spcPts val="0"/>
              </a:spcBef>
              <a:spcAft>
                <a:spcPts val="0"/>
              </a:spcAft>
              <a:buClr>
                <a:srgbClr val="3333CC"/>
              </a:buClr>
              <a:buSzPts val="1450"/>
              <a:buFont typeface="Noto Sans Symbols"/>
              <a:buChar char="■"/>
            </a:pPr>
            <a:r>
              <a:rPr lang="fr-FR" sz="2400">
                <a:solidFill>
                  <a:schemeClr val="dk1"/>
                </a:solidFill>
                <a:latin typeface="Arial"/>
                <a:ea typeface="Arial"/>
                <a:cs typeface="Arial"/>
                <a:sym typeface="Arial"/>
              </a:rPr>
              <a:t>La forme de la distribution binomiale dépend </a:t>
            </a:r>
            <a:endParaRPr sz="2400">
              <a:solidFill>
                <a:schemeClr val="dk1"/>
              </a:solidFill>
              <a:latin typeface="Arial"/>
              <a:ea typeface="Arial"/>
              <a:cs typeface="Arial"/>
              <a:sym typeface="Arial"/>
            </a:endParaRPr>
          </a:p>
        </p:txBody>
      </p:sp>
      <p:sp>
        <p:nvSpPr>
          <p:cNvPr id="403" name="Google Shape;403;p35"/>
          <p:cNvSpPr txBox="1"/>
          <p:nvPr/>
        </p:nvSpPr>
        <p:spPr>
          <a:xfrm>
            <a:off x="1269490" y="2237263"/>
            <a:ext cx="4125087" cy="382156"/>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fr-FR" sz="2400">
                <a:solidFill>
                  <a:schemeClr val="dk1"/>
                </a:solidFill>
                <a:latin typeface="Arial"/>
                <a:ea typeface="Arial"/>
                <a:cs typeface="Arial"/>
                <a:sym typeface="Arial"/>
              </a:rPr>
              <a:t>	des valeurs p et n</a:t>
            </a:r>
            <a:endParaRPr sz="2400">
              <a:solidFill>
                <a:schemeClr val="dk1"/>
              </a:solidFill>
              <a:latin typeface="Arial"/>
              <a:ea typeface="Arial"/>
              <a:cs typeface="Arial"/>
              <a:sym typeface="Arial"/>
            </a:endParaRPr>
          </a:p>
        </p:txBody>
      </p:sp>
      <p:sp>
        <p:nvSpPr>
          <p:cNvPr id="404" name="Google Shape;404;p35"/>
          <p:cNvSpPr/>
          <p:nvPr/>
        </p:nvSpPr>
        <p:spPr>
          <a:xfrm>
            <a:off x="6134862" y="4510278"/>
            <a:ext cx="3842385" cy="1981200"/>
          </a:xfrm>
          <a:custGeom>
            <a:avLst/>
            <a:gdLst/>
            <a:ahLst/>
            <a:cxnLst/>
            <a:rect l="l" t="t" r="r" b="b"/>
            <a:pathLst>
              <a:path w="3842384" h="1981200" extrusionOk="0">
                <a:moveTo>
                  <a:pt x="0" y="1981200"/>
                </a:moveTo>
                <a:lnTo>
                  <a:pt x="3842003" y="1981200"/>
                </a:lnTo>
                <a:lnTo>
                  <a:pt x="3842003" y="0"/>
                </a:lnTo>
                <a:lnTo>
                  <a:pt x="0" y="0"/>
                </a:lnTo>
                <a:lnTo>
                  <a:pt x="0" y="1981200"/>
                </a:lnTo>
                <a:close/>
              </a:path>
            </a:pathLst>
          </a:custGeom>
          <a:noFill/>
          <a:ln w="19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35"/>
          <p:cNvSpPr/>
          <p:nvPr/>
        </p:nvSpPr>
        <p:spPr>
          <a:xfrm>
            <a:off x="6134862" y="2210561"/>
            <a:ext cx="3842385" cy="1981200"/>
          </a:xfrm>
          <a:custGeom>
            <a:avLst/>
            <a:gdLst/>
            <a:ahLst/>
            <a:cxnLst/>
            <a:rect l="l" t="t" r="r" b="b"/>
            <a:pathLst>
              <a:path w="3842384" h="1981200" extrusionOk="0">
                <a:moveTo>
                  <a:pt x="0" y="1981200"/>
                </a:moveTo>
                <a:lnTo>
                  <a:pt x="3842003" y="1981200"/>
                </a:lnTo>
                <a:lnTo>
                  <a:pt x="3842003" y="0"/>
                </a:lnTo>
                <a:lnTo>
                  <a:pt x="0" y="0"/>
                </a:lnTo>
                <a:lnTo>
                  <a:pt x="0" y="1981200"/>
                </a:lnTo>
                <a:close/>
              </a:path>
            </a:pathLst>
          </a:custGeom>
          <a:noFill/>
          <a:ln w="19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35"/>
          <p:cNvSpPr txBox="1"/>
          <p:nvPr/>
        </p:nvSpPr>
        <p:spPr>
          <a:xfrm>
            <a:off x="7203314" y="2283713"/>
            <a:ext cx="2140585" cy="452120"/>
          </a:xfrm>
          <a:prstGeom prst="rect">
            <a:avLst/>
          </a:prstGeom>
          <a:noFill/>
          <a:ln>
            <a:noFill/>
          </a:ln>
        </p:spPr>
        <p:txBody>
          <a:bodyPr spcFirstLastPara="1" wrap="square" lIns="0" tIns="12050" rIns="0" bIns="0" anchor="t" anchorCtr="0">
            <a:spAutoFit/>
          </a:bodyPr>
          <a:lstStyle/>
          <a:p>
            <a:pPr marL="0" marR="0" lvl="0" indent="0" algn="l" rtl="0">
              <a:spcBef>
                <a:spcPts val="0"/>
              </a:spcBef>
              <a:spcAft>
                <a:spcPts val="0"/>
              </a:spcAft>
              <a:buNone/>
            </a:pPr>
            <a:r>
              <a:rPr lang="fr-FR" sz="2800">
                <a:solidFill>
                  <a:schemeClr val="dk1"/>
                </a:solidFill>
                <a:latin typeface="Arial"/>
                <a:ea typeface="Arial"/>
                <a:cs typeface="Arial"/>
                <a:sym typeface="Arial"/>
              </a:rPr>
              <a:t>n = 5	p = 0.1</a:t>
            </a:r>
            <a:endParaRPr sz="2800">
              <a:solidFill>
                <a:schemeClr val="dk1"/>
              </a:solidFill>
              <a:latin typeface="Arial"/>
              <a:ea typeface="Arial"/>
              <a:cs typeface="Arial"/>
              <a:sym typeface="Arial"/>
            </a:endParaRPr>
          </a:p>
        </p:txBody>
      </p:sp>
      <p:sp>
        <p:nvSpPr>
          <p:cNvPr id="407" name="Google Shape;407;p35"/>
          <p:cNvSpPr txBox="1"/>
          <p:nvPr/>
        </p:nvSpPr>
        <p:spPr>
          <a:xfrm>
            <a:off x="7203314" y="4570222"/>
            <a:ext cx="2140585" cy="452120"/>
          </a:xfrm>
          <a:prstGeom prst="rect">
            <a:avLst/>
          </a:prstGeom>
          <a:noFill/>
          <a:ln>
            <a:noFill/>
          </a:ln>
        </p:spPr>
        <p:txBody>
          <a:bodyPr spcFirstLastPara="1" wrap="square" lIns="0" tIns="12050" rIns="0" bIns="0" anchor="t" anchorCtr="0">
            <a:spAutoFit/>
          </a:bodyPr>
          <a:lstStyle/>
          <a:p>
            <a:pPr marL="0" marR="0" lvl="0" indent="0" algn="l" rtl="0">
              <a:spcBef>
                <a:spcPts val="0"/>
              </a:spcBef>
              <a:spcAft>
                <a:spcPts val="0"/>
              </a:spcAft>
              <a:buNone/>
            </a:pPr>
            <a:r>
              <a:rPr lang="fr-FR" sz="2800">
                <a:solidFill>
                  <a:schemeClr val="dk1"/>
                </a:solidFill>
                <a:latin typeface="Arial"/>
                <a:ea typeface="Arial"/>
                <a:cs typeface="Arial"/>
                <a:sym typeface="Arial"/>
              </a:rPr>
              <a:t>n = 5	 p= 0.5</a:t>
            </a:r>
            <a:endParaRPr sz="2800">
              <a:solidFill>
                <a:schemeClr val="dk1"/>
              </a:solidFill>
              <a:latin typeface="Arial"/>
              <a:ea typeface="Arial"/>
              <a:cs typeface="Arial"/>
              <a:sym typeface="Arial"/>
            </a:endParaRPr>
          </a:p>
        </p:txBody>
      </p:sp>
      <p:grpSp>
        <p:nvGrpSpPr>
          <p:cNvPr id="408" name="Google Shape;408;p35"/>
          <p:cNvGrpSpPr/>
          <p:nvPr/>
        </p:nvGrpSpPr>
        <p:grpSpPr>
          <a:xfrm>
            <a:off x="6578346" y="2731008"/>
            <a:ext cx="2949956" cy="1115949"/>
            <a:chOff x="5054346" y="2731007"/>
            <a:chExt cx="2949956" cy="1115949"/>
          </a:xfrm>
        </p:grpSpPr>
        <p:sp>
          <p:nvSpPr>
            <p:cNvPr id="409" name="Google Shape;409;p35"/>
            <p:cNvSpPr/>
            <p:nvPr/>
          </p:nvSpPr>
          <p:spPr>
            <a:xfrm>
              <a:off x="5573268" y="3038855"/>
              <a:ext cx="2284730" cy="304800"/>
            </a:xfrm>
            <a:custGeom>
              <a:avLst/>
              <a:gdLst/>
              <a:ahLst/>
              <a:cxnLst/>
              <a:rect l="l" t="t" r="r" b="b"/>
              <a:pathLst>
                <a:path w="2284729" h="304800" extrusionOk="0">
                  <a:moveTo>
                    <a:pt x="484505" y="304800"/>
                  </a:moveTo>
                  <a:lnTo>
                    <a:pt x="2284476" y="304800"/>
                  </a:lnTo>
                </a:path>
                <a:path w="2284729" h="304800" extrusionOk="0">
                  <a:moveTo>
                    <a:pt x="0" y="0"/>
                  </a:moveTo>
                  <a:lnTo>
                    <a:pt x="2284476"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0" name="Google Shape;410;p35"/>
            <p:cNvSpPr/>
            <p:nvPr/>
          </p:nvSpPr>
          <p:spPr>
            <a:xfrm>
              <a:off x="5268468" y="2737103"/>
              <a:ext cx="2589530" cy="0"/>
            </a:xfrm>
            <a:custGeom>
              <a:avLst/>
              <a:gdLst/>
              <a:ahLst/>
              <a:cxnLst/>
              <a:rect l="l" t="t" r="r" b="b"/>
              <a:pathLst>
                <a:path w="2589529" h="120000" extrusionOk="0">
                  <a:moveTo>
                    <a:pt x="0" y="0"/>
                  </a:moveTo>
                  <a:lnTo>
                    <a:pt x="2589276"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1" name="Google Shape;411;p35"/>
            <p:cNvSpPr/>
            <p:nvPr/>
          </p:nvSpPr>
          <p:spPr>
            <a:xfrm>
              <a:off x="5087112" y="2767583"/>
              <a:ext cx="486409" cy="878205"/>
            </a:xfrm>
            <a:custGeom>
              <a:avLst/>
              <a:gdLst/>
              <a:ahLst/>
              <a:cxnLst/>
              <a:rect l="l" t="t" r="r" b="b"/>
              <a:pathLst>
                <a:path w="486410" h="878204" extrusionOk="0">
                  <a:moveTo>
                    <a:pt x="486155" y="0"/>
                  </a:moveTo>
                  <a:lnTo>
                    <a:pt x="0" y="0"/>
                  </a:lnTo>
                  <a:lnTo>
                    <a:pt x="0" y="877696"/>
                  </a:lnTo>
                  <a:lnTo>
                    <a:pt x="486155" y="877696"/>
                  </a:lnTo>
                  <a:lnTo>
                    <a:pt x="486155"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2" name="Google Shape;412;p35"/>
            <p:cNvSpPr/>
            <p:nvPr/>
          </p:nvSpPr>
          <p:spPr>
            <a:xfrm>
              <a:off x="5087112" y="2767583"/>
              <a:ext cx="486409" cy="878205"/>
            </a:xfrm>
            <a:custGeom>
              <a:avLst/>
              <a:gdLst/>
              <a:ahLst/>
              <a:cxnLst/>
              <a:rect l="l" t="t" r="r" b="b"/>
              <a:pathLst>
                <a:path w="486410" h="878204" extrusionOk="0">
                  <a:moveTo>
                    <a:pt x="0" y="0"/>
                  </a:moveTo>
                  <a:lnTo>
                    <a:pt x="486155" y="0"/>
                  </a:lnTo>
                  <a:lnTo>
                    <a:pt x="486155" y="877696"/>
                  </a:lnTo>
                  <a:lnTo>
                    <a:pt x="0" y="877696"/>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3" name="Google Shape;413;p35"/>
            <p:cNvSpPr/>
            <p:nvPr/>
          </p:nvSpPr>
          <p:spPr>
            <a:xfrm>
              <a:off x="5573268" y="3160775"/>
              <a:ext cx="484505" cy="484505"/>
            </a:xfrm>
            <a:custGeom>
              <a:avLst/>
              <a:gdLst/>
              <a:ahLst/>
              <a:cxnLst/>
              <a:rect l="l" t="t" r="r" b="b"/>
              <a:pathLst>
                <a:path w="484504" h="484504" extrusionOk="0">
                  <a:moveTo>
                    <a:pt x="484505" y="0"/>
                  </a:moveTo>
                  <a:lnTo>
                    <a:pt x="0" y="0"/>
                  </a:lnTo>
                  <a:lnTo>
                    <a:pt x="0" y="484505"/>
                  </a:lnTo>
                  <a:lnTo>
                    <a:pt x="484505" y="484505"/>
                  </a:lnTo>
                  <a:lnTo>
                    <a:pt x="484505"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35"/>
            <p:cNvSpPr/>
            <p:nvPr/>
          </p:nvSpPr>
          <p:spPr>
            <a:xfrm>
              <a:off x="5573268" y="3160775"/>
              <a:ext cx="484505" cy="484505"/>
            </a:xfrm>
            <a:custGeom>
              <a:avLst/>
              <a:gdLst/>
              <a:ahLst/>
              <a:cxnLst/>
              <a:rect l="l" t="t" r="r" b="b"/>
              <a:pathLst>
                <a:path w="484504" h="484504" extrusionOk="0">
                  <a:moveTo>
                    <a:pt x="0" y="0"/>
                  </a:moveTo>
                  <a:lnTo>
                    <a:pt x="484505" y="0"/>
                  </a:lnTo>
                  <a:lnTo>
                    <a:pt x="484505" y="484505"/>
                  </a:lnTo>
                  <a:lnTo>
                    <a:pt x="0" y="484505"/>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35"/>
            <p:cNvSpPr/>
            <p:nvPr/>
          </p:nvSpPr>
          <p:spPr>
            <a:xfrm>
              <a:off x="6057900" y="3521963"/>
              <a:ext cx="487680" cy="123825"/>
            </a:xfrm>
            <a:custGeom>
              <a:avLst/>
              <a:gdLst/>
              <a:ahLst/>
              <a:cxnLst/>
              <a:rect l="l" t="t" r="r" b="b"/>
              <a:pathLst>
                <a:path w="487679" h="123825" extrusionOk="0">
                  <a:moveTo>
                    <a:pt x="487552" y="0"/>
                  </a:moveTo>
                  <a:lnTo>
                    <a:pt x="0" y="0"/>
                  </a:lnTo>
                  <a:lnTo>
                    <a:pt x="0" y="123317"/>
                  </a:lnTo>
                  <a:lnTo>
                    <a:pt x="487552" y="123317"/>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35"/>
            <p:cNvSpPr/>
            <p:nvPr/>
          </p:nvSpPr>
          <p:spPr>
            <a:xfrm>
              <a:off x="6057900" y="3521963"/>
              <a:ext cx="487680" cy="123825"/>
            </a:xfrm>
            <a:custGeom>
              <a:avLst/>
              <a:gdLst/>
              <a:ahLst/>
              <a:cxnLst/>
              <a:rect l="l" t="t" r="r" b="b"/>
              <a:pathLst>
                <a:path w="487679" h="123825" extrusionOk="0">
                  <a:moveTo>
                    <a:pt x="0" y="0"/>
                  </a:moveTo>
                  <a:lnTo>
                    <a:pt x="487552" y="0"/>
                  </a:lnTo>
                  <a:lnTo>
                    <a:pt x="487552" y="123317"/>
                  </a:lnTo>
                  <a:lnTo>
                    <a:pt x="0" y="123317"/>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35"/>
            <p:cNvSpPr/>
            <p:nvPr/>
          </p:nvSpPr>
          <p:spPr>
            <a:xfrm>
              <a:off x="6545580" y="3614927"/>
              <a:ext cx="487680" cy="30480"/>
            </a:xfrm>
            <a:custGeom>
              <a:avLst/>
              <a:gdLst/>
              <a:ahLst/>
              <a:cxnLst/>
              <a:rect l="l" t="t" r="r" b="b"/>
              <a:pathLst>
                <a:path w="487679" h="30479" extrusionOk="0">
                  <a:moveTo>
                    <a:pt x="487552" y="0"/>
                  </a:moveTo>
                  <a:lnTo>
                    <a:pt x="0" y="0"/>
                  </a:lnTo>
                  <a:lnTo>
                    <a:pt x="0" y="30353"/>
                  </a:lnTo>
                  <a:lnTo>
                    <a:pt x="487552" y="30353"/>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35"/>
            <p:cNvSpPr/>
            <p:nvPr/>
          </p:nvSpPr>
          <p:spPr>
            <a:xfrm>
              <a:off x="6545580" y="3614927"/>
              <a:ext cx="487680" cy="30480"/>
            </a:xfrm>
            <a:custGeom>
              <a:avLst/>
              <a:gdLst/>
              <a:ahLst/>
              <a:cxnLst/>
              <a:rect l="l" t="t" r="r" b="b"/>
              <a:pathLst>
                <a:path w="487679" h="30479" extrusionOk="0">
                  <a:moveTo>
                    <a:pt x="0" y="0"/>
                  </a:moveTo>
                  <a:lnTo>
                    <a:pt x="487552" y="0"/>
                  </a:lnTo>
                  <a:lnTo>
                    <a:pt x="487552" y="30353"/>
                  </a:lnTo>
                  <a:lnTo>
                    <a:pt x="0" y="30353"/>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35"/>
            <p:cNvSpPr/>
            <p:nvPr/>
          </p:nvSpPr>
          <p:spPr>
            <a:xfrm>
              <a:off x="5087112" y="2919983"/>
              <a:ext cx="0" cy="579120"/>
            </a:xfrm>
            <a:custGeom>
              <a:avLst/>
              <a:gdLst/>
              <a:ahLst/>
              <a:cxnLst/>
              <a:rect l="l" t="t" r="r" b="b"/>
              <a:pathLst>
                <a:path w="120000" h="579120" extrusionOk="0">
                  <a:moveTo>
                    <a:pt x="0" y="0"/>
                  </a:moveTo>
                  <a:lnTo>
                    <a:pt x="0" y="579119"/>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0" name="Google Shape;420;p35"/>
            <p:cNvSpPr/>
            <p:nvPr/>
          </p:nvSpPr>
          <p:spPr>
            <a:xfrm>
              <a:off x="5054346" y="2731007"/>
              <a:ext cx="0" cy="920750"/>
            </a:xfrm>
            <a:custGeom>
              <a:avLst/>
              <a:gdLst/>
              <a:ahLst/>
              <a:cxnLst/>
              <a:rect l="l" t="t" r="r" b="b"/>
              <a:pathLst>
                <a:path w="120000" h="920750" extrusionOk="0">
                  <a:moveTo>
                    <a:pt x="0" y="908304"/>
                  </a:moveTo>
                  <a:lnTo>
                    <a:pt x="0" y="920496"/>
                  </a:lnTo>
                </a:path>
                <a:path w="120000" h="920750" extrusionOk="0">
                  <a:moveTo>
                    <a:pt x="0" y="606551"/>
                  </a:moveTo>
                  <a:lnTo>
                    <a:pt x="0" y="618744"/>
                  </a:lnTo>
                </a:path>
                <a:path w="120000" h="920750" extrusionOk="0">
                  <a:moveTo>
                    <a:pt x="0" y="301751"/>
                  </a:moveTo>
                  <a:lnTo>
                    <a:pt x="0" y="313944"/>
                  </a:lnTo>
                </a:path>
                <a:path w="120000" h="920750" extrusionOk="0">
                  <a:moveTo>
                    <a:pt x="0" y="0"/>
                  </a:moveTo>
                  <a:lnTo>
                    <a:pt x="0" y="12192"/>
                  </a:lnTo>
                </a:path>
              </a:pathLst>
            </a:custGeom>
            <a:noFill/>
            <a:ln w="952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1" name="Google Shape;421;p35"/>
            <p:cNvSpPr/>
            <p:nvPr/>
          </p:nvSpPr>
          <p:spPr>
            <a:xfrm>
              <a:off x="5087112" y="3517391"/>
              <a:ext cx="2917190" cy="329565"/>
            </a:xfrm>
            <a:custGeom>
              <a:avLst/>
              <a:gdLst/>
              <a:ahLst/>
              <a:cxnLst/>
              <a:rect l="l" t="t" r="r" b="b"/>
              <a:pathLst>
                <a:path w="2917190" h="329564" extrusionOk="0">
                  <a:moveTo>
                    <a:pt x="181355" y="128016"/>
                  </a:moveTo>
                  <a:lnTo>
                    <a:pt x="2770632" y="128016"/>
                  </a:lnTo>
                </a:path>
                <a:path w="2917190" h="329564" extrusionOk="0">
                  <a:moveTo>
                    <a:pt x="0" y="329184"/>
                  </a:moveTo>
                  <a:lnTo>
                    <a:pt x="0" y="0"/>
                  </a:lnTo>
                </a:path>
                <a:path w="2917190" h="329564" extrusionOk="0">
                  <a:moveTo>
                    <a:pt x="486155" y="329184"/>
                  </a:moveTo>
                  <a:lnTo>
                    <a:pt x="486155" y="0"/>
                  </a:lnTo>
                </a:path>
                <a:path w="2917190" h="329564" extrusionOk="0">
                  <a:moveTo>
                    <a:pt x="970788" y="329184"/>
                  </a:moveTo>
                  <a:lnTo>
                    <a:pt x="970788" y="0"/>
                  </a:lnTo>
                </a:path>
                <a:path w="2917190" h="329564" extrusionOk="0">
                  <a:moveTo>
                    <a:pt x="1458467" y="329184"/>
                  </a:moveTo>
                  <a:lnTo>
                    <a:pt x="1458467" y="0"/>
                  </a:lnTo>
                </a:path>
                <a:path w="2917190" h="329564" extrusionOk="0">
                  <a:moveTo>
                    <a:pt x="1946147" y="329184"/>
                  </a:moveTo>
                  <a:lnTo>
                    <a:pt x="1946147" y="0"/>
                  </a:lnTo>
                </a:path>
                <a:path w="2917190" h="329564" extrusionOk="0">
                  <a:moveTo>
                    <a:pt x="2429256" y="329184"/>
                  </a:moveTo>
                  <a:lnTo>
                    <a:pt x="2429256" y="0"/>
                  </a:lnTo>
                </a:path>
                <a:path w="2917190" h="329564" extrusionOk="0">
                  <a:moveTo>
                    <a:pt x="2916936" y="329184"/>
                  </a:moveTo>
                  <a:lnTo>
                    <a:pt x="2916936"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22" name="Google Shape;422;p35"/>
          <p:cNvSpPr txBox="1"/>
          <p:nvPr/>
        </p:nvSpPr>
        <p:spPr>
          <a:xfrm>
            <a:off x="6239509" y="2561082"/>
            <a:ext cx="204470" cy="1235710"/>
          </a:xfrm>
          <a:prstGeom prst="rect">
            <a:avLst/>
          </a:prstGeom>
          <a:noFill/>
          <a:ln>
            <a:noFill/>
          </a:ln>
        </p:spPr>
        <p:txBody>
          <a:bodyPr spcFirstLastPara="1" wrap="square" lIns="0" tIns="400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.6</a:t>
            </a:r>
            <a:endParaRPr sz="1800">
              <a:solidFill>
                <a:schemeClr val="dk1"/>
              </a:solidFill>
              <a:latin typeface="Arial"/>
              <a:ea typeface="Arial"/>
              <a:cs typeface="Arial"/>
              <a:sym typeface="Arial"/>
            </a:endParaRPr>
          </a:p>
          <a:p>
            <a:pPr marL="0" marR="0" lvl="0" indent="0" algn="l" rtl="0">
              <a:spcBef>
                <a:spcPts val="215"/>
              </a:spcBef>
              <a:spcAft>
                <a:spcPts val="0"/>
              </a:spcAft>
              <a:buNone/>
            </a:pPr>
            <a:r>
              <a:rPr lang="fr-FR" sz="1800" b="1">
                <a:solidFill>
                  <a:schemeClr val="dk1"/>
                </a:solidFill>
                <a:latin typeface="Arial"/>
                <a:ea typeface="Arial"/>
                <a:cs typeface="Arial"/>
                <a:sym typeface="Arial"/>
              </a:rPr>
              <a:t>.4</a:t>
            </a:r>
            <a:endParaRPr sz="1800">
              <a:solidFill>
                <a:schemeClr val="dk1"/>
              </a:solidFill>
              <a:latin typeface="Arial"/>
              <a:ea typeface="Arial"/>
              <a:cs typeface="Arial"/>
              <a:sym typeface="Arial"/>
            </a:endParaRPr>
          </a:p>
          <a:p>
            <a:pPr marL="0" marR="0" lvl="0" indent="0" algn="l" rtl="0">
              <a:spcBef>
                <a:spcPts val="240"/>
              </a:spcBef>
              <a:spcAft>
                <a:spcPts val="0"/>
              </a:spcAft>
              <a:buNone/>
            </a:pPr>
            <a:r>
              <a:rPr lang="fr-FR" sz="1800" b="1">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a:p>
            <a:pPr marL="63500" marR="0" lvl="0" indent="0" algn="l" rtl="0">
              <a:spcBef>
                <a:spcPts val="215"/>
              </a:spcBef>
              <a:spcAft>
                <a:spcPts val="0"/>
              </a:spcAft>
              <a:buNone/>
            </a:pPr>
            <a:r>
              <a:rPr lang="fr-FR" sz="1800" b="1">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p:txBody>
      </p:sp>
      <p:sp>
        <p:nvSpPr>
          <p:cNvPr id="423" name="Google Shape;423;p35"/>
          <p:cNvSpPr txBox="1"/>
          <p:nvPr/>
        </p:nvSpPr>
        <p:spPr>
          <a:xfrm>
            <a:off x="6790691" y="3839717"/>
            <a:ext cx="2572385"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0	1	2	3	4	5</a:t>
            </a:r>
            <a:endParaRPr sz="1800">
              <a:solidFill>
                <a:schemeClr val="dk1"/>
              </a:solidFill>
              <a:latin typeface="Arial"/>
              <a:ea typeface="Arial"/>
              <a:cs typeface="Arial"/>
              <a:sym typeface="Arial"/>
            </a:endParaRPr>
          </a:p>
        </p:txBody>
      </p:sp>
      <p:sp>
        <p:nvSpPr>
          <p:cNvPr id="424" name="Google Shape;424;p35"/>
          <p:cNvSpPr txBox="1"/>
          <p:nvPr/>
        </p:nvSpPr>
        <p:spPr>
          <a:xfrm>
            <a:off x="9634094" y="3496817"/>
            <a:ext cx="140335"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x</a:t>
            </a:r>
            <a:endParaRPr sz="1800">
              <a:solidFill>
                <a:schemeClr val="dk1"/>
              </a:solidFill>
              <a:latin typeface="Arial"/>
              <a:ea typeface="Arial"/>
              <a:cs typeface="Arial"/>
              <a:sym typeface="Arial"/>
            </a:endParaRPr>
          </a:p>
        </p:txBody>
      </p:sp>
      <p:sp>
        <p:nvSpPr>
          <p:cNvPr id="425" name="Google Shape;425;p35"/>
          <p:cNvSpPr txBox="1"/>
          <p:nvPr/>
        </p:nvSpPr>
        <p:spPr>
          <a:xfrm>
            <a:off x="6431534" y="2359914"/>
            <a:ext cx="445134"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p(x)</a:t>
            </a:r>
            <a:endParaRPr sz="1800">
              <a:solidFill>
                <a:schemeClr val="dk1"/>
              </a:solidFill>
              <a:latin typeface="Arial"/>
              <a:ea typeface="Arial"/>
              <a:cs typeface="Arial"/>
              <a:sym typeface="Arial"/>
            </a:endParaRPr>
          </a:p>
        </p:txBody>
      </p:sp>
      <p:grpSp>
        <p:nvGrpSpPr>
          <p:cNvPr id="426" name="Google Shape;426;p35"/>
          <p:cNvGrpSpPr/>
          <p:nvPr/>
        </p:nvGrpSpPr>
        <p:grpSpPr>
          <a:xfrm>
            <a:off x="6576822" y="5017008"/>
            <a:ext cx="2952877" cy="1117473"/>
            <a:chOff x="5052821" y="5017008"/>
            <a:chExt cx="2952877" cy="1117473"/>
          </a:xfrm>
        </p:grpSpPr>
        <p:sp>
          <p:nvSpPr>
            <p:cNvPr id="427" name="Google Shape;427;p35"/>
            <p:cNvSpPr/>
            <p:nvPr/>
          </p:nvSpPr>
          <p:spPr>
            <a:xfrm>
              <a:off x="5266943" y="5631180"/>
              <a:ext cx="2592705" cy="0"/>
            </a:xfrm>
            <a:custGeom>
              <a:avLst/>
              <a:gdLst/>
              <a:ahLst/>
              <a:cxnLst/>
              <a:rect l="l" t="t" r="r" b="b"/>
              <a:pathLst>
                <a:path w="2592704" h="120000" extrusionOk="0">
                  <a:moveTo>
                    <a:pt x="0" y="0"/>
                  </a:moveTo>
                  <a:lnTo>
                    <a:pt x="790955" y="0"/>
                  </a:lnTo>
                </a:path>
                <a:path w="2592704" h="120000" extrusionOk="0">
                  <a:moveTo>
                    <a:pt x="1767712" y="0"/>
                  </a:moveTo>
                  <a:lnTo>
                    <a:pt x="2592324"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8" name="Google Shape;428;p35"/>
            <p:cNvSpPr/>
            <p:nvPr/>
          </p:nvSpPr>
          <p:spPr>
            <a:xfrm>
              <a:off x="5266943" y="5023104"/>
              <a:ext cx="2592705" cy="303530"/>
            </a:xfrm>
            <a:custGeom>
              <a:avLst/>
              <a:gdLst/>
              <a:ahLst/>
              <a:cxnLst/>
              <a:rect l="l" t="t" r="r" b="b"/>
              <a:pathLst>
                <a:path w="2592704" h="303529" extrusionOk="0">
                  <a:moveTo>
                    <a:pt x="0" y="303276"/>
                  </a:moveTo>
                  <a:lnTo>
                    <a:pt x="2592324" y="303276"/>
                  </a:lnTo>
                </a:path>
                <a:path w="2592704" h="303529" extrusionOk="0">
                  <a:moveTo>
                    <a:pt x="0" y="0"/>
                  </a:moveTo>
                  <a:lnTo>
                    <a:pt x="2592324"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9" name="Google Shape;429;p35"/>
            <p:cNvSpPr/>
            <p:nvPr/>
          </p:nvSpPr>
          <p:spPr>
            <a:xfrm>
              <a:off x="5084063" y="5887212"/>
              <a:ext cx="487680" cy="45720"/>
            </a:xfrm>
            <a:custGeom>
              <a:avLst/>
              <a:gdLst/>
              <a:ahLst/>
              <a:cxnLst/>
              <a:rect l="l" t="t" r="r" b="b"/>
              <a:pathLst>
                <a:path w="487679" h="45720" extrusionOk="0">
                  <a:moveTo>
                    <a:pt x="487552" y="0"/>
                  </a:moveTo>
                  <a:lnTo>
                    <a:pt x="0" y="0"/>
                  </a:lnTo>
                  <a:lnTo>
                    <a:pt x="0" y="45669"/>
                  </a:lnTo>
                  <a:lnTo>
                    <a:pt x="487552" y="45669"/>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0" name="Google Shape;430;p35"/>
            <p:cNvSpPr/>
            <p:nvPr/>
          </p:nvSpPr>
          <p:spPr>
            <a:xfrm>
              <a:off x="5084063" y="5887212"/>
              <a:ext cx="487680" cy="45720"/>
            </a:xfrm>
            <a:custGeom>
              <a:avLst/>
              <a:gdLst/>
              <a:ahLst/>
              <a:cxnLst/>
              <a:rect l="l" t="t" r="r" b="b"/>
              <a:pathLst>
                <a:path w="487679" h="45720" extrusionOk="0">
                  <a:moveTo>
                    <a:pt x="0" y="0"/>
                  </a:moveTo>
                  <a:lnTo>
                    <a:pt x="487552" y="0"/>
                  </a:lnTo>
                  <a:lnTo>
                    <a:pt x="487552" y="45669"/>
                  </a:lnTo>
                  <a:lnTo>
                    <a:pt x="0" y="45669"/>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1" name="Google Shape;431;p35"/>
            <p:cNvSpPr/>
            <p:nvPr/>
          </p:nvSpPr>
          <p:spPr>
            <a:xfrm>
              <a:off x="5571743" y="5693664"/>
              <a:ext cx="486409" cy="239395"/>
            </a:xfrm>
            <a:custGeom>
              <a:avLst/>
              <a:gdLst/>
              <a:ahLst/>
              <a:cxnLst/>
              <a:rect l="l" t="t" r="r" b="b"/>
              <a:pathLst>
                <a:path w="486410" h="239395" extrusionOk="0">
                  <a:moveTo>
                    <a:pt x="486028" y="0"/>
                  </a:moveTo>
                  <a:lnTo>
                    <a:pt x="0" y="0"/>
                  </a:lnTo>
                  <a:lnTo>
                    <a:pt x="0" y="239191"/>
                  </a:lnTo>
                  <a:lnTo>
                    <a:pt x="486028" y="239191"/>
                  </a:lnTo>
                  <a:lnTo>
                    <a:pt x="486028"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2" name="Google Shape;432;p35"/>
            <p:cNvSpPr/>
            <p:nvPr/>
          </p:nvSpPr>
          <p:spPr>
            <a:xfrm>
              <a:off x="5571743" y="5693664"/>
              <a:ext cx="486409" cy="239395"/>
            </a:xfrm>
            <a:custGeom>
              <a:avLst/>
              <a:gdLst/>
              <a:ahLst/>
              <a:cxnLst/>
              <a:rect l="l" t="t" r="r" b="b"/>
              <a:pathLst>
                <a:path w="486410" h="239395" extrusionOk="0">
                  <a:moveTo>
                    <a:pt x="0" y="0"/>
                  </a:moveTo>
                  <a:lnTo>
                    <a:pt x="486028" y="0"/>
                  </a:lnTo>
                  <a:lnTo>
                    <a:pt x="486028" y="239191"/>
                  </a:lnTo>
                  <a:lnTo>
                    <a:pt x="0" y="239191"/>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3" name="Google Shape;433;p35"/>
            <p:cNvSpPr/>
            <p:nvPr/>
          </p:nvSpPr>
          <p:spPr>
            <a:xfrm>
              <a:off x="6057899" y="5458968"/>
              <a:ext cx="487680" cy="474345"/>
            </a:xfrm>
            <a:custGeom>
              <a:avLst/>
              <a:gdLst/>
              <a:ahLst/>
              <a:cxnLst/>
              <a:rect l="l" t="t" r="r" b="b"/>
              <a:pathLst>
                <a:path w="487679" h="474345" extrusionOk="0">
                  <a:moveTo>
                    <a:pt x="487552" y="0"/>
                  </a:moveTo>
                  <a:lnTo>
                    <a:pt x="0" y="0"/>
                  </a:lnTo>
                  <a:lnTo>
                    <a:pt x="0" y="473900"/>
                  </a:lnTo>
                  <a:lnTo>
                    <a:pt x="487552" y="473900"/>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4" name="Google Shape;434;p35"/>
            <p:cNvSpPr/>
            <p:nvPr/>
          </p:nvSpPr>
          <p:spPr>
            <a:xfrm>
              <a:off x="6057899" y="5458968"/>
              <a:ext cx="487680" cy="474345"/>
            </a:xfrm>
            <a:custGeom>
              <a:avLst/>
              <a:gdLst/>
              <a:ahLst/>
              <a:cxnLst/>
              <a:rect l="l" t="t" r="r" b="b"/>
              <a:pathLst>
                <a:path w="487679" h="474345" extrusionOk="0">
                  <a:moveTo>
                    <a:pt x="0" y="0"/>
                  </a:moveTo>
                  <a:lnTo>
                    <a:pt x="487552" y="0"/>
                  </a:lnTo>
                  <a:lnTo>
                    <a:pt x="487552" y="473900"/>
                  </a:lnTo>
                  <a:lnTo>
                    <a:pt x="0" y="473900"/>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5" name="Google Shape;435;p35"/>
            <p:cNvSpPr/>
            <p:nvPr/>
          </p:nvSpPr>
          <p:spPr>
            <a:xfrm>
              <a:off x="6545579" y="5458968"/>
              <a:ext cx="489584" cy="474345"/>
            </a:xfrm>
            <a:custGeom>
              <a:avLst/>
              <a:gdLst/>
              <a:ahLst/>
              <a:cxnLst/>
              <a:rect l="l" t="t" r="r" b="b"/>
              <a:pathLst>
                <a:path w="489584" h="474345" extrusionOk="0">
                  <a:moveTo>
                    <a:pt x="489076" y="0"/>
                  </a:moveTo>
                  <a:lnTo>
                    <a:pt x="0" y="0"/>
                  </a:lnTo>
                  <a:lnTo>
                    <a:pt x="0" y="473900"/>
                  </a:lnTo>
                  <a:lnTo>
                    <a:pt x="489076" y="473900"/>
                  </a:lnTo>
                  <a:lnTo>
                    <a:pt x="489076"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5"/>
            <p:cNvSpPr/>
            <p:nvPr/>
          </p:nvSpPr>
          <p:spPr>
            <a:xfrm>
              <a:off x="6545579" y="5458968"/>
              <a:ext cx="489584" cy="474345"/>
            </a:xfrm>
            <a:custGeom>
              <a:avLst/>
              <a:gdLst/>
              <a:ahLst/>
              <a:cxnLst/>
              <a:rect l="l" t="t" r="r" b="b"/>
              <a:pathLst>
                <a:path w="489584" h="474345" extrusionOk="0">
                  <a:moveTo>
                    <a:pt x="0" y="0"/>
                  </a:moveTo>
                  <a:lnTo>
                    <a:pt x="489076" y="0"/>
                  </a:lnTo>
                  <a:lnTo>
                    <a:pt x="489076" y="473900"/>
                  </a:lnTo>
                  <a:lnTo>
                    <a:pt x="0" y="473900"/>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35"/>
            <p:cNvSpPr/>
            <p:nvPr/>
          </p:nvSpPr>
          <p:spPr>
            <a:xfrm>
              <a:off x="7034783" y="5693664"/>
              <a:ext cx="483234" cy="239395"/>
            </a:xfrm>
            <a:custGeom>
              <a:avLst/>
              <a:gdLst/>
              <a:ahLst/>
              <a:cxnLst/>
              <a:rect l="l" t="t" r="r" b="b"/>
              <a:pathLst>
                <a:path w="483234" h="239395" extrusionOk="0">
                  <a:moveTo>
                    <a:pt x="483108" y="0"/>
                  </a:moveTo>
                  <a:lnTo>
                    <a:pt x="0" y="0"/>
                  </a:lnTo>
                  <a:lnTo>
                    <a:pt x="0" y="239191"/>
                  </a:lnTo>
                  <a:lnTo>
                    <a:pt x="483108" y="239191"/>
                  </a:lnTo>
                  <a:lnTo>
                    <a:pt x="483108"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5"/>
            <p:cNvSpPr/>
            <p:nvPr/>
          </p:nvSpPr>
          <p:spPr>
            <a:xfrm>
              <a:off x="7034783" y="5693664"/>
              <a:ext cx="483234" cy="239395"/>
            </a:xfrm>
            <a:custGeom>
              <a:avLst/>
              <a:gdLst/>
              <a:ahLst/>
              <a:cxnLst/>
              <a:rect l="l" t="t" r="r" b="b"/>
              <a:pathLst>
                <a:path w="483234" h="239395" extrusionOk="0">
                  <a:moveTo>
                    <a:pt x="0" y="0"/>
                  </a:moveTo>
                  <a:lnTo>
                    <a:pt x="483108" y="0"/>
                  </a:lnTo>
                  <a:lnTo>
                    <a:pt x="483108" y="239191"/>
                  </a:lnTo>
                  <a:lnTo>
                    <a:pt x="0" y="239191"/>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5"/>
            <p:cNvSpPr/>
            <p:nvPr/>
          </p:nvSpPr>
          <p:spPr>
            <a:xfrm>
              <a:off x="7517891" y="5887212"/>
              <a:ext cx="487680" cy="45720"/>
            </a:xfrm>
            <a:custGeom>
              <a:avLst/>
              <a:gdLst/>
              <a:ahLst/>
              <a:cxnLst/>
              <a:rect l="l" t="t" r="r" b="b"/>
              <a:pathLst>
                <a:path w="487679" h="45720" extrusionOk="0">
                  <a:moveTo>
                    <a:pt x="487552" y="0"/>
                  </a:moveTo>
                  <a:lnTo>
                    <a:pt x="0" y="0"/>
                  </a:lnTo>
                  <a:lnTo>
                    <a:pt x="0" y="45669"/>
                  </a:lnTo>
                  <a:lnTo>
                    <a:pt x="487552" y="45669"/>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35"/>
            <p:cNvSpPr/>
            <p:nvPr/>
          </p:nvSpPr>
          <p:spPr>
            <a:xfrm>
              <a:off x="7517891" y="5887212"/>
              <a:ext cx="487680" cy="45720"/>
            </a:xfrm>
            <a:custGeom>
              <a:avLst/>
              <a:gdLst/>
              <a:ahLst/>
              <a:cxnLst/>
              <a:rect l="l" t="t" r="r" b="b"/>
              <a:pathLst>
                <a:path w="487679" h="45720" extrusionOk="0">
                  <a:moveTo>
                    <a:pt x="0" y="0"/>
                  </a:moveTo>
                  <a:lnTo>
                    <a:pt x="487552" y="0"/>
                  </a:lnTo>
                  <a:lnTo>
                    <a:pt x="487552" y="45669"/>
                  </a:lnTo>
                  <a:lnTo>
                    <a:pt x="0" y="45669"/>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1" name="Google Shape;441;p35"/>
            <p:cNvSpPr/>
            <p:nvPr/>
          </p:nvSpPr>
          <p:spPr>
            <a:xfrm>
              <a:off x="5084063" y="5205984"/>
              <a:ext cx="0" cy="581025"/>
            </a:xfrm>
            <a:custGeom>
              <a:avLst/>
              <a:gdLst/>
              <a:ahLst/>
              <a:cxnLst/>
              <a:rect l="l" t="t" r="r" b="b"/>
              <a:pathLst>
                <a:path w="120000" h="581025" extrusionOk="0">
                  <a:moveTo>
                    <a:pt x="0" y="0"/>
                  </a:moveTo>
                  <a:lnTo>
                    <a:pt x="0" y="580644"/>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2" name="Google Shape;442;p35"/>
            <p:cNvSpPr/>
            <p:nvPr/>
          </p:nvSpPr>
          <p:spPr>
            <a:xfrm>
              <a:off x="5052821" y="5017008"/>
              <a:ext cx="0" cy="922019"/>
            </a:xfrm>
            <a:custGeom>
              <a:avLst/>
              <a:gdLst/>
              <a:ahLst/>
              <a:cxnLst/>
              <a:rect l="l" t="t" r="r" b="b"/>
              <a:pathLst>
                <a:path w="120000" h="922020" extrusionOk="0">
                  <a:moveTo>
                    <a:pt x="0" y="909827"/>
                  </a:moveTo>
                  <a:lnTo>
                    <a:pt x="0" y="922019"/>
                  </a:lnTo>
                </a:path>
                <a:path w="120000" h="922020" extrusionOk="0">
                  <a:moveTo>
                    <a:pt x="0" y="608075"/>
                  </a:moveTo>
                  <a:lnTo>
                    <a:pt x="0" y="620267"/>
                  </a:lnTo>
                </a:path>
                <a:path w="120000" h="922020" extrusionOk="0">
                  <a:moveTo>
                    <a:pt x="0" y="303275"/>
                  </a:moveTo>
                  <a:lnTo>
                    <a:pt x="0" y="315467"/>
                  </a:lnTo>
                </a:path>
                <a:path w="120000" h="922020" extrusionOk="0">
                  <a:moveTo>
                    <a:pt x="0" y="0"/>
                  </a:moveTo>
                  <a:lnTo>
                    <a:pt x="0" y="12191"/>
                  </a:lnTo>
                </a:path>
              </a:pathLst>
            </a:custGeom>
            <a:noFill/>
            <a:ln w="952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3" name="Google Shape;443;p35"/>
            <p:cNvSpPr/>
            <p:nvPr/>
          </p:nvSpPr>
          <p:spPr>
            <a:xfrm>
              <a:off x="5084063" y="5804916"/>
              <a:ext cx="2921635" cy="329565"/>
            </a:xfrm>
            <a:custGeom>
              <a:avLst/>
              <a:gdLst/>
              <a:ahLst/>
              <a:cxnLst/>
              <a:rect l="l" t="t" r="r" b="b"/>
              <a:pathLst>
                <a:path w="2921634" h="329564" extrusionOk="0">
                  <a:moveTo>
                    <a:pt x="182880" y="128016"/>
                  </a:moveTo>
                  <a:lnTo>
                    <a:pt x="2775204" y="128016"/>
                  </a:lnTo>
                </a:path>
                <a:path w="2921634" h="329564" extrusionOk="0">
                  <a:moveTo>
                    <a:pt x="0" y="329184"/>
                  </a:moveTo>
                  <a:lnTo>
                    <a:pt x="0" y="0"/>
                  </a:lnTo>
                </a:path>
                <a:path w="2921634" h="329564" extrusionOk="0">
                  <a:moveTo>
                    <a:pt x="487680" y="329184"/>
                  </a:moveTo>
                  <a:lnTo>
                    <a:pt x="487680" y="0"/>
                  </a:lnTo>
                </a:path>
                <a:path w="2921634" h="329564" extrusionOk="0">
                  <a:moveTo>
                    <a:pt x="973836" y="329184"/>
                  </a:moveTo>
                  <a:lnTo>
                    <a:pt x="973836" y="0"/>
                  </a:lnTo>
                </a:path>
                <a:path w="2921634" h="329564" extrusionOk="0">
                  <a:moveTo>
                    <a:pt x="1461515" y="329184"/>
                  </a:moveTo>
                  <a:lnTo>
                    <a:pt x="1461515" y="0"/>
                  </a:lnTo>
                </a:path>
                <a:path w="2921634" h="329564" extrusionOk="0">
                  <a:moveTo>
                    <a:pt x="1950719" y="329184"/>
                  </a:moveTo>
                  <a:lnTo>
                    <a:pt x="1950719" y="0"/>
                  </a:lnTo>
                </a:path>
                <a:path w="2921634" h="329564" extrusionOk="0">
                  <a:moveTo>
                    <a:pt x="2433828" y="329184"/>
                  </a:moveTo>
                  <a:lnTo>
                    <a:pt x="2433828" y="0"/>
                  </a:lnTo>
                </a:path>
                <a:path w="2921634" h="329564" extrusionOk="0">
                  <a:moveTo>
                    <a:pt x="2921508" y="329184"/>
                  </a:moveTo>
                  <a:lnTo>
                    <a:pt x="2921508"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44" name="Google Shape;444;p35"/>
          <p:cNvSpPr txBox="1"/>
          <p:nvPr/>
        </p:nvSpPr>
        <p:spPr>
          <a:xfrm>
            <a:off x="6788784" y="6127800"/>
            <a:ext cx="2574290"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0	1	2	3	4	5</a:t>
            </a:r>
            <a:endParaRPr sz="1800">
              <a:solidFill>
                <a:schemeClr val="dk1"/>
              </a:solidFill>
              <a:latin typeface="Arial"/>
              <a:ea typeface="Arial"/>
              <a:cs typeface="Arial"/>
              <a:sym typeface="Arial"/>
            </a:endParaRPr>
          </a:p>
        </p:txBody>
      </p:sp>
      <p:sp>
        <p:nvSpPr>
          <p:cNvPr id="445" name="Google Shape;445;p35"/>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35</a:t>
            </a:fld>
            <a:endParaRPr/>
          </a:p>
        </p:txBody>
      </p:sp>
      <p:sp>
        <p:nvSpPr>
          <p:cNvPr id="446" name="Google Shape;446;p35"/>
          <p:cNvSpPr txBox="1"/>
          <p:nvPr/>
        </p:nvSpPr>
        <p:spPr>
          <a:xfrm>
            <a:off x="9635618" y="5783071"/>
            <a:ext cx="140335"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x</a:t>
            </a:r>
            <a:endParaRPr sz="1800">
              <a:solidFill>
                <a:schemeClr val="dk1"/>
              </a:solidFill>
              <a:latin typeface="Arial"/>
              <a:ea typeface="Arial"/>
              <a:cs typeface="Arial"/>
              <a:sym typeface="Arial"/>
            </a:endParaRPr>
          </a:p>
        </p:txBody>
      </p:sp>
      <p:sp>
        <p:nvSpPr>
          <p:cNvPr id="447" name="Google Shape;447;p35"/>
          <p:cNvSpPr txBox="1"/>
          <p:nvPr/>
        </p:nvSpPr>
        <p:spPr>
          <a:xfrm>
            <a:off x="6444360" y="4646167"/>
            <a:ext cx="445134"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p(x)</a:t>
            </a:r>
            <a:endParaRPr sz="1800">
              <a:solidFill>
                <a:schemeClr val="dk1"/>
              </a:solidFill>
              <a:latin typeface="Arial"/>
              <a:ea typeface="Arial"/>
              <a:cs typeface="Arial"/>
              <a:sym typeface="Arial"/>
            </a:endParaRPr>
          </a:p>
        </p:txBody>
      </p:sp>
      <p:sp>
        <p:nvSpPr>
          <p:cNvPr id="448" name="Google Shape;448;p35"/>
          <p:cNvSpPr txBox="1"/>
          <p:nvPr/>
        </p:nvSpPr>
        <p:spPr>
          <a:xfrm>
            <a:off x="6237985" y="4847055"/>
            <a:ext cx="204470" cy="1253490"/>
          </a:xfrm>
          <a:prstGeom prst="rect">
            <a:avLst/>
          </a:prstGeom>
          <a:noFill/>
          <a:ln>
            <a:noFill/>
          </a:ln>
        </p:spPr>
        <p:txBody>
          <a:bodyPr spcFirstLastPara="1" wrap="square" lIns="0" tIns="400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.6</a:t>
            </a:r>
            <a:endParaRPr sz="1800">
              <a:solidFill>
                <a:schemeClr val="dk1"/>
              </a:solidFill>
              <a:latin typeface="Arial"/>
              <a:ea typeface="Arial"/>
              <a:cs typeface="Arial"/>
              <a:sym typeface="Arial"/>
            </a:endParaRPr>
          </a:p>
          <a:p>
            <a:pPr marL="0" marR="0" lvl="0" indent="0" algn="l" rtl="0">
              <a:spcBef>
                <a:spcPts val="219"/>
              </a:spcBef>
              <a:spcAft>
                <a:spcPts val="0"/>
              </a:spcAft>
              <a:buNone/>
            </a:pPr>
            <a:r>
              <a:rPr lang="fr-FR" sz="1800" b="1">
                <a:solidFill>
                  <a:schemeClr val="dk1"/>
                </a:solidFill>
                <a:latin typeface="Arial"/>
                <a:ea typeface="Arial"/>
                <a:cs typeface="Arial"/>
                <a:sym typeface="Arial"/>
              </a:rPr>
              <a:t>.4</a:t>
            </a:r>
            <a:endParaRPr sz="1800">
              <a:solidFill>
                <a:schemeClr val="dk1"/>
              </a:solidFill>
              <a:latin typeface="Arial"/>
              <a:ea typeface="Arial"/>
              <a:cs typeface="Arial"/>
              <a:sym typeface="Arial"/>
            </a:endParaRPr>
          </a:p>
          <a:p>
            <a:pPr marL="0" marR="0" lvl="0" indent="0" algn="l" rtl="0">
              <a:spcBef>
                <a:spcPts val="240"/>
              </a:spcBef>
              <a:spcAft>
                <a:spcPts val="0"/>
              </a:spcAft>
              <a:buNone/>
            </a:pPr>
            <a:r>
              <a:rPr lang="fr-FR" sz="1800" b="1">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a:p>
            <a:pPr marL="53975" marR="0" lvl="0" indent="0" algn="l" rtl="0">
              <a:spcBef>
                <a:spcPts val="350"/>
              </a:spcBef>
              <a:spcAft>
                <a:spcPts val="0"/>
              </a:spcAft>
              <a:buNone/>
            </a:pPr>
            <a:r>
              <a:rPr lang="fr-FR" sz="1800" b="1">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p:txBody>
      </p:sp>
      <p:sp>
        <p:nvSpPr>
          <p:cNvPr id="449" name="Google Shape;449;p35"/>
          <p:cNvSpPr txBox="1"/>
          <p:nvPr/>
        </p:nvSpPr>
        <p:spPr>
          <a:xfrm>
            <a:off x="2479040" y="2766186"/>
            <a:ext cx="3194685" cy="360680"/>
          </a:xfrm>
          <a:prstGeom prst="rect">
            <a:avLst/>
          </a:prstGeom>
          <a:noFill/>
          <a:ln>
            <a:noFill/>
          </a:ln>
        </p:spPr>
        <p:txBody>
          <a:bodyPr spcFirstLastPara="1" wrap="square" lIns="0" tIns="12050" rIns="0" bIns="0" anchor="t" anchorCtr="0">
            <a:spAutoFit/>
          </a:bodyPr>
          <a:lstStyle/>
          <a:p>
            <a:pPr marL="280670" marR="0" lvl="0" indent="-268605" algn="l" rtl="0">
              <a:spcBef>
                <a:spcPts val="0"/>
              </a:spcBef>
              <a:spcAft>
                <a:spcPts val="0"/>
              </a:spcAft>
              <a:buClr>
                <a:srgbClr val="FF0000"/>
              </a:buClr>
              <a:buSzPts val="2200"/>
              <a:buFont typeface="Noto Sans Symbols"/>
              <a:buChar char="▪"/>
            </a:pPr>
            <a:r>
              <a:rPr lang="fr-FR" sz="2200">
                <a:solidFill>
                  <a:schemeClr val="dk1"/>
                </a:solidFill>
                <a:latin typeface="Arial"/>
                <a:ea typeface="Arial"/>
                <a:cs typeface="Arial"/>
                <a:sym typeface="Arial"/>
              </a:rPr>
              <a:t>Ici, n = 5 et p = 0.1</a:t>
            </a:r>
            <a:endParaRPr sz="2200">
              <a:solidFill>
                <a:schemeClr val="dk1"/>
              </a:solidFill>
              <a:latin typeface="Arial"/>
              <a:ea typeface="Arial"/>
              <a:cs typeface="Arial"/>
              <a:sym typeface="Arial"/>
            </a:endParaRPr>
          </a:p>
        </p:txBody>
      </p:sp>
      <p:sp>
        <p:nvSpPr>
          <p:cNvPr id="450" name="Google Shape;450;p35"/>
          <p:cNvSpPr txBox="1"/>
          <p:nvPr/>
        </p:nvSpPr>
        <p:spPr>
          <a:xfrm>
            <a:off x="2479040" y="4900040"/>
            <a:ext cx="3194685" cy="360680"/>
          </a:xfrm>
          <a:prstGeom prst="rect">
            <a:avLst/>
          </a:prstGeom>
          <a:noFill/>
          <a:ln>
            <a:noFill/>
          </a:ln>
        </p:spPr>
        <p:txBody>
          <a:bodyPr spcFirstLastPara="1" wrap="square" lIns="0" tIns="12050" rIns="0" bIns="0" anchor="t" anchorCtr="0">
            <a:spAutoFit/>
          </a:bodyPr>
          <a:lstStyle/>
          <a:p>
            <a:pPr marL="280670" marR="0" lvl="0" indent="-268605" algn="l" rtl="0">
              <a:spcBef>
                <a:spcPts val="0"/>
              </a:spcBef>
              <a:spcAft>
                <a:spcPts val="0"/>
              </a:spcAft>
              <a:buClr>
                <a:srgbClr val="FF0000"/>
              </a:buClr>
              <a:buSzPts val="2200"/>
              <a:buFont typeface="Noto Sans Symbols"/>
              <a:buChar char="▪"/>
            </a:pPr>
            <a:r>
              <a:rPr lang="fr-FR" sz="2200">
                <a:solidFill>
                  <a:schemeClr val="dk1"/>
                </a:solidFill>
                <a:latin typeface="Arial"/>
                <a:ea typeface="Arial"/>
                <a:cs typeface="Arial"/>
                <a:sym typeface="Arial"/>
              </a:rPr>
              <a:t>Ici, n = 5 et P = 0.5</a:t>
            </a:r>
            <a:endParaRPr sz="2200">
              <a:solidFill>
                <a:schemeClr val="dk1"/>
              </a:solidFill>
              <a:latin typeface="Arial"/>
              <a:ea typeface="Arial"/>
              <a:cs typeface="Arial"/>
              <a:sym typeface="Arial"/>
            </a:endParaRPr>
          </a:p>
        </p:txBody>
      </p:sp>
      <p:sp>
        <p:nvSpPr>
          <p:cNvPr id="451" name="Google Shape;451;p35"/>
          <p:cNvSpPr/>
          <p:nvPr/>
        </p:nvSpPr>
        <p:spPr>
          <a:xfrm>
            <a:off x="914400" y="159722"/>
            <a:ext cx="4759325"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452" name="Google Shape;452;p35"/>
          <p:cNvSpPr txBox="1">
            <a:spLocks noGrp="1"/>
          </p:cNvSpPr>
          <p:nvPr>
            <p:ph type="title"/>
          </p:nvPr>
        </p:nvSpPr>
        <p:spPr>
          <a:xfrm>
            <a:off x="20193" y="662661"/>
            <a:ext cx="7561580" cy="563616"/>
          </a:xfrm>
          <a:prstGeom prst="rect">
            <a:avLst/>
          </a:prstGeom>
          <a:noFill/>
          <a:ln>
            <a:noFill/>
          </a:ln>
        </p:spPr>
        <p:txBody>
          <a:bodyPr spcFirstLastPara="1" wrap="square" lIns="0" tIns="12050" rIns="0" bIns="0" anchor="t" anchorCtr="0">
            <a:spAutoFit/>
          </a:bodyPr>
          <a:lstStyle/>
          <a:p>
            <a:pPr marL="0" lvl="0" indent="0" algn="ctr" rtl="0">
              <a:lnSpc>
                <a:spcPct val="154285"/>
              </a:lnSpc>
              <a:spcBef>
                <a:spcPts val="0"/>
              </a:spcBef>
              <a:spcAft>
                <a:spcPts val="0"/>
              </a:spcAft>
              <a:buNone/>
            </a:pPr>
            <a:r>
              <a:rPr lang="fr-FR" sz="2800">
                <a:solidFill>
                  <a:srgbClr val="7030A0"/>
                </a:solidFill>
              </a:rPr>
              <a:t>Loi binomiale : Exemple</a:t>
            </a:r>
            <a:endParaRPr sz="2800">
              <a:solidFill>
                <a:srgbClr val="7030A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6"/>
          <p:cNvSpPr txBox="1"/>
          <p:nvPr/>
        </p:nvSpPr>
        <p:spPr>
          <a:xfrm>
            <a:off x="2511348" y="1975831"/>
            <a:ext cx="1984452" cy="443070"/>
          </a:xfrm>
          <a:prstGeom prst="rect">
            <a:avLst/>
          </a:prstGeom>
          <a:noFill/>
          <a:ln>
            <a:noFill/>
          </a:ln>
        </p:spPr>
        <p:txBody>
          <a:bodyPr spcFirstLastPara="1" wrap="square" lIns="0" tIns="12050" rIns="0" bIns="0" anchor="t" anchorCtr="0">
            <a:spAutoFit/>
          </a:bodyPr>
          <a:lstStyle/>
          <a:p>
            <a:pPr marL="332105" marR="0" lvl="0" indent="-320040" algn="l" rtl="0">
              <a:spcBef>
                <a:spcPts val="0"/>
              </a:spcBef>
              <a:spcAft>
                <a:spcPts val="0"/>
              </a:spcAft>
              <a:buClr>
                <a:srgbClr val="3333CC"/>
              </a:buClr>
              <a:buSzPts val="1650"/>
              <a:buFont typeface="Noto Sans Symbols"/>
              <a:buChar char="■"/>
            </a:pPr>
            <a:r>
              <a:rPr lang="fr-FR" sz="2800">
                <a:solidFill>
                  <a:schemeClr val="dk1"/>
                </a:solidFill>
                <a:latin typeface="Arial"/>
                <a:ea typeface="Arial"/>
                <a:cs typeface="Arial"/>
                <a:sym typeface="Arial"/>
              </a:rPr>
              <a:t>Moyenne</a:t>
            </a:r>
            <a:endParaRPr sz="2800">
              <a:solidFill>
                <a:schemeClr val="dk1"/>
              </a:solidFill>
              <a:latin typeface="Arial"/>
              <a:ea typeface="Arial"/>
              <a:cs typeface="Arial"/>
              <a:sym typeface="Arial"/>
            </a:endParaRPr>
          </a:p>
        </p:txBody>
      </p:sp>
      <p:sp>
        <p:nvSpPr>
          <p:cNvPr id="458" name="Google Shape;458;p36"/>
          <p:cNvSpPr txBox="1"/>
          <p:nvPr/>
        </p:nvSpPr>
        <p:spPr>
          <a:xfrm>
            <a:off x="2511348" y="2993262"/>
            <a:ext cx="5542280" cy="452120"/>
          </a:xfrm>
          <a:prstGeom prst="rect">
            <a:avLst/>
          </a:prstGeom>
          <a:noFill/>
          <a:ln>
            <a:noFill/>
          </a:ln>
        </p:spPr>
        <p:txBody>
          <a:bodyPr spcFirstLastPara="1" wrap="square" lIns="0" tIns="12050" rIns="0" bIns="0" anchor="t" anchorCtr="0">
            <a:spAutoFit/>
          </a:bodyPr>
          <a:lstStyle/>
          <a:p>
            <a:pPr marL="332105" marR="0" lvl="0" indent="-320040" algn="l" rtl="0">
              <a:spcBef>
                <a:spcPts val="0"/>
              </a:spcBef>
              <a:spcAft>
                <a:spcPts val="0"/>
              </a:spcAft>
              <a:buClr>
                <a:srgbClr val="3333CC"/>
              </a:buClr>
              <a:buSzPts val="2800"/>
              <a:buFont typeface="Noto Sans Symbols"/>
              <a:buChar char="▪"/>
            </a:pPr>
            <a:r>
              <a:rPr lang="fr-FR" sz="2800">
                <a:solidFill>
                  <a:schemeClr val="dk1"/>
                </a:solidFill>
                <a:latin typeface="Arial"/>
                <a:ea typeface="Arial"/>
                <a:cs typeface="Arial"/>
                <a:sym typeface="Arial"/>
              </a:rPr>
              <a:t>Variance et écart-type</a:t>
            </a:r>
            <a:endParaRPr sz="2800">
              <a:solidFill>
                <a:schemeClr val="dk1"/>
              </a:solidFill>
              <a:latin typeface="Arial"/>
              <a:ea typeface="Arial"/>
              <a:cs typeface="Arial"/>
              <a:sym typeface="Arial"/>
            </a:endParaRPr>
          </a:p>
        </p:txBody>
      </p:sp>
      <p:sp>
        <p:nvSpPr>
          <p:cNvPr id="459" name="Google Shape;459;p36"/>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36</a:t>
            </a:fld>
            <a:endParaRPr/>
          </a:p>
        </p:txBody>
      </p:sp>
      <p:sp>
        <p:nvSpPr>
          <p:cNvPr id="460" name="Google Shape;460;p36"/>
          <p:cNvSpPr txBox="1"/>
          <p:nvPr/>
        </p:nvSpPr>
        <p:spPr>
          <a:xfrm>
            <a:off x="2663748" y="5359096"/>
            <a:ext cx="662940" cy="28511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fr-FR" sz="1700">
                <a:solidFill>
                  <a:schemeClr val="dk1"/>
                </a:solidFill>
                <a:latin typeface="Arial"/>
                <a:ea typeface="Arial"/>
                <a:cs typeface="Arial"/>
                <a:sym typeface="Arial"/>
              </a:rPr>
              <a:t>où</a:t>
            </a:r>
            <a:endParaRPr sz="1700">
              <a:solidFill>
                <a:schemeClr val="dk1"/>
              </a:solidFill>
              <a:latin typeface="Arial"/>
              <a:ea typeface="Arial"/>
              <a:cs typeface="Arial"/>
              <a:sym typeface="Arial"/>
            </a:endParaRPr>
          </a:p>
        </p:txBody>
      </p:sp>
      <p:sp>
        <p:nvSpPr>
          <p:cNvPr id="461" name="Google Shape;461;p36"/>
          <p:cNvSpPr txBox="1"/>
          <p:nvPr/>
        </p:nvSpPr>
        <p:spPr>
          <a:xfrm>
            <a:off x="3480828" y="5644211"/>
            <a:ext cx="2796540" cy="952184"/>
          </a:xfrm>
          <a:prstGeom prst="rect">
            <a:avLst/>
          </a:prstGeom>
          <a:blipFill rotWithShape="1">
            <a:blip r:embed="rId3">
              <a:alphaModFix/>
            </a:blip>
            <a:stretch>
              <a:fillRect l="-3266" t="-639" b="-128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462" name="Google Shape;462;p36"/>
          <p:cNvSpPr txBox="1"/>
          <p:nvPr/>
        </p:nvSpPr>
        <p:spPr>
          <a:xfrm>
            <a:off x="838200" y="719805"/>
            <a:ext cx="7561580" cy="563616"/>
          </a:xfrm>
          <a:prstGeom prst="rect">
            <a:avLst/>
          </a:prstGeom>
          <a:noFill/>
          <a:ln>
            <a:noFill/>
          </a:ln>
        </p:spPr>
        <p:txBody>
          <a:bodyPr spcFirstLastPara="1" wrap="square" lIns="0" tIns="12050" rIns="0" bIns="0" anchor="t" anchorCtr="0">
            <a:spAutoFit/>
          </a:bodyPr>
          <a:lstStyle/>
          <a:p>
            <a:pPr marL="0" marR="0" lvl="0" indent="0" algn="ctr" rtl="0">
              <a:lnSpc>
                <a:spcPct val="154285"/>
              </a:lnSpc>
              <a:spcBef>
                <a:spcPts val="0"/>
              </a:spcBef>
              <a:spcAft>
                <a:spcPts val="0"/>
              </a:spcAft>
              <a:buNone/>
            </a:pPr>
            <a:r>
              <a:rPr lang="fr-FR" sz="2800" b="1" i="0">
                <a:solidFill>
                  <a:srgbClr val="7030A0"/>
                </a:solidFill>
                <a:latin typeface="Corbel"/>
                <a:ea typeface="Corbel"/>
                <a:cs typeface="Corbel"/>
                <a:sym typeface="Corbel"/>
              </a:rPr>
              <a:t>Loi binomiale : Moyenne et variance</a:t>
            </a:r>
            <a:endParaRPr/>
          </a:p>
        </p:txBody>
      </p:sp>
      <p:sp>
        <p:nvSpPr>
          <p:cNvPr id="463" name="Google Shape;463;p36"/>
          <p:cNvSpPr/>
          <p:nvPr/>
        </p:nvSpPr>
        <p:spPr>
          <a:xfrm>
            <a:off x="914400" y="159722"/>
            <a:ext cx="5181600"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
        <p:nvSpPr>
          <p:cNvPr id="464" name="Google Shape;464;p36"/>
          <p:cNvSpPr txBox="1"/>
          <p:nvPr/>
        </p:nvSpPr>
        <p:spPr>
          <a:xfrm>
            <a:off x="5425264" y="1975831"/>
            <a:ext cx="2481257" cy="4308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465" name="Google Shape;465;p36"/>
          <p:cNvSpPr txBox="1"/>
          <p:nvPr/>
        </p:nvSpPr>
        <p:spPr>
          <a:xfrm>
            <a:off x="5230342" y="3675926"/>
            <a:ext cx="2565253" cy="440633"/>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466" name="Google Shape;466;p36"/>
          <p:cNvSpPr txBox="1"/>
          <p:nvPr/>
        </p:nvSpPr>
        <p:spPr>
          <a:xfrm>
            <a:off x="5359802" y="4451224"/>
            <a:ext cx="2659959" cy="521810"/>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7"/>
          <p:cNvSpPr/>
          <p:nvPr/>
        </p:nvSpPr>
        <p:spPr>
          <a:xfrm>
            <a:off x="6134862" y="4385309"/>
            <a:ext cx="3842385" cy="1981200"/>
          </a:xfrm>
          <a:custGeom>
            <a:avLst/>
            <a:gdLst/>
            <a:ahLst/>
            <a:cxnLst/>
            <a:rect l="l" t="t" r="r" b="b"/>
            <a:pathLst>
              <a:path w="3842384" h="1981200" extrusionOk="0">
                <a:moveTo>
                  <a:pt x="0" y="1981200"/>
                </a:moveTo>
                <a:lnTo>
                  <a:pt x="3842003" y="1981200"/>
                </a:lnTo>
                <a:lnTo>
                  <a:pt x="3842003" y="0"/>
                </a:lnTo>
                <a:lnTo>
                  <a:pt x="0" y="0"/>
                </a:lnTo>
                <a:lnTo>
                  <a:pt x="0" y="1981200"/>
                </a:lnTo>
                <a:close/>
              </a:path>
            </a:pathLst>
          </a:custGeom>
          <a:noFill/>
          <a:ln w="19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3" name="Google Shape;473;p37"/>
          <p:cNvSpPr/>
          <p:nvPr/>
        </p:nvSpPr>
        <p:spPr>
          <a:xfrm>
            <a:off x="6134862" y="2085594"/>
            <a:ext cx="3842385" cy="1981200"/>
          </a:xfrm>
          <a:custGeom>
            <a:avLst/>
            <a:gdLst/>
            <a:ahLst/>
            <a:cxnLst/>
            <a:rect l="l" t="t" r="r" b="b"/>
            <a:pathLst>
              <a:path w="3842384" h="1981200" extrusionOk="0">
                <a:moveTo>
                  <a:pt x="0" y="1981199"/>
                </a:moveTo>
                <a:lnTo>
                  <a:pt x="3842003" y="1981199"/>
                </a:lnTo>
                <a:lnTo>
                  <a:pt x="3842003" y="0"/>
                </a:lnTo>
                <a:lnTo>
                  <a:pt x="0" y="0"/>
                </a:lnTo>
                <a:lnTo>
                  <a:pt x="0" y="1981199"/>
                </a:lnTo>
                <a:close/>
              </a:path>
            </a:pathLst>
          </a:custGeom>
          <a:noFill/>
          <a:ln w="198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4" name="Google Shape;474;p37"/>
          <p:cNvSpPr txBox="1"/>
          <p:nvPr/>
        </p:nvSpPr>
        <p:spPr>
          <a:xfrm>
            <a:off x="7203314" y="2158364"/>
            <a:ext cx="2140585" cy="452120"/>
          </a:xfrm>
          <a:prstGeom prst="rect">
            <a:avLst/>
          </a:prstGeom>
          <a:noFill/>
          <a:ln>
            <a:noFill/>
          </a:ln>
        </p:spPr>
        <p:txBody>
          <a:bodyPr spcFirstLastPara="1" wrap="square" lIns="0" tIns="12050" rIns="0" bIns="0" anchor="t" anchorCtr="0">
            <a:spAutoFit/>
          </a:bodyPr>
          <a:lstStyle/>
          <a:p>
            <a:pPr marL="0" marR="0" lvl="0" indent="0" algn="l" rtl="0">
              <a:spcBef>
                <a:spcPts val="0"/>
              </a:spcBef>
              <a:spcAft>
                <a:spcPts val="0"/>
              </a:spcAft>
              <a:buNone/>
            </a:pPr>
            <a:r>
              <a:rPr lang="fr-FR" sz="2800">
                <a:solidFill>
                  <a:schemeClr val="dk1"/>
                </a:solidFill>
                <a:latin typeface="Arial"/>
                <a:ea typeface="Arial"/>
                <a:cs typeface="Arial"/>
                <a:sym typeface="Arial"/>
              </a:rPr>
              <a:t>n = 5	p = 0.1</a:t>
            </a:r>
            <a:endParaRPr sz="2800">
              <a:solidFill>
                <a:schemeClr val="dk1"/>
              </a:solidFill>
              <a:latin typeface="Arial"/>
              <a:ea typeface="Arial"/>
              <a:cs typeface="Arial"/>
              <a:sym typeface="Arial"/>
            </a:endParaRPr>
          </a:p>
        </p:txBody>
      </p:sp>
      <p:sp>
        <p:nvSpPr>
          <p:cNvPr id="475" name="Google Shape;475;p37"/>
          <p:cNvSpPr txBox="1"/>
          <p:nvPr/>
        </p:nvSpPr>
        <p:spPr>
          <a:xfrm>
            <a:off x="7203314" y="4444746"/>
            <a:ext cx="2140585" cy="452120"/>
          </a:xfrm>
          <a:prstGeom prst="rect">
            <a:avLst/>
          </a:prstGeom>
          <a:noFill/>
          <a:ln>
            <a:noFill/>
          </a:ln>
        </p:spPr>
        <p:txBody>
          <a:bodyPr spcFirstLastPara="1" wrap="square" lIns="0" tIns="12050" rIns="0" bIns="0" anchor="t" anchorCtr="0">
            <a:spAutoFit/>
          </a:bodyPr>
          <a:lstStyle/>
          <a:p>
            <a:pPr marL="0" marR="0" lvl="0" indent="0" algn="l" rtl="0">
              <a:spcBef>
                <a:spcPts val="0"/>
              </a:spcBef>
              <a:spcAft>
                <a:spcPts val="0"/>
              </a:spcAft>
              <a:buNone/>
            </a:pPr>
            <a:r>
              <a:rPr lang="fr-FR" sz="2800">
                <a:solidFill>
                  <a:schemeClr val="dk1"/>
                </a:solidFill>
                <a:latin typeface="Arial"/>
                <a:ea typeface="Arial"/>
                <a:cs typeface="Arial"/>
                <a:sym typeface="Arial"/>
              </a:rPr>
              <a:t>n = 5	p = 0.5</a:t>
            </a:r>
            <a:endParaRPr sz="2800">
              <a:solidFill>
                <a:schemeClr val="dk1"/>
              </a:solidFill>
              <a:latin typeface="Arial"/>
              <a:ea typeface="Arial"/>
              <a:cs typeface="Arial"/>
              <a:sym typeface="Arial"/>
            </a:endParaRPr>
          </a:p>
        </p:txBody>
      </p:sp>
      <p:grpSp>
        <p:nvGrpSpPr>
          <p:cNvPr id="476" name="Google Shape;476;p37"/>
          <p:cNvGrpSpPr/>
          <p:nvPr/>
        </p:nvGrpSpPr>
        <p:grpSpPr>
          <a:xfrm>
            <a:off x="6578346" y="2606040"/>
            <a:ext cx="2949956" cy="1115949"/>
            <a:chOff x="5054346" y="2606039"/>
            <a:chExt cx="2949956" cy="1115949"/>
          </a:xfrm>
        </p:grpSpPr>
        <p:sp>
          <p:nvSpPr>
            <p:cNvPr id="477" name="Google Shape;477;p37"/>
            <p:cNvSpPr/>
            <p:nvPr/>
          </p:nvSpPr>
          <p:spPr>
            <a:xfrm>
              <a:off x="5573268" y="2912363"/>
              <a:ext cx="2284730" cy="304800"/>
            </a:xfrm>
            <a:custGeom>
              <a:avLst/>
              <a:gdLst/>
              <a:ahLst/>
              <a:cxnLst/>
              <a:rect l="l" t="t" r="r" b="b"/>
              <a:pathLst>
                <a:path w="2284729" h="304800" extrusionOk="0">
                  <a:moveTo>
                    <a:pt x="484505" y="304800"/>
                  </a:moveTo>
                  <a:lnTo>
                    <a:pt x="2284476" y="304800"/>
                  </a:lnTo>
                </a:path>
                <a:path w="2284729" h="304800" extrusionOk="0">
                  <a:moveTo>
                    <a:pt x="0" y="0"/>
                  </a:moveTo>
                  <a:lnTo>
                    <a:pt x="2284476"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8" name="Google Shape;478;p37"/>
            <p:cNvSpPr/>
            <p:nvPr/>
          </p:nvSpPr>
          <p:spPr>
            <a:xfrm>
              <a:off x="5268468" y="2612135"/>
              <a:ext cx="2589530" cy="0"/>
            </a:xfrm>
            <a:custGeom>
              <a:avLst/>
              <a:gdLst/>
              <a:ahLst/>
              <a:cxnLst/>
              <a:rect l="l" t="t" r="r" b="b"/>
              <a:pathLst>
                <a:path w="2589529" h="120000" extrusionOk="0">
                  <a:moveTo>
                    <a:pt x="0" y="0"/>
                  </a:moveTo>
                  <a:lnTo>
                    <a:pt x="2589276"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9" name="Google Shape;479;p37"/>
            <p:cNvSpPr/>
            <p:nvPr/>
          </p:nvSpPr>
          <p:spPr>
            <a:xfrm>
              <a:off x="5087112" y="2641091"/>
              <a:ext cx="486409" cy="878205"/>
            </a:xfrm>
            <a:custGeom>
              <a:avLst/>
              <a:gdLst/>
              <a:ahLst/>
              <a:cxnLst/>
              <a:rect l="l" t="t" r="r" b="b"/>
              <a:pathLst>
                <a:path w="486410" h="878204" extrusionOk="0">
                  <a:moveTo>
                    <a:pt x="486155" y="0"/>
                  </a:moveTo>
                  <a:lnTo>
                    <a:pt x="0" y="0"/>
                  </a:lnTo>
                  <a:lnTo>
                    <a:pt x="0" y="877824"/>
                  </a:lnTo>
                  <a:lnTo>
                    <a:pt x="486155" y="877824"/>
                  </a:lnTo>
                  <a:lnTo>
                    <a:pt x="486155"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0" name="Google Shape;480;p37"/>
            <p:cNvSpPr/>
            <p:nvPr/>
          </p:nvSpPr>
          <p:spPr>
            <a:xfrm>
              <a:off x="5087112" y="2641091"/>
              <a:ext cx="486409" cy="878205"/>
            </a:xfrm>
            <a:custGeom>
              <a:avLst/>
              <a:gdLst/>
              <a:ahLst/>
              <a:cxnLst/>
              <a:rect l="l" t="t" r="r" b="b"/>
              <a:pathLst>
                <a:path w="486410" h="878204" extrusionOk="0">
                  <a:moveTo>
                    <a:pt x="0" y="0"/>
                  </a:moveTo>
                  <a:lnTo>
                    <a:pt x="486155" y="0"/>
                  </a:lnTo>
                  <a:lnTo>
                    <a:pt x="486155" y="877824"/>
                  </a:lnTo>
                  <a:lnTo>
                    <a:pt x="0" y="877824"/>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1" name="Google Shape;481;p37"/>
            <p:cNvSpPr/>
            <p:nvPr/>
          </p:nvSpPr>
          <p:spPr>
            <a:xfrm>
              <a:off x="5573268" y="3035807"/>
              <a:ext cx="484505" cy="483234"/>
            </a:xfrm>
            <a:custGeom>
              <a:avLst/>
              <a:gdLst/>
              <a:ahLst/>
              <a:cxnLst/>
              <a:rect l="l" t="t" r="r" b="b"/>
              <a:pathLst>
                <a:path w="484504" h="483235" extrusionOk="0">
                  <a:moveTo>
                    <a:pt x="484505" y="0"/>
                  </a:moveTo>
                  <a:lnTo>
                    <a:pt x="0" y="0"/>
                  </a:lnTo>
                  <a:lnTo>
                    <a:pt x="0" y="483107"/>
                  </a:lnTo>
                  <a:lnTo>
                    <a:pt x="484505" y="483107"/>
                  </a:lnTo>
                  <a:lnTo>
                    <a:pt x="484505"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2" name="Google Shape;482;p37"/>
            <p:cNvSpPr/>
            <p:nvPr/>
          </p:nvSpPr>
          <p:spPr>
            <a:xfrm>
              <a:off x="5573268" y="3035807"/>
              <a:ext cx="484505" cy="483234"/>
            </a:xfrm>
            <a:custGeom>
              <a:avLst/>
              <a:gdLst/>
              <a:ahLst/>
              <a:cxnLst/>
              <a:rect l="l" t="t" r="r" b="b"/>
              <a:pathLst>
                <a:path w="484504" h="483235" extrusionOk="0">
                  <a:moveTo>
                    <a:pt x="0" y="0"/>
                  </a:moveTo>
                  <a:lnTo>
                    <a:pt x="484505" y="0"/>
                  </a:lnTo>
                  <a:lnTo>
                    <a:pt x="484505" y="483107"/>
                  </a:lnTo>
                  <a:lnTo>
                    <a:pt x="0" y="483107"/>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3" name="Google Shape;483;p37"/>
            <p:cNvSpPr/>
            <p:nvPr/>
          </p:nvSpPr>
          <p:spPr>
            <a:xfrm>
              <a:off x="6057900" y="3396995"/>
              <a:ext cx="487680" cy="121920"/>
            </a:xfrm>
            <a:custGeom>
              <a:avLst/>
              <a:gdLst/>
              <a:ahLst/>
              <a:cxnLst/>
              <a:rect l="l" t="t" r="r" b="b"/>
              <a:pathLst>
                <a:path w="487679" h="121920" extrusionOk="0">
                  <a:moveTo>
                    <a:pt x="487552" y="0"/>
                  </a:moveTo>
                  <a:lnTo>
                    <a:pt x="0" y="0"/>
                  </a:lnTo>
                  <a:lnTo>
                    <a:pt x="0" y="121919"/>
                  </a:lnTo>
                  <a:lnTo>
                    <a:pt x="487552" y="121919"/>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4" name="Google Shape;484;p37"/>
            <p:cNvSpPr/>
            <p:nvPr/>
          </p:nvSpPr>
          <p:spPr>
            <a:xfrm>
              <a:off x="6057900" y="3396995"/>
              <a:ext cx="487680" cy="121920"/>
            </a:xfrm>
            <a:custGeom>
              <a:avLst/>
              <a:gdLst/>
              <a:ahLst/>
              <a:cxnLst/>
              <a:rect l="l" t="t" r="r" b="b"/>
              <a:pathLst>
                <a:path w="487679" h="121920" extrusionOk="0">
                  <a:moveTo>
                    <a:pt x="0" y="0"/>
                  </a:moveTo>
                  <a:lnTo>
                    <a:pt x="487552" y="0"/>
                  </a:lnTo>
                  <a:lnTo>
                    <a:pt x="487552" y="121919"/>
                  </a:lnTo>
                  <a:lnTo>
                    <a:pt x="0" y="121919"/>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5" name="Google Shape;485;p37"/>
            <p:cNvSpPr/>
            <p:nvPr/>
          </p:nvSpPr>
          <p:spPr>
            <a:xfrm>
              <a:off x="6545580" y="3489959"/>
              <a:ext cx="487680" cy="29209"/>
            </a:xfrm>
            <a:custGeom>
              <a:avLst/>
              <a:gdLst/>
              <a:ahLst/>
              <a:cxnLst/>
              <a:rect l="l" t="t" r="r" b="b"/>
              <a:pathLst>
                <a:path w="487679" h="29210" extrusionOk="0">
                  <a:moveTo>
                    <a:pt x="487552" y="0"/>
                  </a:moveTo>
                  <a:lnTo>
                    <a:pt x="0" y="0"/>
                  </a:lnTo>
                  <a:lnTo>
                    <a:pt x="0" y="28955"/>
                  </a:lnTo>
                  <a:lnTo>
                    <a:pt x="487552" y="28955"/>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6" name="Google Shape;486;p37"/>
            <p:cNvSpPr/>
            <p:nvPr/>
          </p:nvSpPr>
          <p:spPr>
            <a:xfrm>
              <a:off x="6545580" y="3489959"/>
              <a:ext cx="487680" cy="29209"/>
            </a:xfrm>
            <a:custGeom>
              <a:avLst/>
              <a:gdLst/>
              <a:ahLst/>
              <a:cxnLst/>
              <a:rect l="l" t="t" r="r" b="b"/>
              <a:pathLst>
                <a:path w="487679" h="29210" extrusionOk="0">
                  <a:moveTo>
                    <a:pt x="0" y="0"/>
                  </a:moveTo>
                  <a:lnTo>
                    <a:pt x="487552" y="0"/>
                  </a:lnTo>
                  <a:lnTo>
                    <a:pt x="487552" y="28955"/>
                  </a:lnTo>
                  <a:lnTo>
                    <a:pt x="0" y="28955"/>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7" name="Google Shape;487;p37"/>
            <p:cNvSpPr/>
            <p:nvPr/>
          </p:nvSpPr>
          <p:spPr>
            <a:xfrm>
              <a:off x="5087112" y="2793491"/>
              <a:ext cx="0" cy="581025"/>
            </a:xfrm>
            <a:custGeom>
              <a:avLst/>
              <a:gdLst/>
              <a:ahLst/>
              <a:cxnLst/>
              <a:rect l="l" t="t" r="r" b="b"/>
              <a:pathLst>
                <a:path w="120000" h="581025" extrusionOk="0">
                  <a:moveTo>
                    <a:pt x="0" y="0"/>
                  </a:moveTo>
                  <a:lnTo>
                    <a:pt x="0" y="580644"/>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8" name="Google Shape;488;p37"/>
            <p:cNvSpPr/>
            <p:nvPr/>
          </p:nvSpPr>
          <p:spPr>
            <a:xfrm>
              <a:off x="5054346" y="2606039"/>
              <a:ext cx="0" cy="919480"/>
            </a:xfrm>
            <a:custGeom>
              <a:avLst/>
              <a:gdLst/>
              <a:ahLst/>
              <a:cxnLst/>
              <a:rect l="l" t="t" r="r" b="b"/>
              <a:pathLst>
                <a:path w="120000" h="919479" extrusionOk="0">
                  <a:moveTo>
                    <a:pt x="0" y="906779"/>
                  </a:moveTo>
                  <a:lnTo>
                    <a:pt x="0" y="918972"/>
                  </a:lnTo>
                </a:path>
                <a:path w="120000" h="919479" extrusionOk="0">
                  <a:moveTo>
                    <a:pt x="0" y="605027"/>
                  </a:moveTo>
                  <a:lnTo>
                    <a:pt x="0" y="617220"/>
                  </a:lnTo>
                </a:path>
                <a:path w="120000" h="919479" extrusionOk="0">
                  <a:moveTo>
                    <a:pt x="0" y="300227"/>
                  </a:moveTo>
                  <a:lnTo>
                    <a:pt x="0" y="312420"/>
                  </a:lnTo>
                </a:path>
                <a:path w="120000" h="919479" extrusionOk="0">
                  <a:moveTo>
                    <a:pt x="0" y="0"/>
                  </a:moveTo>
                  <a:lnTo>
                    <a:pt x="0" y="12192"/>
                  </a:lnTo>
                </a:path>
              </a:pathLst>
            </a:custGeom>
            <a:noFill/>
            <a:ln w="952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9" name="Google Shape;489;p37"/>
            <p:cNvSpPr/>
            <p:nvPr/>
          </p:nvSpPr>
          <p:spPr>
            <a:xfrm>
              <a:off x="5087112" y="3392423"/>
              <a:ext cx="2917190" cy="329565"/>
            </a:xfrm>
            <a:custGeom>
              <a:avLst/>
              <a:gdLst/>
              <a:ahLst/>
              <a:cxnLst/>
              <a:rect l="l" t="t" r="r" b="b"/>
              <a:pathLst>
                <a:path w="2917190" h="329564" extrusionOk="0">
                  <a:moveTo>
                    <a:pt x="181355" y="126491"/>
                  </a:moveTo>
                  <a:lnTo>
                    <a:pt x="2770632" y="126491"/>
                  </a:lnTo>
                </a:path>
                <a:path w="2917190" h="329564" extrusionOk="0">
                  <a:moveTo>
                    <a:pt x="0" y="329183"/>
                  </a:moveTo>
                  <a:lnTo>
                    <a:pt x="0" y="0"/>
                  </a:lnTo>
                </a:path>
                <a:path w="2917190" h="329564" extrusionOk="0">
                  <a:moveTo>
                    <a:pt x="486155" y="329183"/>
                  </a:moveTo>
                  <a:lnTo>
                    <a:pt x="486155" y="0"/>
                  </a:lnTo>
                </a:path>
                <a:path w="2917190" h="329564" extrusionOk="0">
                  <a:moveTo>
                    <a:pt x="970788" y="329183"/>
                  </a:moveTo>
                  <a:lnTo>
                    <a:pt x="970788" y="0"/>
                  </a:lnTo>
                </a:path>
                <a:path w="2917190" h="329564" extrusionOk="0">
                  <a:moveTo>
                    <a:pt x="1458467" y="329183"/>
                  </a:moveTo>
                  <a:lnTo>
                    <a:pt x="1458467" y="0"/>
                  </a:lnTo>
                </a:path>
                <a:path w="2917190" h="329564" extrusionOk="0">
                  <a:moveTo>
                    <a:pt x="1946147" y="329183"/>
                  </a:moveTo>
                  <a:lnTo>
                    <a:pt x="1946147" y="0"/>
                  </a:lnTo>
                </a:path>
                <a:path w="2917190" h="329564" extrusionOk="0">
                  <a:moveTo>
                    <a:pt x="2429256" y="329183"/>
                  </a:moveTo>
                  <a:lnTo>
                    <a:pt x="2429256" y="0"/>
                  </a:lnTo>
                </a:path>
                <a:path w="2917190" h="329564" extrusionOk="0">
                  <a:moveTo>
                    <a:pt x="2916936" y="329183"/>
                  </a:moveTo>
                  <a:lnTo>
                    <a:pt x="2916936"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0" name="Google Shape;490;p37"/>
          <p:cNvSpPr txBox="1"/>
          <p:nvPr/>
        </p:nvSpPr>
        <p:spPr>
          <a:xfrm>
            <a:off x="6239509" y="2435199"/>
            <a:ext cx="204470" cy="1236345"/>
          </a:xfrm>
          <a:prstGeom prst="rect">
            <a:avLst/>
          </a:prstGeom>
          <a:noFill/>
          <a:ln>
            <a:noFill/>
          </a:ln>
        </p:spPr>
        <p:txBody>
          <a:bodyPr spcFirstLastPara="1" wrap="square" lIns="0" tIns="400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.6</a:t>
            </a:r>
            <a:endParaRPr sz="1800">
              <a:solidFill>
                <a:schemeClr val="dk1"/>
              </a:solidFill>
              <a:latin typeface="Arial"/>
              <a:ea typeface="Arial"/>
              <a:cs typeface="Arial"/>
              <a:sym typeface="Arial"/>
            </a:endParaRPr>
          </a:p>
          <a:p>
            <a:pPr marL="0" marR="0" lvl="0" indent="0" algn="l" rtl="0">
              <a:spcBef>
                <a:spcPts val="219"/>
              </a:spcBef>
              <a:spcAft>
                <a:spcPts val="0"/>
              </a:spcAft>
              <a:buNone/>
            </a:pPr>
            <a:r>
              <a:rPr lang="fr-FR" sz="1800" b="1">
                <a:solidFill>
                  <a:schemeClr val="dk1"/>
                </a:solidFill>
                <a:latin typeface="Arial"/>
                <a:ea typeface="Arial"/>
                <a:cs typeface="Arial"/>
                <a:sym typeface="Arial"/>
              </a:rPr>
              <a:t>.4</a:t>
            </a:r>
            <a:endParaRPr sz="1800">
              <a:solidFill>
                <a:schemeClr val="dk1"/>
              </a:solidFill>
              <a:latin typeface="Arial"/>
              <a:ea typeface="Arial"/>
              <a:cs typeface="Arial"/>
              <a:sym typeface="Arial"/>
            </a:endParaRPr>
          </a:p>
          <a:p>
            <a:pPr marL="0" marR="0" lvl="0" indent="0" algn="l" rtl="0">
              <a:spcBef>
                <a:spcPts val="240"/>
              </a:spcBef>
              <a:spcAft>
                <a:spcPts val="0"/>
              </a:spcAft>
              <a:buNone/>
            </a:pPr>
            <a:r>
              <a:rPr lang="fr-FR" sz="1800" b="1">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a:p>
            <a:pPr marL="63500" marR="0" lvl="0" indent="0" algn="l" rtl="0">
              <a:spcBef>
                <a:spcPts val="215"/>
              </a:spcBef>
              <a:spcAft>
                <a:spcPts val="0"/>
              </a:spcAft>
              <a:buNone/>
            </a:pPr>
            <a:r>
              <a:rPr lang="fr-FR" sz="1800" b="1">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p:txBody>
      </p:sp>
      <p:sp>
        <p:nvSpPr>
          <p:cNvPr id="491" name="Google Shape;491;p37"/>
          <p:cNvSpPr txBox="1"/>
          <p:nvPr/>
        </p:nvSpPr>
        <p:spPr>
          <a:xfrm>
            <a:off x="6790691" y="3714115"/>
            <a:ext cx="2572385"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0	1	2	3	4	5</a:t>
            </a:r>
            <a:endParaRPr sz="1800">
              <a:solidFill>
                <a:schemeClr val="dk1"/>
              </a:solidFill>
              <a:latin typeface="Arial"/>
              <a:ea typeface="Arial"/>
              <a:cs typeface="Arial"/>
              <a:sym typeface="Arial"/>
            </a:endParaRPr>
          </a:p>
        </p:txBody>
      </p:sp>
      <p:sp>
        <p:nvSpPr>
          <p:cNvPr id="492" name="Google Shape;492;p37"/>
          <p:cNvSpPr txBox="1"/>
          <p:nvPr/>
        </p:nvSpPr>
        <p:spPr>
          <a:xfrm>
            <a:off x="9634094" y="3371215"/>
            <a:ext cx="140335"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x</a:t>
            </a:r>
            <a:endParaRPr sz="1800">
              <a:solidFill>
                <a:schemeClr val="dk1"/>
              </a:solidFill>
              <a:latin typeface="Arial"/>
              <a:ea typeface="Arial"/>
              <a:cs typeface="Arial"/>
              <a:sym typeface="Arial"/>
            </a:endParaRPr>
          </a:p>
        </p:txBody>
      </p:sp>
      <p:sp>
        <p:nvSpPr>
          <p:cNvPr id="493" name="Google Shape;493;p37"/>
          <p:cNvSpPr txBox="1"/>
          <p:nvPr/>
        </p:nvSpPr>
        <p:spPr>
          <a:xfrm>
            <a:off x="6431534" y="2234310"/>
            <a:ext cx="445134"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p(x)</a:t>
            </a:r>
            <a:endParaRPr sz="1800">
              <a:solidFill>
                <a:schemeClr val="dk1"/>
              </a:solidFill>
              <a:latin typeface="Arial"/>
              <a:ea typeface="Arial"/>
              <a:cs typeface="Arial"/>
              <a:sym typeface="Arial"/>
            </a:endParaRPr>
          </a:p>
        </p:txBody>
      </p:sp>
      <p:grpSp>
        <p:nvGrpSpPr>
          <p:cNvPr id="494" name="Google Shape;494;p37"/>
          <p:cNvGrpSpPr/>
          <p:nvPr/>
        </p:nvGrpSpPr>
        <p:grpSpPr>
          <a:xfrm>
            <a:off x="6576822" y="4892040"/>
            <a:ext cx="2952877" cy="1117473"/>
            <a:chOff x="5052821" y="4892040"/>
            <a:chExt cx="2952877" cy="1117473"/>
          </a:xfrm>
        </p:grpSpPr>
        <p:sp>
          <p:nvSpPr>
            <p:cNvPr id="495" name="Google Shape;495;p37"/>
            <p:cNvSpPr/>
            <p:nvPr/>
          </p:nvSpPr>
          <p:spPr>
            <a:xfrm>
              <a:off x="5266943" y="5506212"/>
              <a:ext cx="2592705" cy="0"/>
            </a:xfrm>
            <a:custGeom>
              <a:avLst/>
              <a:gdLst/>
              <a:ahLst/>
              <a:cxnLst/>
              <a:rect l="l" t="t" r="r" b="b"/>
              <a:pathLst>
                <a:path w="2592704" h="120000" extrusionOk="0">
                  <a:moveTo>
                    <a:pt x="0" y="0"/>
                  </a:moveTo>
                  <a:lnTo>
                    <a:pt x="790955" y="0"/>
                  </a:lnTo>
                </a:path>
                <a:path w="2592704" h="120000" extrusionOk="0">
                  <a:moveTo>
                    <a:pt x="1767712" y="0"/>
                  </a:moveTo>
                  <a:lnTo>
                    <a:pt x="2592324"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6" name="Google Shape;496;p37"/>
            <p:cNvSpPr/>
            <p:nvPr/>
          </p:nvSpPr>
          <p:spPr>
            <a:xfrm>
              <a:off x="5266943" y="4898136"/>
              <a:ext cx="2592705" cy="303530"/>
            </a:xfrm>
            <a:custGeom>
              <a:avLst/>
              <a:gdLst/>
              <a:ahLst/>
              <a:cxnLst/>
              <a:rect l="l" t="t" r="r" b="b"/>
              <a:pathLst>
                <a:path w="2592704" h="303529" extrusionOk="0">
                  <a:moveTo>
                    <a:pt x="0" y="303275"/>
                  </a:moveTo>
                  <a:lnTo>
                    <a:pt x="2592324" y="303275"/>
                  </a:lnTo>
                </a:path>
                <a:path w="2592704" h="303529" extrusionOk="0">
                  <a:moveTo>
                    <a:pt x="0" y="0"/>
                  </a:moveTo>
                  <a:lnTo>
                    <a:pt x="2592324"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7" name="Google Shape;497;p37"/>
            <p:cNvSpPr/>
            <p:nvPr/>
          </p:nvSpPr>
          <p:spPr>
            <a:xfrm>
              <a:off x="5084063" y="5760720"/>
              <a:ext cx="487680" cy="45720"/>
            </a:xfrm>
            <a:custGeom>
              <a:avLst/>
              <a:gdLst/>
              <a:ahLst/>
              <a:cxnLst/>
              <a:rect l="l" t="t" r="r" b="b"/>
              <a:pathLst>
                <a:path w="487679" h="45720" extrusionOk="0">
                  <a:moveTo>
                    <a:pt x="487552" y="0"/>
                  </a:moveTo>
                  <a:lnTo>
                    <a:pt x="0" y="0"/>
                  </a:lnTo>
                  <a:lnTo>
                    <a:pt x="0" y="45669"/>
                  </a:lnTo>
                  <a:lnTo>
                    <a:pt x="487552" y="45669"/>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8" name="Google Shape;498;p37"/>
            <p:cNvSpPr/>
            <p:nvPr/>
          </p:nvSpPr>
          <p:spPr>
            <a:xfrm>
              <a:off x="5084063" y="5760720"/>
              <a:ext cx="487680" cy="45720"/>
            </a:xfrm>
            <a:custGeom>
              <a:avLst/>
              <a:gdLst/>
              <a:ahLst/>
              <a:cxnLst/>
              <a:rect l="l" t="t" r="r" b="b"/>
              <a:pathLst>
                <a:path w="487679" h="45720" extrusionOk="0">
                  <a:moveTo>
                    <a:pt x="0" y="0"/>
                  </a:moveTo>
                  <a:lnTo>
                    <a:pt x="487552" y="0"/>
                  </a:lnTo>
                  <a:lnTo>
                    <a:pt x="487552" y="45669"/>
                  </a:lnTo>
                  <a:lnTo>
                    <a:pt x="0" y="45669"/>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99" name="Google Shape;499;p37"/>
            <p:cNvSpPr/>
            <p:nvPr/>
          </p:nvSpPr>
          <p:spPr>
            <a:xfrm>
              <a:off x="5571743" y="5568696"/>
              <a:ext cx="486409" cy="238125"/>
            </a:xfrm>
            <a:custGeom>
              <a:avLst/>
              <a:gdLst/>
              <a:ahLst/>
              <a:cxnLst/>
              <a:rect l="l" t="t" r="r" b="b"/>
              <a:pathLst>
                <a:path w="486410" h="238125" extrusionOk="0">
                  <a:moveTo>
                    <a:pt x="486028" y="0"/>
                  </a:moveTo>
                  <a:lnTo>
                    <a:pt x="0" y="0"/>
                  </a:lnTo>
                  <a:lnTo>
                    <a:pt x="0" y="237680"/>
                  </a:lnTo>
                  <a:lnTo>
                    <a:pt x="486028" y="237680"/>
                  </a:lnTo>
                  <a:lnTo>
                    <a:pt x="486028"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0" name="Google Shape;500;p37"/>
            <p:cNvSpPr/>
            <p:nvPr/>
          </p:nvSpPr>
          <p:spPr>
            <a:xfrm>
              <a:off x="5571743" y="5568696"/>
              <a:ext cx="486409" cy="238125"/>
            </a:xfrm>
            <a:custGeom>
              <a:avLst/>
              <a:gdLst/>
              <a:ahLst/>
              <a:cxnLst/>
              <a:rect l="l" t="t" r="r" b="b"/>
              <a:pathLst>
                <a:path w="486410" h="238125" extrusionOk="0">
                  <a:moveTo>
                    <a:pt x="0" y="0"/>
                  </a:moveTo>
                  <a:lnTo>
                    <a:pt x="486028" y="0"/>
                  </a:lnTo>
                  <a:lnTo>
                    <a:pt x="486028" y="237680"/>
                  </a:lnTo>
                  <a:lnTo>
                    <a:pt x="0" y="237680"/>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1" name="Google Shape;501;p37"/>
            <p:cNvSpPr/>
            <p:nvPr/>
          </p:nvSpPr>
          <p:spPr>
            <a:xfrm>
              <a:off x="6057899" y="5334000"/>
              <a:ext cx="487680" cy="472440"/>
            </a:xfrm>
            <a:custGeom>
              <a:avLst/>
              <a:gdLst/>
              <a:ahLst/>
              <a:cxnLst/>
              <a:rect l="l" t="t" r="r" b="b"/>
              <a:pathLst>
                <a:path w="487679" h="472439" extrusionOk="0">
                  <a:moveTo>
                    <a:pt x="487552" y="0"/>
                  </a:moveTo>
                  <a:lnTo>
                    <a:pt x="0" y="0"/>
                  </a:lnTo>
                  <a:lnTo>
                    <a:pt x="0" y="472376"/>
                  </a:lnTo>
                  <a:lnTo>
                    <a:pt x="487552" y="472376"/>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2" name="Google Shape;502;p37"/>
            <p:cNvSpPr/>
            <p:nvPr/>
          </p:nvSpPr>
          <p:spPr>
            <a:xfrm>
              <a:off x="6057899" y="5334000"/>
              <a:ext cx="487680" cy="472440"/>
            </a:xfrm>
            <a:custGeom>
              <a:avLst/>
              <a:gdLst/>
              <a:ahLst/>
              <a:cxnLst/>
              <a:rect l="l" t="t" r="r" b="b"/>
              <a:pathLst>
                <a:path w="487679" h="472439" extrusionOk="0">
                  <a:moveTo>
                    <a:pt x="0" y="0"/>
                  </a:moveTo>
                  <a:lnTo>
                    <a:pt x="487552" y="0"/>
                  </a:lnTo>
                  <a:lnTo>
                    <a:pt x="487552" y="472376"/>
                  </a:lnTo>
                  <a:lnTo>
                    <a:pt x="0" y="472376"/>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3" name="Google Shape;503;p37"/>
            <p:cNvSpPr/>
            <p:nvPr/>
          </p:nvSpPr>
          <p:spPr>
            <a:xfrm>
              <a:off x="6545579" y="5334000"/>
              <a:ext cx="489584" cy="472440"/>
            </a:xfrm>
            <a:custGeom>
              <a:avLst/>
              <a:gdLst/>
              <a:ahLst/>
              <a:cxnLst/>
              <a:rect l="l" t="t" r="r" b="b"/>
              <a:pathLst>
                <a:path w="489584" h="472439" extrusionOk="0">
                  <a:moveTo>
                    <a:pt x="489076" y="0"/>
                  </a:moveTo>
                  <a:lnTo>
                    <a:pt x="0" y="0"/>
                  </a:lnTo>
                  <a:lnTo>
                    <a:pt x="0" y="472376"/>
                  </a:lnTo>
                  <a:lnTo>
                    <a:pt x="489076" y="472376"/>
                  </a:lnTo>
                  <a:lnTo>
                    <a:pt x="489076"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4" name="Google Shape;504;p37"/>
            <p:cNvSpPr/>
            <p:nvPr/>
          </p:nvSpPr>
          <p:spPr>
            <a:xfrm>
              <a:off x="6545579" y="5334000"/>
              <a:ext cx="489584" cy="472440"/>
            </a:xfrm>
            <a:custGeom>
              <a:avLst/>
              <a:gdLst/>
              <a:ahLst/>
              <a:cxnLst/>
              <a:rect l="l" t="t" r="r" b="b"/>
              <a:pathLst>
                <a:path w="489584" h="472439" extrusionOk="0">
                  <a:moveTo>
                    <a:pt x="0" y="0"/>
                  </a:moveTo>
                  <a:lnTo>
                    <a:pt x="489076" y="0"/>
                  </a:lnTo>
                  <a:lnTo>
                    <a:pt x="489076" y="472376"/>
                  </a:lnTo>
                  <a:lnTo>
                    <a:pt x="0" y="472376"/>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5" name="Google Shape;505;p37"/>
            <p:cNvSpPr/>
            <p:nvPr/>
          </p:nvSpPr>
          <p:spPr>
            <a:xfrm>
              <a:off x="7034783" y="5568696"/>
              <a:ext cx="483234" cy="238125"/>
            </a:xfrm>
            <a:custGeom>
              <a:avLst/>
              <a:gdLst/>
              <a:ahLst/>
              <a:cxnLst/>
              <a:rect l="l" t="t" r="r" b="b"/>
              <a:pathLst>
                <a:path w="483234" h="238125" extrusionOk="0">
                  <a:moveTo>
                    <a:pt x="483108" y="0"/>
                  </a:moveTo>
                  <a:lnTo>
                    <a:pt x="0" y="0"/>
                  </a:lnTo>
                  <a:lnTo>
                    <a:pt x="0" y="237680"/>
                  </a:lnTo>
                  <a:lnTo>
                    <a:pt x="483108" y="237680"/>
                  </a:lnTo>
                  <a:lnTo>
                    <a:pt x="483108"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6" name="Google Shape;506;p37"/>
            <p:cNvSpPr/>
            <p:nvPr/>
          </p:nvSpPr>
          <p:spPr>
            <a:xfrm>
              <a:off x="7034783" y="5568696"/>
              <a:ext cx="483234" cy="238125"/>
            </a:xfrm>
            <a:custGeom>
              <a:avLst/>
              <a:gdLst/>
              <a:ahLst/>
              <a:cxnLst/>
              <a:rect l="l" t="t" r="r" b="b"/>
              <a:pathLst>
                <a:path w="483234" h="238125" extrusionOk="0">
                  <a:moveTo>
                    <a:pt x="0" y="0"/>
                  </a:moveTo>
                  <a:lnTo>
                    <a:pt x="483108" y="0"/>
                  </a:lnTo>
                  <a:lnTo>
                    <a:pt x="483108" y="237680"/>
                  </a:lnTo>
                  <a:lnTo>
                    <a:pt x="0" y="237680"/>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7" name="Google Shape;507;p37"/>
            <p:cNvSpPr/>
            <p:nvPr/>
          </p:nvSpPr>
          <p:spPr>
            <a:xfrm>
              <a:off x="7517891" y="5760720"/>
              <a:ext cx="487680" cy="45720"/>
            </a:xfrm>
            <a:custGeom>
              <a:avLst/>
              <a:gdLst/>
              <a:ahLst/>
              <a:cxnLst/>
              <a:rect l="l" t="t" r="r" b="b"/>
              <a:pathLst>
                <a:path w="487679" h="45720" extrusionOk="0">
                  <a:moveTo>
                    <a:pt x="487552" y="0"/>
                  </a:moveTo>
                  <a:lnTo>
                    <a:pt x="0" y="0"/>
                  </a:lnTo>
                  <a:lnTo>
                    <a:pt x="0" y="45669"/>
                  </a:lnTo>
                  <a:lnTo>
                    <a:pt x="487552" y="45669"/>
                  </a:lnTo>
                  <a:lnTo>
                    <a:pt x="487552" y="0"/>
                  </a:lnTo>
                  <a:close/>
                </a:path>
              </a:pathLst>
            </a:custGeom>
            <a:solidFill>
              <a:srgbClr val="DC00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8" name="Google Shape;508;p37"/>
            <p:cNvSpPr/>
            <p:nvPr/>
          </p:nvSpPr>
          <p:spPr>
            <a:xfrm>
              <a:off x="7517891" y="5760720"/>
              <a:ext cx="487680" cy="45720"/>
            </a:xfrm>
            <a:custGeom>
              <a:avLst/>
              <a:gdLst/>
              <a:ahLst/>
              <a:cxnLst/>
              <a:rect l="l" t="t" r="r" b="b"/>
              <a:pathLst>
                <a:path w="487679" h="45720" extrusionOk="0">
                  <a:moveTo>
                    <a:pt x="0" y="0"/>
                  </a:moveTo>
                  <a:lnTo>
                    <a:pt x="487552" y="0"/>
                  </a:lnTo>
                  <a:lnTo>
                    <a:pt x="487552" y="45669"/>
                  </a:lnTo>
                  <a:lnTo>
                    <a:pt x="0" y="45669"/>
                  </a:lnTo>
                  <a:lnTo>
                    <a:pt x="0"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9" name="Google Shape;509;p37"/>
            <p:cNvSpPr/>
            <p:nvPr/>
          </p:nvSpPr>
          <p:spPr>
            <a:xfrm>
              <a:off x="5084063" y="5079492"/>
              <a:ext cx="0" cy="582295"/>
            </a:xfrm>
            <a:custGeom>
              <a:avLst/>
              <a:gdLst/>
              <a:ahLst/>
              <a:cxnLst/>
              <a:rect l="l" t="t" r="r" b="b"/>
              <a:pathLst>
                <a:path w="120000" h="582295" extrusionOk="0">
                  <a:moveTo>
                    <a:pt x="0" y="0"/>
                  </a:moveTo>
                  <a:lnTo>
                    <a:pt x="0" y="582167"/>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0" name="Google Shape;510;p37"/>
            <p:cNvSpPr/>
            <p:nvPr/>
          </p:nvSpPr>
          <p:spPr>
            <a:xfrm>
              <a:off x="5052821" y="4892040"/>
              <a:ext cx="0" cy="920750"/>
            </a:xfrm>
            <a:custGeom>
              <a:avLst/>
              <a:gdLst/>
              <a:ahLst/>
              <a:cxnLst/>
              <a:rect l="l" t="t" r="r" b="b"/>
              <a:pathLst>
                <a:path w="120000" h="920750" extrusionOk="0">
                  <a:moveTo>
                    <a:pt x="0" y="908303"/>
                  </a:moveTo>
                  <a:lnTo>
                    <a:pt x="0" y="920495"/>
                  </a:lnTo>
                </a:path>
                <a:path w="120000" h="920750" extrusionOk="0">
                  <a:moveTo>
                    <a:pt x="0" y="608075"/>
                  </a:moveTo>
                  <a:lnTo>
                    <a:pt x="0" y="620267"/>
                  </a:lnTo>
                </a:path>
                <a:path w="120000" h="920750" extrusionOk="0">
                  <a:moveTo>
                    <a:pt x="0" y="303275"/>
                  </a:moveTo>
                  <a:lnTo>
                    <a:pt x="0" y="315467"/>
                  </a:lnTo>
                </a:path>
                <a:path w="120000" h="920750" extrusionOk="0">
                  <a:moveTo>
                    <a:pt x="0" y="0"/>
                  </a:moveTo>
                  <a:lnTo>
                    <a:pt x="0" y="12191"/>
                  </a:lnTo>
                </a:path>
              </a:pathLst>
            </a:custGeom>
            <a:noFill/>
            <a:ln w="952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1" name="Google Shape;511;p37"/>
            <p:cNvSpPr/>
            <p:nvPr/>
          </p:nvSpPr>
          <p:spPr>
            <a:xfrm>
              <a:off x="5084063" y="5679948"/>
              <a:ext cx="2921635" cy="329565"/>
            </a:xfrm>
            <a:custGeom>
              <a:avLst/>
              <a:gdLst/>
              <a:ahLst/>
              <a:cxnLst/>
              <a:rect l="l" t="t" r="r" b="b"/>
              <a:pathLst>
                <a:path w="2921634" h="329564" extrusionOk="0">
                  <a:moveTo>
                    <a:pt x="182880" y="126491"/>
                  </a:moveTo>
                  <a:lnTo>
                    <a:pt x="2775204" y="126491"/>
                  </a:lnTo>
                </a:path>
                <a:path w="2921634" h="329564" extrusionOk="0">
                  <a:moveTo>
                    <a:pt x="0" y="329183"/>
                  </a:moveTo>
                  <a:lnTo>
                    <a:pt x="0" y="0"/>
                  </a:lnTo>
                </a:path>
                <a:path w="2921634" h="329564" extrusionOk="0">
                  <a:moveTo>
                    <a:pt x="487680" y="329183"/>
                  </a:moveTo>
                  <a:lnTo>
                    <a:pt x="487680" y="0"/>
                  </a:lnTo>
                </a:path>
                <a:path w="2921634" h="329564" extrusionOk="0">
                  <a:moveTo>
                    <a:pt x="973836" y="329183"/>
                  </a:moveTo>
                  <a:lnTo>
                    <a:pt x="973836" y="0"/>
                  </a:lnTo>
                </a:path>
                <a:path w="2921634" h="329564" extrusionOk="0">
                  <a:moveTo>
                    <a:pt x="1461515" y="329183"/>
                  </a:moveTo>
                  <a:lnTo>
                    <a:pt x="1461515" y="0"/>
                  </a:lnTo>
                </a:path>
                <a:path w="2921634" h="329564" extrusionOk="0">
                  <a:moveTo>
                    <a:pt x="1950719" y="329183"/>
                  </a:moveTo>
                  <a:lnTo>
                    <a:pt x="1950719" y="0"/>
                  </a:lnTo>
                </a:path>
                <a:path w="2921634" h="329564" extrusionOk="0">
                  <a:moveTo>
                    <a:pt x="2433828" y="329183"/>
                  </a:moveTo>
                  <a:lnTo>
                    <a:pt x="2433828" y="0"/>
                  </a:lnTo>
                </a:path>
                <a:path w="2921634" h="329564" extrusionOk="0">
                  <a:moveTo>
                    <a:pt x="2921508" y="329183"/>
                  </a:moveTo>
                  <a:lnTo>
                    <a:pt x="2921508" y="0"/>
                  </a:lnTo>
                </a:path>
              </a:pathLst>
            </a:custGeom>
            <a:noFill/>
            <a:ln w="12175" cap="flat" cmpd="sng">
              <a:solidFill>
                <a:srgbClr val="3333C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12" name="Google Shape;512;p37"/>
          <p:cNvSpPr txBox="1"/>
          <p:nvPr/>
        </p:nvSpPr>
        <p:spPr>
          <a:xfrm>
            <a:off x="6788784" y="6002223"/>
            <a:ext cx="2574290"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0	1	2	3	4	5</a:t>
            </a:r>
            <a:endParaRPr sz="1800">
              <a:solidFill>
                <a:schemeClr val="dk1"/>
              </a:solidFill>
              <a:latin typeface="Arial"/>
              <a:ea typeface="Arial"/>
              <a:cs typeface="Arial"/>
              <a:sym typeface="Arial"/>
            </a:endParaRPr>
          </a:p>
        </p:txBody>
      </p:sp>
      <p:sp>
        <p:nvSpPr>
          <p:cNvPr id="513" name="Google Shape;513;p37"/>
          <p:cNvSpPr txBox="1"/>
          <p:nvPr/>
        </p:nvSpPr>
        <p:spPr>
          <a:xfrm>
            <a:off x="9635618" y="5657799"/>
            <a:ext cx="140335"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x</a:t>
            </a:r>
            <a:endParaRPr sz="1800">
              <a:solidFill>
                <a:schemeClr val="dk1"/>
              </a:solidFill>
              <a:latin typeface="Arial"/>
              <a:ea typeface="Arial"/>
              <a:cs typeface="Arial"/>
              <a:sym typeface="Arial"/>
            </a:endParaRPr>
          </a:p>
        </p:txBody>
      </p:sp>
      <p:sp>
        <p:nvSpPr>
          <p:cNvPr id="514" name="Google Shape;514;p37"/>
          <p:cNvSpPr txBox="1"/>
          <p:nvPr/>
        </p:nvSpPr>
        <p:spPr>
          <a:xfrm>
            <a:off x="6444360" y="4520945"/>
            <a:ext cx="445134" cy="299720"/>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p(x)</a:t>
            </a:r>
            <a:endParaRPr sz="1800">
              <a:solidFill>
                <a:schemeClr val="dk1"/>
              </a:solidFill>
              <a:latin typeface="Arial"/>
              <a:ea typeface="Arial"/>
              <a:cs typeface="Arial"/>
              <a:sym typeface="Arial"/>
            </a:endParaRPr>
          </a:p>
        </p:txBody>
      </p:sp>
      <p:sp>
        <p:nvSpPr>
          <p:cNvPr id="515" name="Google Shape;515;p37"/>
          <p:cNvSpPr txBox="1"/>
          <p:nvPr/>
        </p:nvSpPr>
        <p:spPr>
          <a:xfrm>
            <a:off x="6237985" y="4722115"/>
            <a:ext cx="204470" cy="1252855"/>
          </a:xfrm>
          <a:prstGeom prst="rect">
            <a:avLst/>
          </a:prstGeom>
          <a:noFill/>
          <a:ln>
            <a:noFill/>
          </a:ln>
        </p:spPr>
        <p:txBody>
          <a:bodyPr spcFirstLastPara="1" wrap="square" lIns="0" tIns="40000" rIns="0" bIns="0" anchor="t" anchorCtr="0">
            <a:spAutoFit/>
          </a:bodyPr>
          <a:lstStyle/>
          <a:p>
            <a:pPr marL="0" marR="0" lvl="0" indent="0" algn="l" rtl="0">
              <a:spcBef>
                <a:spcPts val="0"/>
              </a:spcBef>
              <a:spcAft>
                <a:spcPts val="0"/>
              </a:spcAft>
              <a:buNone/>
            </a:pPr>
            <a:r>
              <a:rPr lang="fr-FR" sz="1800" b="1">
                <a:solidFill>
                  <a:schemeClr val="dk1"/>
                </a:solidFill>
                <a:latin typeface="Arial"/>
                <a:ea typeface="Arial"/>
                <a:cs typeface="Arial"/>
                <a:sym typeface="Arial"/>
              </a:rPr>
              <a:t>.6</a:t>
            </a:r>
            <a:endParaRPr sz="1800">
              <a:solidFill>
                <a:schemeClr val="dk1"/>
              </a:solidFill>
              <a:latin typeface="Arial"/>
              <a:ea typeface="Arial"/>
              <a:cs typeface="Arial"/>
              <a:sym typeface="Arial"/>
            </a:endParaRPr>
          </a:p>
          <a:p>
            <a:pPr marL="0" marR="0" lvl="0" indent="0" algn="l" rtl="0">
              <a:spcBef>
                <a:spcPts val="215"/>
              </a:spcBef>
              <a:spcAft>
                <a:spcPts val="0"/>
              </a:spcAft>
              <a:buNone/>
            </a:pPr>
            <a:r>
              <a:rPr lang="fr-FR" sz="1800" b="1">
                <a:solidFill>
                  <a:schemeClr val="dk1"/>
                </a:solidFill>
                <a:latin typeface="Arial"/>
                <a:ea typeface="Arial"/>
                <a:cs typeface="Arial"/>
                <a:sym typeface="Arial"/>
              </a:rPr>
              <a:t>.4</a:t>
            </a:r>
            <a:endParaRPr sz="1800">
              <a:solidFill>
                <a:schemeClr val="dk1"/>
              </a:solidFill>
              <a:latin typeface="Arial"/>
              <a:ea typeface="Arial"/>
              <a:cs typeface="Arial"/>
              <a:sym typeface="Arial"/>
            </a:endParaRPr>
          </a:p>
          <a:p>
            <a:pPr marL="0" marR="0" lvl="0" indent="0" algn="l" rtl="0">
              <a:spcBef>
                <a:spcPts val="240"/>
              </a:spcBef>
              <a:spcAft>
                <a:spcPts val="0"/>
              </a:spcAft>
              <a:buNone/>
            </a:pPr>
            <a:r>
              <a:rPr lang="fr-FR" sz="1800" b="1">
                <a:solidFill>
                  <a:schemeClr val="dk1"/>
                </a:solidFill>
                <a:latin typeface="Arial"/>
                <a:ea typeface="Arial"/>
                <a:cs typeface="Arial"/>
                <a:sym typeface="Arial"/>
              </a:rPr>
              <a:t>.2</a:t>
            </a:r>
            <a:endParaRPr sz="1800">
              <a:solidFill>
                <a:schemeClr val="dk1"/>
              </a:solidFill>
              <a:latin typeface="Arial"/>
              <a:ea typeface="Arial"/>
              <a:cs typeface="Arial"/>
              <a:sym typeface="Arial"/>
            </a:endParaRPr>
          </a:p>
          <a:p>
            <a:pPr marL="53975" marR="0" lvl="0" indent="0" algn="l" rtl="0">
              <a:spcBef>
                <a:spcPts val="355"/>
              </a:spcBef>
              <a:spcAft>
                <a:spcPts val="0"/>
              </a:spcAft>
              <a:buNone/>
            </a:pPr>
            <a:r>
              <a:rPr lang="fr-FR" sz="1800" b="1">
                <a:solidFill>
                  <a:schemeClr val="dk1"/>
                </a:solidFill>
                <a:latin typeface="Arial"/>
                <a:ea typeface="Arial"/>
                <a:cs typeface="Arial"/>
                <a:sym typeface="Arial"/>
              </a:rPr>
              <a:t>0</a:t>
            </a:r>
            <a:endParaRPr sz="1800">
              <a:solidFill>
                <a:schemeClr val="dk1"/>
              </a:solidFill>
              <a:latin typeface="Arial"/>
              <a:ea typeface="Arial"/>
              <a:cs typeface="Arial"/>
              <a:sym typeface="Arial"/>
            </a:endParaRPr>
          </a:p>
        </p:txBody>
      </p:sp>
      <p:sp>
        <p:nvSpPr>
          <p:cNvPr id="516" name="Google Shape;516;p37"/>
          <p:cNvSpPr txBox="1"/>
          <p:nvPr/>
        </p:nvSpPr>
        <p:spPr>
          <a:xfrm>
            <a:off x="2389632" y="2133601"/>
            <a:ext cx="3253740" cy="384721"/>
          </a:xfrm>
          <a:prstGeom prst="rect">
            <a:avLst/>
          </a:prstGeom>
          <a:blipFill rotWithShape="1">
            <a:blip r:embed="rId3">
              <a:alphaModFix/>
            </a:blip>
            <a:stretch>
              <a:fillRect t="-33331" r="-3556" b="-523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517" name="Google Shape;517;p37"/>
          <p:cNvGrpSpPr/>
          <p:nvPr/>
        </p:nvGrpSpPr>
        <p:grpSpPr>
          <a:xfrm>
            <a:off x="1614678" y="2895261"/>
            <a:ext cx="4249420" cy="917575"/>
            <a:chOff x="228600" y="2895600"/>
            <a:chExt cx="4249420" cy="917575"/>
          </a:xfrm>
        </p:grpSpPr>
        <p:sp>
          <p:nvSpPr>
            <p:cNvPr id="518" name="Google Shape;518;p37"/>
            <p:cNvSpPr/>
            <p:nvPr/>
          </p:nvSpPr>
          <p:spPr>
            <a:xfrm>
              <a:off x="228600" y="2895600"/>
              <a:ext cx="4249420" cy="917575"/>
            </a:xfrm>
            <a:custGeom>
              <a:avLst/>
              <a:gdLst/>
              <a:ahLst/>
              <a:cxnLst/>
              <a:rect l="l" t="t" r="r" b="b"/>
              <a:pathLst>
                <a:path w="4249420" h="917575" extrusionOk="0">
                  <a:moveTo>
                    <a:pt x="4248912" y="0"/>
                  </a:moveTo>
                  <a:lnTo>
                    <a:pt x="0" y="0"/>
                  </a:lnTo>
                  <a:lnTo>
                    <a:pt x="0" y="917448"/>
                  </a:lnTo>
                  <a:lnTo>
                    <a:pt x="4248912" y="917448"/>
                  </a:lnTo>
                  <a:lnTo>
                    <a:pt x="4248912" y="0"/>
                  </a:lnTo>
                  <a:close/>
                </a:path>
              </a:pathLst>
            </a:custGeom>
            <a:solidFill>
              <a:srgbClr val="C6DA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9" name="Google Shape;519;p37"/>
            <p:cNvSpPr/>
            <p:nvPr/>
          </p:nvSpPr>
          <p:spPr>
            <a:xfrm>
              <a:off x="757643" y="3182320"/>
              <a:ext cx="37465" cy="21590"/>
            </a:xfrm>
            <a:custGeom>
              <a:avLst/>
              <a:gdLst/>
              <a:ahLst/>
              <a:cxnLst/>
              <a:rect l="l" t="t" r="r" b="b"/>
              <a:pathLst>
                <a:path w="37465" h="21589" extrusionOk="0">
                  <a:moveTo>
                    <a:pt x="0" y="21419"/>
                  </a:moveTo>
                  <a:lnTo>
                    <a:pt x="37360" y="0"/>
                  </a:lnTo>
                </a:path>
              </a:pathLst>
            </a:custGeom>
            <a:noFill/>
            <a:ln w="1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0" name="Google Shape;520;p37"/>
            <p:cNvSpPr/>
            <p:nvPr/>
          </p:nvSpPr>
          <p:spPr>
            <a:xfrm>
              <a:off x="795003" y="3188675"/>
              <a:ext cx="53975" cy="120014"/>
            </a:xfrm>
            <a:custGeom>
              <a:avLst/>
              <a:gdLst/>
              <a:ahLst/>
              <a:cxnLst/>
              <a:rect l="l" t="t" r="r" b="b"/>
              <a:pathLst>
                <a:path w="53975" h="120014" extrusionOk="0">
                  <a:moveTo>
                    <a:pt x="0" y="0"/>
                  </a:moveTo>
                  <a:lnTo>
                    <a:pt x="53967" y="119903"/>
                  </a:lnTo>
                </a:path>
              </a:pathLst>
            </a:custGeom>
            <a:noFill/>
            <a:ln w="24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1" name="Google Shape;521;p37"/>
            <p:cNvSpPr/>
            <p:nvPr/>
          </p:nvSpPr>
          <p:spPr>
            <a:xfrm>
              <a:off x="855502" y="2960496"/>
              <a:ext cx="1499235" cy="348615"/>
            </a:xfrm>
            <a:custGeom>
              <a:avLst/>
              <a:gdLst/>
              <a:ahLst/>
              <a:cxnLst/>
              <a:rect l="l" t="t" r="r" b="b"/>
              <a:pathLst>
                <a:path w="1499235" h="348614" extrusionOk="0">
                  <a:moveTo>
                    <a:pt x="0" y="348081"/>
                  </a:moveTo>
                  <a:lnTo>
                    <a:pt x="71177" y="0"/>
                  </a:lnTo>
                </a:path>
                <a:path w="1499235" h="348614" extrusionOk="0">
                  <a:moveTo>
                    <a:pt x="71177" y="0"/>
                  </a:moveTo>
                  <a:lnTo>
                    <a:pt x="1122129" y="0"/>
                  </a:lnTo>
                </a:path>
                <a:path w="1499235" h="348614" extrusionOk="0">
                  <a:moveTo>
                    <a:pt x="1461383" y="243243"/>
                  </a:moveTo>
                  <a:lnTo>
                    <a:pt x="1498743" y="221823"/>
                  </a:lnTo>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2" name="Google Shape;522;p37"/>
            <p:cNvSpPr/>
            <p:nvPr/>
          </p:nvSpPr>
          <p:spPr>
            <a:xfrm>
              <a:off x="2354246" y="3188675"/>
              <a:ext cx="53975" cy="120014"/>
            </a:xfrm>
            <a:custGeom>
              <a:avLst/>
              <a:gdLst/>
              <a:ahLst/>
              <a:cxnLst/>
              <a:rect l="l" t="t" r="r" b="b"/>
              <a:pathLst>
                <a:path w="53975" h="120014" extrusionOk="0">
                  <a:moveTo>
                    <a:pt x="0" y="0"/>
                  </a:moveTo>
                  <a:lnTo>
                    <a:pt x="53967" y="119903"/>
                  </a:lnTo>
                </a:path>
              </a:pathLst>
            </a:custGeom>
            <a:noFill/>
            <a:ln w="24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3" name="Google Shape;523;p37"/>
            <p:cNvSpPr/>
            <p:nvPr/>
          </p:nvSpPr>
          <p:spPr>
            <a:xfrm>
              <a:off x="2414143" y="2960497"/>
              <a:ext cx="2012314" cy="348615"/>
            </a:xfrm>
            <a:custGeom>
              <a:avLst/>
              <a:gdLst/>
              <a:ahLst/>
              <a:cxnLst/>
              <a:rect l="l" t="t" r="r" b="b"/>
              <a:pathLst>
                <a:path w="2012314" h="348614" extrusionOk="0">
                  <a:moveTo>
                    <a:pt x="0" y="348081"/>
                  </a:moveTo>
                  <a:lnTo>
                    <a:pt x="71779" y="0"/>
                  </a:lnTo>
                </a:path>
                <a:path w="2012314" h="348614" extrusionOk="0">
                  <a:moveTo>
                    <a:pt x="71779" y="0"/>
                  </a:moveTo>
                  <a:lnTo>
                    <a:pt x="2012288" y="0"/>
                  </a:lnTo>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24" name="Google Shape;524;p37"/>
          <p:cNvSpPr txBox="1"/>
          <p:nvPr/>
        </p:nvSpPr>
        <p:spPr>
          <a:xfrm>
            <a:off x="1353438" y="2856310"/>
            <a:ext cx="4818170" cy="928369"/>
          </a:xfrm>
          <a:prstGeom prst="rect">
            <a:avLst/>
          </a:prstGeom>
          <a:blipFill rotWithShape="1">
            <a:blip r:embed="rId4">
              <a:alphaModFix/>
            </a:blip>
            <a:stretch>
              <a:fillRect b="-1776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525" name="Google Shape;525;p37"/>
          <p:cNvSpPr txBox="1"/>
          <p:nvPr/>
        </p:nvSpPr>
        <p:spPr>
          <a:xfrm>
            <a:off x="2389632" y="4419601"/>
            <a:ext cx="3253740" cy="384721"/>
          </a:xfrm>
          <a:prstGeom prst="rect">
            <a:avLst/>
          </a:prstGeom>
          <a:blipFill rotWithShape="1">
            <a:blip r:embed="rId5">
              <a:alphaModFix/>
            </a:blip>
            <a:stretch>
              <a:fillRect t="-33331" r="-3182" b="-5237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526" name="Google Shape;526;p37"/>
          <p:cNvGrpSpPr/>
          <p:nvPr/>
        </p:nvGrpSpPr>
        <p:grpSpPr>
          <a:xfrm>
            <a:off x="1752600" y="5181601"/>
            <a:ext cx="4249420" cy="917575"/>
            <a:chOff x="228600" y="5181600"/>
            <a:chExt cx="4249420" cy="917575"/>
          </a:xfrm>
        </p:grpSpPr>
        <p:sp>
          <p:nvSpPr>
            <p:cNvPr id="527" name="Google Shape;527;p37"/>
            <p:cNvSpPr/>
            <p:nvPr/>
          </p:nvSpPr>
          <p:spPr>
            <a:xfrm>
              <a:off x="228600" y="5181600"/>
              <a:ext cx="4249420" cy="917575"/>
            </a:xfrm>
            <a:custGeom>
              <a:avLst/>
              <a:gdLst/>
              <a:ahLst/>
              <a:cxnLst/>
              <a:rect l="l" t="t" r="r" b="b"/>
              <a:pathLst>
                <a:path w="4249420" h="917575" extrusionOk="0">
                  <a:moveTo>
                    <a:pt x="4248912" y="0"/>
                  </a:moveTo>
                  <a:lnTo>
                    <a:pt x="0" y="0"/>
                  </a:lnTo>
                  <a:lnTo>
                    <a:pt x="0" y="917448"/>
                  </a:lnTo>
                  <a:lnTo>
                    <a:pt x="4248912" y="917448"/>
                  </a:lnTo>
                  <a:lnTo>
                    <a:pt x="4248912" y="0"/>
                  </a:lnTo>
                  <a:close/>
                </a:path>
              </a:pathLst>
            </a:custGeom>
            <a:solidFill>
              <a:srgbClr val="C6DA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8" name="Google Shape;528;p37"/>
            <p:cNvSpPr/>
            <p:nvPr/>
          </p:nvSpPr>
          <p:spPr>
            <a:xfrm>
              <a:off x="757643" y="5468320"/>
              <a:ext cx="37465" cy="21590"/>
            </a:xfrm>
            <a:custGeom>
              <a:avLst/>
              <a:gdLst/>
              <a:ahLst/>
              <a:cxnLst/>
              <a:rect l="l" t="t" r="r" b="b"/>
              <a:pathLst>
                <a:path w="37465" h="21589" extrusionOk="0">
                  <a:moveTo>
                    <a:pt x="0" y="21419"/>
                  </a:moveTo>
                  <a:lnTo>
                    <a:pt x="37360" y="0"/>
                  </a:lnTo>
                </a:path>
              </a:pathLst>
            </a:custGeom>
            <a:noFill/>
            <a:ln w="1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9" name="Google Shape;529;p37"/>
            <p:cNvSpPr/>
            <p:nvPr/>
          </p:nvSpPr>
          <p:spPr>
            <a:xfrm>
              <a:off x="795003" y="5474675"/>
              <a:ext cx="53975" cy="120014"/>
            </a:xfrm>
            <a:custGeom>
              <a:avLst/>
              <a:gdLst/>
              <a:ahLst/>
              <a:cxnLst/>
              <a:rect l="l" t="t" r="r" b="b"/>
              <a:pathLst>
                <a:path w="53975" h="120014" extrusionOk="0">
                  <a:moveTo>
                    <a:pt x="0" y="0"/>
                  </a:moveTo>
                  <a:lnTo>
                    <a:pt x="53967" y="119903"/>
                  </a:lnTo>
                </a:path>
              </a:pathLst>
            </a:custGeom>
            <a:noFill/>
            <a:ln w="24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0" name="Google Shape;530;p37"/>
            <p:cNvSpPr/>
            <p:nvPr/>
          </p:nvSpPr>
          <p:spPr>
            <a:xfrm>
              <a:off x="855502" y="5246496"/>
              <a:ext cx="1499235" cy="348615"/>
            </a:xfrm>
            <a:custGeom>
              <a:avLst/>
              <a:gdLst/>
              <a:ahLst/>
              <a:cxnLst/>
              <a:rect l="l" t="t" r="r" b="b"/>
              <a:pathLst>
                <a:path w="1499235" h="348614" extrusionOk="0">
                  <a:moveTo>
                    <a:pt x="0" y="348081"/>
                  </a:moveTo>
                  <a:lnTo>
                    <a:pt x="71177" y="0"/>
                  </a:lnTo>
                </a:path>
                <a:path w="1499235" h="348614" extrusionOk="0">
                  <a:moveTo>
                    <a:pt x="71177" y="0"/>
                  </a:moveTo>
                  <a:lnTo>
                    <a:pt x="1122129" y="0"/>
                  </a:lnTo>
                </a:path>
                <a:path w="1499235" h="348614" extrusionOk="0">
                  <a:moveTo>
                    <a:pt x="1461383" y="243243"/>
                  </a:moveTo>
                  <a:lnTo>
                    <a:pt x="1498743" y="221823"/>
                  </a:lnTo>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1" name="Google Shape;531;p37"/>
            <p:cNvSpPr/>
            <p:nvPr/>
          </p:nvSpPr>
          <p:spPr>
            <a:xfrm>
              <a:off x="2354246" y="5474675"/>
              <a:ext cx="53975" cy="120014"/>
            </a:xfrm>
            <a:custGeom>
              <a:avLst/>
              <a:gdLst/>
              <a:ahLst/>
              <a:cxnLst/>
              <a:rect l="l" t="t" r="r" b="b"/>
              <a:pathLst>
                <a:path w="53975" h="120014" extrusionOk="0">
                  <a:moveTo>
                    <a:pt x="0" y="0"/>
                  </a:moveTo>
                  <a:lnTo>
                    <a:pt x="53967" y="119903"/>
                  </a:lnTo>
                </a:path>
              </a:pathLst>
            </a:custGeom>
            <a:noFill/>
            <a:ln w="24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2" name="Google Shape;532;p37"/>
            <p:cNvSpPr/>
            <p:nvPr/>
          </p:nvSpPr>
          <p:spPr>
            <a:xfrm>
              <a:off x="2414143" y="5246496"/>
              <a:ext cx="2012314" cy="348615"/>
            </a:xfrm>
            <a:custGeom>
              <a:avLst/>
              <a:gdLst/>
              <a:ahLst/>
              <a:cxnLst/>
              <a:rect l="l" t="t" r="r" b="b"/>
              <a:pathLst>
                <a:path w="2012314" h="348614" extrusionOk="0">
                  <a:moveTo>
                    <a:pt x="0" y="348081"/>
                  </a:moveTo>
                  <a:lnTo>
                    <a:pt x="71779" y="0"/>
                  </a:lnTo>
                </a:path>
                <a:path w="2012314" h="348614" extrusionOk="0">
                  <a:moveTo>
                    <a:pt x="71779" y="0"/>
                  </a:moveTo>
                  <a:lnTo>
                    <a:pt x="2012288" y="0"/>
                  </a:lnTo>
                </a:path>
              </a:pathLst>
            </a:custGeom>
            <a:noFill/>
            <a:ln w="123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533" name="Google Shape;533;p37"/>
          <p:cNvSpPr txBox="1"/>
          <p:nvPr/>
        </p:nvSpPr>
        <p:spPr>
          <a:xfrm>
            <a:off x="1787593" y="5117585"/>
            <a:ext cx="4192270" cy="928369"/>
          </a:xfrm>
          <a:prstGeom prst="rect">
            <a:avLst/>
          </a:prstGeom>
          <a:blipFill rotWithShape="1">
            <a:blip r:embed="rId6">
              <a:alphaModFix/>
            </a:blip>
            <a:stretch>
              <a:fillRect l="-3633" r="-3631" b="-1764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534" name="Google Shape;534;p37"/>
          <p:cNvSpPr/>
          <p:nvPr/>
        </p:nvSpPr>
        <p:spPr>
          <a:xfrm>
            <a:off x="2210562" y="4191761"/>
            <a:ext cx="7848600" cy="0"/>
          </a:xfrm>
          <a:custGeom>
            <a:avLst/>
            <a:gdLst/>
            <a:ahLst/>
            <a:cxnLst/>
            <a:rect l="l" t="t" r="r" b="b"/>
            <a:pathLst>
              <a:path w="7848600" h="120000" extrusionOk="0">
                <a:moveTo>
                  <a:pt x="0" y="0"/>
                </a:moveTo>
                <a:lnTo>
                  <a:pt x="7848600" y="0"/>
                </a:lnTo>
              </a:path>
            </a:pathLst>
          </a:custGeom>
          <a:noFill/>
          <a:ln w="28950" cap="flat" cmpd="sng">
            <a:solidFill>
              <a:srgbClr val="00E3A8"/>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5" name="Google Shape;535;p37"/>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4-</a:t>
            </a:r>
            <a:fld id="{00000000-1234-1234-1234-123412341234}" type="slidenum">
              <a:rPr lang="fr-FR"/>
              <a:t>37</a:t>
            </a:fld>
            <a:endParaRPr/>
          </a:p>
        </p:txBody>
      </p:sp>
      <p:sp>
        <p:nvSpPr>
          <p:cNvPr id="536" name="Google Shape;536;p37"/>
          <p:cNvSpPr txBox="1"/>
          <p:nvPr/>
        </p:nvSpPr>
        <p:spPr>
          <a:xfrm>
            <a:off x="838199" y="719805"/>
            <a:ext cx="9139047" cy="563616"/>
          </a:xfrm>
          <a:prstGeom prst="rect">
            <a:avLst/>
          </a:prstGeom>
          <a:noFill/>
          <a:ln>
            <a:noFill/>
          </a:ln>
        </p:spPr>
        <p:txBody>
          <a:bodyPr spcFirstLastPara="1" wrap="square" lIns="0" tIns="12050" rIns="0" bIns="0" anchor="t" anchorCtr="0">
            <a:spAutoFit/>
          </a:bodyPr>
          <a:lstStyle/>
          <a:p>
            <a:pPr marL="0" marR="0" lvl="0" indent="0" algn="ctr" rtl="0">
              <a:lnSpc>
                <a:spcPct val="154285"/>
              </a:lnSpc>
              <a:spcBef>
                <a:spcPts val="0"/>
              </a:spcBef>
              <a:spcAft>
                <a:spcPts val="0"/>
              </a:spcAft>
              <a:buNone/>
            </a:pPr>
            <a:r>
              <a:rPr lang="fr-FR" sz="2800" b="1" i="0">
                <a:solidFill>
                  <a:srgbClr val="7030A0"/>
                </a:solidFill>
                <a:latin typeface="Corbel"/>
                <a:ea typeface="Corbel"/>
                <a:cs typeface="Corbel"/>
                <a:sym typeface="Corbel"/>
              </a:rPr>
              <a:t>Loi binomiale : Moyenne et variance (exemple)</a:t>
            </a:r>
            <a:endParaRPr/>
          </a:p>
        </p:txBody>
      </p:sp>
      <p:sp>
        <p:nvSpPr>
          <p:cNvPr id="537" name="Google Shape;537;p37"/>
          <p:cNvSpPr/>
          <p:nvPr/>
        </p:nvSpPr>
        <p:spPr>
          <a:xfrm>
            <a:off x="914400" y="159722"/>
            <a:ext cx="4452079"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dirty="0">
                <a:solidFill>
                  <a:srgbClr val="7030A0"/>
                </a:solidFill>
                <a:latin typeface="Corbel"/>
                <a:ea typeface="Corbel"/>
                <a:cs typeface="Corbel"/>
                <a:sym typeface="Corbel"/>
              </a:rPr>
              <a:t>Chapitre 2 </a:t>
            </a:r>
            <a:r>
              <a:rPr lang="fr-FR" sz="1800" b="1" dirty="0">
                <a:solidFill>
                  <a:srgbClr val="432A2F"/>
                </a:solidFill>
                <a:latin typeface="Corbel"/>
                <a:ea typeface="Corbel"/>
                <a:cs typeface="Corbel"/>
                <a:sym typeface="Corbel"/>
              </a:rPr>
              <a:t>: Variables aléatoires discrètes</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38"/>
          <p:cNvSpPr/>
          <p:nvPr/>
        </p:nvSpPr>
        <p:spPr>
          <a:xfrm>
            <a:off x="3608832" y="3906011"/>
            <a:ext cx="5524500" cy="228600"/>
          </a:xfrm>
          <a:custGeom>
            <a:avLst/>
            <a:gdLst/>
            <a:ahLst/>
            <a:cxnLst/>
            <a:rect l="l" t="t" r="r" b="b"/>
            <a:pathLst>
              <a:path w="5524500" h="228600" extrusionOk="0">
                <a:moveTo>
                  <a:pt x="5524500" y="0"/>
                </a:moveTo>
                <a:lnTo>
                  <a:pt x="0" y="0"/>
                </a:lnTo>
                <a:lnTo>
                  <a:pt x="0" y="228600"/>
                </a:lnTo>
                <a:lnTo>
                  <a:pt x="5524500" y="228600"/>
                </a:lnTo>
                <a:lnTo>
                  <a:pt x="5524500" y="0"/>
                </a:lnTo>
                <a:close/>
              </a:path>
            </a:pathLst>
          </a:custGeom>
          <a:solidFill>
            <a:srgbClr val="C6DAF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aphicFrame>
        <p:nvGraphicFramePr>
          <p:cNvPr id="544" name="Google Shape;544;p38"/>
          <p:cNvGraphicFramePr/>
          <p:nvPr/>
        </p:nvGraphicFramePr>
        <p:xfrm>
          <a:off x="2728913" y="1585913"/>
          <a:ext cx="7163400" cy="3263360"/>
        </p:xfrm>
        <a:graphic>
          <a:graphicData uri="http://schemas.openxmlformats.org/drawingml/2006/table">
            <a:tbl>
              <a:tblPr firstRow="1" bandRow="1">
                <a:noFill/>
                <a:tableStyleId>{D65597A3-1E20-4C61-9DAA-85E0FB58CD86}</a:tableStyleId>
              </a:tblPr>
              <a:tblGrid>
                <a:gridCol w="716275">
                  <a:extLst>
                    <a:ext uri="{9D8B030D-6E8A-4147-A177-3AD203B41FA5}">
                      <a16:colId xmlns:a16="http://schemas.microsoft.com/office/drawing/2014/main" val="20000"/>
                    </a:ext>
                  </a:extLst>
                </a:gridCol>
                <a:gridCol w="149850">
                  <a:extLst>
                    <a:ext uri="{9D8B030D-6E8A-4147-A177-3AD203B41FA5}">
                      <a16:colId xmlns:a16="http://schemas.microsoft.com/office/drawing/2014/main" val="20001"/>
                    </a:ext>
                  </a:extLst>
                </a:gridCol>
                <a:gridCol w="566425">
                  <a:extLst>
                    <a:ext uri="{9D8B030D-6E8A-4147-A177-3AD203B41FA5}">
                      <a16:colId xmlns:a16="http://schemas.microsoft.com/office/drawing/2014/main" val="20002"/>
                    </a:ext>
                  </a:extLst>
                </a:gridCol>
                <a:gridCol w="717550">
                  <a:extLst>
                    <a:ext uri="{9D8B030D-6E8A-4147-A177-3AD203B41FA5}">
                      <a16:colId xmlns:a16="http://schemas.microsoft.com/office/drawing/2014/main" val="20003"/>
                    </a:ext>
                  </a:extLst>
                </a:gridCol>
                <a:gridCol w="716275">
                  <a:extLst>
                    <a:ext uri="{9D8B030D-6E8A-4147-A177-3AD203B41FA5}">
                      <a16:colId xmlns:a16="http://schemas.microsoft.com/office/drawing/2014/main" val="20004"/>
                    </a:ext>
                  </a:extLst>
                </a:gridCol>
                <a:gridCol w="716275">
                  <a:extLst>
                    <a:ext uri="{9D8B030D-6E8A-4147-A177-3AD203B41FA5}">
                      <a16:colId xmlns:a16="http://schemas.microsoft.com/office/drawing/2014/main" val="20005"/>
                    </a:ext>
                  </a:extLst>
                </a:gridCol>
                <a:gridCol w="716275">
                  <a:extLst>
                    <a:ext uri="{9D8B030D-6E8A-4147-A177-3AD203B41FA5}">
                      <a16:colId xmlns:a16="http://schemas.microsoft.com/office/drawing/2014/main" val="20006"/>
                    </a:ext>
                  </a:extLst>
                </a:gridCol>
                <a:gridCol w="55250">
                  <a:extLst>
                    <a:ext uri="{9D8B030D-6E8A-4147-A177-3AD203B41FA5}">
                      <a16:colId xmlns:a16="http://schemas.microsoft.com/office/drawing/2014/main" val="20007"/>
                    </a:ext>
                  </a:extLst>
                </a:gridCol>
                <a:gridCol w="610225">
                  <a:extLst>
                    <a:ext uri="{9D8B030D-6E8A-4147-A177-3AD203B41FA5}">
                      <a16:colId xmlns:a16="http://schemas.microsoft.com/office/drawing/2014/main" val="20008"/>
                    </a:ext>
                  </a:extLst>
                </a:gridCol>
                <a:gridCol w="50175">
                  <a:extLst>
                    <a:ext uri="{9D8B030D-6E8A-4147-A177-3AD203B41FA5}">
                      <a16:colId xmlns:a16="http://schemas.microsoft.com/office/drawing/2014/main" val="20009"/>
                    </a:ext>
                  </a:extLst>
                </a:gridCol>
                <a:gridCol w="737225">
                  <a:extLst>
                    <a:ext uri="{9D8B030D-6E8A-4147-A177-3AD203B41FA5}">
                      <a16:colId xmlns:a16="http://schemas.microsoft.com/office/drawing/2014/main" val="20010"/>
                    </a:ext>
                  </a:extLst>
                </a:gridCol>
                <a:gridCol w="649600">
                  <a:extLst>
                    <a:ext uri="{9D8B030D-6E8A-4147-A177-3AD203B41FA5}">
                      <a16:colId xmlns:a16="http://schemas.microsoft.com/office/drawing/2014/main" val="20011"/>
                    </a:ext>
                  </a:extLst>
                </a:gridCol>
                <a:gridCol w="762000">
                  <a:extLst>
                    <a:ext uri="{9D8B030D-6E8A-4147-A177-3AD203B41FA5}">
                      <a16:colId xmlns:a16="http://schemas.microsoft.com/office/drawing/2014/main" val="20012"/>
                    </a:ext>
                  </a:extLst>
                </a:gridCol>
              </a:tblGrid>
              <a:tr h="274325">
                <a:tc gridSpan="13">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274325">
                <a:tc>
                  <a:txBody>
                    <a:bodyPr/>
                    <a:lstStyle/>
                    <a:p>
                      <a:pPr marL="302260" marR="0" lvl="0" indent="0" algn="l" rtl="0">
                        <a:lnSpc>
                          <a:spcPct val="100000"/>
                        </a:lnSpc>
                        <a:spcBef>
                          <a:spcPts val="0"/>
                        </a:spcBef>
                        <a:spcAft>
                          <a:spcPts val="0"/>
                        </a:spcAft>
                        <a:buNone/>
                      </a:pPr>
                      <a:r>
                        <a:rPr lang="fr-FR" sz="1200" b="1">
                          <a:latin typeface="Arial"/>
                          <a:ea typeface="Arial"/>
                          <a:cs typeface="Arial"/>
                          <a:sym typeface="Arial"/>
                        </a:rPr>
                        <a:t>N</a:t>
                      </a:r>
                      <a:endParaRPr sz="1200">
                        <a:latin typeface="Arial"/>
                        <a:ea typeface="Arial"/>
                        <a:cs typeface="Arial"/>
                        <a:sym typeface="Arial"/>
                      </a:endParaRPr>
                    </a:p>
                  </a:txBody>
                  <a:tcPr marL="0" marR="0" marT="412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None/>
                      </a:pPr>
                      <a:r>
                        <a:rPr lang="fr-FR" sz="1200" b="1">
                          <a:latin typeface="Arial"/>
                          <a:ea typeface="Arial"/>
                          <a:cs typeface="Arial"/>
                          <a:sym typeface="Arial"/>
                        </a:rPr>
                        <a:t>x</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p=.20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p=.25</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164465" marR="0" lvl="0" indent="0" algn="l" rtl="0">
                        <a:lnSpc>
                          <a:spcPct val="100000"/>
                        </a:lnSpc>
                        <a:spcBef>
                          <a:spcPts val="0"/>
                        </a:spcBef>
                        <a:spcAft>
                          <a:spcPts val="0"/>
                        </a:spcAft>
                        <a:buNone/>
                      </a:pPr>
                      <a:r>
                        <a:rPr lang="fr-FR" sz="1200">
                          <a:latin typeface="Arial"/>
                          <a:ea typeface="Arial"/>
                          <a:cs typeface="Arial"/>
                          <a:sym typeface="Arial"/>
                        </a:rPr>
                        <a:t>p=.30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CDFBC"/>
                    </a:solidFill>
                  </a:tcPr>
                </a:tc>
                <a:tc gridSpan="2">
                  <a:txBody>
                    <a:bodyPr/>
                    <a:lstStyle/>
                    <a:p>
                      <a:pPr marL="109220" marR="0" lvl="0" indent="0" algn="l" rtl="0">
                        <a:lnSpc>
                          <a:spcPct val="100000"/>
                        </a:lnSpc>
                        <a:spcBef>
                          <a:spcPts val="0"/>
                        </a:spcBef>
                        <a:spcAft>
                          <a:spcPts val="0"/>
                        </a:spcAft>
                        <a:buNone/>
                      </a:pPr>
                      <a:r>
                        <a:rPr lang="fr-FR" sz="1200">
                          <a:latin typeface="Arial"/>
                          <a:ea typeface="Arial"/>
                          <a:cs typeface="Arial"/>
                          <a:sym typeface="Arial"/>
                        </a:rPr>
                        <a:t>p=.35</a:t>
                      </a:r>
                      <a:endParaRPr sz="1200">
                        <a:latin typeface="Arial"/>
                        <a:ea typeface="Arial"/>
                        <a:cs typeface="Arial"/>
                        <a:sym typeface="Arial"/>
                      </a:endParaRPr>
                    </a:p>
                  </a:txBody>
                  <a:tcPr marL="0" marR="0" marT="41275" marB="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CDFBC"/>
                    </a:solidFill>
                  </a:tcPr>
                </a:tc>
                <a:tc hMerge="1">
                  <a:txBody>
                    <a:bodyPr/>
                    <a:lstStyle/>
                    <a:p>
                      <a:endParaRPr lang="fr-FR"/>
                    </a:p>
                  </a:txBody>
                  <a:tcPr/>
                </a:tc>
                <a:tc>
                  <a:txBody>
                    <a:bodyPr/>
                    <a:lstStyle/>
                    <a:p>
                      <a:pPr marL="165735" marR="0" lvl="0" indent="0" algn="l" rtl="0">
                        <a:lnSpc>
                          <a:spcPct val="100000"/>
                        </a:lnSpc>
                        <a:spcBef>
                          <a:spcPts val="0"/>
                        </a:spcBef>
                        <a:spcAft>
                          <a:spcPts val="0"/>
                        </a:spcAft>
                        <a:buNone/>
                      </a:pPr>
                      <a:r>
                        <a:rPr lang="fr-FR" sz="1200">
                          <a:latin typeface="Arial"/>
                          <a:ea typeface="Arial"/>
                          <a:cs typeface="Arial"/>
                          <a:sym typeface="Arial"/>
                        </a:rPr>
                        <a:t>p=.40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12065" lvl="0" indent="0" algn="ctr" rtl="0">
                        <a:lnSpc>
                          <a:spcPct val="100000"/>
                        </a:lnSpc>
                        <a:spcBef>
                          <a:spcPts val="0"/>
                        </a:spcBef>
                        <a:spcAft>
                          <a:spcPts val="0"/>
                        </a:spcAft>
                        <a:buNone/>
                      </a:pPr>
                      <a:r>
                        <a:rPr lang="fr-FR" sz="1200">
                          <a:latin typeface="Arial"/>
                          <a:ea typeface="Arial"/>
                          <a:cs typeface="Arial"/>
                          <a:sym typeface="Arial"/>
                        </a:rPr>
                        <a:t>p=.45</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6DAF7"/>
                    </a:solidFill>
                  </a:tcPr>
                </a:tc>
                <a:tc>
                  <a:txBody>
                    <a:bodyPr/>
                    <a:lstStyle/>
                    <a:p>
                      <a:pPr marL="187325" marR="0" lvl="0" indent="0" algn="l" rtl="0">
                        <a:lnSpc>
                          <a:spcPct val="100000"/>
                        </a:lnSpc>
                        <a:spcBef>
                          <a:spcPts val="0"/>
                        </a:spcBef>
                        <a:spcAft>
                          <a:spcPts val="0"/>
                        </a:spcAft>
                        <a:buNone/>
                      </a:pPr>
                      <a:r>
                        <a:rPr lang="fr-FR" sz="1200">
                          <a:latin typeface="Arial"/>
                          <a:ea typeface="Arial"/>
                          <a:cs typeface="Arial"/>
                          <a:sym typeface="Arial"/>
                        </a:rPr>
                        <a:t>p=.50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51075">
                <a:tc>
                  <a:txBody>
                    <a:bodyPr/>
                    <a:lstStyle/>
                    <a:p>
                      <a:pPr marL="271780" marR="0" lvl="0" indent="0" algn="l" rtl="0">
                        <a:lnSpc>
                          <a:spcPct val="100000"/>
                        </a:lnSpc>
                        <a:spcBef>
                          <a:spcPts val="0"/>
                        </a:spcBef>
                        <a:spcAft>
                          <a:spcPts val="0"/>
                        </a:spcAft>
                        <a:buNone/>
                      </a:pPr>
                      <a:r>
                        <a:rPr lang="fr-FR" sz="1200" b="1">
                          <a:latin typeface="Arial"/>
                          <a:ea typeface="Arial"/>
                          <a:cs typeface="Arial"/>
                          <a:sym typeface="Arial"/>
                        </a:rPr>
                        <a:t>10</a:t>
                      </a:r>
                      <a:endParaRPr sz="1200">
                        <a:latin typeface="Arial"/>
                        <a:ea typeface="Arial"/>
                        <a:cs typeface="Arial"/>
                        <a:sym typeface="Arial"/>
                      </a:endParaRPr>
                    </a:p>
                  </a:txBody>
                  <a:tcPr marL="0" marR="0" marT="41275"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0.1074</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0.0563</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0.0282</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rowSpan="3">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CDFBC"/>
                    </a:solidFill>
                  </a:tcPr>
                </a:tc>
                <a:tc>
                  <a:txBody>
                    <a:bodyPr/>
                    <a:lstStyle/>
                    <a:p>
                      <a:pPr marL="69850" marR="0" lvl="0" indent="0" algn="l" rtl="0">
                        <a:lnSpc>
                          <a:spcPct val="100000"/>
                        </a:lnSpc>
                        <a:spcBef>
                          <a:spcPts val="0"/>
                        </a:spcBef>
                        <a:spcAft>
                          <a:spcPts val="0"/>
                        </a:spcAft>
                        <a:buNone/>
                      </a:pPr>
                      <a:r>
                        <a:rPr lang="fr-FR" sz="1200">
                          <a:latin typeface="Arial"/>
                          <a:ea typeface="Arial"/>
                          <a:cs typeface="Arial"/>
                          <a:sym typeface="Arial"/>
                        </a:rPr>
                        <a:t>0.0135</a:t>
                      </a:r>
                      <a:endParaRPr sz="1200">
                        <a:latin typeface="Arial"/>
                        <a:ea typeface="Arial"/>
                        <a:cs typeface="Arial"/>
                        <a:sym typeface="Arial"/>
                      </a:endParaRPr>
                    </a:p>
                  </a:txBody>
                  <a:tcPr marL="0" marR="0" marT="41275" marB="0">
                    <a:lnT w="12700" cap="flat" cmpd="sng">
                      <a:solidFill>
                        <a:srgbClr val="000000"/>
                      </a:solidFill>
                      <a:prstDash val="solid"/>
                      <a:round/>
                      <a:headEnd type="none" w="sm" len="sm"/>
                      <a:tailEnd type="none" w="sm" len="sm"/>
                    </a:lnT>
                    <a:solidFill>
                      <a:srgbClr val="FCDFBC"/>
                    </a:solidFill>
                  </a:tcPr>
                </a:tc>
                <a:tc rowSpan="13">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0.0060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0.0025</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solidFill>
                      <a:srgbClr val="C6DAF7"/>
                    </a:solidFill>
                  </a:tcPr>
                </a:tc>
                <a:tc rowSpan="13">
                  <a:txBody>
                    <a:bodyPr/>
                    <a:lstStyle/>
                    <a:p>
                      <a:pPr marL="147955" marR="0" lvl="0" indent="0" algn="l" rtl="0">
                        <a:lnSpc>
                          <a:spcPct val="100000"/>
                        </a:lnSpc>
                        <a:spcBef>
                          <a:spcPts val="0"/>
                        </a:spcBef>
                        <a:spcAft>
                          <a:spcPts val="0"/>
                        </a:spcAft>
                        <a:buNone/>
                      </a:pPr>
                      <a:r>
                        <a:rPr lang="fr-FR" sz="1200">
                          <a:latin typeface="Arial"/>
                          <a:ea typeface="Arial"/>
                          <a:cs typeface="Arial"/>
                          <a:sym typeface="Arial"/>
                        </a:rPr>
                        <a:t>0.0010</a:t>
                      </a:r>
                      <a:endParaRPr sz="1200">
                        <a:latin typeface="Arial"/>
                        <a:ea typeface="Arial"/>
                        <a:cs typeface="Arial"/>
                        <a:sym typeface="Arial"/>
                      </a:endParaRPr>
                    </a:p>
                    <a:p>
                      <a:pPr marL="147955" marR="0" lvl="0" indent="0" algn="l" rtl="0">
                        <a:lnSpc>
                          <a:spcPct val="100000"/>
                        </a:lnSpc>
                        <a:spcBef>
                          <a:spcPts val="290"/>
                        </a:spcBef>
                        <a:spcAft>
                          <a:spcPts val="0"/>
                        </a:spcAft>
                        <a:buNone/>
                      </a:pPr>
                      <a:r>
                        <a:rPr lang="fr-FR" sz="1200">
                          <a:latin typeface="Arial"/>
                          <a:ea typeface="Arial"/>
                          <a:cs typeface="Arial"/>
                          <a:sym typeface="Arial"/>
                        </a:rPr>
                        <a:t>0.0098</a:t>
                      </a:r>
                      <a:endParaRPr sz="1200">
                        <a:latin typeface="Arial"/>
                        <a:ea typeface="Arial"/>
                        <a:cs typeface="Arial"/>
                        <a:sym typeface="Arial"/>
                      </a:endParaRPr>
                    </a:p>
                    <a:p>
                      <a:pPr marL="147955" marR="0" lvl="0" indent="0" algn="l" rtl="0">
                        <a:lnSpc>
                          <a:spcPct val="100000"/>
                        </a:lnSpc>
                        <a:spcBef>
                          <a:spcPts val="290"/>
                        </a:spcBef>
                        <a:spcAft>
                          <a:spcPts val="0"/>
                        </a:spcAft>
                        <a:buNone/>
                      </a:pPr>
                      <a:r>
                        <a:rPr lang="fr-FR" sz="1200">
                          <a:latin typeface="Arial"/>
                          <a:ea typeface="Arial"/>
                          <a:cs typeface="Arial"/>
                          <a:sym typeface="Arial"/>
                        </a:rPr>
                        <a:t>0.0439</a:t>
                      </a:r>
                      <a:endParaRPr sz="1200">
                        <a:latin typeface="Arial"/>
                        <a:ea typeface="Arial"/>
                        <a:cs typeface="Arial"/>
                        <a:sym typeface="Arial"/>
                      </a:endParaRPr>
                    </a:p>
                    <a:p>
                      <a:pPr marL="152400" marR="0" lvl="0" indent="0" algn="l" rtl="0">
                        <a:lnSpc>
                          <a:spcPct val="100000"/>
                        </a:lnSpc>
                        <a:spcBef>
                          <a:spcPts val="285"/>
                        </a:spcBef>
                        <a:spcAft>
                          <a:spcPts val="0"/>
                        </a:spcAft>
                        <a:buNone/>
                      </a:pPr>
                      <a:r>
                        <a:rPr lang="fr-FR" sz="1200">
                          <a:latin typeface="Arial"/>
                          <a:ea typeface="Arial"/>
                          <a:cs typeface="Arial"/>
                          <a:sym typeface="Arial"/>
                        </a:rPr>
                        <a:t>0.1172</a:t>
                      </a:r>
                      <a:endParaRPr sz="1200">
                        <a:latin typeface="Arial"/>
                        <a:ea typeface="Arial"/>
                        <a:cs typeface="Arial"/>
                        <a:sym typeface="Arial"/>
                      </a:endParaRPr>
                    </a:p>
                    <a:p>
                      <a:pPr marL="147955" marR="0" lvl="0" indent="0" algn="l" rtl="0">
                        <a:lnSpc>
                          <a:spcPct val="100000"/>
                        </a:lnSpc>
                        <a:spcBef>
                          <a:spcPts val="290"/>
                        </a:spcBef>
                        <a:spcAft>
                          <a:spcPts val="0"/>
                        </a:spcAft>
                        <a:buNone/>
                      </a:pPr>
                      <a:r>
                        <a:rPr lang="fr-FR" sz="1200">
                          <a:latin typeface="Arial"/>
                          <a:ea typeface="Arial"/>
                          <a:cs typeface="Arial"/>
                          <a:sym typeface="Arial"/>
                        </a:rPr>
                        <a:t>0.2051</a:t>
                      </a:r>
                      <a:endParaRPr sz="1200">
                        <a:latin typeface="Arial"/>
                        <a:ea typeface="Arial"/>
                        <a:cs typeface="Arial"/>
                        <a:sym typeface="Arial"/>
                      </a:endParaRPr>
                    </a:p>
                    <a:p>
                      <a:pPr marL="147955" marR="0" lvl="0" indent="0" algn="l" rtl="0">
                        <a:lnSpc>
                          <a:spcPct val="100000"/>
                        </a:lnSpc>
                        <a:spcBef>
                          <a:spcPts val="290"/>
                        </a:spcBef>
                        <a:spcAft>
                          <a:spcPts val="0"/>
                        </a:spcAft>
                        <a:buNone/>
                      </a:pPr>
                      <a:r>
                        <a:rPr lang="fr-FR" sz="1200">
                          <a:latin typeface="Arial"/>
                          <a:ea typeface="Arial"/>
                          <a:cs typeface="Arial"/>
                          <a:sym typeface="Arial"/>
                        </a:rPr>
                        <a:t>0.2461</a:t>
                      </a:r>
                      <a:endParaRPr sz="1200">
                        <a:latin typeface="Arial"/>
                        <a:ea typeface="Arial"/>
                        <a:cs typeface="Arial"/>
                        <a:sym typeface="Arial"/>
                      </a:endParaRPr>
                    </a:p>
                    <a:p>
                      <a:pPr marL="147955" marR="0" lvl="0" indent="0" algn="l" rtl="0">
                        <a:lnSpc>
                          <a:spcPct val="100000"/>
                        </a:lnSpc>
                        <a:spcBef>
                          <a:spcPts val="285"/>
                        </a:spcBef>
                        <a:spcAft>
                          <a:spcPts val="0"/>
                        </a:spcAft>
                        <a:buNone/>
                      </a:pPr>
                      <a:r>
                        <a:rPr lang="fr-FR" sz="1200">
                          <a:latin typeface="Arial"/>
                          <a:ea typeface="Arial"/>
                          <a:cs typeface="Arial"/>
                          <a:sym typeface="Arial"/>
                        </a:rPr>
                        <a:t>0.2051</a:t>
                      </a:r>
                      <a:endParaRPr sz="1200">
                        <a:latin typeface="Arial"/>
                        <a:ea typeface="Arial"/>
                        <a:cs typeface="Arial"/>
                        <a:sym typeface="Arial"/>
                      </a:endParaRPr>
                    </a:p>
                    <a:p>
                      <a:pPr marL="152400" marR="0" lvl="0" indent="0" algn="l" rtl="0">
                        <a:lnSpc>
                          <a:spcPct val="100000"/>
                        </a:lnSpc>
                        <a:spcBef>
                          <a:spcPts val="290"/>
                        </a:spcBef>
                        <a:spcAft>
                          <a:spcPts val="0"/>
                        </a:spcAft>
                        <a:buNone/>
                      </a:pPr>
                      <a:r>
                        <a:rPr lang="fr-FR" sz="1200">
                          <a:latin typeface="Arial"/>
                          <a:ea typeface="Arial"/>
                          <a:cs typeface="Arial"/>
                          <a:sym typeface="Arial"/>
                        </a:rPr>
                        <a:t>0.1172</a:t>
                      </a:r>
                      <a:endParaRPr sz="1200">
                        <a:latin typeface="Arial"/>
                        <a:ea typeface="Arial"/>
                        <a:cs typeface="Arial"/>
                        <a:sym typeface="Arial"/>
                      </a:endParaRPr>
                    </a:p>
                    <a:p>
                      <a:pPr marL="147955" marR="0" lvl="0" indent="0" algn="l" rtl="0">
                        <a:lnSpc>
                          <a:spcPct val="100000"/>
                        </a:lnSpc>
                        <a:spcBef>
                          <a:spcPts val="290"/>
                        </a:spcBef>
                        <a:spcAft>
                          <a:spcPts val="0"/>
                        </a:spcAft>
                        <a:buNone/>
                      </a:pPr>
                      <a:r>
                        <a:rPr lang="fr-FR" sz="1200">
                          <a:latin typeface="Arial"/>
                          <a:ea typeface="Arial"/>
                          <a:cs typeface="Arial"/>
                          <a:sym typeface="Arial"/>
                        </a:rPr>
                        <a:t>0.0439</a:t>
                      </a:r>
                      <a:endParaRPr sz="1200">
                        <a:latin typeface="Arial"/>
                        <a:ea typeface="Arial"/>
                        <a:cs typeface="Arial"/>
                        <a:sym typeface="Arial"/>
                      </a:endParaRPr>
                    </a:p>
                    <a:p>
                      <a:pPr marL="147955" marR="0" lvl="0" indent="0" algn="l" rtl="0">
                        <a:lnSpc>
                          <a:spcPct val="100000"/>
                        </a:lnSpc>
                        <a:spcBef>
                          <a:spcPts val="285"/>
                        </a:spcBef>
                        <a:spcAft>
                          <a:spcPts val="0"/>
                        </a:spcAft>
                        <a:buNone/>
                      </a:pPr>
                      <a:r>
                        <a:rPr lang="fr-FR" sz="1200">
                          <a:latin typeface="Arial"/>
                          <a:ea typeface="Arial"/>
                          <a:cs typeface="Arial"/>
                          <a:sym typeface="Arial"/>
                        </a:rPr>
                        <a:t>0.0098</a:t>
                      </a:r>
                      <a:endParaRPr sz="1200">
                        <a:latin typeface="Arial"/>
                        <a:ea typeface="Arial"/>
                        <a:cs typeface="Arial"/>
                        <a:sym typeface="Arial"/>
                      </a:endParaRPr>
                    </a:p>
                    <a:p>
                      <a:pPr marL="147955" marR="0" lvl="0" indent="0" algn="l" rtl="0">
                        <a:lnSpc>
                          <a:spcPct val="100000"/>
                        </a:lnSpc>
                        <a:spcBef>
                          <a:spcPts val="290"/>
                        </a:spcBef>
                        <a:spcAft>
                          <a:spcPts val="0"/>
                        </a:spcAft>
                        <a:buNone/>
                      </a:pPr>
                      <a:r>
                        <a:rPr lang="fr-FR" sz="1200">
                          <a:latin typeface="Arial"/>
                          <a:ea typeface="Arial"/>
                          <a:cs typeface="Arial"/>
                          <a:sym typeface="Arial"/>
                        </a:rPr>
                        <a:t>0.0010</a:t>
                      </a:r>
                      <a:endParaRPr sz="1200">
                        <a:latin typeface="Arial"/>
                        <a:ea typeface="Arial"/>
                        <a:cs typeface="Arial"/>
                        <a:sym typeface="Arial"/>
                      </a:endParaRPr>
                    </a:p>
                  </a:txBody>
                  <a:tcPr marL="0" marR="0" marT="4127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19450">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1</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0.2684</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0.1877</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8904" marR="0" lvl="0" indent="0" algn="l" rtl="0">
                        <a:lnSpc>
                          <a:spcPct val="100000"/>
                        </a:lnSpc>
                        <a:spcBef>
                          <a:spcPts val="0"/>
                        </a:spcBef>
                        <a:spcAft>
                          <a:spcPts val="0"/>
                        </a:spcAft>
                        <a:buNone/>
                      </a:pPr>
                      <a:r>
                        <a:rPr lang="fr-FR" sz="1200">
                          <a:latin typeface="Arial"/>
                          <a:ea typeface="Arial"/>
                          <a:cs typeface="Arial"/>
                          <a:sym typeface="Arial"/>
                        </a:rPr>
                        <a:t>0.1211</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vMerge="1">
                  <a:txBody>
                    <a:bodyPr/>
                    <a:lstStyle/>
                    <a:p>
                      <a:endParaRPr lang="fr-FR"/>
                    </a:p>
                  </a:txBody>
                  <a:tcPr/>
                </a:tc>
                <a:tc>
                  <a:txBody>
                    <a:bodyPr/>
                    <a:lstStyle/>
                    <a:p>
                      <a:pPr marL="69850" marR="0" lvl="0" indent="0" algn="l" rtl="0">
                        <a:lnSpc>
                          <a:spcPct val="100000"/>
                        </a:lnSpc>
                        <a:spcBef>
                          <a:spcPts val="0"/>
                        </a:spcBef>
                        <a:spcAft>
                          <a:spcPts val="0"/>
                        </a:spcAft>
                        <a:buNone/>
                      </a:pPr>
                      <a:r>
                        <a:rPr lang="fr-FR" sz="1200">
                          <a:latin typeface="Arial"/>
                          <a:ea typeface="Arial"/>
                          <a:cs typeface="Arial"/>
                          <a:sym typeface="Arial"/>
                        </a:rPr>
                        <a:t>0.0725</a:t>
                      </a:r>
                      <a:endParaRPr sz="1200">
                        <a:latin typeface="Arial"/>
                        <a:ea typeface="Arial"/>
                        <a:cs typeface="Arial"/>
                        <a:sym typeface="Arial"/>
                      </a:endParaRPr>
                    </a:p>
                  </a:txBody>
                  <a:tcPr marL="0" marR="0" marT="10150" marB="0">
                    <a:solidFill>
                      <a:srgbClr val="FCDFBC"/>
                    </a:solidFill>
                  </a:tcPr>
                </a:tc>
                <a:tc vMerge="1">
                  <a:txBody>
                    <a:bodyPr/>
                    <a:lstStyle/>
                    <a:p>
                      <a:endParaRPr lang="fr-FR"/>
                    </a:p>
                  </a:txBody>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0.0403</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0.0207</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C6DAF7"/>
                    </a:solidFill>
                  </a:tcPr>
                </a:tc>
                <a:tc vMerge="1">
                  <a:txBody>
                    <a:bodyPr/>
                    <a:lstStyle/>
                    <a:p>
                      <a:endParaRPr lang="fr-FR"/>
                    </a:p>
                  </a:txBody>
                  <a:tcPr/>
                </a:tc>
                <a:extLst>
                  <a:ext uri="{0D108BD9-81ED-4DB2-BD59-A6C34878D82A}">
                    <a16:rowId xmlns:a16="http://schemas.microsoft.com/office/drawing/2014/main" val="10003"/>
                  </a:ext>
                </a:extLst>
              </a:tr>
              <a:tr h="200800">
                <a:tc>
                  <a:txBody>
                    <a:bodyPr/>
                    <a:lstStyle/>
                    <a:p>
                      <a:pPr marL="0" marR="0" lvl="0" indent="0" algn="l" rtl="0">
                        <a:lnSpc>
                          <a:spcPct val="100000"/>
                        </a:lnSpc>
                        <a:spcBef>
                          <a:spcPts val="0"/>
                        </a:spcBef>
                        <a:spcAft>
                          <a:spcPts val="0"/>
                        </a:spcAft>
                        <a:buNone/>
                      </a:pPr>
                      <a:endParaRPr sz="12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0" marR="0" lvl="0" indent="0" algn="ctr" rtl="0">
                        <a:lnSpc>
                          <a:spcPct val="116666"/>
                        </a:lnSpc>
                        <a:spcBef>
                          <a:spcPts val="0"/>
                        </a:spcBef>
                        <a:spcAft>
                          <a:spcPts val="0"/>
                        </a:spcAft>
                        <a:buNone/>
                      </a:pPr>
                      <a:r>
                        <a:rPr lang="fr-FR" sz="1200">
                          <a:latin typeface="Arial"/>
                          <a:ea typeface="Arial"/>
                          <a:cs typeface="Arial"/>
                          <a:sym typeface="Arial"/>
                        </a:rPr>
                        <a:t>2</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hMerge="1">
                  <a:txBody>
                    <a:bodyPr/>
                    <a:lstStyle/>
                    <a:p>
                      <a:endParaRPr lang="fr-FR"/>
                    </a:p>
                  </a:txBody>
                  <a:tcPr/>
                </a:tc>
                <a:tc>
                  <a:txBody>
                    <a:bodyPr/>
                    <a:lstStyle/>
                    <a:p>
                      <a:pPr marL="0" marR="274320" lvl="0" indent="0" algn="r" rtl="0">
                        <a:lnSpc>
                          <a:spcPct val="116666"/>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16666"/>
                        </a:lnSpc>
                        <a:spcBef>
                          <a:spcPts val="0"/>
                        </a:spcBef>
                        <a:spcAft>
                          <a:spcPts val="0"/>
                        </a:spcAft>
                        <a:buNone/>
                      </a:pPr>
                      <a:r>
                        <a:rPr lang="fr-FR" sz="1200">
                          <a:latin typeface="Arial"/>
                          <a:ea typeface="Arial"/>
                          <a:cs typeface="Arial"/>
                          <a:sym typeface="Arial"/>
                        </a:rPr>
                        <a:t>0.3020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16666"/>
                        </a:lnSpc>
                        <a:spcBef>
                          <a:spcPts val="0"/>
                        </a:spcBef>
                        <a:spcAft>
                          <a:spcPts val="0"/>
                        </a:spcAft>
                        <a:buNone/>
                      </a:pPr>
                      <a:r>
                        <a:rPr lang="fr-FR" sz="1200">
                          <a:latin typeface="Arial"/>
                          <a:ea typeface="Arial"/>
                          <a:cs typeface="Arial"/>
                          <a:sym typeface="Arial"/>
                        </a:rPr>
                        <a:t>0.2816</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4460" marR="0" lvl="0" indent="0" algn="l" rtl="0">
                        <a:lnSpc>
                          <a:spcPct val="116666"/>
                        </a:lnSpc>
                        <a:spcBef>
                          <a:spcPts val="0"/>
                        </a:spcBef>
                        <a:spcAft>
                          <a:spcPts val="0"/>
                        </a:spcAft>
                        <a:buNone/>
                      </a:pPr>
                      <a:r>
                        <a:rPr lang="fr-FR" sz="1200">
                          <a:latin typeface="Arial"/>
                          <a:ea typeface="Arial"/>
                          <a:cs typeface="Arial"/>
                          <a:sym typeface="Arial"/>
                        </a:rPr>
                        <a:t>0.2335</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vMerge="1">
                  <a:txBody>
                    <a:bodyPr/>
                    <a:lstStyle/>
                    <a:p>
                      <a:endParaRPr lang="fr-FR"/>
                    </a:p>
                  </a:txBody>
                  <a:tcPr/>
                </a:tc>
                <a:tc>
                  <a:txBody>
                    <a:bodyPr/>
                    <a:lstStyle/>
                    <a:p>
                      <a:pPr marL="69850" marR="0" lvl="0" indent="0" algn="l" rtl="0">
                        <a:lnSpc>
                          <a:spcPct val="116666"/>
                        </a:lnSpc>
                        <a:spcBef>
                          <a:spcPts val="0"/>
                        </a:spcBef>
                        <a:spcAft>
                          <a:spcPts val="0"/>
                        </a:spcAft>
                        <a:buNone/>
                      </a:pPr>
                      <a:r>
                        <a:rPr lang="fr-FR" sz="1200">
                          <a:latin typeface="Arial"/>
                          <a:ea typeface="Arial"/>
                          <a:cs typeface="Arial"/>
                          <a:sym typeface="Arial"/>
                        </a:rPr>
                        <a:t>0.1757</a:t>
                      </a:r>
                      <a:endParaRPr sz="1200">
                        <a:latin typeface="Arial"/>
                        <a:ea typeface="Arial"/>
                        <a:cs typeface="Arial"/>
                        <a:sym typeface="Arial"/>
                      </a:endParaRPr>
                    </a:p>
                  </a:txBody>
                  <a:tcPr marL="0" marR="0" marT="10150" marB="0">
                    <a:lnB w="28575" cap="flat" cmpd="sng">
                      <a:solidFill>
                        <a:srgbClr val="000000"/>
                      </a:solidFill>
                      <a:prstDash val="solid"/>
                      <a:round/>
                      <a:headEnd type="none" w="sm" len="sm"/>
                      <a:tailEnd type="none" w="sm" len="sm"/>
                    </a:lnB>
                    <a:solidFill>
                      <a:srgbClr val="FCDFBC"/>
                    </a:solidFill>
                  </a:tcPr>
                </a:tc>
                <a:tc vMerge="1">
                  <a:txBody>
                    <a:bodyPr/>
                    <a:lstStyle/>
                    <a:p>
                      <a:endParaRPr lang="fr-FR"/>
                    </a:p>
                  </a:txBody>
                  <a:tcPr/>
                </a:tc>
                <a:tc>
                  <a:txBody>
                    <a:bodyPr/>
                    <a:lstStyle/>
                    <a:p>
                      <a:pPr marL="124460" marR="0" lvl="0" indent="0" algn="l" rtl="0">
                        <a:lnSpc>
                          <a:spcPct val="116666"/>
                        </a:lnSpc>
                        <a:spcBef>
                          <a:spcPts val="0"/>
                        </a:spcBef>
                        <a:spcAft>
                          <a:spcPts val="0"/>
                        </a:spcAft>
                        <a:buNone/>
                      </a:pPr>
                      <a:r>
                        <a:rPr lang="fr-FR" sz="1200">
                          <a:latin typeface="Arial"/>
                          <a:ea typeface="Arial"/>
                          <a:cs typeface="Arial"/>
                          <a:sym typeface="Arial"/>
                        </a:rPr>
                        <a:t>0.1209</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16666"/>
                        </a:lnSpc>
                        <a:spcBef>
                          <a:spcPts val="0"/>
                        </a:spcBef>
                        <a:spcAft>
                          <a:spcPts val="0"/>
                        </a:spcAft>
                        <a:buNone/>
                      </a:pPr>
                      <a:r>
                        <a:rPr lang="fr-FR" sz="1200">
                          <a:latin typeface="Arial"/>
                          <a:ea typeface="Arial"/>
                          <a:cs typeface="Arial"/>
                          <a:sym typeface="Arial"/>
                        </a:rPr>
                        <a:t>0.0763</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C6DAF7"/>
                    </a:solidFill>
                  </a:tcPr>
                </a:tc>
                <a:tc vMerge="1">
                  <a:txBody>
                    <a:bodyPr/>
                    <a:lstStyle/>
                    <a:p>
                      <a:endParaRPr lang="fr-FR"/>
                    </a:p>
                  </a:txBody>
                  <a:tcPr/>
                </a:tc>
                <a:extLst>
                  <a:ext uri="{0D108BD9-81ED-4DB2-BD59-A6C34878D82A}">
                    <a16:rowId xmlns:a16="http://schemas.microsoft.com/office/drawing/2014/main" val="10004"/>
                  </a:ext>
                </a:extLst>
              </a:tr>
              <a:tr h="228600">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tcPr>
                </a:tc>
                <a:tc>
                  <a:txBody>
                    <a:bodyPr/>
                    <a:lstStyle/>
                    <a:p>
                      <a:pPr marL="165100" marR="0" lvl="0" indent="0" algn="l" rtl="0">
                        <a:lnSpc>
                          <a:spcPct val="100000"/>
                        </a:lnSpc>
                        <a:spcBef>
                          <a:spcPts val="0"/>
                        </a:spcBef>
                        <a:spcAft>
                          <a:spcPts val="0"/>
                        </a:spcAft>
                        <a:buNone/>
                      </a:pPr>
                      <a:r>
                        <a:rPr lang="fr-FR" sz="1200" b="1">
                          <a:latin typeface="Arial"/>
                          <a:ea typeface="Arial"/>
                          <a:cs typeface="Arial"/>
                          <a:sym typeface="Arial"/>
                        </a:rPr>
                        <a:t>3</a:t>
                      </a:r>
                      <a:endParaRPr sz="1200">
                        <a:latin typeface="Arial"/>
                        <a:ea typeface="Arial"/>
                        <a:cs typeface="Arial"/>
                        <a:sym typeface="Arial"/>
                      </a:endParaRPr>
                    </a:p>
                  </a:txBody>
                  <a:tcPr marL="0" marR="0" marT="28575" marB="0">
                    <a:lnR w="12700" cap="flat" cmpd="sng">
                      <a:solidFill>
                        <a:srgbClr val="000000"/>
                      </a:solidFill>
                      <a:prstDash val="solid"/>
                      <a:round/>
                      <a:headEnd type="none" w="sm" len="sm"/>
                      <a:tailEnd type="none" w="sm" len="sm"/>
                    </a:lnR>
                    <a:solidFill>
                      <a:srgbClr val="FCDFBC"/>
                    </a:solidFill>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28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CDFBC"/>
                    </a:solidFill>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0.2013</a:t>
                      </a:r>
                      <a:endParaRPr sz="1200">
                        <a:latin typeface="Arial"/>
                        <a:ea typeface="Arial"/>
                        <a:cs typeface="Arial"/>
                        <a:sym typeface="Arial"/>
                      </a:endParaRPr>
                    </a:p>
                  </a:txBody>
                  <a:tcPr marL="0" marR="0" marT="28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CDFBC"/>
                    </a:solidFill>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0.2503</a:t>
                      </a:r>
                      <a:endParaRPr sz="1200">
                        <a:latin typeface="Arial"/>
                        <a:ea typeface="Arial"/>
                        <a:cs typeface="Arial"/>
                        <a:sym typeface="Arial"/>
                      </a:endParaRPr>
                    </a:p>
                  </a:txBody>
                  <a:tcPr marL="0" marR="0" marT="28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FCDFBC"/>
                    </a:solidFill>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0.2668</a:t>
                      </a:r>
                      <a:endParaRPr sz="1200">
                        <a:latin typeface="Arial"/>
                        <a:ea typeface="Arial"/>
                        <a:cs typeface="Arial"/>
                        <a:sym typeface="Arial"/>
                      </a:endParaRPr>
                    </a:p>
                  </a:txBody>
                  <a:tcPr marL="0" marR="0" marT="28575"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solidFill>
                      <a:srgbClr val="FCDFBC"/>
                    </a:solidFill>
                  </a:tcPr>
                </a:tc>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CDFBC"/>
                    </a:solidFill>
                  </a:tcPr>
                </a:tc>
                <a:tc>
                  <a:txBody>
                    <a:bodyPr/>
                    <a:lstStyle/>
                    <a:p>
                      <a:pPr marL="69850" marR="0" lvl="0" indent="0" algn="l" rtl="0">
                        <a:lnSpc>
                          <a:spcPct val="100000"/>
                        </a:lnSpc>
                        <a:spcBef>
                          <a:spcPts val="0"/>
                        </a:spcBef>
                        <a:spcAft>
                          <a:spcPts val="0"/>
                        </a:spcAft>
                        <a:buNone/>
                      </a:pPr>
                      <a:r>
                        <a:rPr lang="fr-FR" sz="1200" b="1">
                          <a:latin typeface="Arial"/>
                          <a:ea typeface="Arial"/>
                          <a:cs typeface="Arial"/>
                          <a:sym typeface="Arial"/>
                        </a:rPr>
                        <a:t>0.2522</a:t>
                      </a:r>
                      <a:endParaRPr sz="1200">
                        <a:latin typeface="Arial"/>
                        <a:ea typeface="Arial"/>
                        <a:cs typeface="Arial"/>
                        <a:sym typeface="Arial"/>
                      </a:endParaRPr>
                    </a:p>
                  </a:txBody>
                  <a:tcPr marL="0" marR="0" marT="28575" marB="0">
                    <a:lnT w="28575" cap="flat" cmpd="sng">
                      <a:solidFill>
                        <a:srgbClr val="000000"/>
                      </a:solidFill>
                      <a:prstDash val="solid"/>
                      <a:round/>
                      <a:headEnd type="none" w="sm" len="sm"/>
                      <a:tailEnd type="none" w="sm" len="sm"/>
                    </a:lnT>
                    <a:lnB w="28575" cap="flat" cmpd="sng">
                      <a:solidFill>
                        <a:srgbClr val="000000"/>
                      </a:solidFill>
                      <a:prstDash val="solid"/>
                      <a:round/>
                      <a:headEnd type="none" w="sm" len="sm"/>
                      <a:tailEnd type="none" w="sm" len="sm"/>
                    </a:lnB>
                    <a:solidFill>
                      <a:srgbClr val="FCDFBC"/>
                    </a:solidFill>
                  </a:tcPr>
                </a:tc>
                <a:tc vMerge="1">
                  <a:txBody>
                    <a:bodyPr/>
                    <a:lstStyle/>
                    <a:p>
                      <a:endParaRPr lang="fr-FR"/>
                    </a:p>
                  </a:txBody>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0.2150</a:t>
                      </a:r>
                      <a:endParaRPr sz="1200">
                        <a:latin typeface="Arial"/>
                        <a:ea typeface="Arial"/>
                        <a:cs typeface="Arial"/>
                        <a:sym typeface="Arial"/>
                      </a:endParaRPr>
                    </a:p>
                  </a:txBody>
                  <a:tcPr marL="0" marR="0" marT="28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0.1665</a:t>
                      </a:r>
                      <a:endParaRPr sz="1200">
                        <a:latin typeface="Arial"/>
                        <a:ea typeface="Arial"/>
                        <a:cs typeface="Arial"/>
                        <a:sym typeface="Arial"/>
                      </a:endParaRPr>
                    </a:p>
                  </a:txBody>
                  <a:tcPr marL="0" marR="0" marT="285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C6DAF7"/>
                    </a:solidFill>
                  </a:tcPr>
                </a:tc>
                <a:tc vMerge="1">
                  <a:txBody>
                    <a:bodyPr/>
                    <a:lstStyle/>
                    <a:p>
                      <a:endParaRPr lang="fr-FR"/>
                    </a:p>
                  </a:txBody>
                  <a:tcPr/>
                </a:tc>
                <a:extLst>
                  <a:ext uri="{0D108BD9-81ED-4DB2-BD59-A6C34878D82A}">
                    <a16:rowId xmlns:a16="http://schemas.microsoft.com/office/drawing/2014/main" val="10005"/>
                  </a:ext>
                </a:extLst>
              </a:tr>
              <a:tr h="228975">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4</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0.0881</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0.1460</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0.2001</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0.2377</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T w="28575" cap="flat" cmpd="sng">
                      <a:solidFill>
                        <a:srgbClr val="000000"/>
                      </a:solidFill>
                      <a:prstDash val="solid"/>
                      <a:round/>
                      <a:headEnd type="none" w="sm" len="sm"/>
                      <a:tailEnd type="none" w="sm" len="sm"/>
                    </a:lnT>
                  </a:tcPr>
                </a:tc>
                <a:tc hMerge="1">
                  <a:txBody>
                    <a:bodyPr/>
                    <a:lstStyle/>
                    <a:p>
                      <a:endParaRPr lang="fr-FR"/>
                    </a:p>
                  </a:txBody>
                  <a:tcPr/>
                </a:tc>
                <a:tc vMerge="1">
                  <a:txBody>
                    <a:bodyPr/>
                    <a:lstStyle/>
                    <a:p>
                      <a:endParaRPr lang="fr-FR"/>
                    </a:p>
                  </a:txBody>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0.2508</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0.2384</a:t>
                      </a:r>
                      <a:endParaRPr sz="1200">
                        <a:latin typeface="Arial"/>
                        <a:ea typeface="Arial"/>
                        <a:cs typeface="Arial"/>
                        <a:sym typeface="Arial"/>
                      </a:endParaRPr>
                    </a:p>
                  </a:txBody>
                  <a:tcPr marL="0" marR="0" marT="196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C6DAF7"/>
                    </a:solidFill>
                  </a:tcPr>
                </a:tc>
                <a:tc vMerge="1">
                  <a:txBody>
                    <a:bodyPr/>
                    <a:lstStyle/>
                    <a:p>
                      <a:endParaRPr lang="fr-FR"/>
                    </a:p>
                  </a:txBody>
                  <a:tcPr/>
                </a:tc>
                <a:extLst>
                  <a:ext uri="{0D108BD9-81ED-4DB2-BD59-A6C34878D82A}">
                    <a16:rowId xmlns:a16="http://schemas.microsoft.com/office/drawing/2014/main" val="10006"/>
                  </a:ext>
                </a:extLst>
              </a:tr>
              <a:tr h="219450">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5</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0.0264</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0.0584</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0.1029</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0.1536</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tcPr>
                </a:tc>
                <a:tc hMerge="1">
                  <a:txBody>
                    <a:bodyPr/>
                    <a:lstStyle/>
                    <a:p>
                      <a:endParaRPr lang="fr-FR"/>
                    </a:p>
                  </a:txBody>
                  <a:tcPr/>
                </a:tc>
                <a:tc vMerge="1">
                  <a:txBody>
                    <a:bodyPr/>
                    <a:lstStyle/>
                    <a:p>
                      <a:endParaRPr lang="fr-FR"/>
                    </a:p>
                  </a:txBody>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0.2007</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0.2340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C6DAF7"/>
                    </a:solidFill>
                  </a:tcPr>
                </a:tc>
                <a:tc vMerge="1">
                  <a:txBody>
                    <a:bodyPr/>
                    <a:lstStyle/>
                    <a:p>
                      <a:endParaRPr lang="fr-FR"/>
                    </a:p>
                  </a:txBody>
                  <a:tcPr/>
                </a:tc>
                <a:extLst>
                  <a:ext uri="{0D108BD9-81ED-4DB2-BD59-A6C34878D82A}">
                    <a16:rowId xmlns:a16="http://schemas.microsoft.com/office/drawing/2014/main" val="10007"/>
                  </a:ext>
                </a:extLst>
              </a:tr>
              <a:tr h="219575">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6</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0.0055</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0.0162</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0.0368</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0.0689</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tcPr>
                </a:tc>
                <a:tc hMerge="1">
                  <a:txBody>
                    <a:bodyPr/>
                    <a:lstStyle/>
                    <a:p>
                      <a:endParaRPr lang="fr-FR"/>
                    </a:p>
                  </a:txBody>
                  <a:tcPr/>
                </a:tc>
                <a:tc vMerge="1">
                  <a:txBody>
                    <a:bodyPr/>
                    <a:lstStyle/>
                    <a:p>
                      <a:endParaRPr lang="fr-FR"/>
                    </a:p>
                  </a:txBody>
                  <a:tcPr/>
                </a:tc>
                <a:tc>
                  <a:txBody>
                    <a:bodyPr/>
                    <a:lstStyle/>
                    <a:p>
                      <a:pPr marL="137160" marR="0" lvl="0" indent="0" algn="l" rtl="0">
                        <a:lnSpc>
                          <a:spcPct val="100000"/>
                        </a:lnSpc>
                        <a:spcBef>
                          <a:spcPts val="0"/>
                        </a:spcBef>
                        <a:spcAft>
                          <a:spcPts val="0"/>
                        </a:spcAft>
                        <a:buNone/>
                      </a:pPr>
                      <a:r>
                        <a:rPr lang="fr-FR" sz="1200">
                          <a:latin typeface="Arial"/>
                          <a:ea typeface="Arial"/>
                          <a:cs typeface="Arial"/>
                          <a:sym typeface="Arial"/>
                        </a:rPr>
                        <a:t>0.1115</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0.1596</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solidFill>
                      <a:srgbClr val="C6DAF7"/>
                    </a:solidFill>
                  </a:tcPr>
                </a:tc>
                <a:tc vMerge="1">
                  <a:txBody>
                    <a:bodyPr/>
                    <a:lstStyle/>
                    <a:p>
                      <a:endParaRPr lang="fr-FR"/>
                    </a:p>
                  </a:txBody>
                  <a:tcPr/>
                </a:tc>
                <a:extLst>
                  <a:ext uri="{0D108BD9-81ED-4DB2-BD59-A6C34878D82A}">
                    <a16:rowId xmlns:a16="http://schemas.microsoft.com/office/drawing/2014/main" val="10008"/>
                  </a:ext>
                </a:extLst>
              </a:tr>
              <a:tr h="190000">
                <a:tc>
                  <a:txBody>
                    <a:bodyPr/>
                    <a:lstStyle/>
                    <a:p>
                      <a:pPr marL="0" marR="0" lvl="0" indent="0" algn="l" rtl="0">
                        <a:lnSpc>
                          <a:spcPct val="100000"/>
                        </a:lnSpc>
                        <a:spcBef>
                          <a:spcPts val="0"/>
                        </a:spcBef>
                        <a:spcAft>
                          <a:spcPts val="0"/>
                        </a:spcAft>
                        <a:buNone/>
                      </a:pPr>
                      <a:endParaRPr sz="11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7</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hMerge="1">
                  <a:txBody>
                    <a:bodyPr/>
                    <a:lstStyle/>
                    <a:p>
                      <a:endParaRPr lang="fr-FR"/>
                    </a:p>
                  </a:txBody>
                  <a:tcPr/>
                </a:tc>
                <a:tc row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0.0008</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0.0031</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0.0090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grid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0.0212</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tcPr>
                </a:tc>
                <a:tc rowSpan="2" hMerge="1">
                  <a:txBody>
                    <a:bodyPr/>
                    <a:lstStyle/>
                    <a:p>
                      <a:endParaRPr lang="fr-FR"/>
                    </a:p>
                  </a:txBody>
                  <a:tcPr/>
                </a:tc>
                <a:tc vMerge="1">
                  <a:txBody>
                    <a:bodyPr/>
                    <a:lstStyle/>
                    <a:p>
                      <a:endParaRPr lang="fr-FR"/>
                    </a:p>
                  </a:txBody>
                  <a:tcPr/>
                </a:tc>
                <a:tc row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0.0425</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9583"/>
                        </a:lnSpc>
                        <a:spcBef>
                          <a:spcPts val="0"/>
                        </a:spcBef>
                        <a:spcAft>
                          <a:spcPts val="0"/>
                        </a:spcAft>
                        <a:buNone/>
                      </a:pPr>
                      <a:r>
                        <a:rPr lang="fr-FR" sz="1200">
                          <a:latin typeface="Arial"/>
                          <a:ea typeface="Arial"/>
                          <a:cs typeface="Arial"/>
                          <a:sym typeface="Arial"/>
                        </a:rPr>
                        <a:t>0.0746</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C6DAF7"/>
                    </a:solidFill>
                  </a:tcPr>
                </a:tc>
                <a:tc vMerge="1">
                  <a:txBody>
                    <a:bodyPr/>
                    <a:lstStyle/>
                    <a:p>
                      <a:endParaRPr lang="fr-FR"/>
                    </a:p>
                  </a:txBody>
                  <a:tcPr/>
                </a:tc>
                <a:extLst>
                  <a:ext uri="{0D108BD9-81ED-4DB2-BD59-A6C34878D82A}">
                    <a16:rowId xmlns:a16="http://schemas.microsoft.com/office/drawing/2014/main" val="10009"/>
                  </a:ext>
                </a:extLst>
              </a:tr>
              <a:tr h="29600">
                <a:tc rowSpan="3">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rowSpan="2">
                  <a:txBody>
                    <a:bodyPr/>
                    <a:lstStyle/>
                    <a:p>
                      <a:pPr marL="0" marR="0" lvl="0" indent="0" algn="l" rtl="0">
                        <a:lnSpc>
                          <a:spcPct val="100000"/>
                        </a:lnSpc>
                        <a:spcBef>
                          <a:spcPts val="0"/>
                        </a:spcBef>
                        <a:spcAft>
                          <a:spcPts val="0"/>
                        </a:spcAft>
                        <a:buNone/>
                      </a:pPr>
                      <a:endParaRPr sz="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solidFill>
                      <a:srgbClr val="C6DAF7"/>
                    </a:solidFill>
                  </a:tcPr>
                </a:tc>
                <a:tc vMerge="1">
                  <a:txBody>
                    <a:bodyPr/>
                    <a:lstStyle/>
                    <a:p>
                      <a:endParaRPr lang="fr-FR"/>
                    </a:p>
                  </a:txBody>
                  <a:tcPr/>
                </a:tc>
                <a:extLst>
                  <a:ext uri="{0D108BD9-81ED-4DB2-BD59-A6C34878D82A}">
                    <a16:rowId xmlns:a16="http://schemas.microsoft.com/office/drawing/2014/main" val="10010"/>
                  </a:ext>
                </a:extLst>
              </a:tr>
              <a:tr h="41275">
                <a:tc vMerge="1">
                  <a:txBody>
                    <a:bodyPr/>
                    <a:lstStyle/>
                    <a:p>
                      <a:endParaRPr lang="fr-FR"/>
                    </a:p>
                  </a:txBody>
                  <a:tcPr/>
                </a:tc>
                <a:tc rowSpan="2" gridSpan="2">
                  <a:txBody>
                    <a:bodyPr/>
                    <a:lstStyle/>
                    <a:p>
                      <a:pPr marL="0" marR="0" lvl="0" indent="0" algn="ctr" rtl="0">
                        <a:lnSpc>
                          <a:spcPct val="115416"/>
                        </a:lnSpc>
                        <a:spcBef>
                          <a:spcPts val="0"/>
                        </a:spcBef>
                        <a:spcAft>
                          <a:spcPts val="0"/>
                        </a:spcAft>
                        <a:buNone/>
                      </a:pPr>
                      <a:r>
                        <a:rPr lang="fr-FR" sz="1200" b="1">
                          <a:latin typeface="Arial"/>
                          <a:ea typeface="Arial"/>
                          <a:cs typeface="Arial"/>
                          <a:sym typeface="Arial"/>
                        </a:rPr>
                        <a:t>8</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hMerge="1">
                  <a:txBody>
                    <a:bodyPr/>
                    <a:lstStyle/>
                    <a:p>
                      <a:endParaRPr lang="fr-FR"/>
                    </a:p>
                  </a:txBody>
                  <a:tcPr/>
                </a:tc>
                <a:tc rowSpan="2">
                  <a:txBody>
                    <a:bodyPr/>
                    <a:lstStyle/>
                    <a:p>
                      <a:pPr marL="0" marR="0" lvl="0" indent="0" algn="ctr" rtl="0">
                        <a:lnSpc>
                          <a:spcPct val="115416"/>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a:txBody>
                    <a:bodyPr/>
                    <a:lstStyle/>
                    <a:p>
                      <a:pPr marL="124460" marR="0" lvl="0" indent="0" algn="l" rtl="0">
                        <a:lnSpc>
                          <a:spcPct val="115416"/>
                        </a:lnSpc>
                        <a:spcBef>
                          <a:spcPts val="0"/>
                        </a:spcBef>
                        <a:spcAft>
                          <a:spcPts val="0"/>
                        </a:spcAft>
                        <a:buNone/>
                      </a:pPr>
                      <a:r>
                        <a:rPr lang="fr-FR" sz="1200">
                          <a:latin typeface="Arial"/>
                          <a:ea typeface="Arial"/>
                          <a:cs typeface="Arial"/>
                          <a:sym typeface="Arial"/>
                        </a:rPr>
                        <a:t>0.0001</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a:txBody>
                    <a:bodyPr/>
                    <a:lstStyle/>
                    <a:p>
                      <a:pPr marL="124460" marR="0" lvl="0" indent="0" algn="l" rtl="0">
                        <a:lnSpc>
                          <a:spcPct val="115416"/>
                        </a:lnSpc>
                        <a:spcBef>
                          <a:spcPts val="0"/>
                        </a:spcBef>
                        <a:spcAft>
                          <a:spcPts val="0"/>
                        </a:spcAft>
                        <a:buNone/>
                      </a:pPr>
                      <a:r>
                        <a:rPr lang="fr-FR" sz="1200">
                          <a:latin typeface="Arial"/>
                          <a:ea typeface="Arial"/>
                          <a:cs typeface="Arial"/>
                          <a:sym typeface="Arial"/>
                        </a:rPr>
                        <a:t>0.0004</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a:txBody>
                    <a:bodyPr/>
                    <a:lstStyle/>
                    <a:p>
                      <a:pPr marL="124460" marR="0" lvl="0" indent="0" algn="l" rtl="0">
                        <a:lnSpc>
                          <a:spcPct val="115416"/>
                        </a:lnSpc>
                        <a:spcBef>
                          <a:spcPts val="0"/>
                        </a:spcBef>
                        <a:spcAft>
                          <a:spcPts val="0"/>
                        </a:spcAft>
                        <a:buNone/>
                      </a:pPr>
                      <a:r>
                        <a:rPr lang="fr-FR" sz="1200">
                          <a:latin typeface="Arial"/>
                          <a:ea typeface="Arial"/>
                          <a:cs typeface="Arial"/>
                          <a:sym typeface="Arial"/>
                        </a:rPr>
                        <a:t>0.0014</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rowSpan="2" gridSpan="2">
                  <a:txBody>
                    <a:bodyPr/>
                    <a:lstStyle/>
                    <a:p>
                      <a:pPr marL="124460" marR="0" lvl="0" indent="0" algn="l" rtl="0">
                        <a:lnSpc>
                          <a:spcPct val="115416"/>
                        </a:lnSpc>
                        <a:spcBef>
                          <a:spcPts val="0"/>
                        </a:spcBef>
                        <a:spcAft>
                          <a:spcPts val="0"/>
                        </a:spcAft>
                        <a:buNone/>
                      </a:pPr>
                      <a:r>
                        <a:rPr lang="fr-FR" sz="1200">
                          <a:latin typeface="Arial"/>
                          <a:ea typeface="Arial"/>
                          <a:cs typeface="Arial"/>
                          <a:sym typeface="Arial"/>
                        </a:rPr>
                        <a:t>0.0043</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tcPr>
                </a:tc>
                <a:tc rowSpan="2" hMerge="1">
                  <a:txBody>
                    <a:bodyPr/>
                    <a:lstStyle/>
                    <a:p>
                      <a:endParaRPr lang="fr-FR"/>
                    </a:p>
                  </a:txBody>
                  <a:tcPr/>
                </a:tc>
                <a:tc vMerge="1">
                  <a:txBody>
                    <a:bodyPr/>
                    <a:lstStyle/>
                    <a:p>
                      <a:endParaRPr lang="fr-FR"/>
                    </a:p>
                  </a:txBody>
                  <a:tcPr/>
                </a:tc>
                <a:tc rowSpan="2">
                  <a:txBody>
                    <a:bodyPr/>
                    <a:lstStyle/>
                    <a:p>
                      <a:pPr marL="124460" marR="0" lvl="0" indent="0" algn="l" rtl="0">
                        <a:lnSpc>
                          <a:spcPct val="115416"/>
                        </a:lnSpc>
                        <a:spcBef>
                          <a:spcPts val="0"/>
                        </a:spcBef>
                        <a:spcAft>
                          <a:spcPts val="0"/>
                        </a:spcAft>
                        <a:buNone/>
                      </a:pPr>
                      <a:r>
                        <a:rPr lang="fr-FR" sz="1200">
                          <a:latin typeface="Arial"/>
                          <a:ea typeface="Arial"/>
                          <a:cs typeface="Arial"/>
                          <a:sym typeface="Arial"/>
                        </a:rPr>
                        <a:t>0.0106</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28575" cap="flat" cmpd="sng">
                      <a:solidFill>
                        <a:srgbClr val="000000"/>
                      </a:solidFill>
                      <a:prstDash val="solid"/>
                      <a:round/>
                      <a:headEnd type="none" w="sm" len="sm"/>
                      <a:tailEnd type="none" w="sm" len="sm"/>
                    </a:lnR>
                  </a:tcPr>
                </a:tc>
                <a:tc vMerge="1">
                  <a:txBody>
                    <a:bodyPr/>
                    <a:lstStyle/>
                    <a:p>
                      <a:endParaRPr lang="fr-FR"/>
                    </a:p>
                  </a:txBody>
                  <a:tcPr/>
                </a:tc>
                <a:tc vMerge="1">
                  <a:txBody>
                    <a:bodyPr/>
                    <a:lstStyle/>
                    <a:p>
                      <a:endParaRPr lang="fr-FR"/>
                    </a:p>
                  </a:txBody>
                  <a:tcPr/>
                </a:tc>
                <a:extLst>
                  <a:ext uri="{0D108BD9-81ED-4DB2-BD59-A6C34878D82A}">
                    <a16:rowId xmlns:a16="http://schemas.microsoft.com/office/drawing/2014/main" val="10011"/>
                  </a:ext>
                </a:extLst>
              </a:tr>
              <a:tr h="157725">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gridSpan="2" vMerge="1">
                  <a:txBody>
                    <a:bodyPr/>
                    <a:lstStyle/>
                    <a:p>
                      <a:endParaRPr lang="fr-FR"/>
                    </a:p>
                  </a:txBody>
                  <a:tcPr/>
                </a:tc>
                <a:tc hMerge="1"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marL="0" marR="9525" lvl="0" indent="0" algn="ctr" rtl="0">
                        <a:lnSpc>
                          <a:spcPct val="95000"/>
                        </a:lnSpc>
                        <a:spcBef>
                          <a:spcPts val="0"/>
                        </a:spcBef>
                        <a:spcAft>
                          <a:spcPts val="0"/>
                        </a:spcAft>
                        <a:buNone/>
                      </a:pPr>
                      <a:r>
                        <a:rPr lang="fr-FR" sz="1200" b="1">
                          <a:latin typeface="Arial"/>
                          <a:ea typeface="Arial"/>
                          <a:cs typeface="Arial"/>
                          <a:sym typeface="Arial"/>
                        </a:rPr>
                        <a:t>0.0229</a:t>
                      </a:r>
                      <a:endParaRPr sz="1200">
                        <a:latin typeface="Arial"/>
                        <a:ea typeface="Arial"/>
                        <a:cs typeface="Arial"/>
                        <a:sym typeface="Arial"/>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solidFill>
                      <a:srgbClr val="C6DAF7"/>
                    </a:solidFill>
                  </a:tcPr>
                </a:tc>
                <a:tc vMerge="1">
                  <a:txBody>
                    <a:bodyPr/>
                    <a:lstStyle/>
                    <a:p>
                      <a:endParaRPr lang="fr-FR"/>
                    </a:p>
                  </a:txBody>
                  <a:tcPr/>
                </a:tc>
                <a:extLst>
                  <a:ext uri="{0D108BD9-81ED-4DB2-BD59-A6C34878D82A}">
                    <a16:rowId xmlns:a16="http://schemas.microsoft.com/office/drawing/2014/main" val="10012"/>
                  </a:ext>
                </a:extLst>
              </a:tr>
              <a:tr h="239900">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9</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0.0000</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0.0000</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0.0001</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grid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0.0005</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tcPr>
                </a:tc>
                <a:tc hMerge="1">
                  <a:txBody>
                    <a:bodyPr/>
                    <a:lstStyle/>
                    <a:p>
                      <a:endParaRPr lang="fr-FR"/>
                    </a:p>
                  </a:txBody>
                  <a:tcPr/>
                </a:tc>
                <a:tc vMerge="1">
                  <a:txBody>
                    <a:bodyPr/>
                    <a:lstStyle/>
                    <a:p>
                      <a:endParaRPr lang="fr-FR"/>
                    </a:p>
                  </a:txBody>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0.0016</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0.0042</a:t>
                      </a:r>
                      <a:endParaRPr sz="1200">
                        <a:latin typeface="Arial"/>
                        <a:ea typeface="Arial"/>
                        <a:cs typeface="Arial"/>
                        <a:sym typeface="Arial"/>
                      </a:endParaRPr>
                    </a:p>
                  </a:txBody>
                  <a:tcPr marL="0" marR="0" marT="30475"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8575" cap="flat" cmpd="sng">
                      <a:solidFill>
                        <a:srgbClr val="000000"/>
                      </a:solidFill>
                      <a:prstDash val="solid"/>
                      <a:round/>
                      <a:headEnd type="none" w="sm" len="sm"/>
                      <a:tailEnd type="none" w="sm" len="sm"/>
                    </a:lnT>
                  </a:tcPr>
                </a:tc>
                <a:tc vMerge="1">
                  <a:txBody>
                    <a:bodyPr/>
                    <a:lstStyle/>
                    <a:p>
                      <a:endParaRPr lang="fr-FR"/>
                    </a:p>
                  </a:txBody>
                  <a:tcPr/>
                </a:tc>
                <a:extLst>
                  <a:ext uri="{0D108BD9-81ED-4DB2-BD59-A6C34878D82A}">
                    <a16:rowId xmlns:a16="http://schemas.microsoft.com/office/drawing/2014/main" val="10013"/>
                  </a:ext>
                </a:extLst>
              </a:tr>
              <a:tr h="461900">
                <a:tc>
                  <a:txBody>
                    <a:bodyPr/>
                    <a:lstStyle/>
                    <a:p>
                      <a:pPr marL="0" marR="0" lvl="0" indent="0" algn="l" rtl="0">
                        <a:lnSpc>
                          <a:spcPct val="100000"/>
                        </a:lnSpc>
                        <a:spcBef>
                          <a:spcPts val="0"/>
                        </a:spcBef>
                        <a:spcAft>
                          <a:spcPts val="0"/>
                        </a:spcAft>
                        <a:buNone/>
                      </a:pPr>
                      <a:endParaRPr sz="1300">
                        <a:latin typeface="Times New Roman"/>
                        <a:ea typeface="Times New Roman"/>
                        <a:cs typeface="Times New Roman"/>
                        <a:sym typeface="Times New Roman"/>
                      </a:endParaRPr>
                    </a:p>
                  </a:txBody>
                  <a:tcPr marL="0" marR="0" marT="0" marB="0">
                    <a:lnL w="28575"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gridSpan="2">
                  <a:txBody>
                    <a:bodyPr/>
                    <a:lstStyle/>
                    <a:p>
                      <a:pPr marL="0" marR="0" lvl="0" indent="0" algn="ctr" rtl="0">
                        <a:lnSpc>
                          <a:spcPct val="100000"/>
                        </a:lnSpc>
                        <a:spcBef>
                          <a:spcPts val="0"/>
                        </a:spcBef>
                        <a:spcAft>
                          <a:spcPts val="0"/>
                        </a:spcAft>
                        <a:buNone/>
                      </a:pPr>
                      <a:r>
                        <a:rPr lang="fr-FR" sz="1200">
                          <a:latin typeface="Arial"/>
                          <a:ea typeface="Arial"/>
                          <a:cs typeface="Arial"/>
                          <a:sym typeface="Arial"/>
                        </a:rPr>
                        <a:t>10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hMerge="1">
                  <a:txBody>
                    <a:bodyPr/>
                    <a:lstStyle/>
                    <a:p>
                      <a:endParaRPr lang="fr-FR"/>
                    </a:p>
                  </a:txBody>
                  <a:tcPr/>
                </a:tc>
                <a:tc>
                  <a:txBody>
                    <a:bodyPr/>
                    <a:lstStyle/>
                    <a:p>
                      <a:pPr marL="0" marR="274320" lvl="0" indent="0" algn="r" rtl="0">
                        <a:lnSpc>
                          <a:spcPct val="100000"/>
                        </a:lnSpc>
                        <a:spcBef>
                          <a:spcPts val="0"/>
                        </a:spcBef>
                        <a:spcAft>
                          <a:spcPts val="0"/>
                        </a:spcAft>
                        <a:buNone/>
                      </a:pPr>
                      <a:r>
                        <a:rPr lang="fr-FR" sz="1200">
                          <a:latin typeface="Arial"/>
                          <a:ea typeface="Arial"/>
                          <a:cs typeface="Arial"/>
                          <a:sym typeface="Arial"/>
                        </a:rPr>
                        <a:t>…</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0.0000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1270" marR="0" lvl="0" indent="0" algn="ctr" rtl="0">
                        <a:lnSpc>
                          <a:spcPct val="100000"/>
                        </a:lnSpc>
                        <a:spcBef>
                          <a:spcPts val="0"/>
                        </a:spcBef>
                        <a:spcAft>
                          <a:spcPts val="0"/>
                        </a:spcAft>
                        <a:buNone/>
                      </a:pPr>
                      <a:r>
                        <a:rPr lang="fr-FR" sz="1200">
                          <a:latin typeface="Arial"/>
                          <a:ea typeface="Arial"/>
                          <a:cs typeface="Arial"/>
                          <a:sym typeface="Arial"/>
                        </a:rPr>
                        <a:t>0.0000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0.0000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gridSpan="2">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0.0000</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B w="28575" cap="flat" cmpd="sng">
                      <a:solidFill>
                        <a:srgbClr val="000000"/>
                      </a:solidFill>
                      <a:prstDash val="solid"/>
                      <a:round/>
                      <a:headEnd type="none" w="sm" len="sm"/>
                      <a:tailEnd type="none" w="sm" len="sm"/>
                    </a:lnB>
                  </a:tcPr>
                </a:tc>
                <a:tc hMerge="1">
                  <a:txBody>
                    <a:bodyPr/>
                    <a:lstStyle/>
                    <a:p>
                      <a:endParaRPr lang="fr-FR"/>
                    </a:p>
                  </a:txBody>
                  <a:tcPr/>
                </a:tc>
                <a:tc vMerge="1">
                  <a:txBody>
                    <a:bodyPr/>
                    <a:lstStyle/>
                    <a:p>
                      <a:endParaRPr lang="fr-FR"/>
                    </a:p>
                  </a:txBody>
                  <a:tcPr/>
                </a:tc>
                <a:tc>
                  <a:txBody>
                    <a:bodyPr/>
                    <a:lstStyle/>
                    <a:p>
                      <a:pPr marL="124460" marR="0" lvl="0" indent="0" algn="l" rtl="0">
                        <a:lnSpc>
                          <a:spcPct val="100000"/>
                        </a:lnSpc>
                        <a:spcBef>
                          <a:spcPts val="0"/>
                        </a:spcBef>
                        <a:spcAft>
                          <a:spcPts val="0"/>
                        </a:spcAft>
                        <a:buNone/>
                      </a:pPr>
                      <a:r>
                        <a:rPr lang="fr-FR" sz="1200">
                          <a:latin typeface="Arial"/>
                          <a:ea typeface="Arial"/>
                          <a:cs typeface="Arial"/>
                          <a:sym typeface="Arial"/>
                        </a:rPr>
                        <a:t>0.0001</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a:txBody>
                    <a:bodyPr/>
                    <a:lstStyle/>
                    <a:p>
                      <a:pPr marL="0" marR="9525" lvl="0" indent="0" algn="ctr" rtl="0">
                        <a:lnSpc>
                          <a:spcPct val="100000"/>
                        </a:lnSpc>
                        <a:spcBef>
                          <a:spcPts val="0"/>
                        </a:spcBef>
                        <a:spcAft>
                          <a:spcPts val="0"/>
                        </a:spcAft>
                        <a:buNone/>
                      </a:pPr>
                      <a:r>
                        <a:rPr lang="fr-FR" sz="1200">
                          <a:latin typeface="Arial"/>
                          <a:ea typeface="Arial"/>
                          <a:cs typeface="Arial"/>
                          <a:sym typeface="Arial"/>
                        </a:rPr>
                        <a:t>0.0003</a:t>
                      </a:r>
                      <a:endParaRPr sz="1200">
                        <a:latin typeface="Arial"/>
                        <a:ea typeface="Arial"/>
                        <a:cs typeface="Arial"/>
                        <a:sym typeface="Arial"/>
                      </a:endParaRPr>
                    </a:p>
                  </a:txBody>
                  <a:tcPr marL="0" marR="0" marT="1015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B w="28575" cap="flat" cmpd="sng">
                      <a:solidFill>
                        <a:srgbClr val="000000"/>
                      </a:solidFill>
                      <a:prstDash val="solid"/>
                      <a:round/>
                      <a:headEnd type="none" w="sm" len="sm"/>
                      <a:tailEnd type="none" w="sm" len="sm"/>
                    </a:lnB>
                  </a:tcPr>
                </a:tc>
                <a:tc vMerge="1">
                  <a:txBody>
                    <a:bodyPr/>
                    <a:lstStyle/>
                    <a:p>
                      <a:endParaRPr lang="fr-FR"/>
                    </a:p>
                  </a:txBody>
                  <a:tcPr/>
                </a:tc>
                <a:extLst>
                  <a:ext uri="{0D108BD9-81ED-4DB2-BD59-A6C34878D82A}">
                    <a16:rowId xmlns:a16="http://schemas.microsoft.com/office/drawing/2014/main" val="10014"/>
                  </a:ext>
                </a:extLst>
              </a:tr>
            </a:tbl>
          </a:graphicData>
        </a:graphic>
      </p:graphicFrame>
      <p:sp>
        <p:nvSpPr>
          <p:cNvPr id="545" name="Google Shape;545;p38"/>
          <p:cNvSpPr txBox="1"/>
          <p:nvPr/>
        </p:nvSpPr>
        <p:spPr>
          <a:xfrm>
            <a:off x="2593644" y="5055185"/>
            <a:ext cx="1446530" cy="391795"/>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fr-FR" sz="2400">
                <a:solidFill>
                  <a:schemeClr val="dk1"/>
                </a:solidFill>
                <a:latin typeface="Arial"/>
                <a:ea typeface="Arial"/>
                <a:cs typeface="Arial"/>
                <a:sym typeface="Arial"/>
              </a:rPr>
              <a:t>Exemples:</a:t>
            </a:r>
            <a:endParaRPr/>
          </a:p>
        </p:txBody>
      </p:sp>
      <p:sp>
        <p:nvSpPr>
          <p:cNvPr id="546" name="Google Shape;546;p38"/>
          <p:cNvSpPr txBox="1"/>
          <p:nvPr/>
        </p:nvSpPr>
        <p:spPr>
          <a:xfrm>
            <a:off x="2514600" y="5486401"/>
            <a:ext cx="6858000" cy="347531"/>
          </a:xfrm>
          <a:prstGeom prst="rect">
            <a:avLst/>
          </a:prstGeom>
          <a:solidFill>
            <a:srgbClr val="FCDFBC"/>
          </a:solidFill>
          <a:ln w="9525" cap="flat" cmpd="sng">
            <a:solidFill>
              <a:srgbClr val="000000"/>
            </a:solidFill>
            <a:prstDash val="solid"/>
            <a:round/>
            <a:headEnd type="none" w="sm" len="sm"/>
            <a:tailEnd type="none" w="sm" len="sm"/>
          </a:ln>
        </p:spPr>
        <p:txBody>
          <a:bodyPr spcFirstLastPara="1" wrap="square" lIns="0" tIns="39350" rIns="0" bIns="0" anchor="t" anchorCtr="0">
            <a:spAutoFit/>
          </a:bodyPr>
          <a:lstStyle/>
          <a:p>
            <a:pPr marL="91440" marR="0" lvl="0" indent="0" algn="l" rtl="0">
              <a:spcBef>
                <a:spcPts val="0"/>
              </a:spcBef>
              <a:spcAft>
                <a:spcPts val="0"/>
              </a:spcAft>
              <a:buNone/>
            </a:pPr>
            <a:r>
              <a:rPr lang="fr-FR" sz="2000">
                <a:solidFill>
                  <a:schemeClr val="dk1"/>
                </a:solidFill>
                <a:latin typeface="Arial"/>
                <a:ea typeface="Arial"/>
                <a:cs typeface="Arial"/>
                <a:sym typeface="Arial"/>
              </a:rPr>
              <a:t>n = 10, x = 3, p = 0.35:	P(x = 3) = .2522</a:t>
            </a:r>
            <a:endParaRPr/>
          </a:p>
        </p:txBody>
      </p:sp>
      <p:sp>
        <p:nvSpPr>
          <p:cNvPr id="547" name="Google Shape;547;p38"/>
          <p:cNvSpPr txBox="1"/>
          <p:nvPr/>
        </p:nvSpPr>
        <p:spPr>
          <a:xfrm>
            <a:off x="2514600" y="5943601"/>
            <a:ext cx="6858000" cy="347531"/>
          </a:xfrm>
          <a:prstGeom prst="rect">
            <a:avLst/>
          </a:prstGeom>
          <a:solidFill>
            <a:srgbClr val="C6DAF7"/>
          </a:solidFill>
          <a:ln w="9525" cap="flat" cmpd="sng">
            <a:solidFill>
              <a:srgbClr val="000000"/>
            </a:solidFill>
            <a:prstDash val="solid"/>
            <a:round/>
            <a:headEnd type="none" w="sm" len="sm"/>
            <a:tailEnd type="none" w="sm" len="sm"/>
          </a:ln>
        </p:spPr>
        <p:txBody>
          <a:bodyPr spcFirstLastPara="1" wrap="square" lIns="0" tIns="39350" rIns="0" bIns="0" anchor="t" anchorCtr="0">
            <a:spAutoFit/>
          </a:bodyPr>
          <a:lstStyle/>
          <a:p>
            <a:pPr marL="91440" marR="0" lvl="0" indent="0" algn="l" rtl="0">
              <a:spcBef>
                <a:spcPts val="0"/>
              </a:spcBef>
              <a:spcAft>
                <a:spcPts val="0"/>
              </a:spcAft>
              <a:buNone/>
            </a:pPr>
            <a:r>
              <a:rPr lang="fr-FR" sz="2000">
                <a:solidFill>
                  <a:schemeClr val="dk1"/>
                </a:solidFill>
                <a:latin typeface="Arial"/>
                <a:ea typeface="Arial"/>
                <a:cs typeface="Arial"/>
                <a:sym typeface="Arial"/>
              </a:rPr>
              <a:t>n = 10, x = 8, p = 0.45:	P(x = 8) = .0229</a:t>
            </a:r>
            <a:endParaRPr/>
          </a:p>
        </p:txBody>
      </p:sp>
      <p:sp>
        <p:nvSpPr>
          <p:cNvPr id="548" name="Google Shape;548;p38"/>
          <p:cNvSpPr/>
          <p:nvPr/>
        </p:nvSpPr>
        <p:spPr>
          <a:xfrm>
            <a:off x="2804922" y="1747266"/>
            <a:ext cx="622300" cy="805180"/>
          </a:xfrm>
          <a:custGeom>
            <a:avLst/>
            <a:gdLst/>
            <a:ahLst/>
            <a:cxnLst/>
            <a:rect l="l" t="t" r="r" b="b"/>
            <a:pathLst>
              <a:path w="622300" h="805180" extrusionOk="0">
                <a:moveTo>
                  <a:pt x="0" y="402336"/>
                </a:moveTo>
                <a:lnTo>
                  <a:pt x="2838" y="347731"/>
                </a:lnTo>
                <a:lnTo>
                  <a:pt x="11105" y="295363"/>
                </a:lnTo>
                <a:lnTo>
                  <a:pt x="24431" y="245709"/>
                </a:lnTo>
                <a:lnTo>
                  <a:pt x="42446" y="199248"/>
                </a:lnTo>
                <a:lnTo>
                  <a:pt x="64778" y="156460"/>
                </a:lnTo>
                <a:lnTo>
                  <a:pt x="91059" y="117824"/>
                </a:lnTo>
                <a:lnTo>
                  <a:pt x="120916" y="83817"/>
                </a:lnTo>
                <a:lnTo>
                  <a:pt x="153980" y="54920"/>
                </a:lnTo>
                <a:lnTo>
                  <a:pt x="189880" y="31611"/>
                </a:lnTo>
                <a:lnTo>
                  <a:pt x="228247" y="14368"/>
                </a:lnTo>
                <a:lnTo>
                  <a:pt x="268709" y="3671"/>
                </a:lnTo>
                <a:lnTo>
                  <a:pt x="310896" y="0"/>
                </a:lnTo>
                <a:lnTo>
                  <a:pt x="353082" y="3671"/>
                </a:lnTo>
                <a:lnTo>
                  <a:pt x="393544" y="14368"/>
                </a:lnTo>
                <a:lnTo>
                  <a:pt x="431911" y="31611"/>
                </a:lnTo>
                <a:lnTo>
                  <a:pt x="467811" y="54920"/>
                </a:lnTo>
                <a:lnTo>
                  <a:pt x="500875" y="83817"/>
                </a:lnTo>
                <a:lnTo>
                  <a:pt x="530733" y="117824"/>
                </a:lnTo>
                <a:lnTo>
                  <a:pt x="557013" y="156460"/>
                </a:lnTo>
                <a:lnTo>
                  <a:pt x="579345" y="199248"/>
                </a:lnTo>
                <a:lnTo>
                  <a:pt x="597360" y="245709"/>
                </a:lnTo>
                <a:lnTo>
                  <a:pt x="610686" y="295363"/>
                </a:lnTo>
                <a:lnTo>
                  <a:pt x="618953" y="347731"/>
                </a:lnTo>
                <a:lnTo>
                  <a:pt x="621791" y="402336"/>
                </a:lnTo>
                <a:lnTo>
                  <a:pt x="618953" y="456940"/>
                </a:lnTo>
                <a:lnTo>
                  <a:pt x="610686" y="509308"/>
                </a:lnTo>
                <a:lnTo>
                  <a:pt x="597360" y="558962"/>
                </a:lnTo>
                <a:lnTo>
                  <a:pt x="579345" y="605423"/>
                </a:lnTo>
                <a:lnTo>
                  <a:pt x="557013" y="648211"/>
                </a:lnTo>
                <a:lnTo>
                  <a:pt x="530733" y="686847"/>
                </a:lnTo>
                <a:lnTo>
                  <a:pt x="500875" y="720854"/>
                </a:lnTo>
                <a:lnTo>
                  <a:pt x="467811" y="749751"/>
                </a:lnTo>
                <a:lnTo>
                  <a:pt x="431911" y="773060"/>
                </a:lnTo>
                <a:lnTo>
                  <a:pt x="393544" y="790303"/>
                </a:lnTo>
                <a:lnTo>
                  <a:pt x="353082" y="801000"/>
                </a:lnTo>
                <a:lnTo>
                  <a:pt x="310896" y="804672"/>
                </a:lnTo>
                <a:lnTo>
                  <a:pt x="268709" y="801000"/>
                </a:lnTo>
                <a:lnTo>
                  <a:pt x="228247" y="790303"/>
                </a:lnTo>
                <a:lnTo>
                  <a:pt x="189880" y="773060"/>
                </a:lnTo>
                <a:lnTo>
                  <a:pt x="153980" y="749751"/>
                </a:lnTo>
                <a:lnTo>
                  <a:pt x="120916" y="720854"/>
                </a:lnTo>
                <a:lnTo>
                  <a:pt x="91059" y="686847"/>
                </a:lnTo>
                <a:lnTo>
                  <a:pt x="64778" y="648211"/>
                </a:lnTo>
                <a:lnTo>
                  <a:pt x="42446" y="605423"/>
                </a:lnTo>
                <a:lnTo>
                  <a:pt x="24431" y="558962"/>
                </a:lnTo>
                <a:lnTo>
                  <a:pt x="11105" y="509308"/>
                </a:lnTo>
                <a:lnTo>
                  <a:pt x="2838" y="456940"/>
                </a:lnTo>
                <a:lnTo>
                  <a:pt x="0" y="402336"/>
                </a:lnTo>
                <a:close/>
              </a:path>
            </a:pathLst>
          </a:custGeom>
          <a:noFill/>
          <a:ln w="19800" cap="flat" cmpd="sng">
            <a:solidFill>
              <a:srgbClr val="FF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49" name="Google Shape;549;p38"/>
          <p:cNvSpPr txBox="1"/>
          <p:nvPr/>
        </p:nvSpPr>
        <p:spPr>
          <a:xfrm>
            <a:off x="9934193" y="6657333"/>
            <a:ext cx="510540" cy="153888"/>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fr-FR" sz="1000">
                <a:solidFill>
                  <a:schemeClr val="dk1"/>
                </a:solidFill>
                <a:latin typeface="Arial"/>
                <a:ea typeface="Arial"/>
                <a:cs typeface="Arial"/>
                <a:sym typeface="Arial"/>
              </a:rPr>
              <a:t>Ch. 4-26</a:t>
            </a:r>
            <a:endParaRPr sz="1000">
              <a:solidFill>
                <a:schemeClr val="dk1"/>
              </a:solidFill>
              <a:latin typeface="Arial"/>
              <a:ea typeface="Arial"/>
              <a:cs typeface="Arial"/>
              <a:sym typeface="Arial"/>
            </a:endParaRPr>
          </a:p>
        </p:txBody>
      </p:sp>
      <p:sp>
        <p:nvSpPr>
          <p:cNvPr id="550" name="Google Shape;550;p38"/>
          <p:cNvSpPr/>
          <p:nvPr/>
        </p:nvSpPr>
        <p:spPr>
          <a:xfrm>
            <a:off x="914400" y="159722"/>
            <a:ext cx="4646951"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2 </a:t>
            </a:r>
            <a:r>
              <a:rPr lang="fr-FR" sz="1800" b="1">
                <a:solidFill>
                  <a:srgbClr val="432A2F"/>
                </a:solidFill>
                <a:latin typeface="Corbel"/>
                <a:ea typeface="Corbel"/>
                <a:cs typeface="Corbel"/>
                <a:sym typeface="Corbel"/>
              </a:rPr>
              <a:t>: Variables aléatoires discrètes</a:t>
            </a:r>
            <a:endParaRPr/>
          </a:p>
        </p:txBody>
      </p:sp>
      <p:sp>
        <p:nvSpPr>
          <p:cNvPr id="551" name="Google Shape;551;p38"/>
          <p:cNvSpPr txBox="1"/>
          <p:nvPr/>
        </p:nvSpPr>
        <p:spPr>
          <a:xfrm>
            <a:off x="838200" y="719805"/>
            <a:ext cx="2971800" cy="563616"/>
          </a:xfrm>
          <a:prstGeom prst="rect">
            <a:avLst/>
          </a:prstGeom>
          <a:noFill/>
          <a:ln>
            <a:noFill/>
          </a:ln>
        </p:spPr>
        <p:txBody>
          <a:bodyPr spcFirstLastPara="1" wrap="square" lIns="0" tIns="12050" rIns="0" bIns="0" anchor="t" anchorCtr="0">
            <a:spAutoFit/>
          </a:bodyPr>
          <a:lstStyle/>
          <a:p>
            <a:pPr marL="0" marR="0" lvl="0" indent="0" algn="ctr" rtl="0">
              <a:lnSpc>
                <a:spcPct val="154285"/>
              </a:lnSpc>
              <a:spcBef>
                <a:spcPts val="0"/>
              </a:spcBef>
              <a:spcAft>
                <a:spcPts val="0"/>
              </a:spcAft>
              <a:buNone/>
            </a:pPr>
            <a:r>
              <a:rPr lang="fr-FR" sz="2800" b="1" i="0">
                <a:solidFill>
                  <a:srgbClr val="7030A0"/>
                </a:solidFill>
                <a:latin typeface="Corbel"/>
                <a:ea typeface="Corbel"/>
                <a:cs typeface="Corbel"/>
                <a:sym typeface="Corbel"/>
              </a:rPr>
              <a:t>Table binomiale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39"/>
          <p:cNvSpPr/>
          <p:nvPr/>
        </p:nvSpPr>
        <p:spPr>
          <a:xfrm>
            <a:off x="1371600" y="914400"/>
            <a:ext cx="7543860" cy="584775"/>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3200" b="1">
                <a:solidFill>
                  <a:srgbClr val="7030A0"/>
                </a:solidFill>
                <a:latin typeface="Corbel"/>
                <a:ea typeface="Corbel"/>
                <a:cs typeface="Corbel"/>
                <a:sym typeface="Corbel"/>
              </a:rPr>
              <a:t>Chapitre 3 </a:t>
            </a:r>
            <a:r>
              <a:rPr lang="fr-FR" sz="3200" b="1">
                <a:solidFill>
                  <a:srgbClr val="432A2F"/>
                </a:solidFill>
                <a:latin typeface="Corbel"/>
                <a:ea typeface="Corbel"/>
                <a:cs typeface="Corbel"/>
                <a:sym typeface="Corbel"/>
              </a:rPr>
              <a:t>: Variables aléatoires continues</a:t>
            </a:r>
            <a:endParaRPr/>
          </a:p>
        </p:txBody>
      </p:sp>
      <p:sp>
        <p:nvSpPr>
          <p:cNvPr id="558" name="Google Shape;558;p39"/>
          <p:cNvSpPr txBox="1"/>
          <p:nvPr/>
        </p:nvSpPr>
        <p:spPr>
          <a:xfrm>
            <a:off x="1905000" y="1752600"/>
            <a:ext cx="4996496" cy="624786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Définition d’une variable aléatoire continue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Fonction de densité</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Fonction de répartition</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Espérance, variance, écart-type</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Loi normale</a:t>
            </a:r>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2000"/>
              <a:buFont typeface="Noto Sans Symbols"/>
              <a:buChar char="❑"/>
            </a:pPr>
            <a:r>
              <a:rPr lang="fr-FR" sz="2000">
                <a:solidFill>
                  <a:schemeClr val="dk1"/>
                </a:solidFill>
                <a:latin typeface="Calibri"/>
                <a:ea typeface="Calibri"/>
                <a:cs typeface="Calibri"/>
                <a:sym typeface="Calibri"/>
              </a:rPr>
              <a:t>Variable normale centrée réduite</a:t>
            </a:r>
            <a:endParaRPr/>
          </a:p>
          <a:p>
            <a:pPr marL="285750" marR="0" lvl="0" indent="-158750" algn="l" rtl="0">
              <a:spcBef>
                <a:spcPts val="0"/>
              </a:spcBef>
              <a:spcAft>
                <a:spcPts val="0"/>
              </a:spcAft>
              <a:buClr>
                <a:schemeClr val="dk1"/>
              </a:buClr>
              <a:buSzPts val="2000"/>
              <a:buFont typeface="Noto Sans Symbols"/>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0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a:p>
            <a:pPr marL="285750" marR="0" lvl="0" indent="-133350" algn="l" rtl="0">
              <a:spcBef>
                <a:spcPts val="0"/>
              </a:spcBef>
              <a:spcAft>
                <a:spcPts val="0"/>
              </a:spcAft>
              <a:buClr>
                <a:schemeClr val="dk1"/>
              </a:buClr>
              <a:buSzPts val="2400"/>
              <a:buFont typeface="Noto Sans Symbols"/>
              <a:buNone/>
            </a:pPr>
            <a:endParaRPr sz="24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4"/>
          <p:cNvSpPr txBox="1">
            <a:spLocks noGrp="1"/>
          </p:cNvSpPr>
          <p:nvPr>
            <p:ph type="title"/>
          </p:nvPr>
        </p:nvSpPr>
        <p:spPr>
          <a:xfrm>
            <a:off x="1442573" y="1115969"/>
            <a:ext cx="5483606" cy="44307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fr-FR" sz="2800" b="0">
                <a:solidFill>
                  <a:srgbClr val="6F2F9F"/>
                </a:solidFill>
              </a:rPr>
              <a:t>Qu’est ce que la probabilité?</a:t>
            </a:r>
            <a:endParaRPr/>
          </a:p>
        </p:txBody>
      </p:sp>
      <p:sp>
        <p:nvSpPr>
          <p:cNvPr id="71" name="Google Shape;71;p4"/>
          <p:cNvSpPr txBox="1"/>
          <p:nvPr/>
        </p:nvSpPr>
        <p:spPr>
          <a:xfrm>
            <a:off x="1219200" y="1752600"/>
            <a:ext cx="9396730" cy="4875694"/>
          </a:xfrm>
          <a:prstGeom prst="rect">
            <a:avLst/>
          </a:prstGeom>
          <a:noFill/>
          <a:ln>
            <a:noFill/>
          </a:ln>
        </p:spPr>
        <p:txBody>
          <a:bodyPr spcFirstLastPara="1" wrap="square" lIns="0" tIns="12700" rIns="0" bIns="0" anchor="t" anchorCtr="0">
            <a:spAutoFit/>
          </a:bodyPr>
          <a:lstStyle/>
          <a:p>
            <a:pPr marL="342900" marR="0" lvl="0" indent="-342900" algn="l" rtl="0">
              <a:spcBef>
                <a:spcPts val="0"/>
              </a:spcBef>
              <a:spcAft>
                <a:spcPts val="0"/>
              </a:spcAft>
              <a:buClr>
                <a:srgbClr val="432A2F"/>
              </a:buClr>
              <a:buSzPts val="2400"/>
              <a:buFont typeface="Arial"/>
              <a:buChar char="•"/>
            </a:pPr>
            <a:r>
              <a:rPr lang="fr-FR" sz="2400" b="0" i="0">
                <a:solidFill>
                  <a:srgbClr val="432A2F"/>
                </a:solidFill>
                <a:latin typeface="Corbel"/>
                <a:ea typeface="Corbel"/>
                <a:cs typeface="Corbel"/>
                <a:sym typeface="Corbel"/>
              </a:rPr>
              <a:t>La probabilité est une branche mathématique dont le but est d'évaluer le degré de certitude (ou chance) d'apparition d'un évènement particulier.  Par exemple, cette branche permet de répondre aux questions de type:</a:t>
            </a:r>
            <a:endParaRPr/>
          </a:p>
          <a:p>
            <a:pPr marL="800100" marR="0" lvl="1" indent="-342900" algn="l" rtl="0">
              <a:spcBef>
                <a:spcPts val="0"/>
              </a:spcBef>
              <a:spcAft>
                <a:spcPts val="0"/>
              </a:spcAft>
              <a:buClr>
                <a:srgbClr val="432A2F"/>
              </a:buClr>
              <a:buSzPts val="2000"/>
              <a:buFont typeface="Arial"/>
              <a:buChar char="•"/>
            </a:pPr>
            <a:r>
              <a:rPr lang="fr-FR" sz="2000" b="0" i="0" u="none" strike="noStrike" cap="none">
                <a:solidFill>
                  <a:srgbClr val="432A2F"/>
                </a:solidFill>
                <a:latin typeface="Corbel"/>
                <a:ea typeface="Corbel"/>
                <a:cs typeface="Corbel"/>
                <a:sym typeface="Corbel"/>
              </a:rPr>
              <a:t>quel est le degré de certitude de l’événement « demain il neigera »?</a:t>
            </a:r>
            <a:endParaRPr/>
          </a:p>
          <a:p>
            <a:pPr marL="800100" marR="0" lvl="1" indent="-342900" algn="l" rtl="0">
              <a:spcBef>
                <a:spcPts val="0"/>
              </a:spcBef>
              <a:spcAft>
                <a:spcPts val="0"/>
              </a:spcAft>
              <a:buClr>
                <a:srgbClr val="432A2F"/>
              </a:buClr>
              <a:buSzPts val="2000"/>
              <a:buFont typeface="Arial"/>
              <a:buChar char="•"/>
            </a:pPr>
            <a:r>
              <a:rPr lang="fr-FR" sz="2000" b="0" i="0" u="none" strike="noStrike" cap="none">
                <a:solidFill>
                  <a:srgbClr val="432A2F"/>
                </a:solidFill>
                <a:latin typeface="Corbel"/>
                <a:ea typeface="Corbel"/>
                <a:cs typeface="Corbel"/>
                <a:sym typeface="Corbel"/>
              </a:rPr>
              <a:t>quel est le degré de certitude que « Klein sera le prochain président »?</a:t>
            </a:r>
            <a:endParaRPr sz="2000" b="0" i="0" u="none" strike="noStrike" cap="none">
              <a:solidFill>
                <a:srgbClr val="222222"/>
              </a:solidFill>
              <a:latin typeface="Corbel"/>
              <a:ea typeface="Corbel"/>
              <a:cs typeface="Corbel"/>
              <a:sym typeface="Corbel"/>
            </a:endParaRPr>
          </a:p>
          <a:p>
            <a:pPr marL="800100" marR="0" lvl="1" indent="-342900" algn="l" rtl="0">
              <a:spcBef>
                <a:spcPts val="0"/>
              </a:spcBef>
              <a:spcAft>
                <a:spcPts val="0"/>
              </a:spcAft>
              <a:buClr>
                <a:srgbClr val="432A2F"/>
              </a:buClr>
              <a:buSzPts val="2000"/>
              <a:buFont typeface="Arial"/>
              <a:buChar char="•"/>
            </a:pPr>
            <a:r>
              <a:rPr lang="fr-FR" sz="2000" b="0" i="0" u="none" strike="noStrike" cap="none">
                <a:solidFill>
                  <a:srgbClr val="432A2F"/>
                </a:solidFill>
                <a:latin typeface="Corbel"/>
                <a:ea typeface="Corbel"/>
                <a:cs typeface="Corbel"/>
                <a:sym typeface="Corbel"/>
              </a:rPr>
              <a:t>quel est le degré de certitude que les ondes des réseaux télécoms sont cancérogènes?  </a:t>
            </a:r>
            <a:endParaRPr sz="2000" b="0" i="0" u="none" strike="noStrike" cap="none">
              <a:solidFill>
                <a:srgbClr val="222222"/>
              </a:solidFill>
              <a:latin typeface="Corbel"/>
              <a:ea typeface="Corbel"/>
              <a:cs typeface="Corbel"/>
              <a:sym typeface="Corbel"/>
            </a:endParaRPr>
          </a:p>
          <a:p>
            <a:pPr marL="800100" marR="0" lvl="1" indent="-342900" algn="l" rtl="0">
              <a:spcBef>
                <a:spcPts val="0"/>
              </a:spcBef>
              <a:spcAft>
                <a:spcPts val="0"/>
              </a:spcAft>
              <a:buClr>
                <a:srgbClr val="432A2F"/>
              </a:buClr>
              <a:buSzPts val="2000"/>
              <a:buFont typeface="Arial"/>
              <a:buChar char="•"/>
            </a:pPr>
            <a:r>
              <a:rPr lang="fr-FR" sz="2000" b="0" i="0" u="none" strike="noStrike" cap="none">
                <a:solidFill>
                  <a:srgbClr val="432A2F"/>
                </a:solidFill>
                <a:latin typeface="Corbel"/>
                <a:ea typeface="Corbel"/>
                <a:cs typeface="Corbel"/>
                <a:sym typeface="Corbel"/>
              </a:rPr>
              <a:t>quelle est la chance  d'obtenir un sept lorsque vous lancez deux dés? </a:t>
            </a:r>
            <a:endParaRPr sz="2000" b="0" i="0" u="none" strike="noStrike" cap="none">
              <a:solidFill>
                <a:srgbClr val="432A2F"/>
              </a:solidFill>
              <a:latin typeface="Corbel"/>
              <a:ea typeface="Corbel"/>
              <a:cs typeface="Corbel"/>
              <a:sym typeface="Corbel"/>
            </a:endParaRPr>
          </a:p>
          <a:p>
            <a:pPr marL="342900" marR="0" lvl="0" indent="-342900" algn="l" rtl="0">
              <a:spcBef>
                <a:spcPts val="0"/>
              </a:spcBef>
              <a:spcAft>
                <a:spcPts val="0"/>
              </a:spcAft>
              <a:buClr>
                <a:srgbClr val="222222"/>
              </a:buClr>
              <a:buSzPts val="2400"/>
              <a:buFont typeface="Arial"/>
              <a:buChar char="•"/>
            </a:pPr>
            <a:r>
              <a:rPr lang="fr-FR" sz="2400" b="0" i="0">
                <a:solidFill>
                  <a:srgbClr val="222222"/>
                </a:solidFill>
                <a:latin typeface="Corbel"/>
                <a:ea typeface="Corbel"/>
                <a:cs typeface="Corbel"/>
                <a:sym typeface="Corbel"/>
              </a:rPr>
              <a:t>Le degré de certitude ou de chance est appelé aussi appelé probabilité</a:t>
            </a:r>
            <a:endParaRPr/>
          </a:p>
          <a:p>
            <a:pPr marL="342900" marR="0" lvl="0" indent="-342900" algn="l" rtl="0">
              <a:spcBef>
                <a:spcPts val="0"/>
              </a:spcBef>
              <a:spcAft>
                <a:spcPts val="0"/>
              </a:spcAft>
              <a:buClr>
                <a:srgbClr val="222222"/>
              </a:buClr>
              <a:buSzPts val="2400"/>
              <a:buFont typeface="Arial"/>
              <a:buChar char="•"/>
            </a:pPr>
            <a:r>
              <a:rPr lang="fr-FR" sz="2400" b="0" i="0">
                <a:solidFill>
                  <a:srgbClr val="222222"/>
                </a:solidFill>
                <a:latin typeface="Corbel"/>
                <a:ea typeface="Corbel"/>
                <a:cs typeface="Corbel"/>
                <a:sym typeface="Corbel"/>
              </a:rPr>
              <a:t> </a:t>
            </a:r>
            <a:r>
              <a:rPr lang="fr-FR" sz="2400" b="0" i="0">
                <a:solidFill>
                  <a:srgbClr val="432A2F"/>
                </a:solidFill>
                <a:latin typeface="Corbel"/>
                <a:ea typeface="Corbel"/>
                <a:cs typeface="Corbel"/>
                <a:sym typeface="Corbel"/>
              </a:rPr>
              <a:t>La probabilité est exprimée en pourcentage ([0-100]) ou en fréquence ([0-1]). La valeur 0 indique l'impossibilité de l’événement, plus la probabilité est grande plus le degré de certitude que l’événement se produise est grand </a:t>
            </a:r>
            <a:endParaRPr sz="2400" b="0" i="0">
              <a:solidFill>
                <a:srgbClr val="222222"/>
              </a:solidFill>
              <a:latin typeface="Corbel"/>
              <a:ea typeface="Corbel"/>
              <a:cs typeface="Corbel"/>
              <a:sym typeface="Corbel"/>
            </a:endParaRPr>
          </a:p>
        </p:txBody>
      </p:sp>
      <p:sp>
        <p:nvSpPr>
          <p:cNvPr id="72" name="Google Shape;72;p4"/>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73" name="Google Shape;73;p4"/>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74" name="Google Shape;74;p4"/>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40"/>
          <p:cNvSpPr txBox="1">
            <a:spLocks noGrp="1"/>
          </p:cNvSpPr>
          <p:nvPr>
            <p:ph type="body" idx="1"/>
          </p:nvPr>
        </p:nvSpPr>
        <p:spPr>
          <a:xfrm>
            <a:off x="1981200" y="1600200"/>
            <a:ext cx="8229600" cy="1107996"/>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400">
                <a:latin typeface="Corbel"/>
                <a:ea typeface="Corbel"/>
                <a:cs typeface="Corbel"/>
                <a:sym typeface="Corbel"/>
              </a:rPr>
              <a:t>Une variable continue est définie comme une variable qui peut prendre un ensemble indénombrable de valeurs ou un ensemble infini de valeurs. </a:t>
            </a:r>
            <a:endParaRPr/>
          </a:p>
        </p:txBody>
      </p:sp>
      <p:sp>
        <p:nvSpPr>
          <p:cNvPr id="564" name="Google Shape;564;p40"/>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565" name="Google Shape;565;p40"/>
          <p:cNvSpPr txBox="1"/>
          <p:nvPr/>
        </p:nvSpPr>
        <p:spPr>
          <a:xfrm>
            <a:off x="1169888" y="914400"/>
            <a:ext cx="162262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7030A0"/>
                </a:solidFill>
                <a:latin typeface="Calibri"/>
                <a:ea typeface="Calibri"/>
                <a:cs typeface="Calibri"/>
                <a:sym typeface="Calibri"/>
              </a:rPr>
              <a:t>Définition</a:t>
            </a:r>
            <a:endParaRPr/>
          </a:p>
        </p:txBody>
      </p:sp>
      <p:sp>
        <p:nvSpPr>
          <p:cNvPr id="566" name="Google Shape;566;p40"/>
          <p:cNvSpPr txBox="1"/>
          <p:nvPr/>
        </p:nvSpPr>
        <p:spPr>
          <a:xfrm>
            <a:off x="1173158" y="3517732"/>
            <a:ext cx="1619354"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dirty="0">
                <a:solidFill>
                  <a:srgbClr val="7030A0"/>
                </a:solidFill>
                <a:latin typeface="Corbel"/>
                <a:ea typeface="Corbel"/>
                <a:cs typeface="Corbel"/>
                <a:sym typeface="Corbel"/>
              </a:rPr>
              <a:t>Exemples</a:t>
            </a:r>
            <a:endParaRPr dirty="0"/>
          </a:p>
        </p:txBody>
      </p:sp>
      <p:sp>
        <p:nvSpPr>
          <p:cNvPr id="567" name="Google Shape;567;p40"/>
          <p:cNvSpPr txBox="1"/>
          <p:nvPr/>
        </p:nvSpPr>
        <p:spPr>
          <a:xfrm>
            <a:off x="1344101" y="4350696"/>
            <a:ext cx="10009699" cy="1384995"/>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fr-FR" sz="2400" dirty="0">
                <a:solidFill>
                  <a:schemeClr val="dk1"/>
                </a:solidFill>
                <a:latin typeface="Corbel"/>
                <a:ea typeface="Corbel"/>
                <a:cs typeface="Corbel"/>
                <a:sym typeface="Corbel"/>
              </a:rPr>
              <a:t>Temps nécessaire pour accomplir une tâche.</a:t>
            </a:r>
            <a:endParaRPr dirty="0"/>
          </a:p>
          <a:p>
            <a:pPr marL="342900" marR="0" lvl="0" indent="-342900" algn="l" rtl="0">
              <a:spcBef>
                <a:spcPts val="0"/>
              </a:spcBef>
              <a:spcAft>
                <a:spcPts val="0"/>
              </a:spcAft>
              <a:buClr>
                <a:schemeClr val="dk1"/>
              </a:buClr>
              <a:buSzPts val="2400"/>
              <a:buFont typeface="Arial"/>
              <a:buChar char="•"/>
            </a:pPr>
            <a:r>
              <a:rPr lang="fr-FR" sz="2400" dirty="0">
                <a:solidFill>
                  <a:schemeClr val="dk1"/>
                </a:solidFill>
                <a:latin typeface="Corbel"/>
                <a:ea typeface="Corbel"/>
                <a:cs typeface="Corbel"/>
                <a:sym typeface="Corbel"/>
              </a:rPr>
              <a:t> Poids moyen dans un échantillon aléatoire simple de nouveau-né.</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568" name="Google Shape;568;p40"/>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1"/>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Variables aléatoires continues : fonction de densité</a:t>
            </a:r>
            <a:endParaRPr sz="2800"/>
          </a:p>
        </p:txBody>
      </p:sp>
      <p:sp>
        <p:nvSpPr>
          <p:cNvPr id="575" name="Google Shape;575;p41"/>
          <p:cNvSpPr txBox="1">
            <a:spLocks noGrp="1"/>
          </p:cNvSpPr>
          <p:nvPr>
            <p:ph type="body" idx="1"/>
          </p:nvPr>
        </p:nvSpPr>
        <p:spPr>
          <a:xfrm>
            <a:off x="1447800" y="1676400"/>
            <a:ext cx="9903206" cy="3463577"/>
          </a:xfrm>
          <a:prstGeom prst="rect">
            <a:avLst/>
          </a:prstGeom>
          <a:blipFill rotWithShape="1">
            <a:blip r:embed="rId3">
              <a:alphaModFix/>
            </a:blip>
            <a:stretch>
              <a:fillRect l="-1908" t="-2640" r="-1046"/>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dirty="0"/>
              <a:t> </a:t>
            </a:r>
            <a:endParaRPr dirty="0"/>
          </a:p>
        </p:txBody>
      </p:sp>
      <p:sp>
        <p:nvSpPr>
          <p:cNvPr id="576" name="Google Shape;576;p41"/>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2"/>
          <p:cNvSpPr txBox="1"/>
          <p:nvPr/>
        </p:nvSpPr>
        <p:spPr>
          <a:xfrm>
            <a:off x="1371600" y="1302817"/>
            <a:ext cx="9448800" cy="1260410"/>
          </a:xfrm>
          <a:prstGeom prst="rect">
            <a:avLst/>
          </a:prstGeom>
          <a:blipFill rotWithShape="1">
            <a:blip r:embed="rId3">
              <a:alphaModFix/>
            </a:blip>
            <a:stretch>
              <a:fillRect l="-1805" t="-21844" r="-5094" b="-349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
        <p:nvSpPr>
          <p:cNvPr id="583" name="Google Shape;583;p42"/>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584" name="Google Shape;584;p42"/>
          <p:cNvSpPr/>
          <p:nvPr/>
        </p:nvSpPr>
        <p:spPr>
          <a:xfrm>
            <a:off x="152400" y="1578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585" name="Google Shape;585;p42"/>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586" name="Google Shape;586;p42"/>
          <p:cNvSpPr txBox="1"/>
          <p:nvPr/>
        </p:nvSpPr>
        <p:spPr>
          <a:xfrm>
            <a:off x="914400" y="788879"/>
            <a:ext cx="1028420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800" b="1" i="0">
                <a:solidFill>
                  <a:srgbClr val="7030A0"/>
                </a:solidFill>
                <a:latin typeface="Corbel"/>
                <a:ea typeface="Corbel"/>
                <a:cs typeface="Corbel"/>
                <a:sym typeface="Corbel"/>
              </a:rPr>
              <a:t>Fonction de densité</a:t>
            </a:r>
            <a:endParaRPr sz="2800" b="1" i="0">
              <a:solidFill>
                <a:srgbClr val="FF3399"/>
              </a:solidFill>
              <a:latin typeface="Corbel"/>
              <a:ea typeface="Corbel"/>
              <a:cs typeface="Corbel"/>
              <a:sym typeface="Corbel"/>
            </a:endParaRPr>
          </a:p>
        </p:txBody>
      </p:sp>
      <p:pic>
        <p:nvPicPr>
          <p:cNvPr id="587" name="Google Shape;587;p42"/>
          <p:cNvPicPr preferRelativeResize="0"/>
          <p:nvPr/>
        </p:nvPicPr>
        <p:blipFill rotWithShape="1">
          <a:blip r:embed="rId4">
            <a:alphaModFix/>
          </a:blip>
          <a:srcRect/>
          <a:stretch/>
        </p:blipFill>
        <p:spPr>
          <a:xfrm>
            <a:off x="5227697" y="2781320"/>
            <a:ext cx="4762500" cy="3695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3"/>
          <p:cNvSpPr txBox="1">
            <a:spLocks noGrp="1"/>
          </p:cNvSpPr>
          <p:nvPr>
            <p:ph type="body" idx="1"/>
          </p:nvPr>
        </p:nvSpPr>
        <p:spPr>
          <a:xfrm>
            <a:off x="1112897" y="1358932"/>
            <a:ext cx="8229600" cy="1846659"/>
          </a:xfrm>
          <a:prstGeom prst="rect">
            <a:avLst/>
          </a:prstGeom>
          <a:blipFill rotWithShape="1">
            <a:blip r:embed="rId3">
              <a:alphaModFix/>
            </a:blip>
            <a:stretch>
              <a:fillRect l="-2295" t="-5280" r="-1776"/>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593" name="Google Shape;593;p43"/>
          <p:cNvSpPr/>
          <p:nvPr/>
        </p:nvSpPr>
        <p:spPr>
          <a:xfrm>
            <a:off x="5344960" y="2468752"/>
            <a:ext cx="152400" cy="1084659"/>
          </a:xfrm>
          <a:prstGeom prst="leftBrace">
            <a:avLst>
              <a:gd name="adj1" fmla="val 8333"/>
              <a:gd name="adj2" fmla="val 50000"/>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94" name="Google Shape;594;p43"/>
          <p:cNvSpPr txBox="1"/>
          <p:nvPr/>
        </p:nvSpPr>
        <p:spPr>
          <a:xfrm>
            <a:off x="5573560" y="2353082"/>
            <a:ext cx="3886200" cy="1200329"/>
          </a:xfrm>
          <a:prstGeom prst="rect">
            <a:avLst/>
          </a:prstGeom>
          <a:blipFill rotWithShape="1">
            <a:blip r:embed="rId4">
              <a:alphaModFix/>
            </a:blip>
            <a:stretch>
              <a:fillRect l="-2349" t="-4059" b="-10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595" name="Google Shape;595;p43"/>
          <p:cNvSpPr/>
          <p:nvPr/>
        </p:nvSpPr>
        <p:spPr>
          <a:xfrm>
            <a:off x="4095656" y="2766899"/>
            <a:ext cx="1132041" cy="523220"/>
          </a:xfrm>
          <a:prstGeom prst="rect">
            <a:avLst/>
          </a:prstGeom>
          <a:blipFill rotWithShape="1">
            <a:blip r:embed="rId5">
              <a:alphaModFix/>
            </a:blip>
            <a:stretch>
              <a:fillRect t="-11626" r="-11289" b="-3255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pic>
        <p:nvPicPr>
          <p:cNvPr id="596" name="Google Shape;596;p43"/>
          <p:cNvPicPr preferRelativeResize="0"/>
          <p:nvPr/>
        </p:nvPicPr>
        <p:blipFill rotWithShape="1">
          <a:blip r:embed="rId6">
            <a:alphaModFix/>
          </a:blip>
          <a:srcRect/>
          <a:stretch/>
        </p:blipFill>
        <p:spPr>
          <a:xfrm>
            <a:off x="2819400" y="3774756"/>
            <a:ext cx="7239000" cy="3083244"/>
          </a:xfrm>
          <a:prstGeom prst="rect">
            <a:avLst/>
          </a:prstGeom>
          <a:noFill/>
          <a:ln>
            <a:noFill/>
          </a:ln>
        </p:spPr>
      </p:pic>
      <p:sp>
        <p:nvSpPr>
          <p:cNvPr id="597" name="Google Shape;597;p43"/>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598" name="Google Shape;598;p43"/>
          <p:cNvSpPr txBox="1"/>
          <p:nvPr/>
        </p:nvSpPr>
        <p:spPr>
          <a:xfrm>
            <a:off x="914400" y="788879"/>
            <a:ext cx="1028420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800" b="1" i="0">
                <a:solidFill>
                  <a:srgbClr val="7030A0"/>
                </a:solidFill>
                <a:latin typeface="Corbel"/>
                <a:ea typeface="Corbel"/>
                <a:cs typeface="Corbel"/>
                <a:sym typeface="Corbel"/>
              </a:rPr>
              <a:t>Fonction de densité : Exemple (loi uniforme de paramètres 0 et 24)</a:t>
            </a:r>
            <a:endParaRPr sz="2800" b="1" i="0">
              <a:solidFill>
                <a:srgbClr val="FF3399"/>
              </a:solidFill>
              <a:latin typeface="Corbel"/>
              <a:ea typeface="Corbel"/>
              <a:cs typeface="Corbel"/>
              <a:sym typeface="Corbe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44"/>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5-</a:t>
            </a:r>
            <a:fld id="{00000000-1234-1234-1234-123412341234}" type="slidenum">
              <a:rPr lang="fr-FR"/>
              <a:t>44</a:t>
            </a:fld>
            <a:endParaRPr/>
          </a:p>
        </p:txBody>
      </p:sp>
      <p:sp>
        <p:nvSpPr>
          <p:cNvPr id="604" name="Google Shape;604;p44"/>
          <p:cNvSpPr txBox="1"/>
          <p:nvPr/>
        </p:nvSpPr>
        <p:spPr>
          <a:xfrm>
            <a:off x="1158391" y="1544389"/>
            <a:ext cx="9642552" cy="1502976"/>
          </a:xfrm>
          <a:prstGeom prst="rect">
            <a:avLst/>
          </a:prstGeom>
          <a:blipFill rotWithShape="1">
            <a:blip r:embed="rId3">
              <a:alphaModFix/>
            </a:blip>
            <a:stretch>
              <a:fillRect l="-946" t="-526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605" name="Google Shape;605;p44"/>
          <p:cNvSpPr txBox="1"/>
          <p:nvPr/>
        </p:nvSpPr>
        <p:spPr>
          <a:xfrm>
            <a:off x="1196491" y="4373499"/>
            <a:ext cx="9604452" cy="1515800"/>
          </a:xfrm>
          <a:prstGeom prst="rect">
            <a:avLst/>
          </a:prstGeom>
          <a:blipFill rotWithShape="1">
            <a:blip r:embed="rId4">
              <a:alphaModFix/>
            </a:blip>
            <a:stretch>
              <a:fillRect l="-951" t="-5219" r="-8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606" name="Google Shape;606;p44"/>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607" name="Google Shape;607;p44"/>
          <p:cNvSpPr/>
          <p:nvPr/>
        </p:nvSpPr>
        <p:spPr>
          <a:xfrm>
            <a:off x="152400" y="1578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608" name="Google Shape;608;p44"/>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609" name="Google Shape;609;p44"/>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Variables aléatoires continues : fonction de répartition</a:t>
            </a:r>
            <a:endParaRPr sz="2800"/>
          </a:p>
        </p:txBody>
      </p:sp>
      <p:sp>
        <p:nvSpPr>
          <p:cNvPr id="610" name="Google Shape;610;p44"/>
          <p:cNvSpPr txBox="1"/>
          <p:nvPr/>
        </p:nvSpPr>
        <p:spPr>
          <a:xfrm>
            <a:off x="4953000" y="3127915"/>
            <a:ext cx="2760179" cy="43088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611" name="Google Shape;611;p44"/>
          <p:cNvSpPr txBox="1"/>
          <p:nvPr/>
        </p:nvSpPr>
        <p:spPr>
          <a:xfrm>
            <a:off x="3062581" y="5502299"/>
            <a:ext cx="6620932" cy="56682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5"/>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5-</a:t>
            </a:r>
            <a:fld id="{00000000-1234-1234-1234-123412341234}" type="slidenum">
              <a:rPr lang="fr-FR"/>
              <a:t>45</a:t>
            </a:fld>
            <a:endParaRPr/>
          </a:p>
        </p:txBody>
      </p:sp>
      <p:sp>
        <p:nvSpPr>
          <p:cNvPr id="617" name="Google Shape;617;p45"/>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618" name="Google Shape;618;p45"/>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619" name="Google Shape;619;p45"/>
          <p:cNvSpPr/>
          <p:nvPr/>
        </p:nvSpPr>
        <p:spPr>
          <a:xfrm>
            <a:off x="4704347" y="1797892"/>
            <a:ext cx="3252814" cy="111553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45"/>
          <p:cNvSpPr txBox="1"/>
          <p:nvPr/>
        </p:nvSpPr>
        <p:spPr>
          <a:xfrm>
            <a:off x="4724400" y="1853533"/>
            <a:ext cx="3445174" cy="952377"/>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621" name="Google Shape;621;p45"/>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Variables aléatoires continues : Espérance/ Variance</a:t>
            </a:r>
            <a:endParaRPr sz="2800"/>
          </a:p>
        </p:txBody>
      </p:sp>
      <p:sp>
        <p:nvSpPr>
          <p:cNvPr id="622" name="Google Shape;622;p45"/>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623" name="Google Shape;623;p45"/>
          <p:cNvSpPr txBox="1"/>
          <p:nvPr/>
        </p:nvSpPr>
        <p:spPr>
          <a:xfrm>
            <a:off x="4123017" y="4052091"/>
            <a:ext cx="4647939" cy="81637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46"/>
          <p:cNvSpPr txBox="1">
            <a:spLocks noGrp="1"/>
          </p:cNvSpPr>
          <p:nvPr>
            <p:ph type="body" idx="1"/>
          </p:nvPr>
        </p:nvSpPr>
        <p:spPr>
          <a:xfrm>
            <a:off x="937006" y="1616208"/>
            <a:ext cx="10515600" cy="1846659"/>
          </a:xfrm>
          <a:prstGeom prst="rect">
            <a:avLst/>
          </a:prstGeom>
          <a:blipFill rotWithShape="1">
            <a:blip r:embed="rId3">
              <a:alphaModFix/>
            </a:blip>
            <a:stretch>
              <a:fillRect l="-1796" t="-4617" r="-2260"/>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630" name="Google Shape;630;p46"/>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631" name="Google Shape;631;p46"/>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Loi normale : Définition</a:t>
            </a:r>
            <a:endParaRPr sz="2800"/>
          </a:p>
        </p:txBody>
      </p:sp>
      <p:sp>
        <p:nvSpPr>
          <p:cNvPr id="632" name="Google Shape;632;p46"/>
          <p:cNvSpPr txBox="1"/>
          <p:nvPr/>
        </p:nvSpPr>
        <p:spPr>
          <a:xfrm>
            <a:off x="3656722" y="3507944"/>
            <a:ext cx="3141950" cy="790216"/>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633" name="Google Shape;633;p46"/>
          <p:cNvSpPr txBox="1"/>
          <p:nvPr/>
        </p:nvSpPr>
        <p:spPr>
          <a:xfrm>
            <a:off x="1054887" y="4475387"/>
            <a:ext cx="6067694" cy="3600986"/>
          </a:xfrm>
          <a:prstGeom prst="rect">
            <a:avLst/>
          </a:prstGeom>
          <a:blipFill rotWithShape="1">
            <a:blip r:embed="rId5">
              <a:alphaModFix/>
            </a:blip>
            <a:stretch>
              <a:fillRect l="-1507" t="-1353" r="-160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634" name="Google Shape;634;p46"/>
          <p:cNvGrpSpPr/>
          <p:nvPr/>
        </p:nvGrpSpPr>
        <p:grpSpPr>
          <a:xfrm>
            <a:off x="7401981" y="3718417"/>
            <a:ext cx="4816475" cy="3136901"/>
            <a:chOff x="576" y="1673"/>
            <a:chExt cx="3034" cy="1976"/>
          </a:xfrm>
        </p:grpSpPr>
        <p:cxnSp>
          <p:nvCxnSpPr>
            <p:cNvPr id="635" name="Google Shape;635;p46"/>
            <p:cNvCxnSpPr/>
            <p:nvPr/>
          </p:nvCxnSpPr>
          <p:spPr>
            <a:xfrm>
              <a:off x="741" y="3332"/>
              <a:ext cx="2744" cy="0"/>
            </a:xfrm>
            <a:prstGeom prst="straightConnector1">
              <a:avLst/>
            </a:prstGeom>
            <a:noFill/>
            <a:ln w="19050" cap="flat" cmpd="sng">
              <a:solidFill>
                <a:srgbClr val="000000"/>
              </a:solidFill>
              <a:prstDash val="solid"/>
              <a:round/>
              <a:headEnd type="none" w="med" len="med"/>
              <a:tailEnd type="triangle" w="med" len="med"/>
            </a:ln>
          </p:spPr>
        </p:cxnSp>
        <p:cxnSp>
          <p:nvCxnSpPr>
            <p:cNvPr id="636" name="Google Shape;636;p46"/>
            <p:cNvCxnSpPr/>
            <p:nvPr/>
          </p:nvCxnSpPr>
          <p:spPr>
            <a:xfrm rot="10800000">
              <a:off x="949" y="1745"/>
              <a:ext cx="0" cy="1746"/>
            </a:xfrm>
            <a:prstGeom prst="straightConnector1">
              <a:avLst/>
            </a:prstGeom>
            <a:noFill/>
            <a:ln w="19050" cap="flat" cmpd="sng">
              <a:solidFill>
                <a:srgbClr val="000000"/>
              </a:solidFill>
              <a:prstDash val="solid"/>
              <a:round/>
              <a:headEnd type="none" w="med" len="med"/>
              <a:tailEnd type="triangle" w="med" len="med"/>
            </a:ln>
          </p:spPr>
        </p:cxnSp>
        <p:sp>
          <p:nvSpPr>
            <p:cNvPr id="637" name="Google Shape;637;p46"/>
            <p:cNvSpPr txBox="1"/>
            <p:nvPr/>
          </p:nvSpPr>
          <p:spPr>
            <a:xfrm>
              <a:off x="576" y="1673"/>
              <a:ext cx="499"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f</a:t>
              </a:r>
              <a:r>
                <a:rPr lang="fr-FR" sz="2400">
                  <a:solidFill>
                    <a:schemeClr val="dk1"/>
                  </a:solidFill>
                  <a:latin typeface="Calibri"/>
                  <a:ea typeface="Calibri"/>
                  <a:cs typeface="Calibri"/>
                  <a:sym typeface="Calibri"/>
                </a:rPr>
                <a:t>(</a:t>
              </a:r>
              <a:r>
                <a:rPr lang="fr-FR" sz="2400" i="1">
                  <a:solidFill>
                    <a:schemeClr val="dk1"/>
                  </a:solidFill>
                  <a:latin typeface="Calibri"/>
                  <a:ea typeface="Calibri"/>
                  <a:cs typeface="Calibri"/>
                  <a:sym typeface="Calibri"/>
                </a:rPr>
                <a:t>x</a:t>
              </a:r>
              <a:r>
                <a:rPr lang="fr-FR" sz="2400">
                  <a:solidFill>
                    <a:schemeClr val="dk1"/>
                  </a:solidFill>
                  <a:latin typeface="Calibri"/>
                  <a:ea typeface="Calibri"/>
                  <a:cs typeface="Calibri"/>
                  <a:sym typeface="Calibri"/>
                </a:rPr>
                <a:t>)</a:t>
              </a:r>
              <a:endParaRPr/>
            </a:p>
          </p:txBody>
        </p:sp>
        <p:sp>
          <p:nvSpPr>
            <p:cNvPr id="638" name="Google Shape;638;p46"/>
            <p:cNvSpPr txBox="1"/>
            <p:nvPr/>
          </p:nvSpPr>
          <p:spPr>
            <a:xfrm>
              <a:off x="3111" y="3332"/>
              <a:ext cx="499"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x</a:t>
              </a:r>
              <a:endParaRPr sz="2400">
                <a:solidFill>
                  <a:schemeClr val="dk1"/>
                </a:solidFill>
                <a:latin typeface="Calibri"/>
                <a:ea typeface="Calibri"/>
                <a:cs typeface="Calibri"/>
                <a:sym typeface="Calibri"/>
              </a:endParaRPr>
            </a:p>
          </p:txBody>
        </p:sp>
        <p:sp>
          <p:nvSpPr>
            <p:cNvPr id="639" name="Google Shape;639;p46"/>
            <p:cNvSpPr txBox="1"/>
            <p:nvPr/>
          </p:nvSpPr>
          <p:spPr>
            <a:xfrm>
              <a:off x="739" y="3284"/>
              <a:ext cx="250"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0</a:t>
              </a:r>
              <a:endParaRPr/>
            </a:p>
          </p:txBody>
        </p:sp>
        <p:grpSp>
          <p:nvGrpSpPr>
            <p:cNvPr id="640" name="Google Shape;640;p46"/>
            <p:cNvGrpSpPr/>
            <p:nvPr/>
          </p:nvGrpSpPr>
          <p:grpSpPr>
            <a:xfrm>
              <a:off x="1160" y="2274"/>
              <a:ext cx="1905" cy="1054"/>
              <a:chOff x="2154" y="3049"/>
              <a:chExt cx="1785" cy="920"/>
            </a:xfrm>
          </p:grpSpPr>
          <p:sp>
            <p:nvSpPr>
              <p:cNvPr id="641" name="Google Shape;641;p46"/>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2" name="Google Shape;642;p46"/>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43" name="Google Shape;643;p46"/>
            <p:cNvCxnSpPr/>
            <p:nvPr/>
          </p:nvCxnSpPr>
          <p:spPr>
            <a:xfrm>
              <a:off x="2113" y="2288"/>
              <a:ext cx="1" cy="1066"/>
            </a:xfrm>
            <a:prstGeom prst="straightConnector1">
              <a:avLst/>
            </a:prstGeom>
            <a:noFill/>
            <a:ln w="12700" cap="flat" cmpd="sng">
              <a:solidFill>
                <a:srgbClr val="000000"/>
              </a:solidFill>
              <a:prstDash val="dash"/>
              <a:round/>
              <a:headEnd type="none" w="med" len="med"/>
              <a:tailEnd type="none" w="med" len="med"/>
            </a:ln>
          </p:spPr>
        </p:cxnSp>
        <p:sp>
          <p:nvSpPr>
            <p:cNvPr id="644" name="Google Shape;644;p46"/>
            <p:cNvSpPr txBox="1"/>
            <p:nvPr/>
          </p:nvSpPr>
          <p:spPr>
            <a:xfrm>
              <a:off x="1972" y="3284"/>
              <a:ext cx="295" cy="27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Noto Sans Symbols"/>
                  <a:ea typeface="Noto Sans Symbols"/>
                  <a:cs typeface="Noto Sans Symbols"/>
                  <a:sym typeface="Noto Sans Symbols"/>
                </a:rPr>
                <a:t>μ</a:t>
              </a:r>
              <a:endParaRPr sz="2400">
                <a:solidFill>
                  <a:schemeClr val="dk1"/>
                </a:solidFill>
                <a:latin typeface="Arial"/>
                <a:ea typeface="Arial"/>
                <a:cs typeface="Arial"/>
                <a:sym typeface="Arial"/>
              </a:endParaRPr>
            </a:p>
          </p:txBody>
        </p:sp>
        <p:sp>
          <p:nvSpPr>
            <p:cNvPr id="645" name="Google Shape;645;p46"/>
            <p:cNvSpPr/>
            <p:nvPr/>
          </p:nvSpPr>
          <p:spPr>
            <a:xfrm>
              <a:off x="1973" y="2083"/>
              <a:ext cx="1248" cy="286"/>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1"/>
                  </a:solidFill>
                  <a:latin typeface="Calibri"/>
                  <a:ea typeface="Calibri"/>
                  <a:cs typeface="Calibri"/>
                  <a:sym typeface="Calibri"/>
                </a:rPr>
                <a:t>N(</a:t>
              </a:r>
              <a:r>
                <a:rPr lang="fr-FR" sz="2400" i="1">
                  <a:solidFill>
                    <a:schemeClr val="dk1"/>
                  </a:solidFill>
                  <a:latin typeface="Noto Sans Symbols"/>
                  <a:ea typeface="Noto Sans Symbols"/>
                  <a:cs typeface="Noto Sans Symbols"/>
                  <a:sym typeface="Noto Sans Symbols"/>
                </a:rPr>
                <a:t>μ,σ</a:t>
              </a:r>
              <a:r>
                <a:rPr lang="fr-FR" sz="2400" i="1" baseline="30000">
                  <a:solidFill>
                    <a:schemeClr val="dk1"/>
                  </a:solidFill>
                  <a:latin typeface="Noto Sans Symbols"/>
                  <a:ea typeface="Noto Sans Symbols"/>
                  <a:cs typeface="Noto Sans Symbols"/>
                  <a:sym typeface="Noto Sans Symbols"/>
                </a:rPr>
                <a:t>2</a:t>
              </a:r>
              <a:r>
                <a:rPr lang="fr-FR" sz="2400" i="1">
                  <a:solidFill>
                    <a:schemeClr val="dk1"/>
                  </a:solidFill>
                  <a:latin typeface="Calibri"/>
                  <a:ea typeface="Calibri"/>
                  <a:cs typeface="Calibri"/>
                  <a:sym typeface="Calibri"/>
                </a:rPr>
                <a:t>)</a:t>
              </a:r>
              <a:endParaRPr/>
            </a:p>
          </p:txBody>
        </p:sp>
        <p:sp>
          <p:nvSpPr>
            <p:cNvPr id="646" name="Google Shape;646;p46"/>
            <p:cNvSpPr/>
            <p:nvPr/>
          </p:nvSpPr>
          <p:spPr>
            <a:xfrm>
              <a:off x="2236" y="2831"/>
              <a:ext cx="280" cy="286"/>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1"/>
                  </a:solidFill>
                  <a:latin typeface="Noto Sans Symbols"/>
                  <a:ea typeface="Noto Sans Symbols"/>
                  <a:cs typeface="Noto Sans Symbols"/>
                  <a:sym typeface="Noto Sans Symbols"/>
                </a:rPr>
                <a:t>σ</a:t>
              </a:r>
              <a:endParaRPr sz="2400" i="1">
                <a:solidFill>
                  <a:schemeClr val="dk1"/>
                </a:solidFill>
                <a:latin typeface="Calibri"/>
                <a:ea typeface="Calibri"/>
                <a:cs typeface="Calibri"/>
                <a:sym typeface="Calibri"/>
              </a:endParaRPr>
            </a:p>
          </p:txBody>
        </p:sp>
        <p:cxnSp>
          <p:nvCxnSpPr>
            <p:cNvPr id="647" name="Google Shape;647;p46"/>
            <p:cNvCxnSpPr/>
            <p:nvPr/>
          </p:nvCxnSpPr>
          <p:spPr>
            <a:xfrm>
              <a:off x="2126" y="3084"/>
              <a:ext cx="430" cy="0"/>
            </a:xfrm>
            <a:prstGeom prst="straightConnector1">
              <a:avLst/>
            </a:prstGeom>
            <a:noFill/>
            <a:ln w="28575" cap="sq" cmpd="sng">
              <a:solidFill>
                <a:schemeClr val="dk1"/>
              </a:solidFill>
              <a:prstDash val="solid"/>
              <a:round/>
              <a:headEnd type="none" w="sm" len="sm"/>
              <a:tailEnd type="triangle" w="med" len="med"/>
            </a:ln>
          </p:spPr>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47"/>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654" name="Google Shape;654;p47"/>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Loi normale : Caractéristiques</a:t>
            </a:r>
            <a:endParaRPr sz="2800"/>
          </a:p>
        </p:txBody>
      </p:sp>
      <p:sp>
        <p:nvSpPr>
          <p:cNvPr id="655" name="Google Shape;655;p47"/>
          <p:cNvSpPr txBox="1">
            <a:spLocks noGrp="1"/>
          </p:cNvSpPr>
          <p:nvPr>
            <p:ph type="body" idx="1"/>
          </p:nvPr>
        </p:nvSpPr>
        <p:spPr>
          <a:xfrm>
            <a:off x="862144" y="1479591"/>
            <a:ext cx="6163733" cy="5539978"/>
          </a:xfrm>
          <a:prstGeom prst="rect">
            <a:avLst/>
          </a:prstGeom>
          <a:noFill/>
          <a:ln>
            <a:noFill/>
          </a:ln>
        </p:spPr>
        <p:txBody>
          <a:bodyPr spcFirstLastPara="1" wrap="square" lIns="0" tIns="0" rIns="0" bIns="0" anchor="t" anchorCtr="0">
            <a:spAutoFit/>
          </a:bodyPr>
          <a:lstStyle/>
          <a:p>
            <a:pPr marL="342900" lvl="0" indent="-342900" algn="l" rtl="0">
              <a:spcBef>
                <a:spcPts val="0"/>
              </a:spcBef>
              <a:spcAft>
                <a:spcPts val="0"/>
              </a:spcAft>
              <a:buClr>
                <a:srgbClr val="444444"/>
              </a:buClr>
              <a:buSzPts val="2400"/>
              <a:buFont typeface="Arial"/>
              <a:buChar char="•"/>
            </a:pPr>
            <a:r>
              <a:rPr lang="fr-FR" sz="2400">
                <a:solidFill>
                  <a:srgbClr val="444444"/>
                </a:solidFill>
                <a:latin typeface="Corbel"/>
                <a:ea typeface="Corbel"/>
                <a:cs typeface="Corbel"/>
                <a:sym typeface="Corbel"/>
              </a:rPr>
              <a:t>Plusieurs phénomènes aléatoires naturels suivent une loi normale (grandeur d’une personne, poids d’une personne, …) </a:t>
            </a:r>
            <a:endParaRPr/>
          </a:p>
          <a:p>
            <a:pPr marL="342900" lvl="0" indent="-190500" algn="l" rtl="0">
              <a:spcBef>
                <a:spcPts val="0"/>
              </a:spcBef>
              <a:spcAft>
                <a:spcPts val="0"/>
              </a:spcAft>
              <a:buClr>
                <a:schemeClr val="dk1"/>
              </a:buClr>
              <a:buSzPts val="2400"/>
              <a:buFont typeface="Arial"/>
              <a:buNone/>
            </a:pPr>
            <a:endParaRPr sz="2400">
              <a:solidFill>
                <a:srgbClr val="444444"/>
              </a:solidFill>
              <a:latin typeface="Corbel"/>
              <a:ea typeface="Corbel"/>
              <a:cs typeface="Corbel"/>
              <a:sym typeface="Corbel"/>
            </a:endParaRPr>
          </a:p>
          <a:p>
            <a:pPr marL="342900" lvl="0" indent="-342900" algn="l" rtl="0">
              <a:spcBef>
                <a:spcPts val="0"/>
              </a:spcBef>
              <a:spcAft>
                <a:spcPts val="0"/>
              </a:spcAft>
              <a:buClr>
                <a:srgbClr val="444444"/>
              </a:buClr>
              <a:buSzPts val="2400"/>
              <a:buFont typeface="Arial"/>
              <a:buChar char="•"/>
            </a:pPr>
            <a:r>
              <a:rPr lang="fr-FR" sz="2400" b="0" i="0">
                <a:solidFill>
                  <a:srgbClr val="444444"/>
                </a:solidFill>
                <a:latin typeface="Corbel"/>
                <a:ea typeface="Corbel"/>
                <a:cs typeface="Corbel"/>
                <a:sym typeface="Corbel"/>
              </a:rPr>
              <a:t>Courbe en cloche.</a:t>
            </a:r>
            <a:endParaRPr/>
          </a:p>
          <a:p>
            <a:pPr marL="342900" lvl="0" indent="-190500" algn="l" rtl="0">
              <a:spcBef>
                <a:spcPts val="0"/>
              </a:spcBef>
              <a:spcAft>
                <a:spcPts val="0"/>
              </a:spcAft>
              <a:buClr>
                <a:schemeClr val="dk1"/>
              </a:buClr>
              <a:buSzPts val="2400"/>
              <a:buFont typeface="Arial"/>
              <a:buNone/>
            </a:pPr>
            <a:endParaRPr sz="2400" b="0" i="0">
              <a:solidFill>
                <a:srgbClr val="444444"/>
              </a:solidFill>
              <a:latin typeface="Corbel"/>
              <a:ea typeface="Corbel"/>
              <a:cs typeface="Corbel"/>
              <a:sym typeface="Corbel"/>
            </a:endParaRPr>
          </a:p>
          <a:p>
            <a:pPr marL="342900" lvl="0" indent="-342900" algn="l" rtl="0">
              <a:spcBef>
                <a:spcPts val="0"/>
              </a:spcBef>
              <a:spcAft>
                <a:spcPts val="0"/>
              </a:spcAft>
              <a:buClr>
                <a:srgbClr val="444444"/>
              </a:buClr>
              <a:buSzPts val="2400"/>
              <a:buFont typeface="Arial"/>
              <a:buChar char="•"/>
            </a:pPr>
            <a:r>
              <a:rPr lang="fr-FR" sz="2400" b="0" i="0">
                <a:solidFill>
                  <a:srgbClr val="444444"/>
                </a:solidFill>
                <a:latin typeface="Corbel"/>
                <a:ea typeface="Corbel"/>
                <a:cs typeface="Corbel"/>
                <a:sym typeface="Corbel"/>
              </a:rPr>
              <a:t>Courbe symétrique.</a:t>
            </a:r>
            <a:endParaRPr/>
          </a:p>
          <a:p>
            <a:pPr marL="342900" lvl="0" indent="-190500" algn="l" rtl="0">
              <a:spcBef>
                <a:spcPts val="0"/>
              </a:spcBef>
              <a:spcAft>
                <a:spcPts val="0"/>
              </a:spcAft>
              <a:buClr>
                <a:schemeClr val="dk1"/>
              </a:buClr>
              <a:buSzPts val="2400"/>
              <a:buFont typeface="Arial"/>
              <a:buNone/>
            </a:pPr>
            <a:endParaRPr sz="2400" b="0" i="0">
              <a:solidFill>
                <a:srgbClr val="444444"/>
              </a:solidFill>
              <a:latin typeface="Corbel"/>
              <a:ea typeface="Corbel"/>
              <a:cs typeface="Corbel"/>
              <a:sym typeface="Corbel"/>
            </a:endParaRPr>
          </a:p>
          <a:p>
            <a:pPr marL="342900" lvl="0" indent="-342900" algn="l" rtl="0">
              <a:spcBef>
                <a:spcPts val="0"/>
              </a:spcBef>
              <a:spcAft>
                <a:spcPts val="0"/>
              </a:spcAft>
              <a:buClr>
                <a:srgbClr val="444444"/>
              </a:buClr>
              <a:buSzPts val="2400"/>
              <a:buFont typeface="Arial"/>
              <a:buChar char="•"/>
            </a:pPr>
            <a:r>
              <a:rPr lang="fr-FR" sz="2400" b="0" i="0">
                <a:solidFill>
                  <a:srgbClr val="444444"/>
                </a:solidFill>
                <a:latin typeface="Corbel"/>
                <a:ea typeface="Corbel"/>
                <a:cs typeface="Corbel"/>
                <a:sym typeface="Corbel"/>
              </a:rPr>
              <a:t>La moyenne, le mode et la médiane correspondent au même point.</a:t>
            </a:r>
            <a:endParaRPr/>
          </a:p>
          <a:p>
            <a:pPr marL="342900" lvl="0" indent="-190500" algn="l" rtl="0">
              <a:spcBef>
                <a:spcPts val="0"/>
              </a:spcBef>
              <a:spcAft>
                <a:spcPts val="0"/>
              </a:spcAft>
              <a:buClr>
                <a:schemeClr val="dk1"/>
              </a:buClr>
              <a:buSzPts val="2400"/>
              <a:buFont typeface="Arial"/>
              <a:buNone/>
            </a:pPr>
            <a:endParaRPr sz="2400" b="0" i="0">
              <a:solidFill>
                <a:srgbClr val="444444"/>
              </a:solidFill>
              <a:latin typeface="Corbel"/>
              <a:ea typeface="Corbel"/>
              <a:cs typeface="Corbel"/>
              <a:sym typeface="Corbel"/>
            </a:endParaRPr>
          </a:p>
          <a:p>
            <a:pPr marL="342900" lvl="0" indent="-342900" algn="l" rtl="0">
              <a:spcBef>
                <a:spcPts val="0"/>
              </a:spcBef>
              <a:spcAft>
                <a:spcPts val="0"/>
              </a:spcAft>
              <a:buClr>
                <a:srgbClr val="444444"/>
              </a:buClr>
              <a:buSzPts val="2400"/>
              <a:buFont typeface="Arial"/>
              <a:buChar char="•"/>
            </a:pPr>
            <a:r>
              <a:rPr lang="fr-FR" sz="2400" b="0" i="0">
                <a:solidFill>
                  <a:srgbClr val="444444"/>
                </a:solidFill>
                <a:latin typeface="Corbel"/>
                <a:ea typeface="Corbel"/>
                <a:cs typeface="Corbel"/>
                <a:sym typeface="Corbel"/>
              </a:rPr>
              <a:t>L’écart type détermine la largeur de la courbe, plus il est grand, plus la courbe sera large et aplatie.</a:t>
            </a:r>
            <a:endParaRPr/>
          </a:p>
          <a:p>
            <a:pPr marL="0" lvl="0" indent="0" algn="l" rtl="0">
              <a:spcBef>
                <a:spcPts val="0"/>
              </a:spcBef>
              <a:spcAft>
                <a:spcPts val="0"/>
              </a:spcAft>
              <a:buNone/>
            </a:pPr>
            <a:endParaRPr sz="2400" b="0" i="0">
              <a:solidFill>
                <a:srgbClr val="444444"/>
              </a:solidFill>
              <a:latin typeface="Corbel"/>
              <a:ea typeface="Corbel"/>
              <a:cs typeface="Corbel"/>
              <a:sym typeface="Corbel"/>
            </a:endParaRPr>
          </a:p>
        </p:txBody>
      </p:sp>
      <p:grpSp>
        <p:nvGrpSpPr>
          <p:cNvPr id="656" name="Google Shape;656;p47"/>
          <p:cNvGrpSpPr/>
          <p:nvPr/>
        </p:nvGrpSpPr>
        <p:grpSpPr>
          <a:xfrm>
            <a:off x="6934200" y="2362200"/>
            <a:ext cx="4950206" cy="2909887"/>
            <a:chOff x="921" y="1775"/>
            <a:chExt cx="3893" cy="1833"/>
          </a:xfrm>
        </p:grpSpPr>
        <p:grpSp>
          <p:nvGrpSpPr>
            <p:cNvPr id="657" name="Google Shape;657;p47"/>
            <p:cNvGrpSpPr/>
            <p:nvPr/>
          </p:nvGrpSpPr>
          <p:grpSpPr>
            <a:xfrm>
              <a:off x="2203" y="1998"/>
              <a:ext cx="1305" cy="1218"/>
              <a:chOff x="2154" y="3049"/>
              <a:chExt cx="1785" cy="920"/>
            </a:xfrm>
          </p:grpSpPr>
          <p:sp>
            <p:nvSpPr>
              <p:cNvPr id="658" name="Google Shape;658;p47"/>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9" name="Google Shape;659;p47"/>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60" name="Google Shape;660;p47"/>
            <p:cNvCxnSpPr/>
            <p:nvPr/>
          </p:nvCxnSpPr>
          <p:spPr>
            <a:xfrm>
              <a:off x="2850" y="2024"/>
              <a:ext cx="1" cy="1192"/>
            </a:xfrm>
            <a:prstGeom prst="straightConnector1">
              <a:avLst/>
            </a:prstGeom>
            <a:noFill/>
            <a:ln w="12700" cap="flat" cmpd="sng">
              <a:solidFill>
                <a:srgbClr val="000000"/>
              </a:solidFill>
              <a:prstDash val="dash"/>
              <a:round/>
              <a:headEnd type="none" w="med" len="med"/>
              <a:tailEnd type="none" w="med" len="med"/>
            </a:ln>
          </p:spPr>
        </p:cxnSp>
        <p:cxnSp>
          <p:nvCxnSpPr>
            <p:cNvPr id="661" name="Google Shape;661;p47"/>
            <p:cNvCxnSpPr/>
            <p:nvPr/>
          </p:nvCxnSpPr>
          <p:spPr>
            <a:xfrm>
              <a:off x="1060" y="3216"/>
              <a:ext cx="3591" cy="0"/>
            </a:xfrm>
            <a:prstGeom prst="straightConnector1">
              <a:avLst/>
            </a:prstGeom>
            <a:noFill/>
            <a:ln w="19050" cap="flat" cmpd="sng">
              <a:solidFill>
                <a:srgbClr val="000000"/>
              </a:solidFill>
              <a:prstDash val="solid"/>
              <a:round/>
              <a:headEnd type="none" w="med" len="med"/>
              <a:tailEnd type="triangle" w="med" len="med"/>
            </a:ln>
          </p:spPr>
        </p:cxnSp>
        <p:cxnSp>
          <p:nvCxnSpPr>
            <p:cNvPr id="662" name="Google Shape;662;p47"/>
            <p:cNvCxnSpPr/>
            <p:nvPr/>
          </p:nvCxnSpPr>
          <p:spPr>
            <a:xfrm rot="10800000" flipH="1">
              <a:off x="1332" y="1911"/>
              <a:ext cx="1" cy="1436"/>
            </a:xfrm>
            <a:prstGeom prst="straightConnector1">
              <a:avLst/>
            </a:prstGeom>
            <a:noFill/>
            <a:ln w="19050" cap="flat" cmpd="sng">
              <a:solidFill>
                <a:srgbClr val="000000"/>
              </a:solidFill>
              <a:prstDash val="solid"/>
              <a:round/>
              <a:headEnd type="none" w="med" len="med"/>
              <a:tailEnd type="triangle" w="med" len="med"/>
            </a:ln>
          </p:spPr>
        </p:cxnSp>
        <p:sp>
          <p:nvSpPr>
            <p:cNvPr id="663" name="Google Shape;663;p47"/>
            <p:cNvSpPr txBox="1"/>
            <p:nvPr/>
          </p:nvSpPr>
          <p:spPr>
            <a:xfrm>
              <a:off x="921" y="1775"/>
              <a:ext cx="653" cy="2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f(x)</a:t>
              </a:r>
              <a:endParaRPr/>
            </a:p>
          </p:txBody>
        </p:sp>
        <p:sp>
          <p:nvSpPr>
            <p:cNvPr id="664" name="Google Shape;664;p47"/>
            <p:cNvSpPr txBox="1"/>
            <p:nvPr/>
          </p:nvSpPr>
          <p:spPr>
            <a:xfrm>
              <a:off x="4161" y="3216"/>
              <a:ext cx="653" cy="2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x</a:t>
              </a:r>
              <a:endParaRPr/>
            </a:p>
          </p:txBody>
        </p:sp>
        <p:sp>
          <p:nvSpPr>
            <p:cNvPr id="665" name="Google Shape;665;p47"/>
            <p:cNvSpPr txBox="1"/>
            <p:nvPr/>
          </p:nvSpPr>
          <p:spPr>
            <a:xfrm>
              <a:off x="1094" y="3160"/>
              <a:ext cx="326" cy="2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0</a:t>
              </a:r>
              <a:endParaRPr/>
            </a:p>
          </p:txBody>
        </p:sp>
        <p:grpSp>
          <p:nvGrpSpPr>
            <p:cNvPr id="666" name="Google Shape;666;p47"/>
            <p:cNvGrpSpPr/>
            <p:nvPr/>
          </p:nvGrpSpPr>
          <p:grpSpPr>
            <a:xfrm>
              <a:off x="2053" y="2549"/>
              <a:ext cx="1619" cy="667"/>
              <a:chOff x="2154" y="3049"/>
              <a:chExt cx="1785" cy="920"/>
            </a:xfrm>
          </p:grpSpPr>
          <p:sp>
            <p:nvSpPr>
              <p:cNvPr id="667" name="Google Shape;667;p47"/>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CC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8" name="Google Shape;668;p47"/>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CC33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69" name="Google Shape;669;p47"/>
            <p:cNvSpPr txBox="1"/>
            <p:nvPr/>
          </p:nvSpPr>
          <p:spPr>
            <a:xfrm>
              <a:off x="2692" y="3216"/>
              <a:ext cx="490" cy="39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Noto Sans Symbols"/>
                  <a:ea typeface="Noto Sans Symbols"/>
                  <a:cs typeface="Noto Sans Symbols"/>
                  <a:sym typeface="Noto Sans Symbols"/>
                </a:rPr>
                <a:t>μ</a:t>
              </a:r>
              <a:endParaRPr sz="2400" i="1">
                <a:solidFill>
                  <a:schemeClr val="dk1"/>
                </a:solidFill>
                <a:latin typeface="Arial"/>
                <a:ea typeface="Arial"/>
                <a:cs typeface="Arial"/>
                <a:sym typeface="Arial"/>
              </a:endParaRPr>
            </a:p>
          </p:txBody>
        </p:sp>
        <p:grpSp>
          <p:nvGrpSpPr>
            <p:cNvPr id="670" name="Google Shape;670;p47"/>
            <p:cNvGrpSpPr/>
            <p:nvPr/>
          </p:nvGrpSpPr>
          <p:grpSpPr>
            <a:xfrm>
              <a:off x="1558" y="2781"/>
              <a:ext cx="2611" cy="435"/>
              <a:chOff x="2154" y="3049"/>
              <a:chExt cx="1785" cy="920"/>
            </a:xfrm>
          </p:grpSpPr>
          <p:sp>
            <p:nvSpPr>
              <p:cNvPr id="671" name="Google Shape;671;p47"/>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2" name="Google Shape;672;p47"/>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673" name="Google Shape;673;p47"/>
            <p:cNvSpPr txBox="1"/>
            <p:nvPr/>
          </p:nvSpPr>
          <p:spPr>
            <a:xfrm>
              <a:off x="2947" y="1911"/>
              <a:ext cx="1142" cy="2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rgbClr val="000099"/>
                  </a:solidFill>
                  <a:latin typeface="Noto Sans Symbols"/>
                  <a:ea typeface="Noto Sans Symbols"/>
                  <a:cs typeface="Noto Sans Symbols"/>
                  <a:sym typeface="Noto Sans Symbols"/>
                </a:rPr>
                <a:t>σ </a:t>
              </a:r>
              <a:r>
                <a:rPr lang="fr-FR" sz="2400" i="1">
                  <a:solidFill>
                    <a:srgbClr val="000099"/>
                  </a:solidFill>
                  <a:latin typeface="Arial"/>
                  <a:ea typeface="Arial"/>
                  <a:cs typeface="Arial"/>
                  <a:sym typeface="Arial"/>
                </a:rPr>
                <a:t>=</a:t>
              </a:r>
              <a:r>
                <a:rPr lang="fr-FR" sz="2400" i="1">
                  <a:solidFill>
                    <a:srgbClr val="000099"/>
                  </a:solidFill>
                  <a:latin typeface="Calibri"/>
                  <a:ea typeface="Calibri"/>
                  <a:cs typeface="Calibri"/>
                  <a:sym typeface="Calibri"/>
                </a:rPr>
                <a:t>0,5</a:t>
              </a:r>
              <a:endParaRPr/>
            </a:p>
          </p:txBody>
        </p:sp>
        <p:sp>
          <p:nvSpPr>
            <p:cNvPr id="674" name="Google Shape;674;p47"/>
            <p:cNvSpPr txBox="1"/>
            <p:nvPr/>
          </p:nvSpPr>
          <p:spPr>
            <a:xfrm>
              <a:off x="3126" y="2489"/>
              <a:ext cx="1143" cy="26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rgbClr val="CC3300"/>
                  </a:solidFill>
                  <a:latin typeface="Noto Sans Symbols"/>
                  <a:ea typeface="Noto Sans Symbols"/>
                  <a:cs typeface="Noto Sans Symbols"/>
                  <a:sym typeface="Noto Sans Symbols"/>
                </a:rPr>
                <a:t>σ </a:t>
              </a:r>
              <a:r>
                <a:rPr lang="fr-FR" sz="2400" i="1">
                  <a:solidFill>
                    <a:srgbClr val="CC3300"/>
                  </a:solidFill>
                  <a:latin typeface="Arial"/>
                  <a:ea typeface="Arial"/>
                  <a:cs typeface="Arial"/>
                  <a:sym typeface="Arial"/>
                </a:rPr>
                <a:t>=</a:t>
              </a:r>
              <a:r>
                <a:rPr lang="fr-FR" sz="2400" i="1">
                  <a:solidFill>
                    <a:srgbClr val="CC3300"/>
                  </a:solidFill>
                  <a:latin typeface="Calibri"/>
                  <a:ea typeface="Calibri"/>
                  <a:cs typeface="Calibri"/>
                  <a:sym typeface="Calibri"/>
                </a:rPr>
                <a:t>1</a:t>
              </a:r>
              <a:endParaRPr/>
            </a:p>
          </p:txBody>
        </p:sp>
        <p:sp>
          <p:nvSpPr>
            <p:cNvPr id="675" name="Google Shape;675;p47"/>
            <p:cNvSpPr txBox="1"/>
            <p:nvPr/>
          </p:nvSpPr>
          <p:spPr>
            <a:xfrm>
              <a:off x="3454" y="2825"/>
              <a:ext cx="1142" cy="26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rgbClr val="00B050"/>
                  </a:solidFill>
                  <a:latin typeface="Noto Sans Symbols"/>
                  <a:ea typeface="Noto Sans Symbols"/>
                  <a:cs typeface="Noto Sans Symbols"/>
                  <a:sym typeface="Noto Sans Symbols"/>
                </a:rPr>
                <a:t>σ </a:t>
              </a:r>
              <a:r>
                <a:rPr lang="fr-FR" sz="2400" i="1">
                  <a:solidFill>
                    <a:srgbClr val="00B050"/>
                  </a:solidFill>
                  <a:latin typeface="Arial"/>
                  <a:ea typeface="Arial"/>
                  <a:cs typeface="Arial"/>
                  <a:sym typeface="Arial"/>
                </a:rPr>
                <a:t>=</a:t>
              </a:r>
              <a:r>
                <a:rPr lang="fr-FR" sz="2400" i="1">
                  <a:solidFill>
                    <a:srgbClr val="00B050"/>
                  </a:solidFill>
                  <a:latin typeface="Calibri"/>
                  <a:ea typeface="Calibri"/>
                  <a:cs typeface="Calibri"/>
                  <a:sym typeface="Calibri"/>
                </a:rPr>
                <a:t>2</a:t>
              </a:r>
              <a:endParaRPr/>
            </a:p>
          </p:txBody>
        </p:sp>
      </p:grpSp>
      <p:sp>
        <p:nvSpPr>
          <p:cNvPr id="676" name="Google Shape;676;p47"/>
          <p:cNvSpPr txBox="1"/>
          <p:nvPr/>
        </p:nvSpPr>
        <p:spPr>
          <a:xfrm>
            <a:off x="7789933" y="5113893"/>
            <a:ext cx="3906790" cy="615553"/>
          </a:xfrm>
          <a:prstGeom prst="rect">
            <a:avLst/>
          </a:prstGeom>
          <a:blipFill rotWithShape="1">
            <a:blip r:embed="rId3">
              <a:alphaModFix/>
            </a:blip>
            <a:stretch>
              <a:fillRect l="-4055" t="-14850" b="-237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sp>
        <p:nvSpPr>
          <p:cNvPr id="681" name="Google Shape;681;p48"/>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682" name="Google Shape;682;p48"/>
          <p:cNvSpPr txBox="1">
            <a:spLocks noGrp="1"/>
          </p:cNvSpPr>
          <p:nvPr>
            <p:ph type="title"/>
          </p:nvPr>
        </p:nvSpPr>
        <p:spPr>
          <a:xfrm>
            <a:off x="914400" y="788879"/>
            <a:ext cx="10284206" cy="430887"/>
          </a:xfrm>
          <a:prstGeom prst="rect">
            <a:avLst/>
          </a:prstGeom>
          <a:blipFill rotWithShape="1">
            <a:blip r:embed="rId3">
              <a:alphaModFix/>
            </a:blip>
            <a:stretch>
              <a:fillRect l="-2074" t="-23941" b="-50700"/>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grpSp>
        <p:nvGrpSpPr>
          <p:cNvPr id="683" name="Google Shape;683;p48"/>
          <p:cNvGrpSpPr/>
          <p:nvPr/>
        </p:nvGrpSpPr>
        <p:grpSpPr>
          <a:xfrm>
            <a:off x="3505200" y="2977938"/>
            <a:ext cx="5181600" cy="2806700"/>
            <a:chOff x="1220" y="1874"/>
            <a:chExt cx="3264" cy="1768"/>
          </a:xfrm>
        </p:grpSpPr>
        <p:cxnSp>
          <p:nvCxnSpPr>
            <p:cNvPr id="684" name="Google Shape;684;p48"/>
            <p:cNvCxnSpPr/>
            <p:nvPr/>
          </p:nvCxnSpPr>
          <p:spPr>
            <a:xfrm>
              <a:off x="1356" y="3234"/>
              <a:ext cx="2992" cy="0"/>
            </a:xfrm>
            <a:prstGeom prst="straightConnector1">
              <a:avLst/>
            </a:prstGeom>
            <a:noFill/>
            <a:ln w="19050" cap="flat" cmpd="sng">
              <a:solidFill>
                <a:srgbClr val="000000"/>
              </a:solidFill>
              <a:prstDash val="solid"/>
              <a:round/>
              <a:headEnd type="none" w="med" len="med"/>
              <a:tailEnd type="triangle" w="med" len="med"/>
            </a:ln>
          </p:spPr>
        </p:cxnSp>
        <p:cxnSp>
          <p:nvCxnSpPr>
            <p:cNvPr id="685" name="Google Shape;685;p48"/>
            <p:cNvCxnSpPr/>
            <p:nvPr/>
          </p:nvCxnSpPr>
          <p:spPr>
            <a:xfrm rot="10800000">
              <a:off x="1583" y="1874"/>
              <a:ext cx="0" cy="1496"/>
            </a:xfrm>
            <a:prstGeom prst="straightConnector1">
              <a:avLst/>
            </a:prstGeom>
            <a:noFill/>
            <a:ln w="19050" cap="flat" cmpd="sng">
              <a:solidFill>
                <a:srgbClr val="000000"/>
              </a:solidFill>
              <a:prstDash val="solid"/>
              <a:round/>
              <a:headEnd type="none" w="med" len="med"/>
              <a:tailEnd type="triangle" w="med" len="med"/>
            </a:ln>
          </p:spPr>
        </p:cxnSp>
        <p:sp>
          <p:nvSpPr>
            <p:cNvPr id="686" name="Google Shape;686;p48"/>
            <p:cNvSpPr txBox="1"/>
            <p:nvPr/>
          </p:nvSpPr>
          <p:spPr>
            <a:xfrm>
              <a:off x="1220" y="1874"/>
              <a:ext cx="544" cy="27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f(x)</a:t>
              </a:r>
              <a:endParaRPr/>
            </a:p>
          </p:txBody>
        </p:sp>
        <p:sp>
          <p:nvSpPr>
            <p:cNvPr id="687" name="Google Shape;687;p48"/>
            <p:cNvSpPr txBox="1"/>
            <p:nvPr/>
          </p:nvSpPr>
          <p:spPr>
            <a:xfrm>
              <a:off x="3940" y="3234"/>
              <a:ext cx="544" cy="27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x</a:t>
              </a:r>
              <a:endParaRPr/>
            </a:p>
          </p:txBody>
        </p:sp>
        <p:sp>
          <p:nvSpPr>
            <p:cNvPr id="688" name="Google Shape;688;p48"/>
            <p:cNvSpPr txBox="1"/>
            <p:nvPr/>
          </p:nvSpPr>
          <p:spPr>
            <a:xfrm>
              <a:off x="1311" y="3234"/>
              <a:ext cx="272" cy="272"/>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0</a:t>
              </a:r>
              <a:endParaRPr/>
            </a:p>
          </p:txBody>
        </p:sp>
        <p:grpSp>
          <p:nvGrpSpPr>
            <p:cNvPr id="689" name="Google Shape;689;p48"/>
            <p:cNvGrpSpPr/>
            <p:nvPr/>
          </p:nvGrpSpPr>
          <p:grpSpPr>
            <a:xfrm>
              <a:off x="2183" y="2539"/>
              <a:ext cx="1349" cy="695"/>
              <a:chOff x="2694" y="3049"/>
              <a:chExt cx="1785" cy="920"/>
            </a:xfrm>
          </p:grpSpPr>
          <p:grpSp>
            <p:nvGrpSpPr>
              <p:cNvPr id="690" name="Google Shape;690;p48"/>
              <p:cNvGrpSpPr/>
              <p:nvPr/>
            </p:nvGrpSpPr>
            <p:grpSpPr>
              <a:xfrm>
                <a:off x="2694" y="3049"/>
                <a:ext cx="1785" cy="920"/>
                <a:chOff x="2154" y="3049"/>
                <a:chExt cx="1785" cy="920"/>
              </a:xfrm>
            </p:grpSpPr>
            <p:sp>
              <p:nvSpPr>
                <p:cNvPr id="691" name="Google Shape;691;p48"/>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CC66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2" name="Google Shape;692;p48"/>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CC66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93" name="Google Shape;693;p48"/>
              <p:cNvCxnSpPr/>
              <p:nvPr/>
            </p:nvCxnSpPr>
            <p:spPr>
              <a:xfrm>
                <a:off x="3579" y="3069"/>
                <a:ext cx="1" cy="900"/>
              </a:xfrm>
              <a:prstGeom prst="straightConnector1">
                <a:avLst/>
              </a:prstGeom>
              <a:noFill/>
              <a:ln w="19050" cap="flat" cmpd="sng">
                <a:solidFill>
                  <a:srgbClr val="CC6600"/>
                </a:solidFill>
                <a:prstDash val="dash"/>
                <a:round/>
                <a:headEnd type="none" w="med" len="med"/>
                <a:tailEnd type="none" w="med" len="med"/>
              </a:ln>
            </p:spPr>
          </p:cxnSp>
        </p:grpSp>
        <p:sp>
          <p:nvSpPr>
            <p:cNvPr id="694" name="Google Shape;694;p48"/>
            <p:cNvSpPr txBox="1"/>
            <p:nvPr/>
          </p:nvSpPr>
          <p:spPr>
            <a:xfrm>
              <a:off x="2716" y="3234"/>
              <a:ext cx="408" cy="4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rgbClr val="CC6600"/>
                  </a:solidFill>
                  <a:latin typeface="Noto Sans Symbols"/>
                  <a:ea typeface="Noto Sans Symbols"/>
                  <a:cs typeface="Noto Sans Symbols"/>
                  <a:sym typeface="Noto Sans Symbols"/>
                </a:rPr>
                <a:t>μ</a:t>
              </a:r>
              <a:r>
                <a:rPr lang="fr-FR" sz="2400" i="1" baseline="-25000">
                  <a:solidFill>
                    <a:srgbClr val="CC6600"/>
                  </a:solidFill>
                  <a:latin typeface="Calibri"/>
                  <a:ea typeface="Calibri"/>
                  <a:cs typeface="Calibri"/>
                  <a:sym typeface="Calibri"/>
                </a:rPr>
                <a:t>2</a:t>
              </a:r>
              <a:endParaRPr/>
            </a:p>
          </p:txBody>
        </p:sp>
        <p:grpSp>
          <p:nvGrpSpPr>
            <p:cNvPr id="695" name="Google Shape;695;p48"/>
            <p:cNvGrpSpPr/>
            <p:nvPr/>
          </p:nvGrpSpPr>
          <p:grpSpPr>
            <a:xfrm>
              <a:off x="1775" y="2539"/>
              <a:ext cx="1349" cy="695"/>
              <a:chOff x="2694" y="3049"/>
              <a:chExt cx="1785" cy="920"/>
            </a:xfrm>
          </p:grpSpPr>
          <p:grpSp>
            <p:nvGrpSpPr>
              <p:cNvPr id="696" name="Google Shape;696;p48"/>
              <p:cNvGrpSpPr/>
              <p:nvPr/>
            </p:nvGrpSpPr>
            <p:grpSpPr>
              <a:xfrm>
                <a:off x="2694" y="3049"/>
                <a:ext cx="1785" cy="920"/>
                <a:chOff x="2154" y="3049"/>
                <a:chExt cx="1785" cy="920"/>
              </a:xfrm>
            </p:grpSpPr>
            <p:sp>
              <p:nvSpPr>
                <p:cNvPr id="697" name="Google Shape;697;p48"/>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8" name="Google Shape;698;p48"/>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699" name="Google Shape;699;p48"/>
              <p:cNvCxnSpPr/>
              <p:nvPr/>
            </p:nvCxnSpPr>
            <p:spPr>
              <a:xfrm>
                <a:off x="3579" y="3069"/>
                <a:ext cx="1" cy="900"/>
              </a:xfrm>
              <a:prstGeom prst="straightConnector1">
                <a:avLst/>
              </a:prstGeom>
              <a:noFill/>
              <a:ln w="19050" cap="flat" cmpd="sng">
                <a:solidFill>
                  <a:srgbClr val="000099"/>
                </a:solidFill>
                <a:prstDash val="dash"/>
                <a:round/>
                <a:headEnd type="none" w="med" len="med"/>
                <a:tailEnd type="none" w="med" len="med"/>
              </a:ln>
            </p:spPr>
          </p:cxnSp>
        </p:grpSp>
        <p:grpSp>
          <p:nvGrpSpPr>
            <p:cNvPr id="700" name="Google Shape;700;p48"/>
            <p:cNvGrpSpPr/>
            <p:nvPr/>
          </p:nvGrpSpPr>
          <p:grpSpPr>
            <a:xfrm>
              <a:off x="2716" y="2539"/>
              <a:ext cx="1349" cy="695"/>
              <a:chOff x="2154" y="3049"/>
              <a:chExt cx="1785" cy="920"/>
            </a:xfrm>
          </p:grpSpPr>
          <p:sp>
            <p:nvSpPr>
              <p:cNvPr id="701" name="Google Shape;701;p48"/>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2" name="Google Shape;702;p48"/>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B05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703" name="Google Shape;703;p48"/>
            <p:cNvCxnSpPr/>
            <p:nvPr/>
          </p:nvCxnSpPr>
          <p:spPr>
            <a:xfrm>
              <a:off x="3385" y="2554"/>
              <a:ext cx="1" cy="680"/>
            </a:xfrm>
            <a:prstGeom prst="straightConnector1">
              <a:avLst/>
            </a:prstGeom>
            <a:noFill/>
            <a:ln w="19050" cap="flat" cmpd="sng">
              <a:solidFill>
                <a:srgbClr val="00B050"/>
              </a:solidFill>
              <a:prstDash val="dash"/>
              <a:round/>
              <a:headEnd type="none" w="med" len="med"/>
              <a:tailEnd type="none" w="med" len="med"/>
            </a:ln>
          </p:spPr>
        </p:cxnSp>
        <p:sp>
          <p:nvSpPr>
            <p:cNvPr id="704" name="Google Shape;704;p48"/>
            <p:cNvSpPr txBox="1"/>
            <p:nvPr/>
          </p:nvSpPr>
          <p:spPr>
            <a:xfrm>
              <a:off x="3260" y="3234"/>
              <a:ext cx="408" cy="4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rgbClr val="00B050"/>
                  </a:solidFill>
                  <a:latin typeface="Noto Sans Symbols"/>
                  <a:ea typeface="Noto Sans Symbols"/>
                  <a:cs typeface="Noto Sans Symbols"/>
                  <a:sym typeface="Noto Sans Symbols"/>
                </a:rPr>
                <a:t>μ</a:t>
              </a:r>
              <a:r>
                <a:rPr lang="fr-FR" sz="2400" i="1" baseline="-25000">
                  <a:solidFill>
                    <a:srgbClr val="00B050"/>
                  </a:solidFill>
                  <a:latin typeface="Calibri"/>
                  <a:ea typeface="Calibri"/>
                  <a:cs typeface="Calibri"/>
                  <a:sym typeface="Calibri"/>
                </a:rPr>
                <a:t>3</a:t>
              </a:r>
              <a:endParaRPr/>
            </a:p>
          </p:txBody>
        </p:sp>
        <p:sp>
          <p:nvSpPr>
            <p:cNvPr id="705" name="Google Shape;705;p48"/>
            <p:cNvSpPr txBox="1"/>
            <p:nvPr/>
          </p:nvSpPr>
          <p:spPr>
            <a:xfrm>
              <a:off x="2308" y="3234"/>
              <a:ext cx="408" cy="40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rgbClr val="000099"/>
                  </a:solidFill>
                  <a:latin typeface="Noto Sans Symbols"/>
                  <a:ea typeface="Noto Sans Symbols"/>
                  <a:cs typeface="Noto Sans Symbols"/>
                  <a:sym typeface="Noto Sans Symbols"/>
                </a:rPr>
                <a:t>μ</a:t>
              </a:r>
              <a:r>
                <a:rPr lang="fr-FR" sz="2400" i="1" baseline="-25000">
                  <a:solidFill>
                    <a:srgbClr val="000099"/>
                  </a:solidFill>
                  <a:latin typeface="Calibri"/>
                  <a:ea typeface="Calibri"/>
                  <a:cs typeface="Calibri"/>
                  <a:sym typeface="Calibri"/>
                </a:rPr>
                <a:t>1</a:t>
              </a:r>
              <a:endParaRPr/>
            </a:p>
          </p:txBody>
        </p:sp>
      </p:grpSp>
      <p:sp>
        <p:nvSpPr>
          <p:cNvPr id="706" name="Google Shape;706;p48"/>
          <p:cNvSpPr txBox="1"/>
          <p:nvPr/>
        </p:nvSpPr>
        <p:spPr>
          <a:xfrm>
            <a:off x="1422400" y="1600254"/>
            <a:ext cx="8229600" cy="997196"/>
          </a:xfrm>
          <a:prstGeom prst="rect">
            <a:avLst/>
          </a:prstGeom>
          <a:blipFill rotWithShape="1">
            <a:blip r:embed="rId4">
              <a:alphaModFix/>
            </a:blip>
            <a:stretch>
              <a:fillRect l="-2221" t="-13496" b="-1778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sp>
        <p:nvSpPr>
          <p:cNvPr id="711" name="Google Shape;711;p49"/>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712" name="Google Shape;712;p49"/>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Loi normale : Concentration autour de la moyenne</a:t>
            </a:r>
            <a:endParaRPr sz="2800"/>
          </a:p>
        </p:txBody>
      </p:sp>
      <p:grpSp>
        <p:nvGrpSpPr>
          <p:cNvPr id="713" name="Google Shape;713;p49"/>
          <p:cNvGrpSpPr/>
          <p:nvPr/>
        </p:nvGrpSpPr>
        <p:grpSpPr>
          <a:xfrm>
            <a:off x="1820862" y="1905000"/>
            <a:ext cx="8550275" cy="3816350"/>
            <a:chOff x="254" y="1038"/>
            <a:chExt cx="5386" cy="2404"/>
          </a:xfrm>
        </p:grpSpPr>
        <p:cxnSp>
          <p:nvCxnSpPr>
            <p:cNvPr id="714" name="Google Shape;714;p49"/>
            <p:cNvCxnSpPr/>
            <p:nvPr/>
          </p:nvCxnSpPr>
          <p:spPr>
            <a:xfrm>
              <a:off x="254" y="3104"/>
              <a:ext cx="3056" cy="1"/>
            </a:xfrm>
            <a:prstGeom prst="straightConnector1">
              <a:avLst/>
            </a:prstGeom>
            <a:noFill/>
            <a:ln w="19050" cap="flat" cmpd="sng">
              <a:solidFill>
                <a:srgbClr val="000000"/>
              </a:solidFill>
              <a:prstDash val="solid"/>
              <a:round/>
              <a:headEnd type="none" w="med" len="med"/>
              <a:tailEnd type="triangle" w="med" len="med"/>
            </a:ln>
          </p:spPr>
        </p:cxnSp>
        <p:grpSp>
          <p:nvGrpSpPr>
            <p:cNvPr id="715" name="Google Shape;715;p49"/>
            <p:cNvGrpSpPr/>
            <p:nvPr/>
          </p:nvGrpSpPr>
          <p:grpSpPr>
            <a:xfrm>
              <a:off x="465" y="1970"/>
              <a:ext cx="2529" cy="1129"/>
              <a:chOff x="1959" y="2709"/>
              <a:chExt cx="4320" cy="1980"/>
            </a:xfrm>
          </p:grpSpPr>
          <p:sp>
            <p:nvSpPr>
              <p:cNvPr id="716" name="Google Shape;716;p49"/>
              <p:cNvSpPr/>
              <p:nvPr/>
            </p:nvSpPr>
            <p:spPr>
              <a:xfrm>
                <a:off x="1959" y="2709"/>
                <a:ext cx="2178" cy="1980"/>
              </a:xfrm>
              <a:custGeom>
                <a:avLst/>
                <a:gdLst/>
                <a:ahLst/>
                <a:cxnLst/>
                <a:rect l="l" t="t" r="r" b="b"/>
                <a:pathLst>
                  <a:path w="2178" h="1980" extrusionOk="0">
                    <a:moveTo>
                      <a:pt x="0" y="1980"/>
                    </a:moveTo>
                    <a:cubicBezTo>
                      <a:pt x="201" y="1913"/>
                      <a:pt x="338" y="1841"/>
                      <a:pt x="728" y="1559"/>
                    </a:cubicBezTo>
                    <a:cubicBezTo>
                      <a:pt x="1118" y="1277"/>
                      <a:pt x="1258" y="1033"/>
                      <a:pt x="1525" y="560"/>
                    </a:cubicBezTo>
                    <a:cubicBezTo>
                      <a:pt x="1791" y="86"/>
                      <a:pt x="2130" y="0"/>
                      <a:pt x="2178" y="22"/>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7" name="Google Shape;717;p49"/>
              <p:cNvSpPr/>
              <p:nvPr/>
            </p:nvSpPr>
            <p:spPr>
              <a:xfrm>
                <a:off x="4101" y="2709"/>
                <a:ext cx="2178" cy="1980"/>
              </a:xfrm>
              <a:custGeom>
                <a:avLst/>
                <a:gdLst/>
                <a:ahLst/>
                <a:cxnLst/>
                <a:rect l="l" t="t" r="r" b="b"/>
                <a:pathLst>
                  <a:path w="2178" h="1980" extrusionOk="0">
                    <a:moveTo>
                      <a:pt x="2178" y="1980"/>
                    </a:moveTo>
                    <a:cubicBezTo>
                      <a:pt x="1977" y="1913"/>
                      <a:pt x="1811" y="1826"/>
                      <a:pt x="1421" y="1544"/>
                    </a:cubicBezTo>
                    <a:cubicBezTo>
                      <a:pt x="1031" y="1262"/>
                      <a:pt x="920" y="1033"/>
                      <a:pt x="653" y="560"/>
                    </a:cubicBezTo>
                    <a:cubicBezTo>
                      <a:pt x="387" y="86"/>
                      <a:pt x="48" y="0"/>
                      <a:pt x="0" y="22"/>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718" name="Google Shape;718;p49"/>
            <p:cNvCxnSpPr/>
            <p:nvPr/>
          </p:nvCxnSpPr>
          <p:spPr>
            <a:xfrm>
              <a:off x="1729" y="1988"/>
              <a:ext cx="1" cy="1111"/>
            </a:xfrm>
            <a:prstGeom prst="straightConnector1">
              <a:avLst/>
            </a:prstGeom>
            <a:noFill/>
            <a:ln w="12700" cap="flat" cmpd="sng">
              <a:solidFill>
                <a:srgbClr val="000000"/>
              </a:solidFill>
              <a:prstDash val="dash"/>
              <a:round/>
              <a:headEnd type="none" w="med" len="med"/>
              <a:tailEnd type="none" w="med" len="med"/>
            </a:ln>
          </p:spPr>
        </p:cxnSp>
        <p:sp>
          <p:nvSpPr>
            <p:cNvPr id="719" name="Google Shape;719;p49"/>
            <p:cNvSpPr txBox="1"/>
            <p:nvPr/>
          </p:nvSpPr>
          <p:spPr>
            <a:xfrm>
              <a:off x="1576" y="3075"/>
              <a:ext cx="316" cy="18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chemeClr val="dk1"/>
                  </a:solidFill>
                  <a:latin typeface="Noto Sans Symbols"/>
                  <a:ea typeface="Noto Sans Symbols"/>
                  <a:cs typeface="Noto Sans Symbols"/>
                  <a:sym typeface="Noto Sans Symbols"/>
                </a:rPr>
                <a:t>μ</a:t>
              </a:r>
              <a:endParaRPr/>
            </a:p>
          </p:txBody>
        </p:sp>
        <p:sp>
          <p:nvSpPr>
            <p:cNvPr id="720" name="Google Shape;720;p49"/>
            <p:cNvSpPr txBox="1"/>
            <p:nvPr/>
          </p:nvSpPr>
          <p:spPr>
            <a:xfrm>
              <a:off x="1120" y="3237"/>
              <a:ext cx="387" cy="2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rgbClr val="00B050"/>
                  </a:solidFill>
                  <a:latin typeface="Noto Sans Symbols"/>
                  <a:ea typeface="Noto Sans Symbols"/>
                  <a:cs typeface="Noto Sans Symbols"/>
                  <a:sym typeface="Noto Sans Symbols"/>
                </a:rPr>
                <a:t>μ</a:t>
              </a:r>
              <a:r>
                <a:rPr lang="fr-FR" sz="2000" i="1">
                  <a:solidFill>
                    <a:srgbClr val="00B050"/>
                  </a:solidFill>
                  <a:latin typeface="Calibri"/>
                  <a:ea typeface="Calibri"/>
                  <a:cs typeface="Calibri"/>
                  <a:sym typeface="Calibri"/>
                </a:rPr>
                <a:t>-</a:t>
              </a:r>
              <a:r>
                <a:rPr lang="fr-FR" sz="2000" i="1">
                  <a:solidFill>
                    <a:srgbClr val="00B050"/>
                  </a:solidFill>
                  <a:latin typeface="Noto Sans Symbols"/>
                  <a:ea typeface="Noto Sans Symbols"/>
                  <a:cs typeface="Noto Sans Symbols"/>
                  <a:sym typeface="Noto Sans Symbols"/>
                </a:rPr>
                <a:t>σ</a:t>
              </a:r>
              <a:endParaRPr/>
            </a:p>
          </p:txBody>
        </p:sp>
        <p:sp>
          <p:nvSpPr>
            <p:cNvPr id="721" name="Google Shape;721;p49"/>
            <p:cNvSpPr txBox="1"/>
            <p:nvPr/>
          </p:nvSpPr>
          <p:spPr>
            <a:xfrm>
              <a:off x="1921" y="3237"/>
              <a:ext cx="452" cy="2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rgbClr val="00B050"/>
                  </a:solidFill>
                  <a:latin typeface="Noto Sans Symbols"/>
                  <a:ea typeface="Noto Sans Symbols"/>
                  <a:cs typeface="Noto Sans Symbols"/>
                  <a:sym typeface="Noto Sans Symbols"/>
                </a:rPr>
                <a:t>μ</a:t>
              </a:r>
              <a:r>
                <a:rPr lang="fr-FR" sz="2000" i="1">
                  <a:solidFill>
                    <a:srgbClr val="00B050"/>
                  </a:solidFill>
                  <a:latin typeface="Calibri"/>
                  <a:ea typeface="Calibri"/>
                  <a:cs typeface="Calibri"/>
                  <a:sym typeface="Calibri"/>
                </a:rPr>
                <a:t>+</a:t>
              </a:r>
              <a:r>
                <a:rPr lang="fr-FR" sz="2000" i="1">
                  <a:solidFill>
                    <a:srgbClr val="00B050"/>
                  </a:solidFill>
                  <a:latin typeface="Noto Sans Symbols"/>
                  <a:ea typeface="Noto Sans Symbols"/>
                  <a:cs typeface="Noto Sans Symbols"/>
                  <a:sym typeface="Noto Sans Symbols"/>
                </a:rPr>
                <a:t>σ</a:t>
              </a:r>
              <a:endParaRPr/>
            </a:p>
          </p:txBody>
        </p:sp>
        <p:sp>
          <p:nvSpPr>
            <p:cNvPr id="722" name="Google Shape;722;p49"/>
            <p:cNvSpPr txBox="1"/>
            <p:nvPr/>
          </p:nvSpPr>
          <p:spPr>
            <a:xfrm>
              <a:off x="2213" y="3063"/>
              <a:ext cx="492" cy="2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rgbClr val="CC6600"/>
                  </a:solidFill>
                  <a:latin typeface="Noto Sans Symbols"/>
                  <a:ea typeface="Noto Sans Symbols"/>
                  <a:cs typeface="Noto Sans Symbols"/>
                  <a:sym typeface="Noto Sans Symbols"/>
                </a:rPr>
                <a:t>μ</a:t>
              </a:r>
              <a:r>
                <a:rPr lang="fr-FR" sz="2000" i="1">
                  <a:solidFill>
                    <a:srgbClr val="CC6600"/>
                  </a:solidFill>
                  <a:latin typeface="Calibri"/>
                  <a:ea typeface="Calibri"/>
                  <a:cs typeface="Calibri"/>
                  <a:sym typeface="Calibri"/>
                </a:rPr>
                <a:t>+2</a:t>
              </a:r>
              <a:r>
                <a:rPr lang="fr-FR" sz="2000" i="1">
                  <a:solidFill>
                    <a:srgbClr val="CC6600"/>
                  </a:solidFill>
                  <a:latin typeface="Noto Sans Symbols"/>
                  <a:ea typeface="Noto Sans Symbols"/>
                  <a:cs typeface="Noto Sans Symbols"/>
                  <a:sym typeface="Noto Sans Symbols"/>
                </a:rPr>
                <a:t>σ</a:t>
              </a:r>
              <a:endParaRPr/>
            </a:p>
          </p:txBody>
        </p:sp>
        <p:sp>
          <p:nvSpPr>
            <p:cNvPr id="723" name="Google Shape;723;p49"/>
            <p:cNvSpPr txBox="1"/>
            <p:nvPr/>
          </p:nvSpPr>
          <p:spPr>
            <a:xfrm>
              <a:off x="745" y="3069"/>
              <a:ext cx="492" cy="2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rgbClr val="CC6600"/>
                  </a:solidFill>
                  <a:latin typeface="Noto Sans Symbols"/>
                  <a:ea typeface="Noto Sans Symbols"/>
                  <a:cs typeface="Noto Sans Symbols"/>
                  <a:sym typeface="Noto Sans Symbols"/>
                </a:rPr>
                <a:t>μ</a:t>
              </a:r>
              <a:r>
                <a:rPr lang="fr-FR" sz="2000" i="1">
                  <a:solidFill>
                    <a:srgbClr val="CC6600"/>
                  </a:solidFill>
                  <a:latin typeface="Calibri"/>
                  <a:ea typeface="Calibri"/>
                  <a:cs typeface="Calibri"/>
                  <a:sym typeface="Calibri"/>
                </a:rPr>
                <a:t>-2</a:t>
              </a:r>
              <a:r>
                <a:rPr lang="fr-FR" sz="2000" i="1">
                  <a:solidFill>
                    <a:srgbClr val="CC6600"/>
                  </a:solidFill>
                  <a:latin typeface="Noto Sans Symbols"/>
                  <a:ea typeface="Noto Sans Symbols"/>
                  <a:cs typeface="Noto Sans Symbols"/>
                  <a:sym typeface="Noto Sans Symbols"/>
                </a:rPr>
                <a:t>σ</a:t>
              </a:r>
              <a:endParaRPr/>
            </a:p>
          </p:txBody>
        </p:sp>
        <p:sp>
          <p:nvSpPr>
            <p:cNvPr id="724" name="Google Shape;724;p49"/>
            <p:cNvSpPr txBox="1"/>
            <p:nvPr/>
          </p:nvSpPr>
          <p:spPr>
            <a:xfrm>
              <a:off x="429" y="3237"/>
              <a:ext cx="492" cy="2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-3</a:t>
              </a:r>
              <a:r>
                <a:rPr lang="fr-FR" sz="2000" i="1">
                  <a:solidFill>
                    <a:schemeClr val="dk1"/>
                  </a:solidFill>
                  <a:latin typeface="Noto Sans Symbols"/>
                  <a:ea typeface="Noto Sans Symbols"/>
                  <a:cs typeface="Noto Sans Symbols"/>
                  <a:sym typeface="Noto Sans Symbols"/>
                </a:rPr>
                <a:t>σ</a:t>
              </a:r>
              <a:endParaRPr/>
            </a:p>
          </p:txBody>
        </p:sp>
        <p:sp>
          <p:nvSpPr>
            <p:cNvPr id="725" name="Google Shape;725;p49"/>
            <p:cNvSpPr txBox="1"/>
            <p:nvPr/>
          </p:nvSpPr>
          <p:spPr>
            <a:xfrm>
              <a:off x="2535" y="3237"/>
              <a:ext cx="492" cy="20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+3</a:t>
              </a:r>
              <a:r>
                <a:rPr lang="fr-FR" sz="2000" i="1">
                  <a:solidFill>
                    <a:schemeClr val="dk1"/>
                  </a:solidFill>
                  <a:latin typeface="Noto Sans Symbols"/>
                  <a:ea typeface="Noto Sans Symbols"/>
                  <a:cs typeface="Noto Sans Symbols"/>
                  <a:sym typeface="Noto Sans Symbols"/>
                </a:rPr>
                <a:t>σ</a:t>
              </a:r>
              <a:endParaRPr/>
            </a:p>
          </p:txBody>
        </p:sp>
        <p:grpSp>
          <p:nvGrpSpPr>
            <p:cNvPr id="726" name="Google Shape;726;p49"/>
            <p:cNvGrpSpPr/>
            <p:nvPr/>
          </p:nvGrpSpPr>
          <p:grpSpPr>
            <a:xfrm>
              <a:off x="678" y="1080"/>
              <a:ext cx="2112" cy="250"/>
              <a:chOff x="1776" y="978"/>
              <a:chExt cx="2112" cy="250"/>
            </a:xfrm>
          </p:grpSpPr>
          <p:sp>
            <p:nvSpPr>
              <p:cNvPr id="727" name="Google Shape;727;p49"/>
              <p:cNvSpPr txBox="1"/>
              <p:nvPr/>
            </p:nvSpPr>
            <p:spPr>
              <a:xfrm>
                <a:off x="2514" y="978"/>
                <a:ext cx="635" cy="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000" i="1">
                    <a:solidFill>
                      <a:schemeClr val="dk1"/>
                    </a:solidFill>
                    <a:latin typeface="Calibri"/>
                    <a:ea typeface="Calibri"/>
                    <a:cs typeface="Calibri"/>
                    <a:sym typeface="Calibri"/>
                  </a:rPr>
                  <a:t>99,73%</a:t>
                </a:r>
                <a:endParaRPr sz="2000" i="1">
                  <a:solidFill>
                    <a:schemeClr val="dk1"/>
                  </a:solidFill>
                  <a:latin typeface="Calibri"/>
                  <a:ea typeface="Calibri"/>
                  <a:cs typeface="Calibri"/>
                  <a:sym typeface="Calibri"/>
                </a:endParaRPr>
              </a:p>
            </p:txBody>
          </p:sp>
          <p:grpSp>
            <p:nvGrpSpPr>
              <p:cNvPr id="728" name="Google Shape;728;p49"/>
              <p:cNvGrpSpPr/>
              <p:nvPr/>
            </p:nvGrpSpPr>
            <p:grpSpPr>
              <a:xfrm>
                <a:off x="1776" y="1109"/>
                <a:ext cx="2112" cy="0"/>
                <a:chOff x="1776" y="1109"/>
                <a:chExt cx="2112" cy="0"/>
              </a:xfrm>
            </p:grpSpPr>
            <p:cxnSp>
              <p:nvCxnSpPr>
                <p:cNvPr id="729" name="Google Shape;729;p49"/>
                <p:cNvCxnSpPr/>
                <p:nvPr/>
              </p:nvCxnSpPr>
              <p:spPr>
                <a:xfrm>
                  <a:off x="1776" y="1109"/>
                  <a:ext cx="744" cy="0"/>
                </a:xfrm>
                <a:prstGeom prst="straightConnector1">
                  <a:avLst/>
                </a:prstGeom>
                <a:noFill/>
                <a:ln w="19050" cap="sq" cmpd="sng">
                  <a:solidFill>
                    <a:schemeClr val="dk1"/>
                  </a:solidFill>
                  <a:prstDash val="solid"/>
                  <a:round/>
                  <a:headEnd type="triangle" w="med" len="med"/>
                  <a:tailEnd type="none" w="sm" len="sm"/>
                </a:ln>
              </p:spPr>
            </p:cxnSp>
            <p:cxnSp>
              <p:nvCxnSpPr>
                <p:cNvPr id="730" name="Google Shape;730;p49"/>
                <p:cNvCxnSpPr/>
                <p:nvPr/>
              </p:nvCxnSpPr>
              <p:spPr>
                <a:xfrm>
                  <a:off x="3144" y="1109"/>
                  <a:ext cx="744" cy="0"/>
                </a:xfrm>
                <a:prstGeom prst="straightConnector1">
                  <a:avLst/>
                </a:prstGeom>
                <a:noFill/>
                <a:ln w="19050" cap="sq" cmpd="sng">
                  <a:solidFill>
                    <a:schemeClr val="dk1"/>
                  </a:solidFill>
                  <a:prstDash val="solid"/>
                  <a:round/>
                  <a:headEnd type="none" w="sm" len="sm"/>
                  <a:tailEnd type="triangle" w="med" len="med"/>
                </a:ln>
              </p:spPr>
            </p:cxnSp>
          </p:grpSp>
        </p:grpSp>
        <p:cxnSp>
          <p:nvCxnSpPr>
            <p:cNvPr id="731" name="Google Shape;731;p49"/>
            <p:cNvCxnSpPr/>
            <p:nvPr/>
          </p:nvCxnSpPr>
          <p:spPr>
            <a:xfrm>
              <a:off x="672" y="1212"/>
              <a:ext cx="0" cy="1884"/>
            </a:xfrm>
            <a:prstGeom prst="straightConnector1">
              <a:avLst/>
            </a:prstGeom>
            <a:noFill/>
            <a:ln w="12700" cap="flat" cmpd="sng">
              <a:solidFill>
                <a:schemeClr val="dk1"/>
              </a:solidFill>
              <a:prstDash val="dash"/>
              <a:round/>
              <a:headEnd type="none" w="sm" len="sm"/>
              <a:tailEnd type="none" w="sm" len="sm"/>
            </a:ln>
          </p:spPr>
        </p:cxnSp>
        <p:cxnSp>
          <p:nvCxnSpPr>
            <p:cNvPr id="732" name="Google Shape;732;p49"/>
            <p:cNvCxnSpPr/>
            <p:nvPr/>
          </p:nvCxnSpPr>
          <p:spPr>
            <a:xfrm>
              <a:off x="2778" y="1212"/>
              <a:ext cx="0" cy="1884"/>
            </a:xfrm>
            <a:prstGeom prst="straightConnector1">
              <a:avLst/>
            </a:prstGeom>
            <a:noFill/>
            <a:ln w="12700" cap="flat" cmpd="sng">
              <a:solidFill>
                <a:schemeClr val="dk1"/>
              </a:solidFill>
              <a:prstDash val="dash"/>
              <a:round/>
              <a:headEnd type="none" w="sm" len="sm"/>
              <a:tailEnd type="none" w="sm" len="sm"/>
            </a:ln>
          </p:spPr>
        </p:cxnSp>
        <p:grpSp>
          <p:nvGrpSpPr>
            <p:cNvPr id="733" name="Google Shape;733;p49"/>
            <p:cNvGrpSpPr/>
            <p:nvPr/>
          </p:nvGrpSpPr>
          <p:grpSpPr>
            <a:xfrm>
              <a:off x="1002" y="1386"/>
              <a:ext cx="1470" cy="250"/>
              <a:chOff x="2100" y="1134"/>
              <a:chExt cx="1470" cy="250"/>
            </a:xfrm>
          </p:grpSpPr>
          <p:sp>
            <p:nvSpPr>
              <p:cNvPr id="734" name="Google Shape;734;p49"/>
              <p:cNvSpPr txBox="1"/>
              <p:nvPr/>
            </p:nvSpPr>
            <p:spPr>
              <a:xfrm>
                <a:off x="2514" y="1134"/>
                <a:ext cx="635" cy="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000" i="1">
                    <a:solidFill>
                      <a:srgbClr val="CC6600"/>
                    </a:solidFill>
                    <a:latin typeface="Calibri"/>
                    <a:ea typeface="Calibri"/>
                    <a:cs typeface="Calibri"/>
                    <a:sym typeface="Calibri"/>
                  </a:rPr>
                  <a:t>95,45%</a:t>
                </a:r>
                <a:endParaRPr sz="2000" i="1">
                  <a:solidFill>
                    <a:srgbClr val="CC6600"/>
                  </a:solidFill>
                  <a:latin typeface="Calibri"/>
                  <a:ea typeface="Calibri"/>
                  <a:cs typeface="Calibri"/>
                  <a:sym typeface="Calibri"/>
                </a:endParaRPr>
              </a:p>
            </p:txBody>
          </p:sp>
          <p:cxnSp>
            <p:nvCxnSpPr>
              <p:cNvPr id="735" name="Google Shape;735;p49"/>
              <p:cNvCxnSpPr/>
              <p:nvPr/>
            </p:nvCxnSpPr>
            <p:spPr>
              <a:xfrm>
                <a:off x="2100" y="1265"/>
                <a:ext cx="420" cy="0"/>
              </a:xfrm>
              <a:prstGeom prst="straightConnector1">
                <a:avLst/>
              </a:prstGeom>
              <a:noFill/>
              <a:ln w="19050" cap="sq" cmpd="sng">
                <a:solidFill>
                  <a:srgbClr val="CC6600"/>
                </a:solidFill>
                <a:prstDash val="solid"/>
                <a:round/>
                <a:headEnd type="triangle" w="med" len="med"/>
                <a:tailEnd type="none" w="sm" len="sm"/>
              </a:ln>
            </p:spPr>
          </p:cxnSp>
          <p:cxnSp>
            <p:nvCxnSpPr>
              <p:cNvPr id="736" name="Google Shape;736;p49"/>
              <p:cNvCxnSpPr/>
              <p:nvPr/>
            </p:nvCxnSpPr>
            <p:spPr>
              <a:xfrm>
                <a:off x="3144" y="1265"/>
                <a:ext cx="426" cy="0"/>
              </a:xfrm>
              <a:prstGeom prst="straightConnector1">
                <a:avLst/>
              </a:prstGeom>
              <a:noFill/>
              <a:ln w="19050" cap="sq" cmpd="sng">
                <a:solidFill>
                  <a:srgbClr val="CC6600"/>
                </a:solidFill>
                <a:prstDash val="solid"/>
                <a:round/>
                <a:headEnd type="none" w="sm" len="sm"/>
                <a:tailEnd type="triangle" w="med" len="med"/>
              </a:ln>
            </p:spPr>
          </p:cxnSp>
        </p:grpSp>
        <p:cxnSp>
          <p:nvCxnSpPr>
            <p:cNvPr id="737" name="Google Shape;737;p49"/>
            <p:cNvCxnSpPr/>
            <p:nvPr/>
          </p:nvCxnSpPr>
          <p:spPr>
            <a:xfrm>
              <a:off x="990" y="1518"/>
              <a:ext cx="0" cy="1584"/>
            </a:xfrm>
            <a:prstGeom prst="straightConnector1">
              <a:avLst/>
            </a:prstGeom>
            <a:noFill/>
            <a:ln w="12700" cap="flat" cmpd="sng">
              <a:solidFill>
                <a:srgbClr val="CC6600"/>
              </a:solidFill>
              <a:prstDash val="dash"/>
              <a:round/>
              <a:headEnd type="none" w="sm" len="sm"/>
              <a:tailEnd type="none" w="sm" len="sm"/>
            </a:ln>
          </p:spPr>
        </p:cxnSp>
        <p:cxnSp>
          <p:nvCxnSpPr>
            <p:cNvPr id="738" name="Google Shape;738;p49"/>
            <p:cNvCxnSpPr/>
            <p:nvPr/>
          </p:nvCxnSpPr>
          <p:spPr>
            <a:xfrm>
              <a:off x="2460" y="1518"/>
              <a:ext cx="0" cy="1584"/>
            </a:xfrm>
            <a:prstGeom prst="straightConnector1">
              <a:avLst/>
            </a:prstGeom>
            <a:noFill/>
            <a:ln w="12700" cap="flat" cmpd="sng">
              <a:solidFill>
                <a:srgbClr val="CC6600"/>
              </a:solidFill>
              <a:prstDash val="dash"/>
              <a:round/>
              <a:headEnd type="none" w="sm" len="sm"/>
              <a:tailEnd type="none" w="sm" len="sm"/>
            </a:ln>
          </p:spPr>
        </p:cxnSp>
        <p:sp>
          <p:nvSpPr>
            <p:cNvPr id="739" name="Google Shape;739;p49"/>
            <p:cNvSpPr txBox="1"/>
            <p:nvPr/>
          </p:nvSpPr>
          <p:spPr>
            <a:xfrm>
              <a:off x="1419" y="1704"/>
              <a:ext cx="635" cy="2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fr-FR" sz="2000" i="1">
                  <a:solidFill>
                    <a:srgbClr val="00B050"/>
                  </a:solidFill>
                  <a:latin typeface="Calibri"/>
                  <a:ea typeface="Calibri"/>
                  <a:cs typeface="Calibri"/>
                  <a:sym typeface="Calibri"/>
                </a:rPr>
                <a:t>68,27%</a:t>
              </a:r>
              <a:endParaRPr sz="2000" i="1">
                <a:solidFill>
                  <a:srgbClr val="00B050"/>
                </a:solidFill>
                <a:latin typeface="Calibri"/>
                <a:ea typeface="Calibri"/>
                <a:cs typeface="Calibri"/>
                <a:sym typeface="Calibri"/>
              </a:endParaRPr>
            </a:p>
          </p:txBody>
        </p:sp>
        <p:cxnSp>
          <p:nvCxnSpPr>
            <p:cNvPr id="740" name="Google Shape;740;p49"/>
            <p:cNvCxnSpPr/>
            <p:nvPr/>
          </p:nvCxnSpPr>
          <p:spPr>
            <a:xfrm>
              <a:off x="1311" y="1835"/>
              <a:ext cx="114" cy="0"/>
            </a:xfrm>
            <a:prstGeom prst="straightConnector1">
              <a:avLst/>
            </a:prstGeom>
            <a:noFill/>
            <a:ln w="19050" cap="sq" cmpd="sng">
              <a:solidFill>
                <a:srgbClr val="00B050"/>
              </a:solidFill>
              <a:prstDash val="solid"/>
              <a:round/>
              <a:headEnd type="triangle" w="med" len="med"/>
              <a:tailEnd type="none" w="sm" len="sm"/>
            </a:ln>
          </p:spPr>
        </p:cxnSp>
        <p:cxnSp>
          <p:nvCxnSpPr>
            <p:cNvPr id="741" name="Google Shape;741;p49"/>
            <p:cNvCxnSpPr/>
            <p:nvPr/>
          </p:nvCxnSpPr>
          <p:spPr>
            <a:xfrm>
              <a:off x="2049" y="1835"/>
              <a:ext cx="114" cy="0"/>
            </a:xfrm>
            <a:prstGeom prst="straightConnector1">
              <a:avLst/>
            </a:prstGeom>
            <a:noFill/>
            <a:ln w="19050" cap="sq" cmpd="sng">
              <a:solidFill>
                <a:srgbClr val="00B050"/>
              </a:solidFill>
              <a:prstDash val="solid"/>
              <a:round/>
              <a:headEnd type="none" w="sm" len="sm"/>
              <a:tailEnd type="triangle" w="med" len="med"/>
            </a:ln>
          </p:spPr>
        </p:cxnSp>
        <p:cxnSp>
          <p:nvCxnSpPr>
            <p:cNvPr id="742" name="Google Shape;742;p49"/>
            <p:cNvCxnSpPr/>
            <p:nvPr/>
          </p:nvCxnSpPr>
          <p:spPr>
            <a:xfrm>
              <a:off x="1308" y="1830"/>
              <a:ext cx="0" cy="1266"/>
            </a:xfrm>
            <a:prstGeom prst="straightConnector1">
              <a:avLst/>
            </a:prstGeom>
            <a:noFill/>
            <a:ln w="12700" cap="flat" cmpd="sng">
              <a:solidFill>
                <a:srgbClr val="00B050"/>
              </a:solidFill>
              <a:prstDash val="dash"/>
              <a:round/>
              <a:headEnd type="none" w="sm" len="sm"/>
              <a:tailEnd type="none" w="sm" len="sm"/>
            </a:ln>
          </p:spPr>
        </p:cxnSp>
        <p:cxnSp>
          <p:nvCxnSpPr>
            <p:cNvPr id="743" name="Google Shape;743;p49"/>
            <p:cNvCxnSpPr/>
            <p:nvPr/>
          </p:nvCxnSpPr>
          <p:spPr>
            <a:xfrm>
              <a:off x="2148" y="1830"/>
              <a:ext cx="0" cy="1266"/>
            </a:xfrm>
            <a:prstGeom prst="straightConnector1">
              <a:avLst/>
            </a:prstGeom>
            <a:noFill/>
            <a:ln w="12700" cap="flat" cmpd="sng">
              <a:solidFill>
                <a:srgbClr val="00B050"/>
              </a:solidFill>
              <a:prstDash val="dash"/>
              <a:round/>
              <a:headEnd type="none" w="sm" len="sm"/>
              <a:tailEnd type="none" w="sm" len="sm"/>
            </a:ln>
          </p:spPr>
        </p:cxnSp>
        <p:sp>
          <p:nvSpPr>
            <p:cNvPr id="744" name="Google Shape;744;p49"/>
            <p:cNvSpPr/>
            <p:nvPr/>
          </p:nvSpPr>
          <p:spPr>
            <a:xfrm>
              <a:off x="3230" y="1746"/>
              <a:ext cx="2410" cy="6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000" i="1">
                  <a:solidFill>
                    <a:schemeClr val="dk1"/>
                  </a:solidFill>
                  <a:latin typeface="Calibri"/>
                  <a:ea typeface="Calibri"/>
                  <a:cs typeface="Calibri"/>
                  <a:sym typeface="Calibri"/>
                </a:rPr>
                <a:t>95,45%</a:t>
              </a:r>
              <a:r>
                <a:rPr lang="fr-FR" sz="2000">
                  <a:solidFill>
                    <a:schemeClr val="dk1"/>
                  </a:solidFill>
                  <a:latin typeface="Calibri"/>
                  <a:ea typeface="Calibri"/>
                  <a:cs typeface="Calibri"/>
                  <a:sym typeface="Calibri"/>
                </a:rPr>
                <a:t> des observations d’une loi normale se situent dans l’intervalle [</a:t>
              </a: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-2</a:t>
              </a:r>
              <a:r>
                <a:rPr lang="fr-FR" sz="2000" i="1">
                  <a:solidFill>
                    <a:schemeClr val="dk1"/>
                  </a:solidFill>
                  <a:latin typeface="Noto Sans Symbols"/>
                  <a:ea typeface="Noto Sans Symbols"/>
                  <a:cs typeface="Noto Sans Symbols"/>
                  <a:sym typeface="Noto Sans Symbols"/>
                </a:rPr>
                <a:t>σ</a:t>
              </a:r>
              <a:r>
                <a:rPr lang="fr-FR" sz="2000">
                  <a:solidFill>
                    <a:schemeClr val="dk1"/>
                  </a:solidFill>
                  <a:latin typeface="Calibri"/>
                  <a:ea typeface="Calibri"/>
                  <a:cs typeface="Calibri"/>
                  <a:sym typeface="Calibri"/>
                </a:rPr>
                <a:t> , </a:t>
              </a: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+2</a:t>
              </a:r>
              <a:r>
                <a:rPr lang="fr-FR" sz="2000" i="1">
                  <a:solidFill>
                    <a:schemeClr val="dk1"/>
                  </a:solidFill>
                  <a:latin typeface="Noto Sans Symbols"/>
                  <a:ea typeface="Noto Sans Symbols"/>
                  <a:cs typeface="Noto Sans Symbols"/>
                  <a:sym typeface="Noto Sans Symbols"/>
                </a:rPr>
                <a:t>σ</a:t>
              </a: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745" name="Google Shape;745;p49"/>
            <p:cNvSpPr/>
            <p:nvPr/>
          </p:nvSpPr>
          <p:spPr>
            <a:xfrm>
              <a:off x="3230" y="2448"/>
              <a:ext cx="2410" cy="6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000" i="1">
                  <a:solidFill>
                    <a:schemeClr val="dk1"/>
                  </a:solidFill>
                  <a:latin typeface="Calibri"/>
                  <a:ea typeface="Calibri"/>
                  <a:cs typeface="Calibri"/>
                  <a:sym typeface="Calibri"/>
                </a:rPr>
                <a:t>68,27%</a:t>
              </a:r>
              <a:r>
                <a:rPr lang="fr-FR" sz="2000">
                  <a:solidFill>
                    <a:schemeClr val="dk1"/>
                  </a:solidFill>
                  <a:latin typeface="Calibri"/>
                  <a:ea typeface="Calibri"/>
                  <a:cs typeface="Calibri"/>
                  <a:sym typeface="Calibri"/>
                </a:rPr>
                <a:t> des observations d’une loi normale se situent dans l’intervalle [</a:t>
              </a: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-1</a:t>
              </a:r>
              <a:r>
                <a:rPr lang="fr-FR" sz="2000" i="1">
                  <a:solidFill>
                    <a:schemeClr val="dk1"/>
                  </a:solidFill>
                  <a:latin typeface="Noto Sans Symbols"/>
                  <a:ea typeface="Noto Sans Symbols"/>
                  <a:cs typeface="Noto Sans Symbols"/>
                  <a:sym typeface="Noto Sans Symbols"/>
                </a:rPr>
                <a:t>σ</a:t>
              </a:r>
              <a:r>
                <a:rPr lang="fr-FR" sz="2000">
                  <a:solidFill>
                    <a:schemeClr val="dk1"/>
                  </a:solidFill>
                  <a:latin typeface="Calibri"/>
                  <a:ea typeface="Calibri"/>
                  <a:cs typeface="Calibri"/>
                  <a:sym typeface="Calibri"/>
                </a:rPr>
                <a:t> , </a:t>
              </a: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+1</a:t>
              </a:r>
              <a:r>
                <a:rPr lang="fr-FR" sz="2000" i="1">
                  <a:solidFill>
                    <a:schemeClr val="dk1"/>
                  </a:solidFill>
                  <a:latin typeface="Noto Sans Symbols"/>
                  <a:ea typeface="Noto Sans Symbols"/>
                  <a:cs typeface="Noto Sans Symbols"/>
                  <a:sym typeface="Noto Sans Symbols"/>
                </a:rPr>
                <a:t>σ</a:t>
              </a: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
          <p:nvSpPr>
            <p:cNvPr id="746" name="Google Shape;746;p49"/>
            <p:cNvSpPr/>
            <p:nvPr/>
          </p:nvSpPr>
          <p:spPr>
            <a:xfrm>
              <a:off x="3230" y="1038"/>
              <a:ext cx="2410" cy="632"/>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000" i="1">
                  <a:solidFill>
                    <a:schemeClr val="dk1"/>
                  </a:solidFill>
                  <a:latin typeface="Calibri"/>
                  <a:ea typeface="Calibri"/>
                  <a:cs typeface="Calibri"/>
                  <a:sym typeface="Calibri"/>
                </a:rPr>
                <a:t>99,73%</a:t>
              </a:r>
              <a:r>
                <a:rPr lang="fr-FR" sz="2000">
                  <a:solidFill>
                    <a:schemeClr val="dk1"/>
                  </a:solidFill>
                  <a:latin typeface="Calibri"/>
                  <a:ea typeface="Calibri"/>
                  <a:cs typeface="Calibri"/>
                  <a:sym typeface="Calibri"/>
                </a:rPr>
                <a:t> des observations d’une loi normale se situent dans l’intervalle [</a:t>
              </a: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-3</a:t>
              </a:r>
              <a:r>
                <a:rPr lang="fr-FR" sz="2000" i="1">
                  <a:solidFill>
                    <a:schemeClr val="dk1"/>
                  </a:solidFill>
                  <a:latin typeface="Noto Sans Symbols"/>
                  <a:ea typeface="Noto Sans Symbols"/>
                  <a:cs typeface="Noto Sans Symbols"/>
                  <a:sym typeface="Noto Sans Symbols"/>
                </a:rPr>
                <a:t>σ</a:t>
              </a:r>
              <a:r>
                <a:rPr lang="fr-FR" sz="2000">
                  <a:solidFill>
                    <a:schemeClr val="dk1"/>
                  </a:solidFill>
                  <a:latin typeface="Calibri"/>
                  <a:ea typeface="Calibri"/>
                  <a:cs typeface="Calibri"/>
                  <a:sym typeface="Calibri"/>
                </a:rPr>
                <a:t> , </a:t>
              </a:r>
              <a:r>
                <a:rPr lang="fr-FR" sz="2000" i="1">
                  <a:solidFill>
                    <a:schemeClr val="dk1"/>
                  </a:solidFill>
                  <a:latin typeface="Noto Sans Symbols"/>
                  <a:ea typeface="Noto Sans Symbols"/>
                  <a:cs typeface="Noto Sans Symbols"/>
                  <a:sym typeface="Noto Sans Symbols"/>
                </a:rPr>
                <a:t>μ</a:t>
              </a:r>
              <a:r>
                <a:rPr lang="fr-FR" sz="2000" i="1">
                  <a:solidFill>
                    <a:schemeClr val="dk1"/>
                  </a:solidFill>
                  <a:latin typeface="Calibri"/>
                  <a:ea typeface="Calibri"/>
                  <a:cs typeface="Calibri"/>
                  <a:sym typeface="Calibri"/>
                </a:rPr>
                <a:t>+3</a:t>
              </a:r>
              <a:r>
                <a:rPr lang="fr-FR" sz="2000" i="1">
                  <a:solidFill>
                    <a:schemeClr val="dk1"/>
                  </a:solidFill>
                  <a:latin typeface="Noto Sans Symbols"/>
                  <a:ea typeface="Noto Sans Symbols"/>
                  <a:cs typeface="Noto Sans Symbols"/>
                  <a:sym typeface="Noto Sans Symbols"/>
                </a:rPr>
                <a:t>σ</a:t>
              </a:r>
              <a:r>
                <a:rPr lang="fr-FR"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5"/>
          <p:cNvSpPr txBox="1"/>
          <p:nvPr/>
        </p:nvSpPr>
        <p:spPr>
          <a:xfrm>
            <a:off x="1400810" y="1066800"/>
            <a:ext cx="9876790" cy="5675272"/>
          </a:xfrm>
          <a:prstGeom prst="rect">
            <a:avLst/>
          </a:prstGeom>
          <a:noFill/>
          <a:ln>
            <a:noFill/>
          </a:ln>
        </p:spPr>
        <p:txBody>
          <a:bodyPr spcFirstLastPara="1" wrap="square" lIns="0" tIns="12050" rIns="0" bIns="0" anchor="t" anchorCtr="0">
            <a:spAutoFit/>
          </a:bodyPr>
          <a:lstStyle/>
          <a:p>
            <a:pPr marL="0" marR="0" lvl="0" indent="0" algn="l" rtl="0">
              <a:spcBef>
                <a:spcPts val="0"/>
              </a:spcBef>
              <a:spcAft>
                <a:spcPts val="0"/>
              </a:spcAft>
              <a:buNone/>
            </a:pPr>
            <a:endParaRPr sz="2400">
              <a:solidFill>
                <a:srgbClr val="FF0000"/>
              </a:solidFill>
              <a:latin typeface="Corbel"/>
              <a:ea typeface="Corbel"/>
              <a:cs typeface="Corbel"/>
              <a:sym typeface="Corbel"/>
            </a:endParaRPr>
          </a:p>
          <a:p>
            <a:pPr marL="0" marR="0" lvl="0" indent="0" algn="l" rtl="0">
              <a:spcBef>
                <a:spcPts val="0"/>
              </a:spcBef>
              <a:spcAft>
                <a:spcPts val="0"/>
              </a:spcAft>
              <a:buClr>
                <a:srgbClr val="AF555D"/>
              </a:buClr>
              <a:buSzPts val="2400"/>
              <a:buFont typeface="Arial"/>
              <a:buChar char="•"/>
            </a:pPr>
            <a:r>
              <a:rPr lang="fr-FR" sz="2400">
                <a:solidFill>
                  <a:srgbClr val="AF555D"/>
                </a:solidFill>
                <a:latin typeface="Corbel"/>
                <a:ea typeface="Corbel"/>
                <a:cs typeface="Corbel"/>
                <a:sym typeface="Corbel"/>
              </a:rPr>
              <a:t>Expérience aléatoire </a:t>
            </a:r>
            <a:r>
              <a:rPr lang="fr-FR" sz="2400">
                <a:solidFill>
                  <a:schemeClr val="dk1"/>
                </a:solidFill>
                <a:latin typeface="Corbel"/>
                <a:ea typeface="Corbel"/>
                <a:cs typeface="Corbel"/>
                <a:sym typeface="Corbel"/>
              </a:rPr>
              <a:t>–</a:t>
            </a:r>
            <a:r>
              <a:rPr lang="fr-FR" sz="2400">
                <a:solidFill>
                  <a:srgbClr val="AF555D"/>
                </a:solidFill>
                <a:latin typeface="Corbel"/>
                <a:ea typeface="Corbel"/>
                <a:cs typeface="Corbel"/>
                <a:sym typeface="Corbel"/>
              </a:rPr>
              <a:t>  </a:t>
            </a:r>
            <a:r>
              <a:rPr lang="fr-FR" sz="2400">
                <a:solidFill>
                  <a:srgbClr val="000000"/>
                </a:solidFill>
                <a:latin typeface="Corbel"/>
                <a:ea typeface="Corbel"/>
                <a:cs typeface="Corbel"/>
                <a:sym typeface="Corbel"/>
              </a:rPr>
              <a:t>est une expérience réelle</a:t>
            </a:r>
            <a:endParaRPr/>
          </a:p>
          <a:p>
            <a:pPr marL="914400" marR="0" lvl="2" indent="-342900" algn="l" rtl="0">
              <a:spcBef>
                <a:spcPts val="0"/>
              </a:spcBef>
              <a:spcAft>
                <a:spcPts val="0"/>
              </a:spcAft>
              <a:buClr>
                <a:srgbClr val="000000"/>
              </a:buClr>
              <a:buSzPts val="2000"/>
              <a:buFont typeface="Arial"/>
              <a:buChar char="•"/>
            </a:pPr>
            <a:r>
              <a:rPr lang="fr-FR" sz="2000" b="0" i="0" u="none" strike="noStrike" cap="none">
                <a:solidFill>
                  <a:srgbClr val="000000"/>
                </a:solidFill>
                <a:latin typeface="Corbel"/>
                <a:ea typeface="Corbel"/>
                <a:cs typeface="Corbel"/>
                <a:sym typeface="Corbel"/>
              </a:rPr>
              <a:t>menée une ou à plusieurs fois</a:t>
            </a:r>
            <a:endParaRPr/>
          </a:p>
          <a:p>
            <a:pPr marL="914400" marR="0" lvl="2" indent="-342900" algn="l" rtl="0">
              <a:spcBef>
                <a:spcPts val="0"/>
              </a:spcBef>
              <a:spcAft>
                <a:spcPts val="0"/>
              </a:spcAft>
              <a:buClr>
                <a:srgbClr val="000000"/>
              </a:buClr>
              <a:buSzPts val="2000"/>
              <a:buFont typeface="Arial"/>
              <a:buChar char="•"/>
            </a:pPr>
            <a:r>
              <a:rPr lang="fr-FR" sz="2000" b="0" i="0" u="none" strike="noStrike" cap="none">
                <a:solidFill>
                  <a:srgbClr val="000000"/>
                </a:solidFill>
                <a:latin typeface="Corbel"/>
                <a:ea typeface="Corbel"/>
                <a:cs typeface="Corbel"/>
                <a:sym typeface="Corbel"/>
              </a:rPr>
              <a:t>a un ensemble de résultats possibles. Cet ensemble a au moins deux éléments, sinon l’expérience est dite déterministe</a:t>
            </a:r>
            <a:endParaRPr/>
          </a:p>
          <a:p>
            <a:pPr marL="914400" marR="0" lvl="2" indent="-342900" algn="l" rtl="0">
              <a:spcBef>
                <a:spcPts val="0"/>
              </a:spcBef>
              <a:spcAft>
                <a:spcPts val="0"/>
              </a:spcAft>
              <a:buClr>
                <a:srgbClr val="000000"/>
              </a:buClr>
              <a:buSzPts val="2000"/>
              <a:buFont typeface="Arial"/>
              <a:buChar char="•"/>
            </a:pPr>
            <a:r>
              <a:rPr lang="fr-FR" sz="2000" b="0" i="0" u="none" strike="noStrike" cap="none">
                <a:solidFill>
                  <a:srgbClr val="000000"/>
                </a:solidFill>
                <a:latin typeface="Corbel"/>
                <a:ea typeface="Corbel"/>
                <a:cs typeface="Corbel"/>
                <a:sym typeface="Corbel"/>
              </a:rPr>
              <a:t>dont son résultat ne peut être prévu (incertain)  </a:t>
            </a:r>
            <a:endParaRPr/>
          </a:p>
          <a:p>
            <a:pPr marL="457200" marR="0" lvl="1" indent="-342900" algn="l" rtl="0">
              <a:spcBef>
                <a:spcPts val="0"/>
              </a:spcBef>
              <a:spcAft>
                <a:spcPts val="0"/>
              </a:spcAft>
              <a:buClr>
                <a:srgbClr val="000000"/>
              </a:buClr>
              <a:buSzPts val="2400"/>
              <a:buFont typeface="Arial"/>
              <a:buChar char="•"/>
            </a:pPr>
            <a:r>
              <a:rPr lang="fr-FR" sz="2400" b="0" i="0" u="none" strike="noStrike" cap="none">
                <a:solidFill>
                  <a:srgbClr val="000000"/>
                </a:solidFill>
                <a:latin typeface="Corbel"/>
                <a:ea typeface="Corbel"/>
                <a:cs typeface="Corbel"/>
                <a:sym typeface="Corbel"/>
              </a:rPr>
              <a:t>Exemples</a:t>
            </a:r>
            <a:endParaRPr/>
          </a:p>
          <a:p>
            <a:pPr marL="914400" marR="0" lvl="2" indent="-342900" algn="l" rtl="0">
              <a:spcBef>
                <a:spcPts val="0"/>
              </a:spcBef>
              <a:spcAft>
                <a:spcPts val="0"/>
              </a:spcAft>
              <a:buClr>
                <a:srgbClr val="000000"/>
              </a:buClr>
              <a:buSzPts val="2000"/>
              <a:buFont typeface="Arial"/>
              <a:buChar char="•"/>
            </a:pPr>
            <a:r>
              <a:rPr lang="fr-FR" sz="2000" b="0" i="0" u="none" strike="noStrike" cap="none">
                <a:solidFill>
                  <a:srgbClr val="000000"/>
                </a:solidFill>
                <a:latin typeface="Corbel"/>
                <a:ea typeface="Corbel"/>
                <a:cs typeface="Corbel"/>
                <a:sym typeface="Corbel"/>
              </a:rPr>
              <a:t>Lancer une pièce (Pile ou Face)</a:t>
            </a:r>
            <a:endParaRPr/>
          </a:p>
          <a:p>
            <a:pPr marL="914400" marR="0" lvl="2" indent="-342900" algn="l" rtl="0">
              <a:spcBef>
                <a:spcPts val="0"/>
              </a:spcBef>
              <a:spcAft>
                <a:spcPts val="0"/>
              </a:spcAft>
              <a:buClr>
                <a:srgbClr val="000000"/>
              </a:buClr>
              <a:buSzPts val="2000"/>
              <a:buFont typeface="Arial"/>
              <a:buChar char="•"/>
            </a:pPr>
            <a:r>
              <a:rPr lang="fr-FR" sz="2000" b="0" i="0" u="none" strike="noStrike" cap="none">
                <a:solidFill>
                  <a:srgbClr val="000000"/>
                </a:solidFill>
                <a:latin typeface="Corbel"/>
                <a:ea typeface="Corbel"/>
                <a:cs typeface="Corbel"/>
                <a:sym typeface="Corbel"/>
              </a:rPr>
              <a:t> lancer un dé (1,2,…,6)</a:t>
            </a:r>
            <a:endParaRPr/>
          </a:p>
          <a:p>
            <a:pPr marL="914400" marR="0" lvl="2" indent="-342900" algn="l" rtl="0">
              <a:spcBef>
                <a:spcPts val="0"/>
              </a:spcBef>
              <a:spcAft>
                <a:spcPts val="0"/>
              </a:spcAft>
              <a:buClr>
                <a:srgbClr val="000000"/>
              </a:buClr>
              <a:buSzPts val="2000"/>
              <a:buFont typeface="Arial"/>
              <a:buChar char="•"/>
            </a:pPr>
            <a:r>
              <a:rPr lang="fr-FR" sz="2000" b="0" i="0" u="none" strike="noStrike" cap="none">
                <a:solidFill>
                  <a:srgbClr val="000000"/>
                </a:solidFill>
                <a:latin typeface="Corbel"/>
                <a:ea typeface="Corbel"/>
                <a:cs typeface="Corbel"/>
                <a:sym typeface="Corbel"/>
              </a:rPr>
              <a:t>Observer le nombre de buts dans un match de football</a:t>
            </a:r>
            <a:endParaRPr sz="2000" b="0" i="0" u="none" strike="noStrike" cap="none">
              <a:solidFill>
                <a:srgbClr val="000000"/>
              </a:solidFill>
              <a:latin typeface="Corbel"/>
              <a:ea typeface="Corbel"/>
              <a:cs typeface="Corbel"/>
              <a:sym typeface="Corbel"/>
            </a:endParaRPr>
          </a:p>
          <a:p>
            <a:pPr marL="457200" marR="0" lvl="1" indent="-342900" algn="l" rtl="0">
              <a:spcBef>
                <a:spcPts val="0"/>
              </a:spcBef>
              <a:spcAft>
                <a:spcPts val="0"/>
              </a:spcAft>
              <a:buClr>
                <a:srgbClr val="AF555D"/>
              </a:buClr>
              <a:buSzPts val="2400"/>
              <a:buFont typeface="Arial"/>
              <a:buChar char="•"/>
            </a:pPr>
            <a:r>
              <a:rPr lang="fr-FR" sz="2400" b="0" i="0" u="none" strike="noStrike" cap="none">
                <a:solidFill>
                  <a:srgbClr val="AF555D"/>
                </a:solidFill>
                <a:latin typeface="Corbel"/>
                <a:ea typeface="Corbel"/>
                <a:cs typeface="Corbel"/>
                <a:sym typeface="Corbel"/>
              </a:rPr>
              <a:t>Variable aléatoire </a:t>
            </a:r>
            <a:r>
              <a:rPr lang="fr-FR" sz="2400" b="0" i="0" u="none" strike="noStrike" cap="none">
                <a:solidFill>
                  <a:schemeClr val="dk1"/>
                </a:solidFill>
                <a:latin typeface="Corbel"/>
                <a:ea typeface="Corbel"/>
                <a:cs typeface="Corbel"/>
                <a:sym typeface="Corbel"/>
              </a:rPr>
              <a:t>– </a:t>
            </a:r>
            <a:r>
              <a:rPr lang="fr-FR" sz="2400" b="0" i="0" u="none" strike="noStrike" cap="none">
                <a:solidFill>
                  <a:srgbClr val="000000"/>
                </a:solidFill>
                <a:latin typeface="Corbel"/>
                <a:ea typeface="Corbel"/>
                <a:cs typeface="Corbel"/>
                <a:sym typeface="Corbel"/>
              </a:rPr>
              <a:t>variable dont les valeurs correspondent aux résultats d'une expérience aléatoire. A titre d'exemple, soit  l'expérience aléatoire 'jeter une pièce de monnaie trois fois' , soit </a:t>
            </a:r>
            <a:r>
              <a:rPr lang="fr-FR" sz="2400" b="0" i="1" u="none" strike="noStrike" cap="none">
                <a:solidFill>
                  <a:srgbClr val="000000"/>
                </a:solidFill>
                <a:latin typeface="Corbel"/>
                <a:ea typeface="Corbel"/>
                <a:cs typeface="Corbel"/>
                <a:sym typeface="Corbel"/>
              </a:rPr>
              <a:t>X</a:t>
            </a:r>
            <a:r>
              <a:rPr lang="fr-FR" sz="2400" b="0" i="0" u="none" strike="noStrike" cap="none">
                <a:solidFill>
                  <a:srgbClr val="000000"/>
                </a:solidFill>
                <a:latin typeface="Corbel"/>
                <a:ea typeface="Corbel"/>
                <a:cs typeface="Corbel"/>
                <a:sym typeface="Corbel"/>
              </a:rPr>
              <a:t> une variable aléatoire représentant le nombre de faces , alors les valeurs possibles de  </a:t>
            </a:r>
            <a:r>
              <a:rPr lang="fr-FR" sz="2400" b="0" i="1" u="none" strike="noStrike" cap="none">
                <a:solidFill>
                  <a:srgbClr val="000000"/>
                </a:solidFill>
                <a:latin typeface="Corbel"/>
                <a:ea typeface="Corbel"/>
                <a:cs typeface="Corbel"/>
                <a:sym typeface="Corbel"/>
              </a:rPr>
              <a:t>X</a:t>
            </a:r>
            <a:r>
              <a:rPr lang="fr-FR" sz="2400" b="0" i="0" u="none" strike="noStrike" cap="none">
                <a:solidFill>
                  <a:srgbClr val="000000"/>
                </a:solidFill>
                <a:latin typeface="Corbel"/>
                <a:ea typeface="Corbel"/>
                <a:cs typeface="Corbel"/>
                <a:sym typeface="Corbel"/>
              </a:rPr>
              <a:t> sont 0,1, 2 et 3. A chaque valeur on associe une probabilité.</a:t>
            </a:r>
            <a:endParaRPr sz="2400" b="0" i="0" u="none" strike="noStrike" cap="none">
              <a:solidFill>
                <a:srgbClr val="FF0000"/>
              </a:solidFill>
              <a:latin typeface="Corbel"/>
              <a:ea typeface="Corbel"/>
              <a:cs typeface="Corbel"/>
              <a:sym typeface="Corbel"/>
            </a:endParaRPr>
          </a:p>
          <a:p>
            <a:pPr marL="0" marR="0" lvl="0" indent="0" algn="l" rtl="0">
              <a:spcBef>
                <a:spcPts val="0"/>
              </a:spcBef>
              <a:spcAft>
                <a:spcPts val="0"/>
              </a:spcAft>
              <a:buNone/>
            </a:pPr>
            <a:endParaRPr sz="2400">
              <a:solidFill>
                <a:srgbClr val="FF0000"/>
              </a:solidFill>
              <a:latin typeface="Corbel"/>
              <a:ea typeface="Corbel"/>
              <a:cs typeface="Corbel"/>
              <a:sym typeface="Corbel"/>
            </a:endParaRPr>
          </a:p>
        </p:txBody>
      </p:sp>
      <p:sp>
        <p:nvSpPr>
          <p:cNvPr id="81" name="Google Shape;81;p5"/>
          <p:cNvSpPr txBox="1"/>
          <p:nvPr/>
        </p:nvSpPr>
        <p:spPr>
          <a:xfrm>
            <a:off x="914400" y="684571"/>
            <a:ext cx="269823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dirty="0">
                <a:solidFill>
                  <a:srgbClr val="7030A0"/>
                </a:solidFill>
                <a:latin typeface="Corbel"/>
                <a:ea typeface="Corbel"/>
                <a:cs typeface="Corbel"/>
                <a:sym typeface="Corbel"/>
              </a:rPr>
              <a:t>Terminologies</a:t>
            </a:r>
            <a:endParaRPr dirty="0"/>
          </a:p>
        </p:txBody>
      </p:sp>
      <p:sp>
        <p:nvSpPr>
          <p:cNvPr id="82" name="Google Shape;82;p5"/>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0"/>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752" name="Google Shape;752;p50"/>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Loi normale : Moyenne et variance</a:t>
            </a:r>
            <a:endParaRPr sz="2800"/>
          </a:p>
        </p:txBody>
      </p:sp>
      <p:sp>
        <p:nvSpPr>
          <p:cNvPr id="753" name="Google Shape;753;p50"/>
          <p:cNvSpPr txBox="1"/>
          <p:nvPr/>
        </p:nvSpPr>
        <p:spPr>
          <a:xfrm>
            <a:off x="5227697" y="2321004"/>
            <a:ext cx="1989454" cy="1107996"/>
          </a:xfrm>
          <a:prstGeom prst="rect">
            <a:avLst/>
          </a:prstGeom>
          <a:blipFill rotWithShape="1">
            <a:blip r:embed="rId3">
              <a:alphaModFix/>
            </a:blip>
            <a:stretch>
              <a:fillRect r="-919" b="-10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758" name="Google Shape;758;p51"/>
          <p:cNvSpPr txBox="1">
            <a:spLocks noGrp="1"/>
          </p:cNvSpPr>
          <p:nvPr>
            <p:ph type="body" idx="1"/>
          </p:nvPr>
        </p:nvSpPr>
        <p:spPr>
          <a:xfrm>
            <a:off x="1568377" y="2326222"/>
            <a:ext cx="9666324" cy="2890535"/>
          </a:xfrm>
          <a:prstGeom prst="rect">
            <a:avLst/>
          </a:prstGeom>
          <a:blipFill rotWithShape="1">
            <a:blip r:embed="rId3">
              <a:alphaModFix/>
            </a:blip>
            <a:stretch>
              <a:fillRect l="-945" t="-1265" r="-945"/>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759" name="Google Shape;759;p51"/>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760" name="Google Shape;760;p51"/>
          <p:cNvSpPr txBox="1"/>
          <p:nvPr/>
        </p:nvSpPr>
        <p:spPr>
          <a:xfrm>
            <a:off x="8153400" y="4267200"/>
            <a:ext cx="2242537" cy="461665"/>
          </a:xfrm>
          <a:prstGeom prst="rect">
            <a:avLst/>
          </a:prstGeom>
          <a:blipFill rotWithShape="1">
            <a:blip r:embed="rId4">
              <a:alphaModFix/>
            </a:blip>
            <a:stretch>
              <a:fillRect l="-4359" t="-10522"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761" name="Google Shape;761;p51"/>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762" name="Google Shape;762;p51"/>
          <p:cNvSpPr txBox="1">
            <a:spLocks noGrp="1"/>
          </p:cNvSpPr>
          <p:nvPr>
            <p:ph type="title"/>
          </p:nvPr>
        </p:nvSpPr>
        <p:spPr>
          <a:xfrm>
            <a:off x="914400" y="788879"/>
            <a:ext cx="11430000" cy="861774"/>
          </a:xfrm>
          <a:prstGeom prst="rect">
            <a:avLst/>
          </a:prstGeom>
          <a:blipFill rotWithShape="1">
            <a:blip r:embed="rId5">
              <a:alphaModFix/>
            </a:blip>
            <a:stretch>
              <a:fillRect l="-1226" t="-11970" b="-24647"/>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70"/>
        <p:cNvGrpSpPr/>
        <p:nvPr/>
      </p:nvGrpSpPr>
      <p:grpSpPr>
        <a:xfrm>
          <a:off x="0" y="0"/>
          <a:ext cx="0" cy="0"/>
          <a:chOff x="0" y="0"/>
          <a:chExt cx="0" cy="0"/>
        </a:xfrm>
      </p:grpSpPr>
      <p:sp>
        <p:nvSpPr>
          <p:cNvPr id="771" name="Google Shape;771;p52"/>
          <p:cNvSpPr txBox="1">
            <a:spLocks noGrp="1"/>
          </p:cNvSpPr>
          <p:nvPr>
            <p:ph type="body" idx="1"/>
          </p:nvPr>
        </p:nvSpPr>
        <p:spPr>
          <a:xfrm>
            <a:off x="1295400" y="1985650"/>
            <a:ext cx="10668000" cy="1936428"/>
          </a:xfrm>
          <a:prstGeom prst="rect">
            <a:avLst/>
          </a:prstGeom>
          <a:noFill/>
          <a:ln>
            <a:noFill/>
          </a:ln>
        </p:spPr>
        <p:txBody>
          <a:bodyPr spcFirstLastPara="1" wrap="square" lIns="90475" tIns="44450" rIns="90475" bIns="44450" anchor="t" anchorCtr="0">
            <a:spAutoFit/>
          </a:bodyPr>
          <a:lstStyle/>
          <a:p>
            <a:pPr marL="342900" lvl="0" indent="-342900" algn="l" rtl="0">
              <a:spcBef>
                <a:spcPts val="0"/>
              </a:spcBef>
              <a:spcAft>
                <a:spcPts val="0"/>
              </a:spcAft>
              <a:buClr>
                <a:schemeClr val="dk1"/>
              </a:buClr>
              <a:buSzPts val="2400"/>
              <a:buFont typeface="Arial"/>
              <a:buChar char="•"/>
            </a:pPr>
            <a:r>
              <a:rPr lang="fr-FR" sz="2400">
                <a:latin typeface="Corbel"/>
                <a:ea typeface="Corbel"/>
                <a:cs typeface="Corbel"/>
                <a:sym typeface="Corbel"/>
              </a:rPr>
              <a:t>Facilite le calcul des probabilités.</a:t>
            </a:r>
            <a:endParaRPr/>
          </a:p>
          <a:p>
            <a:pPr marL="342900" lvl="0" indent="-190500" algn="l" rtl="0">
              <a:spcBef>
                <a:spcPts val="0"/>
              </a:spcBef>
              <a:spcAft>
                <a:spcPts val="0"/>
              </a:spcAft>
              <a:buClr>
                <a:schemeClr val="dk1"/>
              </a:buClr>
              <a:buSzPts val="2400"/>
              <a:buFont typeface="Arial"/>
              <a:buNone/>
            </a:pPr>
            <a:endParaRPr sz="2400">
              <a:latin typeface="Corbel"/>
              <a:ea typeface="Corbel"/>
              <a:cs typeface="Corbel"/>
              <a:sym typeface="Corbel"/>
            </a:endParaRPr>
          </a:p>
          <a:p>
            <a:pPr marL="342900" lvl="0" indent="-342900" algn="l" rtl="0">
              <a:spcBef>
                <a:spcPts val="0"/>
              </a:spcBef>
              <a:spcAft>
                <a:spcPts val="0"/>
              </a:spcAft>
              <a:buClr>
                <a:schemeClr val="dk1"/>
              </a:buClr>
              <a:buSzPts val="2400"/>
              <a:buFont typeface="Arial"/>
              <a:buChar char="•"/>
            </a:pPr>
            <a:r>
              <a:rPr lang="fr-FR" sz="2400">
                <a:latin typeface="Corbel"/>
                <a:ea typeface="Corbel"/>
                <a:cs typeface="Corbel"/>
                <a:sym typeface="Corbel"/>
              </a:rPr>
              <a:t>Permet l’utilisation d’une seule table.</a:t>
            </a:r>
            <a:endParaRPr/>
          </a:p>
          <a:p>
            <a:pPr marL="0" lvl="0" indent="0" algn="l" rtl="0">
              <a:spcBef>
                <a:spcPts val="0"/>
              </a:spcBef>
              <a:spcAft>
                <a:spcPts val="0"/>
              </a:spcAft>
              <a:buNone/>
            </a:pPr>
            <a:endParaRPr sz="2400">
              <a:latin typeface="Corbel"/>
              <a:ea typeface="Corbel"/>
              <a:cs typeface="Corbel"/>
              <a:sym typeface="Corbel"/>
            </a:endParaRPr>
          </a:p>
          <a:p>
            <a:pPr marL="342900" lvl="0" indent="-342900" algn="l" rtl="0">
              <a:spcBef>
                <a:spcPts val="0"/>
              </a:spcBef>
              <a:spcAft>
                <a:spcPts val="0"/>
              </a:spcAft>
              <a:buClr>
                <a:schemeClr val="dk1"/>
              </a:buClr>
              <a:buSzPts val="2400"/>
              <a:buFont typeface="Arial"/>
              <a:buChar char="•"/>
            </a:pPr>
            <a:r>
              <a:rPr lang="fr-FR" sz="2400">
                <a:latin typeface="Corbel"/>
                <a:ea typeface="Corbel"/>
                <a:cs typeface="Corbel"/>
                <a:sym typeface="Corbel"/>
              </a:rPr>
              <a:t>Une simple transformation est nécessaire</a:t>
            </a:r>
            <a:endParaRPr/>
          </a:p>
        </p:txBody>
      </p:sp>
      <p:grpSp>
        <p:nvGrpSpPr>
          <p:cNvPr id="772" name="Google Shape;772;p52"/>
          <p:cNvGrpSpPr/>
          <p:nvPr/>
        </p:nvGrpSpPr>
        <p:grpSpPr>
          <a:xfrm>
            <a:off x="2743200" y="4724400"/>
            <a:ext cx="7011987" cy="1063625"/>
            <a:chOff x="721" y="2244"/>
            <a:chExt cx="4417" cy="670"/>
          </a:xfrm>
        </p:grpSpPr>
        <p:sp>
          <p:nvSpPr>
            <p:cNvPr id="773" name="Google Shape;773;p52"/>
            <p:cNvSpPr/>
            <p:nvPr/>
          </p:nvSpPr>
          <p:spPr>
            <a:xfrm>
              <a:off x="2372" y="2244"/>
              <a:ext cx="1171" cy="670"/>
            </a:xfrm>
            <a:prstGeom prst="rect">
              <a:avLst/>
            </a:prstGeom>
            <a:solidFill>
              <a:srgbClr val="C8FEC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74" name="Google Shape;774;p52"/>
            <p:cNvPicPr preferRelativeResize="0"/>
            <p:nvPr/>
          </p:nvPicPr>
          <p:blipFill rotWithShape="1">
            <a:blip r:embed="rId3">
              <a:alphaModFix/>
            </a:blip>
            <a:srcRect/>
            <a:stretch/>
          </p:blipFill>
          <p:spPr>
            <a:xfrm>
              <a:off x="2428" y="2281"/>
              <a:ext cx="1057" cy="596"/>
            </a:xfrm>
            <a:prstGeom prst="rect">
              <a:avLst/>
            </a:prstGeom>
            <a:noFill/>
            <a:ln>
              <a:noFill/>
            </a:ln>
          </p:spPr>
        </p:pic>
        <p:sp>
          <p:nvSpPr>
            <p:cNvPr id="775" name="Google Shape;775;p52"/>
            <p:cNvSpPr/>
            <p:nvPr/>
          </p:nvSpPr>
          <p:spPr>
            <a:xfrm>
              <a:off x="721" y="2412"/>
              <a:ext cx="1239" cy="3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800" i="1">
                  <a:solidFill>
                    <a:schemeClr val="dk1"/>
                  </a:solidFill>
                  <a:latin typeface="Calibri"/>
                  <a:ea typeface="Calibri"/>
                  <a:cs typeface="Calibri"/>
                  <a:sym typeface="Calibri"/>
                </a:rPr>
                <a:t>X∈</a:t>
              </a:r>
              <a:r>
                <a:rPr lang="fr-FR" sz="2800">
                  <a:solidFill>
                    <a:schemeClr val="dk1"/>
                  </a:solidFill>
                  <a:latin typeface="Calibri"/>
                  <a:ea typeface="Calibri"/>
                  <a:cs typeface="Calibri"/>
                  <a:sym typeface="Calibri"/>
                </a:rPr>
                <a:t> </a:t>
              </a:r>
              <a:r>
                <a:rPr lang="fr-FR" sz="2800" i="1">
                  <a:solidFill>
                    <a:schemeClr val="dk1"/>
                  </a:solidFill>
                  <a:latin typeface="Calibri"/>
                  <a:ea typeface="Calibri"/>
                  <a:cs typeface="Calibri"/>
                  <a:sym typeface="Calibri"/>
                </a:rPr>
                <a:t>N(</a:t>
              </a:r>
              <a:r>
                <a:rPr lang="fr-FR" sz="2800" i="1">
                  <a:solidFill>
                    <a:schemeClr val="dk1"/>
                  </a:solidFill>
                  <a:latin typeface="Noto Sans Symbols"/>
                  <a:ea typeface="Noto Sans Symbols"/>
                  <a:cs typeface="Noto Sans Symbols"/>
                  <a:sym typeface="Noto Sans Symbols"/>
                </a:rPr>
                <a:t>μ</a:t>
              </a:r>
              <a:r>
                <a:rPr lang="fr-FR" sz="2800" i="1">
                  <a:solidFill>
                    <a:schemeClr val="dk1"/>
                  </a:solidFill>
                  <a:latin typeface="Arial"/>
                  <a:ea typeface="Arial"/>
                  <a:cs typeface="Arial"/>
                  <a:sym typeface="Arial"/>
                </a:rPr>
                <a:t>, </a:t>
              </a:r>
              <a:r>
                <a:rPr lang="fr-FR" sz="2800" i="1">
                  <a:solidFill>
                    <a:schemeClr val="dk1"/>
                  </a:solidFill>
                  <a:latin typeface="Noto Sans Symbols"/>
                  <a:ea typeface="Noto Sans Symbols"/>
                  <a:cs typeface="Noto Sans Symbols"/>
                  <a:sym typeface="Noto Sans Symbols"/>
                </a:rPr>
                <a:t>σ</a:t>
              </a:r>
              <a:r>
                <a:rPr lang="fr-FR" sz="2800" i="1" baseline="30000">
                  <a:solidFill>
                    <a:schemeClr val="dk1"/>
                  </a:solidFill>
                  <a:latin typeface="Arial"/>
                  <a:ea typeface="Arial"/>
                  <a:cs typeface="Arial"/>
                  <a:sym typeface="Arial"/>
                </a:rPr>
                <a:t>2</a:t>
              </a:r>
              <a:r>
                <a:rPr lang="fr-FR" sz="2800" i="1">
                  <a:solidFill>
                    <a:schemeClr val="dk1"/>
                  </a:solidFill>
                  <a:latin typeface="Calibri"/>
                  <a:ea typeface="Calibri"/>
                  <a:cs typeface="Calibri"/>
                  <a:sym typeface="Calibri"/>
                </a:rPr>
                <a:t>)</a:t>
              </a:r>
              <a:endParaRPr/>
            </a:p>
          </p:txBody>
        </p:sp>
        <p:cxnSp>
          <p:nvCxnSpPr>
            <p:cNvPr id="776" name="Google Shape;776;p52"/>
            <p:cNvCxnSpPr/>
            <p:nvPr/>
          </p:nvCxnSpPr>
          <p:spPr>
            <a:xfrm>
              <a:off x="1955" y="2579"/>
              <a:ext cx="407" cy="0"/>
            </a:xfrm>
            <a:prstGeom prst="straightConnector1">
              <a:avLst/>
            </a:prstGeom>
            <a:noFill/>
            <a:ln w="19050" cap="flat" cmpd="sng">
              <a:solidFill>
                <a:schemeClr val="dk1"/>
              </a:solidFill>
              <a:prstDash val="solid"/>
              <a:round/>
              <a:headEnd type="none" w="med" len="med"/>
              <a:tailEnd type="triangle" w="med" len="med"/>
            </a:ln>
          </p:spPr>
        </p:cxnSp>
        <p:sp>
          <p:nvSpPr>
            <p:cNvPr id="777" name="Google Shape;777;p52"/>
            <p:cNvSpPr/>
            <p:nvPr/>
          </p:nvSpPr>
          <p:spPr>
            <a:xfrm>
              <a:off x="3931" y="2414"/>
              <a:ext cx="1207" cy="3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800" i="1">
                  <a:solidFill>
                    <a:schemeClr val="dk1"/>
                  </a:solidFill>
                  <a:latin typeface="Calibri"/>
                  <a:ea typeface="Calibri"/>
                  <a:cs typeface="Calibri"/>
                  <a:sym typeface="Calibri"/>
                </a:rPr>
                <a:t>Z∈ N(0, 1)</a:t>
              </a:r>
              <a:endParaRPr/>
            </a:p>
          </p:txBody>
        </p:sp>
        <p:cxnSp>
          <p:nvCxnSpPr>
            <p:cNvPr id="778" name="Google Shape;778;p52"/>
            <p:cNvCxnSpPr/>
            <p:nvPr/>
          </p:nvCxnSpPr>
          <p:spPr>
            <a:xfrm>
              <a:off x="3547" y="2587"/>
              <a:ext cx="407" cy="0"/>
            </a:xfrm>
            <a:prstGeom prst="straightConnector1">
              <a:avLst/>
            </a:prstGeom>
            <a:noFill/>
            <a:ln w="19050" cap="flat" cmpd="sng">
              <a:solidFill>
                <a:schemeClr val="dk1"/>
              </a:solidFill>
              <a:prstDash val="solid"/>
              <a:round/>
              <a:headEnd type="none" w="med" len="med"/>
              <a:tailEnd type="triangle" w="med" len="med"/>
            </a:ln>
          </p:spPr>
        </p:cxnSp>
      </p:grpSp>
      <p:sp>
        <p:nvSpPr>
          <p:cNvPr id="779" name="Google Shape;779;p52"/>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780" name="Google Shape;780;p52"/>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De la loi normale vers la loi normale centrée réduite </a:t>
            </a:r>
            <a:endParaRPr sz="2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53"/>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grpSp>
        <p:nvGrpSpPr>
          <p:cNvPr id="790" name="Google Shape;790;p53"/>
          <p:cNvGrpSpPr/>
          <p:nvPr/>
        </p:nvGrpSpPr>
        <p:grpSpPr>
          <a:xfrm>
            <a:off x="3071048" y="1480157"/>
            <a:ext cx="6432550" cy="5278437"/>
            <a:chOff x="872" y="883"/>
            <a:chExt cx="4052" cy="3325"/>
          </a:xfrm>
        </p:grpSpPr>
        <p:pic>
          <p:nvPicPr>
            <p:cNvPr id="791" name="Google Shape;791;p53"/>
            <p:cNvPicPr preferRelativeResize="0"/>
            <p:nvPr/>
          </p:nvPicPr>
          <p:blipFill rotWithShape="1">
            <a:blip r:embed="rId3">
              <a:alphaModFix/>
            </a:blip>
            <a:srcRect/>
            <a:stretch/>
          </p:blipFill>
          <p:spPr>
            <a:xfrm>
              <a:off x="3905" y="2621"/>
              <a:ext cx="1019" cy="549"/>
            </a:xfrm>
            <a:prstGeom prst="rect">
              <a:avLst/>
            </a:prstGeom>
            <a:noFill/>
            <a:ln>
              <a:noFill/>
            </a:ln>
          </p:spPr>
        </p:pic>
        <p:sp>
          <p:nvSpPr>
            <p:cNvPr id="792" name="Google Shape;792;p53"/>
            <p:cNvSpPr txBox="1"/>
            <p:nvPr/>
          </p:nvSpPr>
          <p:spPr>
            <a:xfrm>
              <a:off x="872" y="1192"/>
              <a:ext cx="1120" cy="5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E(X) = </a:t>
              </a:r>
              <a:r>
                <a:rPr lang="fr-FR" sz="2400" i="1">
                  <a:solidFill>
                    <a:schemeClr val="dk1"/>
                  </a:solidFill>
                  <a:latin typeface="Noto Sans Symbols"/>
                  <a:ea typeface="Noto Sans Symbols"/>
                  <a:cs typeface="Noto Sans Symbols"/>
                  <a:sym typeface="Noto Sans Symbols"/>
                </a:rPr>
                <a:t>μ</a:t>
              </a:r>
              <a:endParaRPr/>
            </a:p>
            <a:p>
              <a:pPr marL="0" marR="0" lvl="0" indent="0" algn="l" rtl="0">
                <a:spcBef>
                  <a:spcPts val="0"/>
                </a:spcBef>
                <a:spcAft>
                  <a:spcPts val="0"/>
                </a:spcAft>
                <a:buNone/>
              </a:pPr>
              <a:r>
                <a:rPr lang="fr-FR" sz="2400" i="1">
                  <a:solidFill>
                    <a:schemeClr val="dk1"/>
                  </a:solidFill>
                  <a:latin typeface="Calibri"/>
                  <a:ea typeface="Calibri"/>
                  <a:cs typeface="Calibri"/>
                  <a:sym typeface="Calibri"/>
                </a:rPr>
                <a:t>Var(X) = </a:t>
              </a:r>
              <a:r>
                <a:rPr lang="fr-FR" sz="2400" i="1">
                  <a:solidFill>
                    <a:schemeClr val="dk1"/>
                  </a:solidFill>
                  <a:latin typeface="Noto Sans Symbols"/>
                  <a:ea typeface="Noto Sans Symbols"/>
                  <a:cs typeface="Noto Sans Symbols"/>
                  <a:sym typeface="Noto Sans Symbols"/>
                </a:rPr>
                <a:t>σ</a:t>
              </a:r>
              <a:r>
                <a:rPr lang="fr-FR" sz="2400" i="1" baseline="30000">
                  <a:solidFill>
                    <a:schemeClr val="dk1"/>
                  </a:solidFill>
                  <a:latin typeface="Calibri"/>
                  <a:ea typeface="Calibri"/>
                  <a:cs typeface="Calibri"/>
                  <a:sym typeface="Calibri"/>
                </a:rPr>
                <a:t>2</a:t>
              </a:r>
              <a:endParaRPr/>
            </a:p>
          </p:txBody>
        </p:sp>
        <p:sp>
          <p:nvSpPr>
            <p:cNvPr id="793" name="Google Shape;793;p53"/>
            <p:cNvSpPr/>
            <p:nvPr/>
          </p:nvSpPr>
          <p:spPr>
            <a:xfrm>
              <a:off x="2582" y="1155"/>
              <a:ext cx="349" cy="239"/>
            </a:xfrm>
            <a:custGeom>
              <a:avLst/>
              <a:gdLst/>
              <a:ahLst/>
              <a:cxnLst/>
              <a:rect l="l" t="t" r="r" b="b"/>
              <a:pathLst>
                <a:path w="349" h="239" extrusionOk="0">
                  <a:moveTo>
                    <a:pt x="348" y="0"/>
                  </a:moveTo>
                  <a:lnTo>
                    <a:pt x="174" y="106"/>
                  </a:lnTo>
                  <a:lnTo>
                    <a:pt x="269" y="88"/>
                  </a:lnTo>
                  <a:lnTo>
                    <a:pt x="0" y="238"/>
                  </a:lnTo>
                </a:path>
              </a:pathLst>
            </a:custGeom>
            <a:noFill/>
            <a:ln w="19050" cap="rnd"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794" name="Google Shape;794;p53"/>
            <p:cNvCxnSpPr/>
            <p:nvPr/>
          </p:nvCxnSpPr>
          <p:spPr>
            <a:xfrm>
              <a:off x="943" y="2232"/>
              <a:ext cx="2744" cy="0"/>
            </a:xfrm>
            <a:prstGeom prst="straightConnector1">
              <a:avLst/>
            </a:prstGeom>
            <a:noFill/>
            <a:ln w="19050" cap="flat" cmpd="sng">
              <a:solidFill>
                <a:srgbClr val="000000"/>
              </a:solidFill>
              <a:prstDash val="solid"/>
              <a:round/>
              <a:headEnd type="none" w="med" len="med"/>
              <a:tailEnd type="triangle" w="med" len="med"/>
            </a:ln>
          </p:spPr>
        </p:cxnSp>
        <p:sp>
          <p:nvSpPr>
            <p:cNvPr id="795" name="Google Shape;795;p53"/>
            <p:cNvSpPr txBox="1"/>
            <p:nvPr/>
          </p:nvSpPr>
          <p:spPr>
            <a:xfrm>
              <a:off x="3313" y="2232"/>
              <a:ext cx="499"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x</a:t>
              </a:r>
              <a:endParaRPr sz="2400">
                <a:solidFill>
                  <a:schemeClr val="dk1"/>
                </a:solidFill>
                <a:latin typeface="Calibri"/>
                <a:ea typeface="Calibri"/>
                <a:cs typeface="Calibri"/>
                <a:sym typeface="Calibri"/>
              </a:endParaRPr>
            </a:p>
          </p:txBody>
        </p:sp>
        <p:grpSp>
          <p:nvGrpSpPr>
            <p:cNvPr id="796" name="Google Shape;796;p53"/>
            <p:cNvGrpSpPr/>
            <p:nvPr/>
          </p:nvGrpSpPr>
          <p:grpSpPr>
            <a:xfrm>
              <a:off x="1362" y="1174"/>
              <a:ext cx="1905" cy="1054"/>
              <a:chOff x="2154" y="3049"/>
              <a:chExt cx="1785" cy="920"/>
            </a:xfrm>
          </p:grpSpPr>
          <p:sp>
            <p:nvSpPr>
              <p:cNvPr id="797" name="Google Shape;797;p53"/>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8" name="Google Shape;798;p53"/>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799" name="Google Shape;799;p53"/>
            <p:cNvCxnSpPr/>
            <p:nvPr/>
          </p:nvCxnSpPr>
          <p:spPr>
            <a:xfrm>
              <a:off x="2315" y="1188"/>
              <a:ext cx="1" cy="1066"/>
            </a:xfrm>
            <a:prstGeom prst="straightConnector1">
              <a:avLst/>
            </a:prstGeom>
            <a:noFill/>
            <a:ln w="12700" cap="flat" cmpd="sng">
              <a:solidFill>
                <a:srgbClr val="000000"/>
              </a:solidFill>
              <a:prstDash val="dash"/>
              <a:round/>
              <a:headEnd type="none" w="med" len="med"/>
              <a:tailEnd type="none" w="med" len="med"/>
            </a:ln>
          </p:spPr>
        </p:cxnSp>
        <p:sp>
          <p:nvSpPr>
            <p:cNvPr id="800" name="Google Shape;800;p53"/>
            <p:cNvSpPr txBox="1"/>
            <p:nvPr/>
          </p:nvSpPr>
          <p:spPr>
            <a:xfrm>
              <a:off x="2174" y="2184"/>
              <a:ext cx="295" cy="27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Noto Sans Symbols"/>
                  <a:ea typeface="Noto Sans Symbols"/>
                  <a:cs typeface="Noto Sans Symbols"/>
                  <a:sym typeface="Noto Sans Symbols"/>
                </a:rPr>
                <a:t>μ</a:t>
              </a:r>
              <a:endParaRPr sz="2400">
                <a:solidFill>
                  <a:schemeClr val="dk1"/>
                </a:solidFill>
                <a:latin typeface="Arial"/>
                <a:ea typeface="Arial"/>
                <a:cs typeface="Arial"/>
                <a:sym typeface="Arial"/>
              </a:endParaRPr>
            </a:p>
          </p:txBody>
        </p:sp>
        <p:sp>
          <p:nvSpPr>
            <p:cNvPr id="801" name="Google Shape;801;p53"/>
            <p:cNvSpPr/>
            <p:nvPr/>
          </p:nvSpPr>
          <p:spPr>
            <a:xfrm>
              <a:off x="2443" y="883"/>
              <a:ext cx="1248" cy="286"/>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1"/>
                  </a:solidFill>
                  <a:latin typeface="Calibri"/>
                  <a:ea typeface="Calibri"/>
                  <a:cs typeface="Calibri"/>
                  <a:sym typeface="Calibri"/>
                </a:rPr>
                <a:t>N(</a:t>
              </a:r>
              <a:r>
                <a:rPr lang="fr-FR" sz="2400" i="1">
                  <a:solidFill>
                    <a:schemeClr val="dk1"/>
                  </a:solidFill>
                  <a:latin typeface="Noto Sans Symbols"/>
                  <a:ea typeface="Noto Sans Symbols"/>
                  <a:cs typeface="Noto Sans Symbols"/>
                  <a:sym typeface="Noto Sans Symbols"/>
                </a:rPr>
                <a:t>μ,σ</a:t>
              </a:r>
              <a:r>
                <a:rPr lang="fr-FR" sz="2400" i="1" baseline="30000">
                  <a:solidFill>
                    <a:schemeClr val="dk1"/>
                  </a:solidFill>
                  <a:latin typeface="Noto Sans Symbols"/>
                  <a:ea typeface="Noto Sans Symbols"/>
                  <a:cs typeface="Noto Sans Symbols"/>
                  <a:sym typeface="Noto Sans Symbols"/>
                </a:rPr>
                <a:t>2</a:t>
              </a:r>
              <a:r>
                <a:rPr lang="fr-FR" sz="2400" i="1">
                  <a:solidFill>
                    <a:schemeClr val="dk1"/>
                  </a:solidFill>
                  <a:latin typeface="Calibri"/>
                  <a:ea typeface="Calibri"/>
                  <a:cs typeface="Calibri"/>
                  <a:sym typeface="Calibri"/>
                </a:rPr>
                <a:t>)</a:t>
              </a:r>
              <a:endParaRPr/>
            </a:p>
          </p:txBody>
        </p:sp>
        <p:sp>
          <p:nvSpPr>
            <p:cNvPr id="802" name="Google Shape;802;p53"/>
            <p:cNvSpPr txBox="1"/>
            <p:nvPr/>
          </p:nvSpPr>
          <p:spPr>
            <a:xfrm>
              <a:off x="2515" y="2232"/>
              <a:ext cx="499"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x</a:t>
              </a:r>
              <a:r>
                <a:rPr lang="fr-FR" sz="2400" i="1" baseline="-25000">
                  <a:solidFill>
                    <a:schemeClr val="dk1"/>
                  </a:solidFill>
                  <a:latin typeface="Calibri"/>
                  <a:ea typeface="Calibri"/>
                  <a:cs typeface="Calibri"/>
                  <a:sym typeface="Calibri"/>
                </a:rPr>
                <a:t>1</a:t>
              </a:r>
              <a:endParaRPr/>
            </a:p>
          </p:txBody>
        </p:sp>
        <p:sp>
          <p:nvSpPr>
            <p:cNvPr id="803" name="Google Shape;803;p53"/>
            <p:cNvSpPr/>
            <p:nvPr/>
          </p:nvSpPr>
          <p:spPr>
            <a:xfrm>
              <a:off x="2582" y="2814"/>
              <a:ext cx="349" cy="239"/>
            </a:xfrm>
            <a:custGeom>
              <a:avLst/>
              <a:gdLst/>
              <a:ahLst/>
              <a:cxnLst/>
              <a:rect l="l" t="t" r="r" b="b"/>
              <a:pathLst>
                <a:path w="349" h="239" extrusionOk="0">
                  <a:moveTo>
                    <a:pt x="348" y="0"/>
                  </a:moveTo>
                  <a:lnTo>
                    <a:pt x="174" y="106"/>
                  </a:lnTo>
                  <a:lnTo>
                    <a:pt x="269" y="88"/>
                  </a:lnTo>
                  <a:lnTo>
                    <a:pt x="0" y="238"/>
                  </a:lnTo>
                </a:path>
              </a:pathLst>
            </a:custGeom>
            <a:noFill/>
            <a:ln w="19050" cap="rnd" cmpd="sng">
              <a:solidFill>
                <a:schemeClr val="dk1"/>
              </a:solidFill>
              <a:prstDash val="solid"/>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804" name="Google Shape;804;p53"/>
            <p:cNvCxnSpPr/>
            <p:nvPr/>
          </p:nvCxnSpPr>
          <p:spPr>
            <a:xfrm>
              <a:off x="943" y="3891"/>
              <a:ext cx="2744" cy="0"/>
            </a:xfrm>
            <a:prstGeom prst="straightConnector1">
              <a:avLst/>
            </a:prstGeom>
            <a:noFill/>
            <a:ln w="19050" cap="flat" cmpd="sng">
              <a:solidFill>
                <a:srgbClr val="000000"/>
              </a:solidFill>
              <a:prstDash val="solid"/>
              <a:round/>
              <a:headEnd type="none" w="med" len="med"/>
              <a:tailEnd type="triangle" w="med" len="med"/>
            </a:ln>
          </p:spPr>
        </p:cxnSp>
        <p:sp>
          <p:nvSpPr>
            <p:cNvPr id="805" name="Google Shape;805;p53"/>
            <p:cNvSpPr txBox="1"/>
            <p:nvPr/>
          </p:nvSpPr>
          <p:spPr>
            <a:xfrm>
              <a:off x="3313" y="3891"/>
              <a:ext cx="499"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z</a:t>
              </a:r>
              <a:endParaRPr sz="2400">
                <a:solidFill>
                  <a:schemeClr val="dk1"/>
                </a:solidFill>
                <a:latin typeface="Calibri"/>
                <a:ea typeface="Calibri"/>
                <a:cs typeface="Calibri"/>
                <a:sym typeface="Calibri"/>
              </a:endParaRPr>
            </a:p>
          </p:txBody>
        </p:sp>
        <p:grpSp>
          <p:nvGrpSpPr>
            <p:cNvPr id="806" name="Google Shape;806;p53"/>
            <p:cNvGrpSpPr/>
            <p:nvPr/>
          </p:nvGrpSpPr>
          <p:grpSpPr>
            <a:xfrm>
              <a:off x="1362" y="2833"/>
              <a:ext cx="1905" cy="1054"/>
              <a:chOff x="2154" y="3049"/>
              <a:chExt cx="1785" cy="920"/>
            </a:xfrm>
          </p:grpSpPr>
          <p:sp>
            <p:nvSpPr>
              <p:cNvPr id="807" name="Google Shape;807;p53"/>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8" name="Google Shape;808;p53"/>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809" name="Google Shape;809;p53"/>
            <p:cNvCxnSpPr/>
            <p:nvPr/>
          </p:nvCxnSpPr>
          <p:spPr>
            <a:xfrm>
              <a:off x="2315" y="2847"/>
              <a:ext cx="1" cy="1066"/>
            </a:xfrm>
            <a:prstGeom prst="straightConnector1">
              <a:avLst/>
            </a:prstGeom>
            <a:noFill/>
            <a:ln w="12700" cap="flat" cmpd="sng">
              <a:solidFill>
                <a:srgbClr val="000000"/>
              </a:solidFill>
              <a:prstDash val="dash"/>
              <a:round/>
              <a:headEnd type="none" w="med" len="med"/>
              <a:tailEnd type="none" w="med" len="med"/>
            </a:ln>
          </p:spPr>
        </p:cxnSp>
        <p:sp>
          <p:nvSpPr>
            <p:cNvPr id="810" name="Google Shape;810;p53"/>
            <p:cNvSpPr txBox="1"/>
            <p:nvPr/>
          </p:nvSpPr>
          <p:spPr>
            <a:xfrm>
              <a:off x="2174" y="3843"/>
              <a:ext cx="295" cy="276"/>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Noto Sans Symbols"/>
                  <a:ea typeface="Noto Sans Symbols"/>
                  <a:cs typeface="Noto Sans Symbols"/>
                  <a:sym typeface="Noto Sans Symbols"/>
                </a:rPr>
                <a:t>0</a:t>
              </a:r>
              <a:endParaRPr sz="2400">
                <a:solidFill>
                  <a:schemeClr val="dk1"/>
                </a:solidFill>
                <a:latin typeface="Arial"/>
                <a:ea typeface="Arial"/>
                <a:cs typeface="Arial"/>
                <a:sym typeface="Arial"/>
              </a:endParaRPr>
            </a:p>
          </p:txBody>
        </p:sp>
        <p:sp>
          <p:nvSpPr>
            <p:cNvPr id="811" name="Google Shape;811;p53"/>
            <p:cNvSpPr/>
            <p:nvPr/>
          </p:nvSpPr>
          <p:spPr>
            <a:xfrm>
              <a:off x="2443" y="2542"/>
              <a:ext cx="1248" cy="286"/>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1"/>
                  </a:solidFill>
                  <a:latin typeface="Calibri"/>
                  <a:ea typeface="Calibri"/>
                  <a:cs typeface="Calibri"/>
                  <a:sym typeface="Calibri"/>
                </a:rPr>
                <a:t>N(0,1)</a:t>
              </a:r>
              <a:endParaRPr/>
            </a:p>
          </p:txBody>
        </p:sp>
        <p:sp>
          <p:nvSpPr>
            <p:cNvPr id="812" name="Google Shape;812;p53"/>
            <p:cNvSpPr txBox="1"/>
            <p:nvPr/>
          </p:nvSpPr>
          <p:spPr>
            <a:xfrm>
              <a:off x="2515" y="3891"/>
              <a:ext cx="499" cy="31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fr-FR" sz="2400" i="1">
                  <a:solidFill>
                    <a:schemeClr val="dk1"/>
                  </a:solidFill>
                  <a:latin typeface="Calibri"/>
                  <a:ea typeface="Calibri"/>
                  <a:cs typeface="Calibri"/>
                  <a:sym typeface="Calibri"/>
                </a:rPr>
                <a:t>z</a:t>
              </a:r>
              <a:r>
                <a:rPr lang="fr-FR" sz="2400" i="1" baseline="-25000">
                  <a:solidFill>
                    <a:schemeClr val="dk1"/>
                  </a:solidFill>
                  <a:latin typeface="Calibri"/>
                  <a:ea typeface="Calibri"/>
                  <a:cs typeface="Calibri"/>
                  <a:sym typeface="Calibri"/>
                </a:rPr>
                <a:t>1</a:t>
              </a:r>
              <a:endParaRPr/>
            </a:p>
          </p:txBody>
        </p:sp>
        <p:cxnSp>
          <p:nvCxnSpPr>
            <p:cNvPr id="813" name="Google Shape;813;p53"/>
            <p:cNvCxnSpPr/>
            <p:nvPr/>
          </p:nvCxnSpPr>
          <p:spPr>
            <a:xfrm>
              <a:off x="2784" y="2432"/>
              <a:ext cx="1528" cy="312"/>
            </a:xfrm>
            <a:prstGeom prst="straightConnector1">
              <a:avLst/>
            </a:prstGeom>
            <a:noFill/>
            <a:ln w="19050" cap="flat" cmpd="sng">
              <a:solidFill>
                <a:srgbClr val="CC6600"/>
              </a:solidFill>
              <a:prstDash val="dash"/>
              <a:round/>
              <a:headEnd type="none" w="med" len="med"/>
              <a:tailEnd type="triangle" w="med" len="med"/>
            </a:ln>
          </p:spPr>
        </p:cxnSp>
        <p:cxnSp>
          <p:nvCxnSpPr>
            <p:cNvPr id="814" name="Google Shape;814;p53"/>
            <p:cNvCxnSpPr/>
            <p:nvPr/>
          </p:nvCxnSpPr>
          <p:spPr>
            <a:xfrm flipH="1">
              <a:off x="2696" y="2992"/>
              <a:ext cx="1208" cy="1008"/>
            </a:xfrm>
            <a:prstGeom prst="straightConnector1">
              <a:avLst/>
            </a:prstGeom>
            <a:noFill/>
            <a:ln w="19050" cap="flat" cmpd="sng">
              <a:solidFill>
                <a:srgbClr val="CC6600"/>
              </a:solidFill>
              <a:prstDash val="dash"/>
              <a:round/>
              <a:headEnd type="none" w="med" len="med"/>
              <a:tailEnd type="triangle" w="med" len="med"/>
            </a:ln>
          </p:spPr>
        </p:cxnSp>
        <p:sp>
          <p:nvSpPr>
            <p:cNvPr id="815" name="Google Shape;815;p53"/>
            <p:cNvSpPr txBox="1"/>
            <p:nvPr/>
          </p:nvSpPr>
          <p:spPr>
            <a:xfrm>
              <a:off x="960" y="2912"/>
              <a:ext cx="1120" cy="5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E(Z) = 0</a:t>
              </a:r>
              <a:endParaRPr/>
            </a:p>
            <a:p>
              <a:pPr marL="0" marR="0" lvl="0" indent="0" algn="l" rtl="0">
                <a:spcBef>
                  <a:spcPts val="0"/>
                </a:spcBef>
                <a:spcAft>
                  <a:spcPts val="0"/>
                </a:spcAft>
                <a:buNone/>
              </a:pPr>
              <a:r>
                <a:rPr lang="fr-FR" sz="2400" i="1">
                  <a:solidFill>
                    <a:schemeClr val="dk1"/>
                  </a:solidFill>
                  <a:latin typeface="Calibri"/>
                  <a:ea typeface="Calibri"/>
                  <a:cs typeface="Calibri"/>
                  <a:sym typeface="Calibri"/>
                </a:rPr>
                <a:t>Var(Z) = 1</a:t>
              </a:r>
              <a:endParaRPr sz="2400" i="1" baseline="30000">
                <a:solidFill>
                  <a:schemeClr val="dk1"/>
                </a:solidFill>
                <a:latin typeface="Calibri"/>
                <a:ea typeface="Calibri"/>
                <a:cs typeface="Calibri"/>
                <a:sym typeface="Calibri"/>
              </a:endParaRPr>
            </a:p>
          </p:txBody>
        </p:sp>
      </p:grpSp>
      <p:sp>
        <p:nvSpPr>
          <p:cNvPr id="816" name="Google Shape;816;p53"/>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De la loi normale vers la loi normale centrée réduite </a:t>
            </a:r>
            <a:endParaRPr sz="2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54"/>
          <p:cNvSpPr txBox="1">
            <a:spLocks noGrp="1"/>
          </p:cNvSpPr>
          <p:nvPr>
            <p:ph type="body" idx="1"/>
          </p:nvPr>
        </p:nvSpPr>
        <p:spPr>
          <a:xfrm>
            <a:off x="880533" y="1264243"/>
            <a:ext cx="6636298" cy="3092963"/>
          </a:xfrm>
          <a:prstGeom prst="rect">
            <a:avLst/>
          </a:prstGeom>
          <a:blipFill rotWithShape="1">
            <a:blip r:embed="rId3">
              <a:alphaModFix/>
            </a:blip>
            <a:stretch>
              <a:fillRect l="-2754" t="-2361" r="-3211"/>
            </a:stretch>
          </a:blipFill>
          <a:ln>
            <a:noFill/>
          </a:ln>
        </p:spPr>
        <p:txBody>
          <a:bodyPr spcFirstLastPara="1" wrap="square" lIns="0" tIns="0" rIns="0" bIns="0" anchor="t" anchorCtr="0">
            <a:spAutoFit/>
          </a:bodyPr>
          <a:lstStyle/>
          <a:p>
            <a:pPr marL="0" lvl="0" indent="0" algn="l" rtl="0">
              <a:spcBef>
                <a:spcPts val="0"/>
              </a:spcBef>
              <a:spcAft>
                <a:spcPts val="0"/>
              </a:spcAft>
              <a:buNone/>
            </a:pPr>
            <a:r>
              <a:rPr lang="fr-FR"/>
              <a:t> </a:t>
            </a:r>
            <a:endParaRPr/>
          </a:p>
        </p:txBody>
      </p:sp>
      <p:sp>
        <p:nvSpPr>
          <p:cNvPr id="822" name="Google Shape;822;p54"/>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823" name="Google Shape;823;p54"/>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Fonction de répartition de la loi normale centrée réduite</a:t>
            </a:r>
            <a:endParaRPr sz="2800"/>
          </a:p>
        </p:txBody>
      </p:sp>
      <p:pic>
        <p:nvPicPr>
          <p:cNvPr id="824" name="Google Shape;824;p54"/>
          <p:cNvPicPr preferRelativeResize="0"/>
          <p:nvPr/>
        </p:nvPicPr>
        <p:blipFill rotWithShape="1">
          <a:blip r:embed="rId4">
            <a:alphaModFix/>
          </a:blip>
          <a:srcRect/>
          <a:stretch/>
        </p:blipFill>
        <p:spPr>
          <a:xfrm>
            <a:off x="8001000" y="1290202"/>
            <a:ext cx="4042791" cy="3434198"/>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55"/>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830" name="Google Shape;830;p55"/>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Fonction de répartition de la loi normale centrée réduite</a:t>
            </a:r>
            <a:endParaRPr sz="2800"/>
          </a:p>
        </p:txBody>
      </p:sp>
      <p:cxnSp>
        <p:nvCxnSpPr>
          <p:cNvPr id="831" name="Google Shape;831;p55"/>
          <p:cNvCxnSpPr/>
          <p:nvPr/>
        </p:nvCxnSpPr>
        <p:spPr>
          <a:xfrm rot="10800000" flipH="1">
            <a:off x="4094535" y="3657600"/>
            <a:ext cx="2001465" cy="1482345"/>
          </a:xfrm>
          <a:prstGeom prst="straightConnector1">
            <a:avLst/>
          </a:prstGeom>
          <a:noFill/>
          <a:ln w="28575" cap="flat" cmpd="sng">
            <a:solidFill>
              <a:srgbClr val="CC6600"/>
            </a:solidFill>
            <a:prstDash val="dash"/>
            <a:round/>
            <a:headEnd type="none" w="med" len="med"/>
            <a:tailEnd type="triangle" w="med" len="med"/>
          </a:ln>
        </p:spPr>
      </p:cxnSp>
      <p:grpSp>
        <p:nvGrpSpPr>
          <p:cNvPr id="832" name="Google Shape;832;p55"/>
          <p:cNvGrpSpPr/>
          <p:nvPr/>
        </p:nvGrpSpPr>
        <p:grpSpPr>
          <a:xfrm>
            <a:off x="3336637" y="2238941"/>
            <a:ext cx="4876800" cy="3105241"/>
            <a:chOff x="1607" y="1978"/>
            <a:chExt cx="2545" cy="1414"/>
          </a:xfrm>
        </p:grpSpPr>
        <p:cxnSp>
          <p:nvCxnSpPr>
            <p:cNvPr id="833" name="Google Shape;833;p55"/>
            <p:cNvCxnSpPr/>
            <p:nvPr/>
          </p:nvCxnSpPr>
          <p:spPr>
            <a:xfrm>
              <a:off x="2898" y="2006"/>
              <a:ext cx="0" cy="1018"/>
            </a:xfrm>
            <a:prstGeom prst="straightConnector1">
              <a:avLst/>
            </a:prstGeom>
            <a:noFill/>
            <a:ln w="19050" cap="flat" cmpd="sng">
              <a:solidFill>
                <a:schemeClr val="dk2"/>
              </a:solidFill>
              <a:prstDash val="dash"/>
              <a:round/>
              <a:headEnd type="none" w="med" len="med"/>
              <a:tailEnd type="none" w="med" len="med"/>
            </a:ln>
          </p:spPr>
        </p:cxnSp>
        <p:cxnSp>
          <p:nvCxnSpPr>
            <p:cNvPr id="834" name="Google Shape;834;p55"/>
            <p:cNvCxnSpPr/>
            <p:nvPr/>
          </p:nvCxnSpPr>
          <p:spPr>
            <a:xfrm>
              <a:off x="3362" y="2673"/>
              <a:ext cx="0" cy="356"/>
            </a:xfrm>
            <a:prstGeom prst="straightConnector1">
              <a:avLst/>
            </a:prstGeom>
            <a:noFill/>
            <a:ln w="19050" cap="flat" cmpd="sng">
              <a:solidFill>
                <a:schemeClr val="dk2"/>
              </a:solidFill>
              <a:prstDash val="solid"/>
              <a:round/>
              <a:headEnd type="none" w="med" len="med"/>
              <a:tailEnd type="none" w="med" len="med"/>
            </a:ln>
          </p:spPr>
        </p:cxnSp>
        <p:cxnSp>
          <p:nvCxnSpPr>
            <p:cNvPr id="835" name="Google Shape;835;p55"/>
            <p:cNvCxnSpPr/>
            <p:nvPr/>
          </p:nvCxnSpPr>
          <p:spPr>
            <a:xfrm flipH="1">
              <a:off x="2899" y="2452"/>
              <a:ext cx="359" cy="191"/>
            </a:xfrm>
            <a:prstGeom prst="straightConnector1">
              <a:avLst/>
            </a:prstGeom>
            <a:noFill/>
            <a:ln w="25400" cap="flat" cmpd="sng">
              <a:solidFill>
                <a:schemeClr val="dk2"/>
              </a:solidFill>
              <a:prstDash val="solid"/>
              <a:round/>
              <a:headEnd type="none" w="med" len="med"/>
              <a:tailEnd type="none" w="med" len="med"/>
            </a:ln>
          </p:spPr>
        </p:cxnSp>
        <p:cxnSp>
          <p:nvCxnSpPr>
            <p:cNvPr id="836" name="Google Shape;836;p55"/>
            <p:cNvCxnSpPr/>
            <p:nvPr/>
          </p:nvCxnSpPr>
          <p:spPr>
            <a:xfrm flipH="1">
              <a:off x="2901" y="2096"/>
              <a:ext cx="150" cy="95"/>
            </a:xfrm>
            <a:prstGeom prst="straightConnector1">
              <a:avLst/>
            </a:prstGeom>
            <a:noFill/>
            <a:ln w="25400" cap="flat" cmpd="sng">
              <a:solidFill>
                <a:schemeClr val="dk2"/>
              </a:solidFill>
              <a:prstDash val="solid"/>
              <a:round/>
              <a:headEnd type="none" w="med" len="med"/>
              <a:tailEnd type="none" w="med" len="med"/>
            </a:ln>
          </p:spPr>
        </p:cxnSp>
        <p:cxnSp>
          <p:nvCxnSpPr>
            <p:cNvPr id="837" name="Google Shape;837;p55"/>
            <p:cNvCxnSpPr/>
            <p:nvPr/>
          </p:nvCxnSpPr>
          <p:spPr>
            <a:xfrm flipH="1">
              <a:off x="2913" y="2758"/>
              <a:ext cx="441" cy="233"/>
            </a:xfrm>
            <a:prstGeom prst="straightConnector1">
              <a:avLst/>
            </a:prstGeom>
            <a:noFill/>
            <a:ln w="25400" cap="flat" cmpd="sng">
              <a:solidFill>
                <a:schemeClr val="dk2"/>
              </a:solidFill>
              <a:prstDash val="solid"/>
              <a:round/>
              <a:headEnd type="none" w="med" len="med"/>
              <a:tailEnd type="none" w="med" len="med"/>
            </a:ln>
          </p:spPr>
        </p:cxnSp>
        <p:cxnSp>
          <p:nvCxnSpPr>
            <p:cNvPr id="838" name="Google Shape;838;p55"/>
            <p:cNvCxnSpPr/>
            <p:nvPr/>
          </p:nvCxnSpPr>
          <p:spPr>
            <a:xfrm flipH="1">
              <a:off x="2898" y="2661"/>
              <a:ext cx="454" cy="218"/>
            </a:xfrm>
            <a:prstGeom prst="straightConnector1">
              <a:avLst/>
            </a:prstGeom>
            <a:noFill/>
            <a:ln w="25400" cap="flat" cmpd="sng">
              <a:solidFill>
                <a:schemeClr val="dk2"/>
              </a:solidFill>
              <a:prstDash val="solid"/>
              <a:round/>
              <a:headEnd type="none" w="med" len="med"/>
              <a:tailEnd type="none" w="med" len="med"/>
            </a:ln>
          </p:spPr>
        </p:cxnSp>
        <p:cxnSp>
          <p:nvCxnSpPr>
            <p:cNvPr id="839" name="Google Shape;839;p55"/>
            <p:cNvCxnSpPr/>
            <p:nvPr/>
          </p:nvCxnSpPr>
          <p:spPr>
            <a:xfrm flipH="1">
              <a:off x="2899" y="2260"/>
              <a:ext cx="274" cy="160"/>
            </a:xfrm>
            <a:prstGeom prst="straightConnector1">
              <a:avLst/>
            </a:prstGeom>
            <a:noFill/>
            <a:ln w="25400" cap="flat" cmpd="sng">
              <a:solidFill>
                <a:schemeClr val="dk2"/>
              </a:solidFill>
              <a:prstDash val="solid"/>
              <a:round/>
              <a:headEnd type="none" w="med" len="med"/>
              <a:tailEnd type="none" w="med" len="med"/>
            </a:ln>
          </p:spPr>
        </p:cxnSp>
        <p:cxnSp>
          <p:nvCxnSpPr>
            <p:cNvPr id="840" name="Google Shape;840;p55"/>
            <p:cNvCxnSpPr/>
            <p:nvPr/>
          </p:nvCxnSpPr>
          <p:spPr>
            <a:xfrm flipH="1">
              <a:off x="3063" y="2872"/>
              <a:ext cx="302" cy="157"/>
            </a:xfrm>
            <a:prstGeom prst="straightConnector1">
              <a:avLst/>
            </a:prstGeom>
            <a:noFill/>
            <a:ln w="25400" cap="flat" cmpd="sng">
              <a:solidFill>
                <a:schemeClr val="dk2"/>
              </a:solidFill>
              <a:prstDash val="solid"/>
              <a:round/>
              <a:headEnd type="none" w="med" len="med"/>
              <a:tailEnd type="none" w="med" len="med"/>
            </a:ln>
          </p:spPr>
        </p:cxnSp>
        <p:cxnSp>
          <p:nvCxnSpPr>
            <p:cNvPr id="841" name="Google Shape;841;p55"/>
            <p:cNvCxnSpPr/>
            <p:nvPr/>
          </p:nvCxnSpPr>
          <p:spPr>
            <a:xfrm flipH="1">
              <a:off x="2901" y="2168"/>
              <a:ext cx="222" cy="139"/>
            </a:xfrm>
            <a:prstGeom prst="straightConnector1">
              <a:avLst/>
            </a:prstGeom>
            <a:noFill/>
            <a:ln w="25400" cap="flat" cmpd="sng">
              <a:solidFill>
                <a:schemeClr val="dk2"/>
              </a:solidFill>
              <a:prstDash val="solid"/>
              <a:round/>
              <a:headEnd type="none" w="med" len="med"/>
              <a:tailEnd type="none" w="med" len="med"/>
            </a:ln>
          </p:spPr>
        </p:cxnSp>
        <p:cxnSp>
          <p:nvCxnSpPr>
            <p:cNvPr id="842" name="Google Shape;842;p55"/>
            <p:cNvCxnSpPr/>
            <p:nvPr/>
          </p:nvCxnSpPr>
          <p:spPr>
            <a:xfrm flipH="1">
              <a:off x="2907" y="2364"/>
              <a:ext cx="307" cy="167"/>
            </a:xfrm>
            <a:prstGeom prst="straightConnector1">
              <a:avLst/>
            </a:prstGeom>
            <a:noFill/>
            <a:ln w="25400" cap="flat" cmpd="sng">
              <a:solidFill>
                <a:schemeClr val="dk2"/>
              </a:solidFill>
              <a:prstDash val="solid"/>
              <a:round/>
              <a:headEnd type="none" w="med" len="med"/>
              <a:tailEnd type="none" w="med" len="med"/>
            </a:ln>
          </p:spPr>
        </p:cxnSp>
        <p:cxnSp>
          <p:nvCxnSpPr>
            <p:cNvPr id="843" name="Google Shape;843;p55"/>
            <p:cNvCxnSpPr/>
            <p:nvPr/>
          </p:nvCxnSpPr>
          <p:spPr>
            <a:xfrm flipH="1">
              <a:off x="2902" y="2545"/>
              <a:ext cx="406" cy="210"/>
            </a:xfrm>
            <a:prstGeom prst="straightConnector1">
              <a:avLst/>
            </a:prstGeom>
            <a:noFill/>
            <a:ln w="25400" cap="flat" cmpd="sng">
              <a:solidFill>
                <a:schemeClr val="dk2"/>
              </a:solidFill>
              <a:prstDash val="solid"/>
              <a:round/>
              <a:headEnd type="none" w="med" len="med"/>
              <a:tailEnd type="none" w="med" len="med"/>
            </a:ln>
          </p:spPr>
        </p:cxnSp>
        <p:cxnSp>
          <p:nvCxnSpPr>
            <p:cNvPr id="844" name="Google Shape;844;p55"/>
            <p:cNvCxnSpPr/>
            <p:nvPr/>
          </p:nvCxnSpPr>
          <p:spPr>
            <a:xfrm flipH="1">
              <a:off x="3287" y="2984"/>
              <a:ext cx="78" cy="41"/>
            </a:xfrm>
            <a:prstGeom prst="straightConnector1">
              <a:avLst/>
            </a:prstGeom>
            <a:noFill/>
            <a:ln w="25400" cap="flat" cmpd="sng">
              <a:solidFill>
                <a:schemeClr val="dk2"/>
              </a:solidFill>
              <a:prstDash val="solid"/>
              <a:round/>
              <a:headEnd type="none" w="med" len="med"/>
              <a:tailEnd type="none" w="med" len="med"/>
            </a:ln>
          </p:spPr>
        </p:cxnSp>
        <p:cxnSp>
          <p:nvCxnSpPr>
            <p:cNvPr id="845" name="Google Shape;845;p55"/>
            <p:cNvCxnSpPr/>
            <p:nvPr/>
          </p:nvCxnSpPr>
          <p:spPr>
            <a:xfrm>
              <a:off x="1607" y="3033"/>
              <a:ext cx="2545" cy="0"/>
            </a:xfrm>
            <a:prstGeom prst="straightConnector1">
              <a:avLst/>
            </a:prstGeom>
            <a:noFill/>
            <a:ln w="19050" cap="flat" cmpd="sng">
              <a:solidFill>
                <a:schemeClr val="dk1"/>
              </a:solidFill>
              <a:prstDash val="solid"/>
              <a:round/>
              <a:headEnd type="none" w="med" len="med"/>
              <a:tailEnd type="triangle" w="med" len="med"/>
            </a:ln>
          </p:spPr>
        </p:cxnSp>
        <p:sp>
          <p:nvSpPr>
            <p:cNvPr id="846" name="Google Shape;846;p55"/>
            <p:cNvSpPr/>
            <p:nvPr/>
          </p:nvSpPr>
          <p:spPr>
            <a:xfrm>
              <a:off x="3950" y="3183"/>
              <a:ext cx="202" cy="209"/>
            </a:xfrm>
            <a:prstGeom prst="rect">
              <a:avLst/>
            </a:prstGeom>
            <a:blipFill rotWithShape="1">
              <a:blip r:embed="rId3">
                <a:alphaModFix/>
              </a:blip>
              <a:stretch>
                <a:fillRect l="-31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847" name="Google Shape;847;p55"/>
            <p:cNvSpPr/>
            <p:nvPr/>
          </p:nvSpPr>
          <p:spPr>
            <a:xfrm>
              <a:off x="2788" y="3040"/>
              <a:ext cx="46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2"/>
                  </a:solidFill>
                  <a:latin typeface="Calibri"/>
                  <a:ea typeface="Calibri"/>
                  <a:cs typeface="Calibri"/>
                  <a:sym typeface="Calibri"/>
                </a:rPr>
                <a:t>0</a:t>
              </a:r>
              <a:endParaRPr/>
            </a:p>
          </p:txBody>
        </p:sp>
        <p:sp>
          <p:nvSpPr>
            <p:cNvPr id="848" name="Google Shape;848;p55"/>
            <p:cNvSpPr/>
            <p:nvPr/>
          </p:nvSpPr>
          <p:spPr>
            <a:xfrm>
              <a:off x="3293" y="3007"/>
              <a:ext cx="159" cy="209"/>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sz="2400" i="1" baseline="-25000">
                <a:solidFill>
                  <a:schemeClr val="dk1"/>
                </a:solidFill>
                <a:latin typeface="Calibri"/>
                <a:ea typeface="Calibri"/>
                <a:cs typeface="Calibri"/>
                <a:sym typeface="Calibri"/>
              </a:endParaRPr>
            </a:p>
          </p:txBody>
        </p:sp>
        <p:grpSp>
          <p:nvGrpSpPr>
            <p:cNvPr id="849" name="Google Shape;849;p55"/>
            <p:cNvGrpSpPr/>
            <p:nvPr/>
          </p:nvGrpSpPr>
          <p:grpSpPr>
            <a:xfrm>
              <a:off x="1944" y="1978"/>
              <a:ext cx="1905" cy="1054"/>
              <a:chOff x="2154" y="3049"/>
              <a:chExt cx="1785" cy="920"/>
            </a:xfrm>
          </p:grpSpPr>
          <p:sp>
            <p:nvSpPr>
              <p:cNvPr id="850" name="Google Shape;850;p55"/>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55"/>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852" name="Google Shape;852;p55"/>
            <p:cNvCxnSpPr/>
            <p:nvPr/>
          </p:nvCxnSpPr>
          <p:spPr>
            <a:xfrm flipH="1">
              <a:off x="2898" y="2023"/>
              <a:ext cx="78" cy="41"/>
            </a:xfrm>
            <a:prstGeom prst="straightConnector1">
              <a:avLst/>
            </a:prstGeom>
            <a:noFill/>
            <a:ln w="25400" cap="flat" cmpd="sng">
              <a:solidFill>
                <a:schemeClr val="dk2"/>
              </a:solidFill>
              <a:prstDash val="solid"/>
              <a:round/>
              <a:headEnd type="none" w="med" len="med"/>
              <a:tailEnd type="none" w="med" len="med"/>
            </a:ln>
          </p:spPr>
        </p:cxnSp>
      </p:grpSp>
      <p:sp>
        <p:nvSpPr>
          <p:cNvPr id="853" name="Google Shape;853;p55"/>
          <p:cNvSpPr/>
          <p:nvPr/>
        </p:nvSpPr>
        <p:spPr>
          <a:xfrm>
            <a:off x="2286679" y="5199242"/>
            <a:ext cx="3313023" cy="369332"/>
          </a:xfrm>
          <a:prstGeom prst="rect">
            <a:avLst/>
          </a:prstGeom>
          <a:blipFill rotWithShape="1">
            <a:blip r:embed="rId4">
              <a:alphaModFix/>
            </a:blip>
            <a:stretch>
              <a:fillRect b="-66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854" name="Google Shape;854;p55"/>
          <p:cNvSpPr txBox="1"/>
          <p:nvPr/>
        </p:nvSpPr>
        <p:spPr>
          <a:xfrm>
            <a:off x="2412094" y="5842126"/>
            <a:ext cx="8179706" cy="923330"/>
          </a:xfrm>
          <a:prstGeom prst="rect">
            <a:avLst/>
          </a:prstGeom>
          <a:blipFill rotWithShape="1">
            <a:blip r:embed="rId5">
              <a:alphaModFix/>
            </a:blip>
            <a:stretch>
              <a:fillRect l="-669" t="-3288" b="-921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56"/>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864" name="Google Shape;864;p56"/>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Loi normale centrée réduite (symétrie) </a:t>
            </a:r>
            <a:endParaRPr sz="2800"/>
          </a:p>
        </p:txBody>
      </p:sp>
      <p:sp>
        <p:nvSpPr>
          <p:cNvPr id="865" name="Google Shape;865;p56"/>
          <p:cNvSpPr txBox="1"/>
          <p:nvPr/>
        </p:nvSpPr>
        <p:spPr>
          <a:xfrm>
            <a:off x="1981200" y="1615397"/>
            <a:ext cx="8229600" cy="738664"/>
          </a:xfrm>
          <a:prstGeom prst="rect">
            <a:avLst/>
          </a:prstGeom>
          <a:blipFill rotWithShape="1">
            <a:blip r:embed="rId3">
              <a:alphaModFix/>
            </a:blip>
            <a:stretch>
              <a:fillRect l="-2221" t="-13222" r="-1554" b="-2396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866" name="Google Shape;866;p56"/>
          <p:cNvGrpSpPr/>
          <p:nvPr/>
        </p:nvGrpSpPr>
        <p:grpSpPr>
          <a:xfrm>
            <a:off x="2209800" y="3152183"/>
            <a:ext cx="8259763" cy="2703513"/>
            <a:chOff x="272" y="1860"/>
            <a:chExt cx="5203" cy="1703"/>
          </a:xfrm>
        </p:grpSpPr>
        <p:cxnSp>
          <p:nvCxnSpPr>
            <p:cNvPr id="867" name="Google Shape;867;p56"/>
            <p:cNvCxnSpPr/>
            <p:nvPr/>
          </p:nvCxnSpPr>
          <p:spPr>
            <a:xfrm>
              <a:off x="2930" y="3243"/>
              <a:ext cx="2545" cy="0"/>
            </a:xfrm>
            <a:prstGeom prst="straightConnector1">
              <a:avLst/>
            </a:prstGeom>
            <a:noFill/>
            <a:ln w="25400" cap="flat" cmpd="sng">
              <a:solidFill>
                <a:schemeClr val="dk1"/>
              </a:solidFill>
              <a:prstDash val="solid"/>
              <a:round/>
              <a:headEnd type="none" w="med" len="med"/>
              <a:tailEnd type="triangle" w="med" len="med"/>
            </a:ln>
          </p:spPr>
        </p:cxnSp>
        <p:sp>
          <p:nvSpPr>
            <p:cNvPr id="868" name="Google Shape;868;p56"/>
            <p:cNvSpPr/>
            <p:nvPr/>
          </p:nvSpPr>
          <p:spPr>
            <a:xfrm>
              <a:off x="5231" y="3253"/>
              <a:ext cx="202"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869" name="Google Shape;869;p56"/>
            <p:cNvSpPr/>
            <p:nvPr/>
          </p:nvSpPr>
          <p:spPr>
            <a:xfrm>
              <a:off x="4111" y="3250"/>
              <a:ext cx="46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2"/>
                  </a:solidFill>
                  <a:latin typeface="Calibri"/>
                  <a:ea typeface="Calibri"/>
                  <a:cs typeface="Calibri"/>
                  <a:sym typeface="Calibri"/>
                </a:rPr>
                <a:t>0</a:t>
              </a:r>
              <a:endParaRPr/>
            </a:p>
          </p:txBody>
        </p:sp>
        <p:sp>
          <p:nvSpPr>
            <p:cNvPr id="870" name="Google Shape;870;p56"/>
            <p:cNvSpPr/>
            <p:nvPr/>
          </p:nvSpPr>
          <p:spPr>
            <a:xfrm>
              <a:off x="4557" y="3188"/>
              <a:ext cx="342" cy="289"/>
            </a:xfrm>
            <a:prstGeom prst="rect">
              <a:avLst/>
            </a:prstGeom>
            <a:noFill/>
            <a:ln>
              <a:noFill/>
            </a:ln>
          </p:spPr>
          <p:txBody>
            <a:bodyPr spcFirstLastPara="1" wrap="square" lIns="90475" tIns="44450" rIns="90475" bIns="44450" anchor="t" anchorCtr="0">
              <a:spAutoFit/>
            </a:bodyPr>
            <a:lstStyle/>
            <a:p>
              <a:pPr lvl="0"/>
              <a:r>
                <a:rPr lang="fr-FR" sz="2400" i="1" dirty="0">
                  <a:solidFill>
                    <a:schemeClr val="dk1"/>
                  </a:solidFill>
                  <a:latin typeface="Calibri"/>
                  <a:ea typeface="Calibri"/>
                  <a:cs typeface="Calibri"/>
                  <a:sym typeface="Calibri"/>
                </a:rPr>
                <a:t>z</a:t>
              </a:r>
              <a:r>
                <a:rPr lang="fr-FR" sz="2400" i="1" baseline="-25000" dirty="0">
                  <a:solidFill>
                    <a:schemeClr val="dk1"/>
                  </a:solidFill>
                  <a:latin typeface="Calibri"/>
                  <a:ea typeface="Calibri"/>
                  <a:cs typeface="Calibri"/>
                  <a:sym typeface="Calibri"/>
                </a:rPr>
                <a:t>1</a:t>
              </a:r>
              <a:endParaRPr dirty="0"/>
            </a:p>
          </p:txBody>
        </p:sp>
        <p:cxnSp>
          <p:nvCxnSpPr>
            <p:cNvPr id="871" name="Google Shape;871;p56"/>
            <p:cNvCxnSpPr/>
            <p:nvPr/>
          </p:nvCxnSpPr>
          <p:spPr>
            <a:xfrm rot="10800000">
              <a:off x="272" y="3243"/>
              <a:ext cx="2545" cy="0"/>
            </a:xfrm>
            <a:prstGeom prst="straightConnector1">
              <a:avLst/>
            </a:prstGeom>
            <a:noFill/>
            <a:ln w="25400" cap="flat" cmpd="sng">
              <a:solidFill>
                <a:schemeClr val="dk1"/>
              </a:solidFill>
              <a:prstDash val="solid"/>
              <a:round/>
              <a:headEnd type="triangle" w="med" len="med"/>
              <a:tailEnd type="none" w="med" len="med"/>
            </a:ln>
          </p:spPr>
        </p:cxnSp>
        <p:sp>
          <p:nvSpPr>
            <p:cNvPr id="872" name="Google Shape;872;p56"/>
            <p:cNvSpPr/>
            <p:nvPr/>
          </p:nvSpPr>
          <p:spPr>
            <a:xfrm flipH="1">
              <a:off x="1270" y="3250"/>
              <a:ext cx="468" cy="286"/>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2"/>
                  </a:solidFill>
                  <a:latin typeface="Calibri"/>
                  <a:ea typeface="Calibri"/>
                  <a:cs typeface="Calibri"/>
                  <a:sym typeface="Calibri"/>
                </a:rPr>
                <a:t>0</a:t>
              </a:r>
              <a:endParaRPr/>
            </a:p>
          </p:txBody>
        </p:sp>
        <p:sp>
          <p:nvSpPr>
            <p:cNvPr id="873" name="Google Shape;873;p56"/>
            <p:cNvSpPr/>
            <p:nvPr/>
          </p:nvSpPr>
          <p:spPr>
            <a:xfrm flipH="1">
              <a:off x="896" y="3182"/>
              <a:ext cx="317"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dirty="0">
                  <a:solidFill>
                    <a:schemeClr val="dk1"/>
                  </a:solidFill>
                  <a:latin typeface="Calibri"/>
                  <a:ea typeface="Calibri"/>
                  <a:cs typeface="Calibri"/>
                  <a:sym typeface="Calibri"/>
                </a:rPr>
                <a:t>-z</a:t>
              </a:r>
              <a:r>
                <a:rPr lang="fr-FR" sz="2400" i="1" baseline="-25000" dirty="0">
                  <a:solidFill>
                    <a:schemeClr val="dk1"/>
                  </a:solidFill>
                  <a:latin typeface="Calibri"/>
                  <a:ea typeface="Calibri"/>
                  <a:cs typeface="Calibri"/>
                  <a:sym typeface="Calibri"/>
                </a:rPr>
                <a:t>1</a:t>
              </a:r>
              <a:endParaRPr dirty="0"/>
            </a:p>
          </p:txBody>
        </p:sp>
        <p:sp>
          <p:nvSpPr>
            <p:cNvPr id="874" name="Google Shape;874;p56"/>
            <p:cNvSpPr/>
            <p:nvPr/>
          </p:nvSpPr>
          <p:spPr>
            <a:xfrm flipH="1">
              <a:off x="2588" y="3277"/>
              <a:ext cx="202"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cxnSp>
          <p:nvCxnSpPr>
            <p:cNvPr id="875" name="Google Shape;875;p56"/>
            <p:cNvCxnSpPr/>
            <p:nvPr/>
          </p:nvCxnSpPr>
          <p:spPr>
            <a:xfrm>
              <a:off x="3726" y="1860"/>
              <a:ext cx="487" cy="592"/>
            </a:xfrm>
            <a:prstGeom prst="straightConnector1">
              <a:avLst/>
            </a:prstGeom>
            <a:noFill/>
            <a:ln w="28575" cap="flat" cmpd="sng">
              <a:solidFill>
                <a:srgbClr val="CC6600"/>
              </a:solidFill>
              <a:prstDash val="dash"/>
              <a:round/>
              <a:headEnd type="none" w="sm" len="sm"/>
              <a:tailEnd type="triangle" w="med" len="med"/>
            </a:ln>
          </p:spPr>
        </p:cxnSp>
        <p:cxnSp>
          <p:nvCxnSpPr>
            <p:cNvPr id="876" name="Google Shape;876;p56"/>
            <p:cNvCxnSpPr/>
            <p:nvPr/>
          </p:nvCxnSpPr>
          <p:spPr>
            <a:xfrm flipH="1">
              <a:off x="1517" y="1866"/>
              <a:ext cx="763" cy="678"/>
            </a:xfrm>
            <a:prstGeom prst="straightConnector1">
              <a:avLst/>
            </a:prstGeom>
            <a:noFill/>
            <a:ln w="28575" cap="flat" cmpd="sng">
              <a:solidFill>
                <a:srgbClr val="CC6600"/>
              </a:solidFill>
              <a:prstDash val="dash"/>
              <a:round/>
              <a:headEnd type="none" w="med" len="med"/>
              <a:tailEnd type="triangle" w="med" len="med"/>
            </a:ln>
          </p:spPr>
        </p:cxnSp>
        <p:grpSp>
          <p:nvGrpSpPr>
            <p:cNvPr id="877" name="Google Shape;877;p56"/>
            <p:cNvGrpSpPr/>
            <p:nvPr/>
          </p:nvGrpSpPr>
          <p:grpSpPr>
            <a:xfrm>
              <a:off x="558" y="2184"/>
              <a:ext cx="1905" cy="1055"/>
              <a:chOff x="558" y="2184"/>
              <a:chExt cx="1905" cy="1055"/>
            </a:xfrm>
          </p:grpSpPr>
          <p:cxnSp>
            <p:nvCxnSpPr>
              <p:cNvPr id="878" name="Google Shape;878;p56"/>
              <p:cNvCxnSpPr/>
              <p:nvPr/>
            </p:nvCxnSpPr>
            <p:spPr>
              <a:xfrm flipH="1">
                <a:off x="1522" y="2195"/>
                <a:ext cx="3" cy="1038"/>
              </a:xfrm>
              <a:prstGeom prst="straightConnector1">
                <a:avLst/>
              </a:prstGeom>
              <a:noFill/>
              <a:ln w="19050" cap="flat" cmpd="sng">
                <a:solidFill>
                  <a:schemeClr val="dk2"/>
                </a:solidFill>
                <a:prstDash val="dash"/>
                <a:round/>
                <a:headEnd type="none" w="med" len="med"/>
                <a:tailEnd type="none" w="med" len="med"/>
              </a:ln>
            </p:spPr>
          </p:cxnSp>
          <p:cxnSp>
            <p:nvCxnSpPr>
              <p:cNvPr id="879" name="Google Shape;879;p56"/>
              <p:cNvCxnSpPr/>
              <p:nvPr/>
            </p:nvCxnSpPr>
            <p:spPr>
              <a:xfrm>
                <a:off x="1062" y="2823"/>
                <a:ext cx="0" cy="416"/>
              </a:xfrm>
              <a:prstGeom prst="straightConnector1">
                <a:avLst/>
              </a:prstGeom>
              <a:noFill/>
              <a:ln w="19050" cap="flat" cmpd="sng">
                <a:solidFill>
                  <a:schemeClr val="dk2"/>
                </a:solidFill>
                <a:prstDash val="solid"/>
                <a:round/>
                <a:headEnd type="none" w="med" len="med"/>
                <a:tailEnd type="none" w="med" len="med"/>
              </a:ln>
            </p:spPr>
          </p:cxnSp>
          <p:cxnSp>
            <p:nvCxnSpPr>
              <p:cNvPr id="880" name="Google Shape;880;p56"/>
              <p:cNvCxnSpPr/>
              <p:nvPr/>
            </p:nvCxnSpPr>
            <p:spPr>
              <a:xfrm>
                <a:off x="1151" y="2662"/>
                <a:ext cx="369" cy="191"/>
              </a:xfrm>
              <a:prstGeom prst="straightConnector1">
                <a:avLst/>
              </a:prstGeom>
              <a:noFill/>
              <a:ln w="25400" cap="flat" cmpd="sng">
                <a:solidFill>
                  <a:schemeClr val="dk2"/>
                </a:solidFill>
                <a:prstDash val="solid"/>
                <a:round/>
                <a:headEnd type="none" w="med" len="med"/>
                <a:tailEnd type="none" w="med" len="med"/>
              </a:ln>
            </p:spPr>
          </p:cxnSp>
          <p:cxnSp>
            <p:nvCxnSpPr>
              <p:cNvPr id="881" name="Google Shape;881;p56"/>
              <p:cNvCxnSpPr/>
              <p:nvPr/>
            </p:nvCxnSpPr>
            <p:spPr>
              <a:xfrm>
                <a:off x="1354" y="2306"/>
                <a:ext cx="169" cy="100"/>
              </a:xfrm>
              <a:prstGeom prst="straightConnector1">
                <a:avLst/>
              </a:prstGeom>
              <a:noFill/>
              <a:ln w="25400" cap="flat" cmpd="sng">
                <a:solidFill>
                  <a:schemeClr val="dk2"/>
                </a:solidFill>
                <a:prstDash val="solid"/>
                <a:round/>
                <a:headEnd type="none" w="med" len="med"/>
                <a:tailEnd type="none" w="med" len="med"/>
              </a:ln>
            </p:spPr>
          </p:cxnSp>
          <p:cxnSp>
            <p:nvCxnSpPr>
              <p:cNvPr id="882" name="Google Shape;882;p56"/>
              <p:cNvCxnSpPr/>
              <p:nvPr/>
            </p:nvCxnSpPr>
            <p:spPr>
              <a:xfrm>
                <a:off x="1061" y="2958"/>
                <a:ext cx="456" cy="243"/>
              </a:xfrm>
              <a:prstGeom prst="straightConnector1">
                <a:avLst/>
              </a:prstGeom>
              <a:noFill/>
              <a:ln w="25400" cap="flat" cmpd="sng">
                <a:solidFill>
                  <a:schemeClr val="dk2"/>
                </a:solidFill>
                <a:prstDash val="solid"/>
                <a:round/>
                <a:headEnd type="none" w="med" len="med"/>
                <a:tailEnd type="none" w="med" len="med"/>
              </a:ln>
            </p:spPr>
          </p:cxnSp>
          <p:cxnSp>
            <p:nvCxnSpPr>
              <p:cNvPr id="883" name="Google Shape;883;p56"/>
              <p:cNvCxnSpPr/>
              <p:nvPr/>
            </p:nvCxnSpPr>
            <p:spPr>
              <a:xfrm>
                <a:off x="1065" y="2840"/>
                <a:ext cx="461" cy="249"/>
              </a:xfrm>
              <a:prstGeom prst="straightConnector1">
                <a:avLst/>
              </a:prstGeom>
              <a:noFill/>
              <a:ln w="25400" cap="flat" cmpd="sng">
                <a:solidFill>
                  <a:schemeClr val="dk2"/>
                </a:solidFill>
                <a:prstDash val="solid"/>
                <a:round/>
                <a:headEnd type="none" w="med" len="med"/>
                <a:tailEnd type="none" w="med" len="med"/>
              </a:ln>
            </p:spPr>
          </p:cxnSp>
          <p:cxnSp>
            <p:nvCxnSpPr>
              <p:cNvPr id="884" name="Google Shape;884;p56"/>
              <p:cNvCxnSpPr/>
              <p:nvPr/>
            </p:nvCxnSpPr>
            <p:spPr>
              <a:xfrm>
                <a:off x="1246" y="2470"/>
                <a:ext cx="274" cy="160"/>
              </a:xfrm>
              <a:prstGeom prst="straightConnector1">
                <a:avLst/>
              </a:prstGeom>
              <a:noFill/>
              <a:ln w="25400" cap="flat" cmpd="sng">
                <a:solidFill>
                  <a:schemeClr val="dk2"/>
                </a:solidFill>
                <a:prstDash val="solid"/>
                <a:round/>
                <a:headEnd type="none" w="med" len="med"/>
                <a:tailEnd type="none" w="med" len="med"/>
              </a:ln>
            </p:spPr>
          </p:cxnSp>
          <p:cxnSp>
            <p:nvCxnSpPr>
              <p:cNvPr id="885" name="Google Shape;885;p56"/>
              <p:cNvCxnSpPr/>
              <p:nvPr/>
            </p:nvCxnSpPr>
            <p:spPr>
              <a:xfrm>
                <a:off x="1059" y="3082"/>
                <a:ext cx="302" cy="157"/>
              </a:xfrm>
              <a:prstGeom prst="straightConnector1">
                <a:avLst/>
              </a:prstGeom>
              <a:noFill/>
              <a:ln w="25400" cap="flat" cmpd="sng">
                <a:solidFill>
                  <a:schemeClr val="dk2"/>
                </a:solidFill>
                <a:prstDash val="solid"/>
                <a:round/>
                <a:headEnd type="none" w="med" len="med"/>
                <a:tailEnd type="none" w="med" len="med"/>
              </a:ln>
            </p:spPr>
          </p:cxnSp>
          <p:cxnSp>
            <p:nvCxnSpPr>
              <p:cNvPr id="886" name="Google Shape;886;p56"/>
              <p:cNvCxnSpPr/>
              <p:nvPr/>
            </p:nvCxnSpPr>
            <p:spPr>
              <a:xfrm>
                <a:off x="1296" y="2378"/>
                <a:ext cx="222" cy="139"/>
              </a:xfrm>
              <a:prstGeom prst="straightConnector1">
                <a:avLst/>
              </a:prstGeom>
              <a:noFill/>
              <a:ln w="25400" cap="flat" cmpd="sng">
                <a:solidFill>
                  <a:schemeClr val="dk2"/>
                </a:solidFill>
                <a:prstDash val="solid"/>
                <a:round/>
                <a:headEnd type="none" w="med" len="med"/>
                <a:tailEnd type="none" w="med" len="med"/>
              </a:ln>
            </p:spPr>
          </p:cxnSp>
          <p:cxnSp>
            <p:nvCxnSpPr>
              <p:cNvPr id="887" name="Google Shape;887;p56"/>
              <p:cNvCxnSpPr/>
              <p:nvPr/>
            </p:nvCxnSpPr>
            <p:spPr>
              <a:xfrm>
                <a:off x="1200" y="2569"/>
                <a:ext cx="317" cy="172"/>
              </a:xfrm>
              <a:prstGeom prst="straightConnector1">
                <a:avLst/>
              </a:prstGeom>
              <a:noFill/>
              <a:ln w="25400" cap="flat" cmpd="sng">
                <a:solidFill>
                  <a:schemeClr val="dk2"/>
                </a:solidFill>
                <a:prstDash val="solid"/>
                <a:round/>
                <a:headEnd type="none" w="med" len="med"/>
                <a:tailEnd type="none" w="med" len="med"/>
              </a:ln>
            </p:spPr>
          </p:cxnSp>
          <p:cxnSp>
            <p:nvCxnSpPr>
              <p:cNvPr id="888" name="Google Shape;888;p56"/>
              <p:cNvCxnSpPr/>
              <p:nvPr/>
            </p:nvCxnSpPr>
            <p:spPr>
              <a:xfrm>
                <a:off x="1112" y="2750"/>
                <a:ext cx="410" cy="215"/>
              </a:xfrm>
              <a:prstGeom prst="straightConnector1">
                <a:avLst/>
              </a:prstGeom>
              <a:noFill/>
              <a:ln w="25400" cap="flat" cmpd="sng">
                <a:solidFill>
                  <a:schemeClr val="dk2"/>
                </a:solidFill>
                <a:prstDash val="solid"/>
                <a:round/>
                <a:headEnd type="none" w="med" len="med"/>
                <a:tailEnd type="none" w="med" len="med"/>
              </a:ln>
            </p:spPr>
          </p:cxnSp>
          <p:cxnSp>
            <p:nvCxnSpPr>
              <p:cNvPr id="889" name="Google Shape;889;p56"/>
              <p:cNvCxnSpPr/>
              <p:nvPr/>
            </p:nvCxnSpPr>
            <p:spPr>
              <a:xfrm>
                <a:off x="1059" y="3194"/>
                <a:ext cx="78" cy="41"/>
              </a:xfrm>
              <a:prstGeom prst="straightConnector1">
                <a:avLst/>
              </a:prstGeom>
              <a:noFill/>
              <a:ln w="25400" cap="flat" cmpd="sng">
                <a:solidFill>
                  <a:schemeClr val="dk2"/>
                </a:solidFill>
                <a:prstDash val="solid"/>
                <a:round/>
                <a:headEnd type="none" w="med" len="med"/>
                <a:tailEnd type="none" w="med" len="med"/>
              </a:ln>
            </p:spPr>
          </p:cxnSp>
          <p:grpSp>
            <p:nvGrpSpPr>
              <p:cNvPr id="890" name="Google Shape;890;p56"/>
              <p:cNvGrpSpPr/>
              <p:nvPr/>
            </p:nvGrpSpPr>
            <p:grpSpPr>
              <a:xfrm>
                <a:off x="558" y="2184"/>
                <a:ext cx="1905" cy="1054"/>
                <a:chOff x="2154" y="3049"/>
                <a:chExt cx="1785" cy="920"/>
              </a:xfrm>
            </p:grpSpPr>
            <p:sp>
              <p:nvSpPr>
                <p:cNvPr id="891" name="Google Shape;891;p56"/>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2" name="Google Shape;892;p56"/>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nvGrpSpPr>
            <p:cNvPr id="893" name="Google Shape;893;p56"/>
            <p:cNvGrpSpPr/>
            <p:nvPr/>
          </p:nvGrpSpPr>
          <p:grpSpPr>
            <a:xfrm flipH="1">
              <a:off x="3272" y="2183"/>
              <a:ext cx="1905" cy="1055"/>
              <a:chOff x="558" y="2184"/>
              <a:chExt cx="1905" cy="1055"/>
            </a:xfrm>
          </p:grpSpPr>
          <p:cxnSp>
            <p:nvCxnSpPr>
              <p:cNvPr id="894" name="Google Shape;894;p56"/>
              <p:cNvCxnSpPr/>
              <p:nvPr/>
            </p:nvCxnSpPr>
            <p:spPr>
              <a:xfrm flipH="1">
                <a:off x="1522" y="2195"/>
                <a:ext cx="3" cy="1038"/>
              </a:xfrm>
              <a:prstGeom prst="straightConnector1">
                <a:avLst/>
              </a:prstGeom>
              <a:noFill/>
              <a:ln w="19050" cap="flat" cmpd="sng">
                <a:solidFill>
                  <a:schemeClr val="dk2"/>
                </a:solidFill>
                <a:prstDash val="dash"/>
                <a:round/>
                <a:headEnd type="none" w="med" len="med"/>
                <a:tailEnd type="none" w="med" len="med"/>
              </a:ln>
            </p:spPr>
          </p:cxnSp>
          <p:cxnSp>
            <p:nvCxnSpPr>
              <p:cNvPr id="895" name="Google Shape;895;p56"/>
              <p:cNvCxnSpPr/>
              <p:nvPr/>
            </p:nvCxnSpPr>
            <p:spPr>
              <a:xfrm>
                <a:off x="1062" y="2823"/>
                <a:ext cx="0" cy="416"/>
              </a:xfrm>
              <a:prstGeom prst="straightConnector1">
                <a:avLst/>
              </a:prstGeom>
              <a:noFill/>
              <a:ln w="19050" cap="flat" cmpd="sng">
                <a:solidFill>
                  <a:schemeClr val="dk2"/>
                </a:solidFill>
                <a:prstDash val="solid"/>
                <a:round/>
                <a:headEnd type="none" w="med" len="med"/>
                <a:tailEnd type="none" w="med" len="med"/>
              </a:ln>
            </p:spPr>
          </p:cxnSp>
          <p:cxnSp>
            <p:nvCxnSpPr>
              <p:cNvPr id="896" name="Google Shape;896;p56"/>
              <p:cNvCxnSpPr/>
              <p:nvPr/>
            </p:nvCxnSpPr>
            <p:spPr>
              <a:xfrm>
                <a:off x="1151" y="2662"/>
                <a:ext cx="369" cy="191"/>
              </a:xfrm>
              <a:prstGeom prst="straightConnector1">
                <a:avLst/>
              </a:prstGeom>
              <a:noFill/>
              <a:ln w="25400" cap="flat" cmpd="sng">
                <a:solidFill>
                  <a:schemeClr val="dk2"/>
                </a:solidFill>
                <a:prstDash val="solid"/>
                <a:round/>
                <a:headEnd type="none" w="med" len="med"/>
                <a:tailEnd type="none" w="med" len="med"/>
              </a:ln>
            </p:spPr>
          </p:cxnSp>
          <p:cxnSp>
            <p:nvCxnSpPr>
              <p:cNvPr id="897" name="Google Shape;897;p56"/>
              <p:cNvCxnSpPr/>
              <p:nvPr/>
            </p:nvCxnSpPr>
            <p:spPr>
              <a:xfrm>
                <a:off x="1354" y="2306"/>
                <a:ext cx="169" cy="100"/>
              </a:xfrm>
              <a:prstGeom prst="straightConnector1">
                <a:avLst/>
              </a:prstGeom>
              <a:noFill/>
              <a:ln w="25400" cap="flat" cmpd="sng">
                <a:solidFill>
                  <a:schemeClr val="dk2"/>
                </a:solidFill>
                <a:prstDash val="solid"/>
                <a:round/>
                <a:headEnd type="none" w="med" len="med"/>
                <a:tailEnd type="none" w="med" len="med"/>
              </a:ln>
            </p:spPr>
          </p:cxnSp>
          <p:cxnSp>
            <p:nvCxnSpPr>
              <p:cNvPr id="898" name="Google Shape;898;p56"/>
              <p:cNvCxnSpPr/>
              <p:nvPr/>
            </p:nvCxnSpPr>
            <p:spPr>
              <a:xfrm>
                <a:off x="1061" y="2958"/>
                <a:ext cx="456" cy="243"/>
              </a:xfrm>
              <a:prstGeom prst="straightConnector1">
                <a:avLst/>
              </a:prstGeom>
              <a:noFill/>
              <a:ln w="25400" cap="flat" cmpd="sng">
                <a:solidFill>
                  <a:schemeClr val="dk2"/>
                </a:solidFill>
                <a:prstDash val="solid"/>
                <a:round/>
                <a:headEnd type="none" w="med" len="med"/>
                <a:tailEnd type="none" w="med" len="med"/>
              </a:ln>
            </p:spPr>
          </p:cxnSp>
          <p:cxnSp>
            <p:nvCxnSpPr>
              <p:cNvPr id="899" name="Google Shape;899;p56"/>
              <p:cNvCxnSpPr/>
              <p:nvPr/>
            </p:nvCxnSpPr>
            <p:spPr>
              <a:xfrm>
                <a:off x="1065" y="2840"/>
                <a:ext cx="461" cy="249"/>
              </a:xfrm>
              <a:prstGeom prst="straightConnector1">
                <a:avLst/>
              </a:prstGeom>
              <a:noFill/>
              <a:ln w="25400" cap="flat" cmpd="sng">
                <a:solidFill>
                  <a:schemeClr val="dk2"/>
                </a:solidFill>
                <a:prstDash val="solid"/>
                <a:round/>
                <a:headEnd type="none" w="med" len="med"/>
                <a:tailEnd type="none" w="med" len="med"/>
              </a:ln>
            </p:spPr>
          </p:cxnSp>
          <p:cxnSp>
            <p:nvCxnSpPr>
              <p:cNvPr id="900" name="Google Shape;900;p56"/>
              <p:cNvCxnSpPr/>
              <p:nvPr/>
            </p:nvCxnSpPr>
            <p:spPr>
              <a:xfrm>
                <a:off x="1246" y="2470"/>
                <a:ext cx="274" cy="160"/>
              </a:xfrm>
              <a:prstGeom prst="straightConnector1">
                <a:avLst/>
              </a:prstGeom>
              <a:noFill/>
              <a:ln w="25400" cap="flat" cmpd="sng">
                <a:solidFill>
                  <a:schemeClr val="dk2"/>
                </a:solidFill>
                <a:prstDash val="solid"/>
                <a:round/>
                <a:headEnd type="none" w="med" len="med"/>
                <a:tailEnd type="none" w="med" len="med"/>
              </a:ln>
            </p:spPr>
          </p:cxnSp>
          <p:cxnSp>
            <p:nvCxnSpPr>
              <p:cNvPr id="901" name="Google Shape;901;p56"/>
              <p:cNvCxnSpPr/>
              <p:nvPr/>
            </p:nvCxnSpPr>
            <p:spPr>
              <a:xfrm>
                <a:off x="1059" y="3082"/>
                <a:ext cx="302" cy="157"/>
              </a:xfrm>
              <a:prstGeom prst="straightConnector1">
                <a:avLst/>
              </a:prstGeom>
              <a:noFill/>
              <a:ln w="25400" cap="flat" cmpd="sng">
                <a:solidFill>
                  <a:schemeClr val="dk2"/>
                </a:solidFill>
                <a:prstDash val="solid"/>
                <a:round/>
                <a:headEnd type="none" w="med" len="med"/>
                <a:tailEnd type="none" w="med" len="med"/>
              </a:ln>
            </p:spPr>
          </p:cxnSp>
          <p:cxnSp>
            <p:nvCxnSpPr>
              <p:cNvPr id="902" name="Google Shape;902;p56"/>
              <p:cNvCxnSpPr/>
              <p:nvPr/>
            </p:nvCxnSpPr>
            <p:spPr>
              <a:xfrm>
                <a:off x="1296" y="2378"/>
                <a:ext cx="222" cy="139"/>
              </a:xfrm>
              <a:prstGeom prst="straightConnector1">
                <a:avLst/>
              </a:prstGeom>
              <a:noFill/>
              <a:ln w="25400" cap="flat" cmpd="sng">
                <a:solidFill>
                  <a:schemeClr val="dk2"/>
                </a:solidFill>
                <a:prstDash val="solid"/>
                <a:round/>
                <a:headEnd type="none" w="med" len="med"/>
                <a:tailEnd type="none" w="med" len="med"/>
              </a:ln>
            </p:spPr>
          </p:cxnSp>
          <p:cxnSp>
            <p:nvCxnSpPr>
              <p:cNvPr id="903" name="Google Shape;903;p56"/>
              <p:cNvCxnSpPr/>
              <p:nvPr/>
            </p:nvCxnSpPr>
            <p:spPr>
              <a:xfrm>
                <a:off x="1200" y="2569"/>
                <a:ext cx="317" cy="172"/>
              </a:xfrm>
              <a:prstGeom prst="straightConnector1">
                <a:avLst/>
              </a:prstGeom>
              <a:noFill/>
              <a:ln w="25400" cap="flat" cmpd="sng">
                <a:solidFill>
                  <a:schemeClr val="dk2"/>
                </a:solidFill>
                <a:prstDash val="solid"/>
                <a:round/>
                <a:headEnd type="none" w="med" len="med"/>
                <a:tailEnd type="none" w="med" len="med"/>
              </a:ln>
            </p:spPr>
          </p:cxnSp>
          <p:cxnSp>
            <p:nvCxnSpPr>
              <p:cNvPr id="904" name="Google Shape;904;p56"/>
              <p:cNvCxnSpPr/>
              <p:nvPr/>
            </p:nvCxnSpPr>
            <p:spPr>
              <a:xfrm>
                <a:off x="1112" y="2750"/>
                <a:ext cx="410" cy="215"/>
              </a:xfrm>
              <a:prstGeom prst="straightConnector1">
                <a:avLst/>
              </a:prstGeom>
              <a:noFill/>
              <a:ln w="25400" cap="flat" cmpd="sng">
                <a:solidFill>
                  <a:schemeClr val="dk2"/>
                </a:solidFill>
                <a:prstDash val="solid"/>
                <a:round/>
                <a:headEnd type="none" w="med" len="med"/>
                <a:tailEnd type="none" w="med" len="med"/>
              </a:ln>
            </p:spPr>
          </p:cxnSp>
          <p:cxnSp>
            <p:nvCxnSpPr>
              <p:cNvPr id="905" name="Google Shape;905;p56"/>
              <p:cNvCxnSpPr/>
              <p:nvPr/>
            </p:nvCxnSpPr>
            <p:spPr>
              <a:xfrm>
                <a:off x="1059" y="3194"/>
                <a:ext cx="78" cy="41"/>
              </a:xfrm>
              <a:prstGeom prst="straightConnector1">
                <a:avLst/>
              </a:prstGeom>
              <a:noFill/>
              <a:ln w="25400" cap="flat" cmpd="sng">
                <a:solidFill>
                  <a:schemeClr val="dk2"/>
                </a:solidFill>
                <a:prstDash val="solid"/>
                <a:round/>
                <a:headEnd type="none" w="med" len="med"/>
                <a:tailEnd type="none" w="med" len="med"/>
              </a:ln>
            </p:spPr>
          </p:cxnSp>
          <p:grpSp>
            <p:nvGrpSpPr>
              <p:cNvPr id="906" name="Google Shape;906;p56"/>
              <p:cNvGrpSpPr/>
              <p:nvPr/>
            </p:nvGrpSpPr>
            <p:grpSpPr>
              <a:xfrm>
                <a:off x="558" y="2184"/>
                <a:ext cx="1905" cy="1054"/>
                <a:chOff x="2154" y="3049"/>
                <a:chExt cx="1785" cy="920"/>
              </a:xfrm>
            </p:grpSpPr>
            <p:sp>
              <p:nvSpPr>
                <p:cNvPr id="907" name="Google Shape;907;p56"/>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8" name="Google Shape;908;p56"/>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grpSp>
      <p:pic>
        <p:nvPicPr>
          <p:cNvPr id="909" name="Google Shape;909;p56"/>
          <p:cNvPicPr preferRelativeResize="0"/>
          <p:nvPr/>
        </p:nvPicPr>
        <p:blipFill rotWithShape="1">
          <a:blip r:embed="rId4">
            <a:alphaModFix/>
          </a:blip>
          <a:srcRect/>
          <a:stretch/>
        </p:blipFill>
        <p:spPr>
          <a:xfrm>
            <a:off x="4156862" y="2687436"/>
            <a:ext cx="4749800" cy="517525"/>
          </a:xfrm>
          <a:prstGeom prst="rect">
            <a:avLst/>
          </a:prstGeom>
          <a:noFill/>
          <a:ln>
            <a:noFill/>
          </a:ln>
        </p:spPr>
      </p:pic>
      <p:sp>
        <p:nvSpPr>
          <p:cNvPr id="910" name="Google Shape;910;p56"/>
          <p:cNvSpPr/>
          <p:nvPr/>
        </p:nvSpPr>
        <p:spPr>
          <a:xfrm>
            <a:off x="3502819" y="6022384"/>
            <a:ext cx="5494337" cy="466725"/>
          </a:xfrm>
          <a:prstGeom prst="rect">
            <a:avLst/>
          </a:prstGeom>
          <a:solidFill>
            <a:srgbClr val="C8FEC8"/>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a:solidFill>
                  <a:schemeClr val="dk1"/>
                </a:solidFill>
                <a:latin typeface="Calibri"/>
                <a:ea typeface="Calibri"/>
                <a:cs typeface="Calibri"/>
                <a:sym typeface="Calibri"/>
              </a:rPr>
              <a:t>La courbe est symétrique par rapport à zéro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57"/>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916" name="Google Shape;916;p57"/>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Table de la loi normale centrée réduite</a:t>
            </a:r>
            <a:endParaRPr sz="2800"/>
          </a:p>
        </p:txBody>
      </p:sp>
      <p:sp>
        <p:nvSpPr>
          <p:cNvPr id="917" name="Google Shape;917;p57"/>
          <p:cNvSpPr txBox="1"/>
          <p:nvPr/>
        </p:nvSpPr>
        <p:spPr>
          <a:xfrm>
            <a:off x="927100" y="1479591"/>
            <a:ext cx="10883900" cy="1138773"/>
          </a:xfrm>
          <a:prstGeom prst="rect">
            <a:avLst/>
          </a:prstGeom>
          <a:blipFill rotWithShape="1">
            <a:blip r:embed="rId3">
              <a:alphaModFix/>
            </a:blip>
            <a:stretch>
              <a:fillRect l="-838" t="-4277" b="-85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918" name="Google Shape;918;p57"/>
          <p:cNvSpPr txBox="1"/>
          <p:nvPr/>
        </p:nvSpPr>
        <p:spPr>
          <a:xfrm>
            <a:off x="4076946" y="6670313"/>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19" name="Google Shape;919;p57"/>
          <p:cNvPicPr preferRelativeResize="0"/>
          <p:nvPr/>
        </p:nvPicPr>
        <p:blipFill rotWithShape="1">
          <a:blip r:embed="rId4">
            <a:alphaModFix/>
          </a:blip>
          <a:srcRect/>
          <a:stretch/>
        </p:blipFill>
        <p:spPr>
          <a:xfrm>
            <a:off x="7391145" y="4028387"/>
            <a:ext cx="4611741" cy="2714625"/>
          </a:xfrm>
          <a:prstGeom prst="rect">
            <a:avLst/>
          </a:prstGeom>
          <a:noFill/>
          <a:ln>
            <a:noFill/>
          </a:ln>
        </p:spPr>
      </p:pic>
      <p:sp>
        <p:nvSpPr>
          <p:cNvPr id="920" name="Google Shape;920;p57"/>
          <p:cNvSpPr txBox="1"/>
          <p:nvPr/>
        </p:nvSpPr>
        <p:spPr>
          <a:xfrm>
            <a:off x="1013675" y="2589400"/>
            <a:ext cx="11140225" cy="1345881"/>
          </a:xfrm>
          <a:prstGeom prst="rect">
            <a:avLst/>
          </a:prstGeom>
          <a:blipFill rotWithShape="1">
            <a:blip r:embed="rId5">
              <a:alphaModFix/>
            </a:blip>
            <a:stretch>
              <a:fillRect l="-1257" t="-4976" b="-1040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
        <p:nvSpPr>
          <p:cNvPr id="921" name="Google Shape;921;p57"/>
          <p:cNvSpPr txBox="1"/>
          <p:nvPr/>
        </p:nvSpPr>
        <p:spPr>
          <a:xfrm>
            <a:off x="-129088" y="5889648"/>
            <a:ext cx="18473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22" name="Google Shape;922;p57"/>
          <p:cNvGrpSpPr/>
          <p:nvPr/>
        </p:nvGrpSpPr>
        <p:grpSpPr>
          <a:xfrm>
            <a:off x="929227" y="3785937"/>
            <a:ext cx="5871220" cy="3139364"/>
            <a:chOff x="1314829" y="1644834"/>
            <a:chExt cx="2627544" cy="1282624"/>
          </a:xfrm>
        </p:grpSpPr>
        <p:grpSp>
          <p:nvGrpSpPr>
            <p:cNvPr id="923" name="Google Shape;923;p57"/>
            <p:cNvGrpSpPr/>
            <p:nvPr/>
          </p:nvGrpSpPr>
          <p:grpSpPr>
            <a:xfrm>
              <a:off x="1314829" y="1782046"/>
              <a:ext cx="1978754" cy="1017269"/>
              <a:chOff x="1314829" y="1782046"/>
              <a:chExt cx="1978754" cy="1017269"/>
            </a:xfrm>
          </p:grpSpPr>
          <p:sp>
            <p:nvSpPr>
              <p:cNvPr id="924" name="Google Shape;924;p57"/>
              <p:cNvSpPr/>
              <p:nvPr/>
            </p:nvSpPr>
            <p:spPr>
              <a:xfrm>
                <a:off x="1314829" y="2765925"/>
                <a:ext cx="1978660" cy="0"/>
              </a:xfrm>
              <a:custGeom>
                <a:avLst/>
                <a:gdLst/>
                <a:ahLst/>
                <a:cxnLst/>
                <a:rect l="l" t="t" r="r" b="b"/>
                <a:pathLst>
                  <a:path w="1978660" h="120000" extrusionOk="0">
                    <a:moveTo>
                      <a:pt x="0" y="0"/>
                    </a:moveTo>
                    <a:lnTo>
                      <a:pt x="1978395" y="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57"/>
              <p:cNvSpPr/>
              <p:nvPr/>
            </p:nvSpPr>
            <p:spPr>
              <a:xfrm>
                <a:off x="3264374" y="2756317"/>
                <a:ext cx="29209" cy="19685"/>
              </a:xfrm>
              <a:custGeom>
                <a:avLst/>
                <a:gdLst/>
                <a:ahLst/>
                <a:cxnLst/>
                <a:rect l="l" t="t" r="r" b="b"/>
                <a:pathLst>
                  <a:path w="29210" h="19685" extrusionOk="0">
                    <a:moveTo>
                      <a:pt x="0" y="0"/>
                    </a:moveTo>
                    <a:lnTo>
                      <a:pt x="0" y="19215"/>
                    </a:lnTo>
                    <a:lnTo>
                      <a:pt x="28851" y="9607"/>
                    </a:lnTo>
                    <a:lnTo>
                      <a:pt x="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57"/>
              <p:cNvSpPr/>
              <p:nvPr/>
            </p:nvSpPr>
            <p:spPr>
              <a:xfrm>
                <a:off x="3264374" y="2756317"/>
                <a:ext cx="29209" cy="19685"/>
              </a:xfrm>
              <a:custGeom>
                <a:avLst/>
                <a:gdLst/>
                <a:ahLst/>
                <a:cxnLst/>
                <a:rect l="l" t="t" r="r" b="b"/>
                <a:pathLst>
                  <a:path w="29210" h="19685" extrusionOk="0">
                    <a:moveTo>
                      <a:pt x="28851" y="9607"/>
                    </a:moveTo>
                    <a:lnTo>
                      <a:pt x="0" y="0"/>
                    </a:lnTo>
                    <a:lnTo>
                      <a:pt x="0" y="19215"/>
                    </a:lnTo>
                    <a:lnTo>
                      <a:pt x="28851" y="9607"/>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7" name="Google Shape;927;p57"/>
              <p:cNvSpPr/>
              <p:nvPr/>
            </p:nvSpPr>
            <p:spPr>
              <a:xfrm>
                <a:off x="1339394" y="1782046"/>
                <a:ext cx="1853564" cy="980440"/>
              </a:xfrm>
              <a:custGeom>
                <a:avLst/>
                <a:gdLst/>
                <a:ahLst/>
                <a:cxnLst/>
                <a:rect l="l" t="t" r="r" b="b"/>
                <a:pathLst>
                  <a:path w="1853564" h="980439" extrusionOk="0">
                    <a:moveTo>
                      <a:pt x="892096" y="0"/>
                    </a:moveTo>
                    <a:lnTo>
                      <a:pt x="854154" y="12487"/>
                    </a:lnTo>
                    <a:lnTo>
                      <a:pt x="823923" y="37954"/>
                    </a:lnTo>
                    <a:lnTo>
                      <a:pt x="788187" y="83478"/>
                    </a:lnTo>
                    <a:lnTo>
                      <a:pt x="759542" y="132559"/>
                    </a:lnTo>
                    <a:lnTo>
                      <a:pt x="723620" y="204384"/>
                    </a:lnTo>
                    <a:lnTo>
                      <a:pt x="703050" y="248506"/>
                    </a:lnTo>
                    <a:lnTo>
                      <a:pt x="681640" y="296058"/>
                    </a:lnTo>
                    <a:lnTo>
                      <a:pt x="660117" y="345401"/>
                    </a:lnTo>
                    <a:lnTo>
                      <a:pt x="617790" y="445038"/>
                    </a:lnTo>
                    <a:lnTo>
                      <a:pt x="595922" y="494989"/>
                    </a:lnTo>
                    <a:lnTo>
                      <a:pt x="572721" y="544980"/>
                    </a:lnTo>
                    <a:lnTo>
                      <a:pt x="547660" y="594882"/>
                    </a:lnTo>
                    <a:lnTo>
                      <a:pt x="520694" y="644212"/>
                    </a:lnTo>
                    <a:lnTo>
                      <a:pt x="491899" y="692398"/>
                    </a:lnTo>
                    <a:lnTo>
                      <a:pt x="461350" y="738871"/>
                    </a:lnTo>
                    <a:lnTo>
                      <a:pt x="429162" y="782986"/>
                    </a:lnTo>
                    <a:lnTo>
                      <a:pt x="395603" y="823824"/>
                    </a:lnTo>
                    <a:lnTo>
                      <a:pt x="360976" y="860394"/>
                    </a:lnTo>
                    <a:lnTo>
                      <a:pt x="325587" y="891706"/>
                    </a:lnTo>
                    <a:lnTo>
                      <a:pt x="289621" y="917048"/>
                    </a:lnTo>
                    <a:lnTo>
                      <a:pt x="252777" y="936843"/>
                    </a:lnTo>
                    <a:lnTo>
                      <a:pt x="214638" y="951790"/>
                    </a:lnTo>
                    <a:lnTo>
                      <a:pt x="174784" y="962591"/>
                    </a:lnTo>
                    <a:lnTo>
                      <a:pt x="133425" y="969954"/>
                    </a:lnTo>
                    <a:lnTo>
                      <a:pt x="93285" y="974603"/>
                    </a:lnTo>
                    <a:lnTo>
                      <a:pt x="30079" y="978690"/>
                    </a:lnTo>
                    <a:lnTo>
                      <a:pt x="0" y="980071"/>
                    </a:lnTo>
                    <a:lnTo>
                      <a:pt x="1853526" y="980071"/>
                    </a:lnTo>
                    <a:lnTo>
                      <a:pt x="1794371" y="979692"/>
                    </a:lnTo>
                    <a:lnTo>
                      <a:pt x="1719857" y="977522"/>
                    </a:lnTo>
                    <a:lnTo>
                      <a:pt x="1648406" y="970516"/>
                    </a:lnTo>
                    <a:lnTo>
                      <a:pt x="1591906" y="957366"/>
                    </a:lnTo>
                    <a:lnTo>
                      <a:pt x="1541689" y="938398"/>
                    </a:lnTo>
                    <a:lnTo>
                      <a:pt x="1492416" y="912027"/>
                    </a:lnTo>
                    <a:lnTo>
                      <a:pt x="1443119" y="874878"/>
                    </a:lnTo>
                    <a:lnTo>
                      <a:pt x="1395929" y="828021"/>
                    </a:lnTo>
                    <a:lnTo>
                      <a:pt x="1355669" y="776869"/>
                    </a:lnTo>
                    <a:lnTo>
                      <a:pt x="1321882" y="722945"/>
                    </a:lnTo>
                    <a:lnTo>
                      <a:pt x="1288863" y="663715"/>
                    </a:lnTo>
                    <a:lnTo>
                      <a:pt x="1254326" y="597043"/>
                    </a:lnTo>
                    <a:lnTo>
                      <a:pt x="1236906" y="560428"/>
                    </a:lnTo>
                    <a:lnTo>
                      <a:pt x="1219604" y="521578"/>
                    </a:lnTo>
                    <a:lnTo>
                      <a:pt x="1202455" y="481319"/>
                    </a:lnTo>
                    <a:lnTo>
                      <a:pt x="1185459" y="440678"/>
                    </a:lnTo>
                    <a:lnTo>
                      <a:pt x="1168614" y="400685"/>
                    </a:lnTo>
                    <a:lnTo>
                      <a:pt x="1151924" y="362158"/>
                    </a:lnTo>
                    <a:lnTo>
                      <a:pt x="1135386" y="325078"/>
                    </a:lnTo>
                    <a:lnTo>
                      <a:pt x="1119000" y="289218"/>
                    </a:lnTo>
                    <a:lnTo>
                      <a:pt x="1102766" y="254350"/>
                    </a:lnTo>
                    <a:lnTo>
                      <a:pt x="1070655" y="187537"/>
                    </a:lnTo>
                    <a:lnTo>
                      <a:pt x="1038543" y="127126"/>
                    </a:lnTo>
                    <a:lnTo>
                      <a:pt x="1006329" y="76519"/>
                    </a:lnTo>
                    <a:lnTo>
                      <a:pt x="975943" y="39327"/>
                    </a:lnTo>
                    <a:lnTo>
                      <a:pt x="936905" y="11029"/>
                    </a:lnTo>
                    <a:lnTo>
                      <a:pt x="902678" y="812"/>
                    </a:lnTo>
                    <a:lnTo>
                      <a:pt x="892096" y="0"/>
                    </a:lnTo>
                    <a:close/>
                  </a:path>
                </a:pathLst>
              </a:custGeom>
              <a:solidFill>
                <a:srgbClr val="BDBDB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8" name="Google Shape;928;p57"/>
              <p:cNvSpPr/>
              <p:nvPr/>
            </p:nvSpPr>
            <p:spPr>
              <a:xfrm>
                <a:off x="1339394" y="1782046"/>
                <a:ext cx="1853564" cy="1017269"/>
              </a:xfrm>
              <a:custGeom>
                <a:avLst/>
                <a:gdLst/>
                <a:ahLst/>
                <a:cxnLst/>
                <a:rect l="l" t="t" r="r" b="b"/>
                <a:pathLst>
                  <a:path w="1853564" h="1017269" extrusionOk="0">
                    <a:moveTo>
                      <a:pt x="0" y="980071"/>
                    </a:moveTo>
                    <a:lnTo>
                      <a:pt x="469" y="980049"/>
                    </a:lnTo>
                    <a:lnTo>
                      <a:pt x="3759" y="979898"/>
                    </a:lnTo>
                    <a:lnTo>
                      <a:pt x="12689" y="979488"/>
                    </a:lnTo>
                    <a:lnTo>
                      <a:pt x="57719" y="977271"/>
                    </a:lnTo>
                    <a:lnTo>
                      <a:pt x="133425" y="969954"/>
                    </a:lnTo>
                    <a:lnTo>
                      <a:pt x="174784" y="962591"/>
                    </a:lnTo>
                    <a:lnTo>
                      <a:pt x="214638" y="951790"/>
                    </a:lnTo>
                    <a:lnTo>
                      <a:pt x="252777" y="936843"/>
                    </a:lnTo>
                    <a:lnTo>
                      <a:pt x="289621" y="917048"/>
                    </a:lnTo>
                    <a:lnTo>
                      <a:pt x="325587" y="891706"/>
                    </a:lnTo>
                    <a:lnTo>
                      <a:pt x="360976" y="860394"/>
                    </a:lnTo>
                    <a:lnTo>
                      <a:pt x="395603" y="823824"/>
                    </a:lnTo>
                    <a:lnTo>
                      <a:pt x="429162" y="782986"/>
                    </a:lnTo>
                    <a:lnTo>
                      <a:pt x="461350" y="738871"/>
                    </a:lnTo>
                    <a:lnTo>
                      <a:pt x="491899" y="692398"/>
                    </a:lnTo>
                    <a:lnTo>
                      <a:pt x="520694" y="644212"/>
                    </a:lnTo>
                    <a:lnTo>
                      <a:pt x="547660" y="594882"/>
                    </a:lnTo>
                    <a:lnTo>
                      <a:pt x="572721" y="544980"/>
                    </a:lnTo>
                    <a:lnTo>
                      <a:pt x="595922" y="494989"/>
                    </a:lnTo>
                    <a:lnTo>
                      <a:pt x="617790" y="445038"/>
                    </a:lnTo>
                    <a:lnTo>
                      <a:pt x="638972" y="395162"/>
                    </a:lnTo>
                    <a:lnTo>
                      <a:pt x="660117" y="345401"/>
                    </a:lnTo>
                    <a:lnTo>
                      <a:pt x="681640" y="296058"/>
                    </a:lnTo>
                    <a:lnTo>
                      <a:pt x="703050" y="248506"/>
                    </a:lnTo>
                    <a:lnTo>
                      <a:pt x="723620" y="204384"/>
                    </a:lnTo>
                    <a:lnTo>
                      <a:pt x="742628" y="165330"/>
                    </a:lnTo>
                    <a:lnTo>
                      <a:pt x="774589" y="105580"/>
                    </a:lnTo>
                    <a:lnTo>
                      <a:pt x="800756" y="65339"/>
                    </a:lnTo>
                    <a:lnTo>
                      <a:pt x="834593" y="27787"/>
                    </a:lnTo>
                    <a:lnTo>
                      <a:pt x="872548" y="3061"/>
                    </a:lnTo>
                    <a:lnTo>
                      <a:pt x="892096" y="0"/>
                    </a:lnTo>
                    <a:lnTo>
                      <a:pt x="902678" y="812"/>
                    </a:lnTo>
                    <a:lnTo>
                      <a:pt x="949168" y="17527"/>
                    </a:lnTo>
                    <a:lnTo>
                      <a:pt x="990756" y="56017"/>
                    </a:lnTo>
                    <a:lnTo>
                      <a:pt x="1022360" y="100375"/>
                    </a:lnTo>
                    <a:lnTo>
                      <a:pt x="1054637" y="156322"/>
                    </a:lnTo>
                    <a:lnTo>
                      <a:pt x="1086672" y="220352"/>
                    </a:lnTo>
                    <a:lnTo>
                      <a:pt x="1119000" y="289218"/>
                    </a:lnTo>
                    <a:lnTo>
                      <a:pt x="1135386" y="325078"/>
                    </a:lnTo>
                    <a:lnTo>
                      <a:pt x="1151924" y="362158"/>
                    </a:lnTo>
                    <a:lnTo>
                      <a:pt x="1168614" y="400685"/>
                    </a:lnTo>
                    <a:lnTo>
                      <a:pt x="1185459" y="440678"/>
                    </a:lnTo>
                    <a:lnTo>
                      <a:pt x="1202455" y="481319"/>
                    </a:lnTo>
                    <a:lnTo>
                      <a:pt x="1219604" y="521578"/>
                    </a:lnTo>
                    <a:lnTo>
                      <a:pt x="1236906" y="560428"/>
                    </a:lnTo>
                    <a:lnTo>
                      <a:pt x="1254326" y="597043"/>
                    </a:lnTo>
                    <a:lnTo>
                      <a:pt x="1271709" y="631408"/>
                    </a:lnTo>
                    <a:lnTo>
                      <a:pt x="1305597" y="694155"/>
                    </a:lnTo>
                    <a:lnTo>
                      <a:pt x="1338319" y="750403"/>
                    </a:lnTo>
                    <a:lnTo>
                      <a:pt x="1374697" y="802687"/>
                    </a:lnTo>
                    <a:lnTo>
                      <a:pt x="1418953" y="852326"/>
                    </a:lnTo>
                    <a:lnTo>
                      <a:pt x="1467780" y="894954"/>
                    </a:lnTo>
                    <a:lnTo>
                      <a:pt x="1517015" y="926356"/>
                    </a:lnTo>
                    <a:lnTo>
                      <a:pt x="1566552" y="948610"/>
                    </a:lnTo>
                    <a:lnTo>
                      <a:pt x="1618785" y="964688"/>
                    </a:lnTo>
                    <a:lnTo>
                      <a:pt x="1681991" y="974791"/>
                    </a:lnTo>
                    <a:lnTo>
                      <a:pt x="1758715" y="979026"/>
                    </a:lnTo>
                    <a:lnTo>
                      <a:pt x="1822635" y="979910"/>
                    </a:lnTo>
                    <a:lnTo>
                      <a:pt x="1840494" y="980003"/>
                    </a:lnTo>
                    <a:lnTo>
                      <a:pt x="1849665" y="980050"/>
                    </a:lnTo>
                    <a:lnTo>
                      <a:pt x="1853044" y="980068"/>
                    </a:lnTo>
                    <a:lnTo>
                      <a:pt x="1853526" y="980071"/>
                    </a:lnTo>
                  </a:path>
                  <a:path w="1853564" h="1017269" extrusionOk="0">
                    <a:moveTo>
                      <a:pt x="898687" y="950906"/>
                    </a:moveTo>
                    <a:lnTo>
                      <a:pt x="898687" y="101685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29" name="Google Shape;929;p57"/>
            <p:cNvSpPr txBox="1"/>
            <p:nvPr/>
          </p:nvSpPr>
          <p:spPr>
            <a:xfrm>
              <a:off x="2185971" y="2796211"/>
              <a:ext cx="341378" cy="13124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fr-FR" sz="2000">
                  <a:solidFill>
                    <a:schemeClr val="dk1"/>
                  </a:solidFill>
                  <a:latin typeface="Arial"/>
                  <a:ea typeface="Arial"/>
                  <a:cs typeface="Arial"/>
                  <a:sym typeface="Arial"/>
                </a:rPr>
                <a:t>0</a:t>
              </a:r>
              <a:endParaRPr sz="2000">
                <a:solidFill>
                  <a:schemeClr val="dk1"/>
                </a:solidFill>
                <a:latin typeface="Arial"/>
                <a:ea typeface="Arial"/>
                <a:cs typeface="Arial"/>
                <a:sym typeface="Arial"/>
              </a:endParaRPr>
            </a:p>
          </p:txBody>
        </p:sp>
        <p:grpSp>
          <p:nvGrpSpPr>
            <p:cNvPr id="930" name="Google Shape;930;p57"/>
            <p:cNvGrpSpPr/>
            <p:nvPr/>
          </p:nvGrpSpPr>
          <p:grpSpPr>
            <a:xfrm>
              <a:off x="2353866" y="2142116"/>
              <a:ext cx="418465" cy="197428"/>
              <a:chOff x="2353866" y="2142116"/>
              <a:chExt cx="418465" cy="197428"/>
            </a:xfrm>
          </p:grpSpPr>
          <p:sp>
            <p:nvSpPr>
              <p:cNvPr id="931" name="Google Shape;931;p57"/>
              <p:cNvSpPr/>
              <p:nvPr/>
            </p:nvSpPr>
            <p:spPr>
              <a:xfrm>
                <a:off x="2353866" y="2142116"/>
                <a:ext cx="418465" cy="187960"/>
              </a:xfrm>
              <a:custGeom>
                <a:avLst/>
                <a:gdLst/>
                <a:ahLst/>
                <a:cxnLst/>
                <a:rect l="l" t="t" r="r" b="b"/>
                <a:pathLst>
                  <a:path w="418464" h="187960" extrusionOk="0">
                    <a:moveTo>
                      <a:pt x="418356" y="0"/>
                    </a:moveTo>
                    <a:lnTo>
                      <a:pt x="417823" y="483"/>
                    </a:lnTo>
                    <a:lnTo>
                      <a:pt x="414096" y="3869"/>
                    </a:lnTo>
                    <a:lnTo>
                      <a:pt x="403978" y="13058"/>
                    </a:lnTo>
                    <a:lnTo>
                      <a:pt x="384274" y="30953"/>
                    </a:lnTo>
                    <a:lnTo>
                      <a:pt x="352833" y="59010"/>
                    </a:lnTo>
                    <a:lnTo>
                      <a:pt x="311658" y="92902"/>
                    </a:lnTo>
                    <a:lnTo>
                      <a:pt x="263800" y="126852"/>
                    </a:lnTo>
                    <a:lnTo>
                      <a:pt x="212306" y="155085"/>
                    </a:lnTo>
                    <a:lnTo>
                      <a:pt x="160300" y="173264"/>
                    </a:lnTo>
                    <a:lnTo>
                      <a:pt x="111196" y="182796"/>
                    </a:lnTo>
                    <a:lnTo>
                      <a:pt x="68481" y="186524"/>
                    </a:lnTo>
                    <a:lnTo>
                      <a:pt x="15037" y="187473"/>
                    </a:lnTo>
                    <a:lnTo>
                      <a:pt x="4455" y="187566"/>
                    </a:lnTo>
                    <a:lnTo>
                      <a:pt x="556" y="187600"/>
                    </a:lnTo>
                    <a:lnTo>
                      <a:pt x="0" y="187605"/>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57"/>
              <p:cNvSpPr/>
              <p:nvPr/>
            </p:nvSpPr>
            <p:spPr>
              <a:xfrm>
                <a:off x="2353866" y="2319859"/>
                <a:ext cx="29209" cy="19685"/>
              </a:xfrm>
              <a:custGeom>
                <a:avLst/>
                <a:gdLst/>
                <a:ahLst/>
                <a:cxnLst/>
                <a:rect l="l" t="t" r="r" b="b"/>
                <a:pathLst>
                  <a:path w="29210" h="19685" extrusionOk="0">
                    <a:moveTo>
                      <a:pt x="28769" y="0"/>
                    </a:moveTo>
                    <a:lnTo>
                      <a:pt x="0" y="9863"/>
                    </a:lnTo>
                    <a:lnTo>
                      <a:pt x="28934" y="19215"/>
                    </a:lnTo>
                    <a:lnTo>
                      <a:pt x="23081" y="9657"/>
                    </a:lnTo>
                    <a:lnTo>
                      <a:pt x="2876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57"/>
              <p:cNvSpPr/>
              <p:nvPr/>
            </p:nvSpPr>
            <p:spPr>
              <a:xfrm>
                <a:off x="2353866" y="2319859"/>
                <a:ext cx="29209" cy="19685"/>
              </a:xfrm>
              <a:custGeom>
                <a:avLst/>
                <a:gdLst/>
                <a:ahLst/>
                <a:cxnLst/>
                <a:rect l="l" t="t" r="r" b="b"/>
                <a:pathLst>
                  <a:path w="29210" h="19685" extrusionOk="0">
                    <a:moveTo>
                      <a:pt x="0" y="9863"/>
                    </a:moveTo>
                    <a:lnTo>
                      <a:pt x="28934" y="19215"/>
                    </a:lnTo>
                    <a:lnTo>
                      <a:pt x="23081" y="9657"/>
                    </a:lnTo>
                    <a:lnTo>
                      <a:pt x="28769" y="0"/>
                    </a:lnTo>
                    <a:lnTo>
                      <a:pt x="0" y="9863"/>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4" name="Google Shape;934;p57"/>
            <p:cNvSpPr txBox="1"/>
            <p:nvPr/>
          </p:nvSpPr>
          <p:spPr>
            <a:xfrm>
              <a:off x="2775276" y="2001191"/>
              <a:ext cx="1167097" cy="150656"/>
            </a:xfrm>
            <a:prstGeom prst="rect">
              <a:avLst/>
            </a:prstGeom>
            <a:blipFill rotWithShape="1">
              <a:blip r:embed="rId6">
                <a:alphaModFix/>
              </a:blip>
              <a:stretch>
                <a:fillRect l="-5372" t="-18031" b="-2786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935" name="Google Shape;935;p57"/>
            <p:cNvGrpSpPr/>
            <p:nvPr/>
          </p:nvGrpSpPr>
          <p:grpSpPr>
            <a:xfrm>
              <a:off x="2238081" y="1644834"/>
              <a:ext cx="888166" cy="1187450"/>
              <a:chOff x="2238081" y="1644834"/>
              <a:chExt cx="888166" cy="1187450"/>
            </a:xfrm>
          </p:grpSpPr>
          <p:sp>
            <p:nvSpPr>
              <p:cNvPr id="936" name="Google Shape;936;p57"/>
              <p:cNvSpPr/>
              <p:nvPr/>
            </p:nvSpPr>
            <p:spPr>
              <a:xfrm>
                <a:off x="2238081" y="1644834"/>
                <a:ext cx="0" cy="1187450"/>
              </a:xfrm>
              <a:custGeom>
                <a:avLst/>
                <a:gdLst/>
                <a:ahLst/>
                <a:cxnLst/>
                <a:rect l="l" t="t" r="r" b="b"/>
                <a:pathLst>
                  <a:path w="120000" h="1187450" extrusionOk="0">
                    <a:moveTo>
                      <a:pt x="0" y="0"/>
                    </a:moveTo>
                    <a:lnTo>
                      <a:pt x="0" y="1187037"/>
                    </a:lnTo>
                    <a:lnTo>
                      <a:pt x="0" y="1187037"/>
                    </a:lnTo>
                  </a:path>
                </a:pathLst>
              </a:custGeom>
              <a:noFill/>
              <a:ln w="9525" cap="flat" cmpd="sng">
                <a:solidFill>
                  <a:srgbClr val="00000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7" name="Google Shape;937;p57"/>
              <p:cNvSpPr/>
              <p:nvPr/>
            </p:nvSpPr>
            <p:spPr>
              <a:xfrm>
                <a:off x="2634757" y="2458808"/>
                <a:ext cx="491490" cy="307340"/>
              </a:xfrm>
              <a:custGeom>
                <a:avLst/>
                <a:gdLst/>
                <a:ahLst/>
                <a:cxnLst/>
                <a:rect l="l" t="t" r="r" b="b"/>
                <a:pathLst>
                  <a:path w="491489" h="307339" extrusionOk="0">
                    <a:moveTo>
                      <a:pt x="589" y="0"/>
                    </a:moveTo>
                    <a:lnTo>
                      <a:pt x="485" y="16758"/>
                    </a:lnTo>
                    <a:lnTo>
                      <a:pt x="0" y="306952"/>
                    </a:lnTo>
                    <a:lnTo>
                      <a:pt x="490868" y="303568"/>
                    </a:lnTo>
                    <a:lnTo>
                      <a:pt x="420586" y="300938"/>
                    </a:lnTo>
                    <a:lnTo>
                      <a:pt x="390370" y="298313"/>
                    </a:lnTo>
                    <a:lnTo>
                      <a:pt x="326002" y="288458"/>
                    </a:lnTo>
                    <a:lnTo>
                      <a:pt x="287901" y="277948"/>
                    </a:lnTo>
                    <a:lnTo>
                      <a:pt x="285614" y="277074"/>
                    </a:lnTo>
                    <a:lnTo>
                      <a:pt x="273352" y="272594"/>
                    </a:lnTo>
                    <a:lnTo>
                      <a:pt x="233772" y="255917"/>
                    </a:lnTo>
                    <a:lnTo>
                      <a:pt x="196549" y="235202"/>
                    </a:lnTo>
                    <a:lnTo>
                      <a:pt x="164210" y="211960"/>
                    </a:lnTo>
                    <a:lnTo>
                      <a:pt x="132032" y="183920"/>
                    </a:lnTo>
                    <a:lnTo>
                      <a:pt x="103969" y="154907"/>
                    </a:lnTo>
                    <a:lnTo>
                      <a:pt x="77136" y="122780"/>
                    </a:lnTo>
                    <a:lnTo>
                      <a:pt x="54695" y="91653"/>
                    </a:lnTo>
                    <a:lnTo>
                      <a:pt x="32001" y="55357"/>
                    </a:lnTo>
                    <a:lnTo>
                      <a:pt x="9430" y="16758"/>
                    </a:lnTo>
                    <a:lnTo>
                      <a:pt x="1009" y="1261"/>
                    </a:lnTo>
                    <a:lnTo>
                      <a:pt x="589"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8" name="Google Shape;938;p57"/>
              <p:cNvSpPr/>
              <p:nvPr/>
            </p:nvSpPr>
            <p:spPr>
              <a:xfrm>
                <a:off x="2634757" y="2458808"/>
                <a:ext cx="491490" cy="307340"/>
              </a:xfrm>
              <a:custGeom>
                <a:avLst/>
                <a:gdLst/>
                <a:ahLst/>
                <a:cxnLst/>
                <a:rect l="l" t="t" r="r" b="b"/>
                <a:pathLst>
                  <a:path w="491489" h="307339" extrusionOk="0">
                    <a:moveTo>
                      <a:pt x="0" y="306952"/>
                    </a:moveTo>
                    <a:lnTo>
                      <a:pt x="0" y="306783"/>
                    </a:lnTo>
                    <a:lnTo>
                      <a:pt x="0" y="306614"/>
                    </a:lnTo>
                    <a:lnTo>
                      <a:pt x="0" y="306280"/>
                    </a:lnTo>
                    <a:lnTo>
                      <a:pt x="0" y="306111"/>
                    </a:lnTo>
                    <a:lnTo>
                      <a:pt x="1" y="305216"/>
                    </a:lnTo>
                    <a:lnTo>
                      <a:pt x="10" y="299584"/>
                    </a:lnTo>
                    <a:lnTo>
                      <a:pt x="34" y="284414"/>
                    </a:lnTo>
                    <a:lnTo>
                      <a:pt x="82" y="254908"/>
                    </a:lnTo>
                    <a:lnTo>
                      <a:pt x="160" y="208661"/>
                    </a:lnTo>
                    <a:lnTo>
                      <a:pt x="252" y="152844"/>
                    </a:lnTo>
                    <a:lnTo>
                      <a:pt x="344" y="97028"/>
                    </a:lnTo>
                    <a:lnTo>
                      <a:pt x="420" y="50778"/>
                    </a:lnTo>
                    <a:lnTo>
                      <a:pt x="469" y="21280"/>
                    </a:lnTo>
                    <a:lnTo>
                      <a:pt x="503" y="6158"/>
                    </a:lnTo>
                    <a:lnTo>
                      <a:pt x="538" y="651"/>
                    </a:lnTo>
                    <a:lnTo>
                      <a:pt x="589" y="0"/>
                    </a:lnTo>
                    <a:lnTo>
                      <a:pt x="671" y="251"/>
                    </a:lnTo>
                    <a:lnTo>
                      <a:pt x="840" y="758"/>
                    </a:lnTo>
                    <a:lnTo>
                      <a:pt x="927" y="1009"/>
                    </a:lnTo>
                    <a:lnTo>
                      <a:pt x="1009" y="1261"/>
                    </a:lnTo>
                    <a:lnTo>
                      <a:pt x="3115" y="5135"/>
                    </a:lnTo>
                    <a:lnTo>
                      <a:pt x="5222" y="9009"/>
                    </a:lnTo>
                    <a:lnTo>
                      <a:pt x="9430" y="16758"/>
                    </a:lnTo>
                    <a:lnTo>
                      <a:pt x="32001" y="55357"/>
                    </a:lnTo>
                    <a:lnTo>
                      <a:pt x="54695" y="91653"/>
                    </a:lnTo>
                    <a:lnTo>
                      <a:pt x="77136" y="122780"/>
                    </a:lnTo>
                    <a:lnTo>
                      <a:pt x="103969" y="154907"/>
                    </a:lnTo>
                    <a:lnTo>
                      <a:pt x="132032" y="183920"/>
                    </a:lnTo>
                    <a:lnTo>
                      <a:pt x="164210" y="211960"/>
                    </a:lnTo>
                    <a:lnTo>
                      <a:pt x="190655" y="231328"/>
                    </a:lnTo>
                    <a:lnTo>
                      <a:pt x="196549" y="235202"/>
                    </a:lnTo>
                    <a:lnTo>
                      <a:pt x="233772" y="255917"/>
                    </a:lnTo>
                    <a:lnTo>
                      <a:pt x="267033" y="270149"/>
                    </a:lnTo>
                    <a:lnTo>
                      <a:pt x="273352" y="272594"/>
                    </a:lnTo>
                    <a:lnTo>
                      <a:pt x="278908" y="274613"/>
                    </a:lnTo>
                    <a:lnTo>
                      <a:pt x="282259" y="275846"/>
                    </a:lnTo>
                    <a:lnTo>
                      <a:pt x="285614" y="277074"/>
                    </a:lnTo>
                    <a:lnTo>
                      <a:pt x="286756" y="277511"/>
                    </a:lnTo>
                    <a:lnTo>
                      <a:pt x="287329" y="277729"/>
                    </a:lnTo>
                    <a:lnTo>
                      <a:pt x="287901" y="277948"/>
                    </a:lnTo>
                    <a:lnTo>
                      <a:pt x="305637" y="283862"/>
                    </a:lnTo>
                    <a:lnTo>
                      <a:pt x="326002" y="288458"/>
                    </a:lnTo>
                    <a:lnTo>
                      <a:pt x="355558" y="294368"/>
                    </a:lnTo>
                    <a:lnTo>
                      <a:pt x="390370" y="298313"/>
                    </a:lnTo>
                    <a:lnTo>
                      <a:pt x="420586" y="300938"/>
                    </a:lnTo>
                    <a:lnTo>
                      <a:pt x="490868" y="30356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939" name="Google Shape;939;p57"/>
            <p:cNvSpPr txBox="1"/>
            <p:nvPr/>
          </p:nvSpPr>
          <p:spPr>
            <a:xfrm>
              <a:off x="2506288" y="2783744"/>
              <a:ext cx="418464" cy="131247"/>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fr-FR" sz="2000">
                  <a:solidFill>
                    <a:schemeClr val="dk1"/>
                  </a:solidFill>
                  <a:latin typeface="Arial"/>
                  <a:ea typeface="Arial"/>
                  <a:cs typeface="Arial"/>
                  <a:sym typeface="Arial"/>
                </a:rPr>
                <a:t>1</a:t>
              </a:r>
              <a:r>
                <a:rPr lang="fr-FR" sz="2000" i="1">
                  <a:solidFill>
                    <a:schemeClr val="dk1"/>
                  </a:solidFill>
                  <a:latin typeface="Arial"/>
                  <a:ea typeface="Arial"/>
                  <a:cs typeface="Arial"/>
                  <a:sym typeface="Arial"/>
                </a:rPr>
                <a:t>,</a:t>
              </a:r>
              <a:r>
                <a:rPr lang="fr-FR" sz="2000">
                  <a:solidFill>
                    <a:schemeClr val="dk1"/>
                  </a:solidFill>
                  <a:latin typeface="Arial"/>
                  <a:ea typeface="Arial"/>
                  <a:cs typeface="Arial"/>
                  <a:sym typeface="Arial"/>
                </a:rPr>
                <a:t>56</a:t>
              </a:r>
              <a:endParaRPr/>
            </a:p>
          </p:txBody>
        </p:sp>
      </p:grpSp>
      <p:sp>
        <p:nvSpPr>
          <p:cNvPr id="940" name="Google Shape;940;p57"/>
          <p:cNvSpPr/>
          <p:nvPr/>
        </p:nvSpPr>
        <p:spPr>
          <a:xfrm>
            <a:off x="5082130" y="5449071"/>
            <a:ext cx="3936865" cy="896336"/>
          </a:xfrm>
          <a:prstGeom prst="rect">
            <a:avLst/>
          </a:prstGeom>
          <a:blipFill rotWithShape="1">
            <a:blip r:embed="rId7">
              <a:alphaModFix/>
            </a:blip>
            <a:stretch>
              <a:fillRect t="-3400" b="-27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58"/>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950" name="Google Shape;950;p58"/>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De la loi normale vers la loi normale centrée réduite : Exemple 2 </a:t>
            </a:r>
            <a:endParaRPr sz="2800"/>
          </a:p>
        </p:txBody>
      </p:sp>
      <p:sp>
        <p:nvSpPr>
          <p:cNvPr id="951" name="Google Shape;951;p58"/>
          <p:cNvSpPr txBox="1"/>
          <p:nvPr/>
        </p:nvSpPr>
        <p:spPr>
          <a:xfrm>
            <a:off x="1676400" y="1828800"/>
            <a:ext cx="8124825" cy="3413755"/>
          </a:xfrm>
          <a:prstGeom prst="rect">
            <a:avLst/>
          </a:prstGeom>
          <a:blipFill rotWithShape="1">
            <a:blip r:embed="rId3">
              <a:alphaModFix/>
            </a:blip>
            <a:stretch>
              <a:fillRect l="-1199" t="-1428" r="-104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59"/>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961" name="Google Shape;961;p59"/>
          <p:cNvSpPr txBox="1">
            <a:spLocks noGrp="1"/>
          </p:cNvSpPr>
          <p:nvPr>
            <p:ph type="title"/>
          </p:nvPr>
        </p:nvSpPr>
        <p:spPr>
          <a:xfrm>
            <a:off x="914400" y="788879"/>
            <a:ext cx="11277600"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De la loi normale vers la loi normale centrée réduite : Exemple 2 </a:t>
            </a:r>
            <a:r>
              <a:rPr lang="fr-FR" sz="2400">
                <a:solidFill>
                  <a:srgbClr val="7030A0"/>
                </a:solidFill>
              </a:rPr>
              <a:t>(correction)</a:t>
            </a:r>
            <a:endParaRPr sz="2400"/>
          </a:p>
        </p:txBody>
      </p:sp>
      <p:grpSp>
        <p:nvGrpSpPr>
          <p:cNvPr id="962" name="Google Shape;962;p59"/>
          <p:cNvGrpSpPr/>
          <p:nvPr/>
        </p:nvGrpSpPr>
        <p:grpSpPr>
          <a:xfrm>
            <a:off x="2057400" y="1752600"/>
            <a:ext cx="8623300" cy="3694113"/>
            <a:chOff x="159" y="988"/>
            <a:chExt cx="5432" cy="2327"/>
          </a:xfrm>
        </p:grpSpPr>
        <p:grpSp>
          <p:nvGrpSpPr>
            <p:cNvPr id="963" name="Google Shape;963;p59"/>
            <p:cNvGrpSpPr/>
            <p:nvPr/>
          </p:nvGrpSpPr>
          <p:grpSpPr>
            <a:xfrm>
              <a:off x="159" y="988"/>
              <a:ext cx="5432" cy="2327"/>
              <a:chOff x="159" y="988"/>
              <a:chExt cx="5432" cy="2327"/>
            </a:xfrm>
          </p:grpSpPr>
          <p:grpSp>
            <p:nvGrpSpPr>
              <p:cNvPr id="964" name="Google Shape;964;p59"/>
              <p:cNvGrpSpPr/>
              <p:nvPr/>
            </p:nvGrpSpPr>
            <p:grpSpPr>
              <a:xfrm>
                <a:off x="1877" y="1531"/>
                <a:ext cx="476" cy="717"/>
                <a:chOff x="1715" y="1566"/>
                <a:chExt cx="476" cy="717"/>
              </a:xfrm>
            </p:grpSpPr>
            <p:cxnSp>
              <p:nvCxnSpPr>
                <p:cNvPr id="965" name="Google Shape;965;p59"/>
                <p:cNvCxnSpPr/>
                <p:nvPr/>
              </p:nvCxnSpPr>
              <p:spPr>
                <a:xfrm rot="10800000">
                  <a:off x="1721" y="1566"/>
                  <a:ext cx="0" cy="709"/>
                </a:xfrm>
                <a:prstGeom prst="straightConnector1">
                  <a:avLst/>
                </a:prstGeom>
                <a:noFill/>
                <a:ln w="19050" cap="flat" cmpd="sng">
                  <a:solidFill>
                    <a:schemeClr val="dk1"/>
                  </a:solidFill>
                  <a:prstDash val="solid"/>
                  <a:round/>
                  <a:headEnd type="none" w="med" len="med"/>
                  <a:tailEnd type="none" w="med" len="med"/>
                </a:ln>
              </p:spPr>
            </p:cxnSp>
            <p:cxnSp>
              <p:nvCxnSpPr>
                <p:cNvPr id="966" name="Google Shape;966;p59"/>
                <p:cNvCxnSpPr/>
                <p:nvPr/>
              </p:nvCxnSpPr>
              <p:spPr>
                <a:xfrm flipH="1">
                  <a:off x="1715" y="2078"/>
                  <a:ext cx="249" cy="136"/>
                </a:xfrm>
                <a:prstGeom prst="straightConnector1">
                  <a:avLst/>
                </a:prstGeom>
                <a:noFill/>
                <a:ln w="25400" cap="flat" cmpd="sng">
                  <a:solidFill>
                    <a:schemeClr val="dk1"/>
                  </a:solidFill>
                  <a:prstDash val="solid"/>
                  <a:round/>
                  <a:headEnd type="none" w="med" len="med"/>
                  <a:tailEnd type="none" w="med" len="med"/>
                </a:ln>
              </p:spPr>
            </p:cxnSp>
            <p:cxnSp>
              <p:nvCxnSpPr>
                <p:cNvPr id="967" name="Google Shape;967;p59"/>
                <p:cNvCxnSpPr/>
                <p:nvPr/>
              </p:nvCxnSpPr>
              <p:spPr>
                <a:xfrm flipH="1">
                  <a:off x="1875" y="2176"/>
                  <a:ext cx="196" cy="107"/>
                </a:xfrm>
                <a:prstGeom prst="straightConnector1">
                  <a:avLst/>
                </a:prstGeom>
                <a:noFill/>
                <a:ln w="25400" cap="flat" cmpd="sng">
                  <a:solidFill>
                    <a:schemeClr val="dk1"/>
                  </a:solidFill>
                  <a:prstDash val="solid"/>
                  <a:round/>
                  <a:headEnd type="none" w="med" len="med"/>
                  <a:tailEnd type="none" w="med" len="med"/>
                </a:ln>
              </p:spPr>
            </p:cxnSp>
            <p:cxnSp>
              <p:nvCxnSpPr>
                <p:cNvPr id="968" name="Google Shape;968;p59"/>
                <p:cNvCxnSpPr/>
                <p:nvPr/>
              </p:nvCxnSpPr>
              <p:spPr>
                <a:xfrm flipH="1">
                  <a:off x="1715" y="1970"/>
                  <a:ext cx="175" cy="85"/>
                </a:xfrm>
                <a:prstGeom prst="straightConnector1">
                  <a:avLst/>
                </a:prstGeom>
                <a:noFill/>
                <a:ln w="25400" cap="flat" cmpd="sng">
                  <a:solidFill>
                    <a:schemeClr val="dk1"/>
                  </a:solidFill>
                  <a:prstDash val="solid"/>
                  <a:round/>
                  <a:headEnd type="none" w="med" len="med"/>
                  <a:tailEnd type="none" w="med" len="med"/>
                </a:ln>
              </p:spPr>
            </p:cxnSp>
            <p:cxnSp>
              <p:nvCxnSpPr>
                <p:cNvPr id="969" name="Google Shape;969;p59"/>
                <p:cNvCxnSpPr/>
                <p:nvPr/>
              </p:nvCxnSpPr>
              <p:spPr>
                <a:xfrm flipH="1">
                  <a:off x="1722" y="1856"/>
                  <a:ext cx="110" cy="45"/>
                </a:xfrm>
                <a:prstGeom prst="straightConnector1">
                  <a:avLst/>
                </a:prstGeom>
                <a:noFill/>
                <a:ln w="25400" cap="flat" cmpd="sng">
                  <a:solidFill>
                    <a:schemeClr val="dk1"/>
                  </a:solidFill>
                  <a:prstDash val="solid"/>
                  <a:round/>
                  <a:headEnd type="none" w="med" len="med"/>
                  <a:tailEnd type="none" w="med" len="med"/>
                </a:ln>
              </p:spPr>
            </p:cxnSp>
            <p:cxnSp>
              <p:nvCxnSpPr>
                <p:cNvPr id="970" name="Google Shape;970;p59"/>
                <p:cNvCxnSpPr/>
                <p:nvPr/>
              </p:nvCxnSpPr>
              <p:spPr>
                <a:xfrm flipH="1">
                  <a:off x="1721" y="1729"/>
                  <a:ext cx="68" cy="23"/>
                </a:xfrm>
                <a:prstGeom prst="straightConnector1">
                  <a:avLst/>
                </a:prstGeom>
                <a:noFill/>
                <a:ln w="25400" cap="flat" cmpd="sng">
                  <a:solidFill>
                    <a:schemeClr val="dk1"/>
                  </a:solidFill>
                  <a:prstDash val="solid"/>
                  <a:round/>
                  <a:headEnd type="none" w="med" len="med"/>
                  <a:tailEnd type="none" w="med" len="med"/>
                </a:ln>
              </p:spPr>
            </p:cxnSp>
            <p:cxnSp>
              <p:nvCxnSpPr>
                <p:cNvPr id="971" name="Google Shape;971;p59"/>
                <p:cNvCxnSpPr/>
                <p:nvPr/>
              </p:nvCxnSpPr>
              <p:spPr>
                <a:xfrm flipH="1">
                  <a:off x="2133" y="2250"/>
                  <a:ext cx="58" cy="29"/>
                </a:xfrm>
                <a:prstGeom prst="straightConnector1">
                  <a:avLst/>
                </a:prstGeom>
                <a:noFill/>
                <a:ln w="25400" cap="flat" cmpd="sng">
                  <a:solidFill>
                    <a:schemeClr val="dk1"/>
                  </a:solidFill>
                  <a:prstDash val="solid"/>
                  <a:round/>
                  <a:headEnd type="none" w="med" len="med"/>
                  <a:tailEnd type="none" w="med" len="med"/>
                </a:ln>
              </p:spPr>
            </p:cxnSp>
          </p:grpSp>
          <p:grpSp>
            <p:nvGrpSpPr>
              <p:cNvPr id="972" name="Google Shape;972;p59"/>
              <p:cNvGrpSpPr/>
              <p:nvPr/>
            </p:nvGrpSpPr>
            <p:grpSpPr>
              <a:xfrm>
                <a:off x="4625" y="1566"/>
                <a:ext cx="476" cy="717"/>
                <a:chOff x="1715" y="1566"/>
                <a:chExt cx="476" cy="717"/>
              </a:xfrm>
            </p:grpSpPr>
            <p:cxnSp>
              <p:nvCxnSpPr>
                <p:cNvPr id="973" name="Google Shape;973;p59"/>
                <p:cNvCxnSpPr/>
                <p:nvPr/>
              </p:nvCxnSpPr>
              <p:spPr>
                <a:xfrm rot="10800000">
                  <a:off x="1721" y="1566"/>
                  <a:ext cx="0" cy="709"/>
                </a:xfrm>
                <a:prstGeom prst="straightConnector1">
                  <a:avLst/>
                </a:prstGeom>
                <a:noFill/>
                <a:ln w="19050" cap="flat" cmpd="sng">
                  <a:solidFill>
                    <a:schemeClr val="dk1"/>
                  </a:solidFill>
                  <a:prstDash val="solid"/>
                  <a:round/>
                  <a:headEnd type="none" w="med" len="med"/>
                  <a:tailEnd type="none" w="med" len="med"/>
                </a:ln>
              </p:spPr>
            </p:cxnSp>
            <p:cxnSp>
              <p:nvCxnSpPr>
                <p:cNvPr id="974" name="Google Shape;974;p59"/>
                <p:cNvCxnSpPr/>
                <p:nvPr/>
              </p:nvCxnSpPr>
              <p:spPr>
                <a:xfrm flipH="1">
                  <a:off x="1715" y="2078"/>
                  <a:ext cx="249" cy="136"/>
                </a:xfrm>
                <a:prstGeom prst="straightConnector1">
                  <a:avLst/>
                </a:prstGeom>
                <a:noFill/>
                <a:ln w="25400" cap="flat" cmpd="sng">
                  <a:solidFill>
                    <a:schemeClr val="dk1"/>
                  </a:solidFill>
                  <a:prstDash val="solid"/>
                  <a:round/>
                  <a:headEnd type="none" w="med" len="med"/>
                  <a:tailEnd type="none" w="med" len="med"/>
                </a:ln>
              </p:spPr>
            </p:cxnSp>
            <p:cxnSp>
              <p:nvCxnSpPr>
                <p:cNvPr id="975" name="Google Shape;975;p59"/>
                <p:cNvCxnSpPr/>
                <p:nvPr/>
              </p:nvCxnSpPr>
              <p:spPr>
                <a:xfrm flipH="1">
                  <a:off x="1875" y="2176"/>
                  <a:ext cx="196" cy="107"/>
                </a:xfrm>
                <a:prstGeom prst="straightConnector1">
                  <a:avLst/>
                </a:prstGeom>
                <a:noFill/>
                <a:ln w="25400" cap="flat" cmpd="sng">
                  <a:solidFill>
                    <a:schemeClr val="dk1"/>
                  </a:solidFill>
                  <a:prstDash val="solid"/>
                  <a:round/>
                  <a:headEnd type="none" w="med" len="med"/>
                  <a:tailEnd type="none" w="med" len="med"/>
                </a:ln>
              </p:spPr>
            </p:cxnSp>
            <p:cxnSp>
              <p:nvCxnSpPr>
                <p:cNvPr id="976" name="Google Shape;976;p59"/>
                <p:cNvCxnSpPr/>
                <p:nvPr/>
              </p:nvCxnSpPr>
              <p:spPr>
                <a:xfrm flipH="1">
                  <a:off x="1715" y="1970"/>
                  <a:ext cx="175" cy="85"/>
                </a:xfrm>
                <a:prstGeom prst="straightConnector1">
                  <a:avLst/>
                </a:prstGeom>
                <a:noFill/>
                <a:ln w="25400" cap="flat" cmpd="sng">
                  <a:solidFill>
                    <a:schemeClr val="dk1"/>
                  </a:solidFill>
                  <a:prstDash val="solid"/>
                  <a:round/>
                  <a:headEnd type="none" w="med" len="med"/>
                  <a:tailEnd type="none" w="med" len="med"/>
                </a:ln>
              </p:spPr>
            </p:cxnSp>
            <p:cxnSp>
              <p:nvCxnSpPr>
                <p:cNvPr id="977" name="Google Shape;977;p59"/>
                <p:cNvCxnSpPr/>
                <p:nvPr/>
              </p:nvCxnSpPr>
              <p:spPr>
                <a:xfrm flipH="1">
                  <a:off x="1722" y="1856"/>
                  <a:ext cx="110" cy="45"/>
                </a:xfrm>
                <a:prstGeom prst="straightConnector1">
                  <a:avLst/>
                </a:prstGeom>
                <a:noFill/>
                <a:ln w="25400" cap="flat" cmpd="sng">
                  <a:solidFill>
                    <a:schemeClr val="dk1"/>
                  </a:solidFill>
                  <a:prstDash val="solid"/>
                  <a:round/>
                  <a:headEnd type="none" w="med" len="med"/>
                  <a:tailEnd type="none" w="med" len="med"/>
                </a:ln>
              </p:spPr>
            </p:cxnSp>
            <p:cxnSp>
              <p:nvCxnSpPr>
                <p:cNvPr id="978" name="Google Shape;978;p59"/>
                <p:cNvCxnSpPr/>
                <p:nvPr/>
              </p:nvCxnSpPr>
              <p:spPr>
                <a:xfrm flipH="1">
                  <a:off x="1721" y="1729"/>
                  <a:ext cx="68" cy="23"/>
                </a:xfrm>
                <a:prstGeom prst="straightConnector1">
                  <a:avLst/>
                </a:prstGeom>
                <a:noFill/>
                <a:ln w="25400" cap="flat" cmpd="sng">
                  <a:solidFill>
                    <a:schemeClr val="dk1"/>
                  </a:solidFill>
                  <a:prstDash val="solid"/>
                  <a:round/>
                  <a:headEnd type="none" w="med" len="med"/>
                  <a:tailEnd type="none" w="med" len="med"/>
                </a:ln>
              </p:spPr>
            </p:cxnSp>
            <p:cxnSp>
              <p:nvCxnSpPr>
                <p:cNvPr id="979" name="Google Shape;979;p59"/>
                <p:cNvCxnSpPr/>
                <p:nvPr/>
              </p:nvCxnSpPr>
              <p:spPr>
                <a:xfrm flipH="1">
                  <a:off x="2133" y="2250"/>
                  <a:ext cx="58" cy="29"/>
                </a:xfrm>
                <a:prstGeom prst="straightConnector1">
                  <a:avLst/>
                </a:prstGeom>
                <a:noFill/>
                <a:ln w="25400" cap="flat" cmpd="sng">
                  <a:solidFill>
                    <a:schemeClr val="dk1"/>
                  </a:solidFill>
                  <a:prstDash val="solid"/>
                  <a:round/>
                  <a:headEnd type="none" w="med" len="med"/>
                  <a:tailEnd type="none" w="med" len="med"/>
                </a:ln>
              </p:spPr>
            </p:cxnSp>
          </p:grpSp>
          <p:cxnSp>
            <p:nvCxnSpPr>
              <p:cNvPr id="980" name="Google Shape;980;p59"/>
              <p:cNvCxnSpPr/>
              <p:nvPr/>
            </p:nvCxnSpPr>
            <p:spPr>
              <a:xfrm>
                <a:off x="545" y="1063"/>
                <a:ext cx="0" cy="1171"/>
              </a:xfrm>
              <a:prstGeom prst="straightConnector1">
                <a:avLst/>
              </a:prstGeom>
              <a:noFill/>
              <a:ln w="19050" cap="flat" cmpd="sng">
                <a:solidFill>
                  <a:schemeClr val="dk1"/>
                </a:solidFill>
                <a:prstDash val="solid"/>
                <a:round/>
                <a:headEnd type="triangle" w="med" len="med"/>
                <a:tailEnd type="none" w="med" len="med"/>
              </a:ln>
            </p:spPr>
          </p:cxnSp>
          <p:cxnSp>
            <p:nvCxnSpPr>
              <p:cNvPr id="981" name="Google Shape;981;p59"/>
              <p:cNvCxnSpPr/>
              <p:nvPr/>
            </p:nvCxnSpPr>
            <p:spPr>
              <a:xfrm>
                <a:off x="554" y="2248"/>
                <a:ext cx="2155" cy="0"/>
              </a:xfrm>
              <a:prstGeom prst="straightConnector1">
                <a:avLst/>
              </a:prstGeom>
              <a:noFill/>
              <a:ln w="19050" cap="flat" cmpd="sng">
                <a:solidFill>
                  <a:schemeClr val="dk1"/>
                </a:solidFill>
                <a:prstDash val="solid"/>
                <a:round/>
                <a:headEnd type="none" w="med" len="med"/>
                <a:tailEnd type="triangle" w="med" len="med"/>
              </a:ln>
            </p:spPr>
          </p:cxnSp>
          <p:sp>
            <p:nvSpPr>
              <p:cNvPr id="982" name="Google Shape;982;p59"/>
              <p:cNvSpPr/>
              <p:nvPr/>
            </p:nvSpPr>
            <p:spPr>
              <a:xfrm>
                <a:off x="529" y="1262"/>
                <a:ext cx="1076" cy="987"/>
              </a:xfrm>
              <a:custGeom>
                <a:avLst/>
                <a:gdLst/>
                <a:ahLst/>
                <a:cxnLst/>
                <a:rect l="l" t="t" r="r" b="b"/>
                <a:pathLst>
                  <a:path w="1076" h="987" extrusionOk="0">
                    <a:moveTo>
                      <a:pt x="0" y="986"/>
                    </a:moveTo>
                    <a:lnTo>
                      <a:pt x="157" y="979"/>
                    </a:lnTo>
                    <a:lnTo>
                      <a:pt x="267" y="958"/>
                    </a:lnTo>
                    <a:lnTo>
                      <a:pt x="337" y="929"/>
                    </a:lnTo>
                    <a:lnTo>
                      <a:pt x="432" y="865"/>
                    </a:lnTo>
                    <a:lnTo>
                      <a:pt x="518" y="773"/>
                    </a:lnTo>
                    <a:lnTo>
                      <a:pt x="596" y="660"/>
                    </a:lnTo>
                    <a:lnTo>
                      <a:pt x="643" y="553"/>
                    </a:lnTo>
                    <a:lnTo>
                      <a:pt x="698" y="411"/>
                    </a:lnTo>
                    <a:lnTo>
                      <a:pt x="761" y="262"/>
                    </a:lnTo>
                    <a:lnTo>
                      <a:pt x="808" y="156"/>
                    </a:lnTo>
                    <a:lnTo>
                      <a:pt x="871" y="64"/>
                    </a:lnTo>
                    <a:lnTo>
                      <a:pt x="949" y="14"/>
                    </a:lnTo>
                    <a:lnTo>
                      <a:pt x="1020" y="0"/>
                    </a:lnTo>
                    <a:lnTo>
                      <a:pt x="1075"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59"/>
              <p:cNvSpPr/>
              <p:nvPr/>
            </p:nvSpPr>
            <p:spPr>
              <a:xfrm>
                <a:off x="1562" y="1262"/>
                <a:ext cx="1073" cy="987"/>
              </a:xfrm>
              <a:custGeom>
                <a:avLst/>
                <a:gdLst/>
                <a:ahLst/>
                <a:cxnLst/>
                <a:rect l="l" t="t" r="r" b="b"/>
                <a:pathLst>
                  <a:path w="1073" h="987" extrusionOk="0">
                    <a:moveTo>
                      <a:pt x="1072" y="986"/>
                    </a:moveTo>
                    <a:lnTo>
                      <a:pt x="916" y="979"/>
                    </a:lnTo>
                    <a:lnTo>
                      <a:pt x="806" y="958"/>
                    </a:lnTo>
                    <a:lnTo>
                      <a:pt x="736" y="929"/>
                    </a:lnTo>
                    <a:lnTo>
                      <a:pt x="642" y="865"/>
                    </a:lnTo>
                    <a:lnTo>
                      <a:pt x="556" y="773"/>
                    </a:lnTo>
                    <a:lnTo>
                      <a:pt x="477" y="660"/>
                    </a:lnTo>
                    <a:lnTo>
                      <a:pt x="430" y="553"/>
                    </a:lnTo>
                    <a:lnTo>
                      <a:pt x="376" y="411"/>
                    </a:lnTo>
                    <a:lnTo>
                      <a:pt x="313" y="262"/>
                    </a:lnTo>
                    <a:lnTo>
                      <a:pt x="266" y="156"/>
                    </a:lnTo>
                    <a:lnTo>
                      <a:pt x="203" y="64"/>
                    </a:lnTo>
                    <a:lnTo>
                      <a:pt x="125" y="14"/>
                    </a:lnTo>
                    <a:lnTo>
                      <a:pt x="55"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59"/>
              <p:cNvSpPr/>
              <p:nvPr/>
            </p:nvSpPr>
            <p:spPr>
              <a:xfrm>
                <a:off x="159" y="988"/>
                <a:ext cx="568" cy="3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800" i="1">
                    <a:solidFill>
                      <a:schemeClr val="dk1"/>
                    </a:solidFill>
                    <a:latin typeface="Calibri"/>
                    <a:ea typeface="Calibri"/>
                    <a:cs typeface="Calibri"/>
                    <a:sym typeface="Calibri"/>
                  </a:rPr>
                  <a:t>f(x)</a:t>
                </a:r>
                <a:endParaRPr/>
              </a:p>
            </p:txBody>
          </p:sp>
          <p:sp>
            <p:nvSpPr>
              <p:cNvPr id="985" name="Google Shape;985;p59"/>
              <p:cNvSpPr/>
              <p:nvPr/>
            </p:nvSpPr>
            <p:spPr>
              <a:xfrm>
                <a:off x="2482" y="2257"/>
                <a:ext cx="57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X</a:t>
                </a:r>
                <a:endParaRPr/>
              </a:p>
            </p:txBody>
          </p:sp>
          <p:sp>
            <p:nvSpPr>
              <p:cNvPr id="986" name="Google Shape;986;p59"/>
              <p:cNvSpPr/>
              <p:nvPr/>
            </p:nvSpPr>
            <p:spPr>
              <a:xfrm>
                <a:off x="1394" y="2253"/>
                <a:ext cx="46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72</a:t>
                </a:r>
                <a:endParaRPr/>
              </a:p>
            </p:txBody>
          </p:sp>
          <p:cxnSp>
            <p:nvCxnSpPr>
              <p:cNvPr id="987" name="Google Shape;987;p59"/>
              <p:cNvCxnSpPr/>
              <p:nvPr/>
            </p:nvCxnSpPr>
            <p:spPr>
              <a:xfrm flipH="1">
                <a:off x="1574" y="1259"/>
                <a:ext cx="12" cy="980"/>
              </a:xfrm>
              <a:prstGeom prst="straightConnector1">
                <a:avLst/>
              </a:prstGeom>
              <a:noFill/>
              <a:ln w="19050" cap="flat" cmpd="sng">
                <a:solidFill>
                  <a:schemeClr val="dk1"/>
                </a:solidFill>
                <a:prstDash val="dash"/>
                <a:round/>
                <a:headEnd type="none" w="med" len="med"/>
                <a:tailEnd type="none" w="med" len="med"/>
              </a:ln>
            </p:spPr>
          </p:cxnSp>
          <p:sp>
            <p:nvSpPr>
              <p:cNvPr id="988" name="Google Shape;988;p59"/>
              <p:cNvSpPr/>
              <p:nvPr/>
            </p:nvSpPr>
            <p:spPr>
              <a:xfrm>
                <a:off x="1732" y="2269"/>
                <a:ext cx="365" cy="289"/>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dirty="0">
                    <a:solidFill>
                      <a:schemeClr val="dk1"/>
                    </a:solidFill>
                    <a:latin typeface="Calibri"/>
                    <a:ea typeface="Calibri"/>
                    <a:cs typeface="Calibri"/>
                    <a:sym typeface="Calibri"/>
                  </a:rPr>
                  <a:t>85</a:t>
                </a:r>
                <a:endParaRPr dirty="0"/>
              </a:p>
            </p:txBody>
          </p:sp>
          <p:cxnSp>
            <p:nvCxnSpPr>
              <p:cNvPr id="989" name="Google Shape;989;p59"/>
              <p:cNvCxnSpPr/>
              <p:nvPr/>
            </p:nvCxnSpPr>
            <p:spPr>
              <a:xfrm>
                <a:off x="3211" y="1096"/>
                <a:ext cx="0" cy="1171"/>
              </a:xfrm>
              <a:prstGeom prst="straightConnector1">
                <a:avLst/>
              </a:prstGeom>
              <a:noFill/>
              <a:ln w="19050" cap="flat" cmpd="sng">
                <a:solidFill>
                  <a:schemeClr val="dk1"/>
                </a:solidFill>
                <a:prstDash val="solid"/>
                <a:round/>
                <a:headEnd type="triangle" w="med" len="med"/>
                <a:tailEnd type="none" w="med" len="med"/>
              </a:ln>
            </p:spPr>
          </p:cxnSp>
          <p:cxnSp>
            <p:nvCxnSpPr>
              <p:cNvPr id="990" name="Google Shape;990;p59"/>
              <p:cNvCxnSpPr/>
              <p:nvPr/>
            </p:nvCxnSpPr>
            <p:spPr>
              <a:xfrm>
                <a:off x="3220" y="2281"/>
                <a:ext cx="2275" cy="0"/>
              </a:xfrm>
              <a:prstGeom prst="straightConnector1">
                <a:avLst/>
              </a:prstGeom>
              <a:noFill/>
              <a:ln w="19050" cap="flat" cmpd="sng">
                <a:solidFill>
                  <a:schemeClr val="dk1"/>
                </a:solidFill>
                <a:prstDash val="solid"/>
                <a:round/>
                <a:headEnd type="none" w="med" len="med"/>
                <a:tailEnd type="triangle" w="med" len="med"/>
              </a:ln>
            </p:spPr>
          </p:cxnSp>
          <p:sp>
            <p:nvSpPr>
              <p:cNvPr id="991" name="Google Shape;991;p59"/>
              <p:cNvSpPr/>
              <p:nvPr/>
            </p:nvSpPr>
            <p:spPr>
              <a:xfrm>
                <a:off x="3195" y="1295"/>
                <a:ext cx="1133" cy="987"/>
              </a:xfrm>
              <a:custGeom>
                <a:avLst/>
                <a:gdLst/>
                <a:ahLst/>
                <a:cxnLst/>
                <a:rect l="l" t="t" r="r" b="b"/>
                <a:pathLst>
                  <a:path w="1133" h="987" extrusionOk="0">
                    <a:moveTo>
                      <a:pt x="0" y="986"/>
                    </a:moveTo>
                    <a:lnTo>
                      <a:pt x="165" y="979"/>
                    </a:lnTo>
                    <a:lnTo>
                      <a:pt x="281" y="958"/>
                    </a:lnTo>
                    <a:lnTo>
                      <a:pt x="355" y="929"/>
                    </a:lnTo>
                    <a:lnTo>
                      <a:pt x="454" y="865"/>
                    </a:lnTo>
                    <a:lnTo>
                      <a:pt x="545" y="773"/>
                    </a:lnTo>
                    <a:lnTo>
                      <a:pt x="628" y="660"/>
                    </a:lnTo>
                    <a:lnTo>
                      <a:pt x="678" y="553"/>
                    </a:lnTo>
                    <a:lnTo>
                      <a:pt x="735" y="411"/>
                    </a:lnTo>
                    <a:lnTo>
                      <a:pt x="801" y="262"/>
                    </a:lnTo>
                    <a:lnTo>
                      <a:pt x="851" y="156"/>
                    </a:lnTo>
                    <a:lnTo>
                      <a:pt x="917" y="64"/>
                    </a:lnTo>
                    <a:lnTo>
                      <a:pt x="1000" y="14"/>
                    </a:lnTo>
                    <a:lnTo>
                      <a:pt x="1074" y="0"/>
                    </a:lnTo>
                    <a:lnTo>
                      <a:pt x="113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59"/>
              <p:cNvSpPr/>
              <p:nvPr/>
            </p:nvSpPr>
            <p:spPr>
              <a:xfrm>
                <a:off x="4292" y="1295"/>
                <a:ext cx="1134" cy="987"/>
              </a:xfrm>
              <a:custGeom>
                <a:avLst/>
                <a:gdLst/>
                <a:ahLst/>
                <a:cxnLst/>
                <a:rect l="l" t="t" r="r" b="b"/>
                <a:pathLst>
                  <a:path w="1134" h="987" extrusionOk="0">
                    <a:moveTo>
                      <a:pt x="1133" y="986"/>
                    </a:moveTo>
                    <a:lnTo>
                      <a:pt x="968" y="979"/>
                    </a:lnTo>
                    <a:lnTo>
                      <a:pt x="852" y="958"/>
                    </a:lnTo>
                    <a:lnTo>
                      <a:pt x="777" y="929"/>
                    </a:lnTo>
                    <a:lnTo>
                      <a:pt x="678" y="865"/>
                    </a:lnTo>
                    <a:lnTo>
                      <a:pt x="587" y="773"/>
                    </a:lnTo>
                    <a:lnTo>
                      <a:pt x="504" y="660"/>
                    </a:lnTo>
                    <a:lnTo>
                      <a:pt x="455" y="553"/>
                    </a:lnTo>
                    <a:lnTo>
                      <a:pt x="397" y="411"/>
                    </a:lnTo>
                    <a:lnTo>
                      <a:pt x="331" y="262"/>
                    </a:lnTo>
                    <a:lnTo>
                      <a:pt x="281" y="156"/>
                    </a:lnTo>
                    <a:lnTo>
                      <a:pt x="215" y="64"/>
                    </a:lnTo>
                    <a:lnTo>
                      <a:pt x="132" y="14"/>
                    </a:lnTo>
                    <a:lnTo>
                      <a:pt x="58"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3" name="Google Shape;993;p59"/>
              <p:cNvSpPr/>
              <p:nvPr/>
            </p:nvSpPr>
            <p:spPr>
              <a:xfrm>
                <a:off x="2826" y="1028"/>
                <a:ext cx="568" cy="3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800" i="1">
                    <a:solidFill>
                      <a:schemeClr val="dk1"/>
                    </a:solidFill>
                    <a:latin typeface="Calibri"/>
                    <a:ea typeface="Calibri"/>
                    <a:cs typeface="Calibri"/>
                    <a:sym typeface="Calibri"/>
                  </a:rPr>
                  <a:t>f(z)</a:t>
                </a:r>
                <a:endParaRPr/>
              </a:p>
            </p:txBody>
          </p:sp>
          <p:sp>
            <p:nvSpPr>
              <p:cNvPr id="994" name="Google Shape;994;p59"/>
              <p:cNvSpPr/>
              <p:nvPr/>
            </p:nvSpPr>
            <p:spPr>
              <a:xfrm>
                <a:off x="2195" y="2643"/>
                <a:ext cx="2234" cy="672"/>
              </a:xfrm>
              <a:prstGeom prst="rect">
                <a:avLst/>
              </a:prstGeom>
              <a:solidFill>
                <a:srgbClr val="C8FEC8"/>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95" name="Google Shape;995;p59"/>
              <p:cNvPicPr preferRelativeResize="0"/>
              <p:nvPr/>
            </p:nvPicPr>
            <p:blipFill rotWithShape="1">
              <a:blip r:embed="rId3">
                <a:alphaModFix/>
              </a:blip>
              <a:srcRect/>
              <a:stretch/>
            </p:blipFill>
            <p:spPr>
              <a:xfrm>
                <a:off x="2203" y="2696"/>
                <a:ext cx="2202" cy="542"/>
              </a:xfrm>
              <a:prstGeom prst="rect">
                <a:avLst/>
              </a:prstGeom>
              <a:noFill/>
              <a:ln>
                <a:noFill/>
              </a:ln>
            </p:spPr>
          </p:pic>
          <p:sp>
            <p:nvSpPr>
              <p:cNvPr id="996" name="Google Shape;996;p59"/>
              <p:cNvSpPr/>
              <p:nvPr/>
            </p:nvSpPr>
            <p:spPr>
              <a:xfrm>
                <a:off x="1885" y="2552"/>
                <a:ext cx="299" cy="434"/>
              </a:xfrm>
              <a:custGeom>
                <a:avLst/>
                <a:gdLst/>
                <a:ahLst/>
                <a:cxnLst/>
                <a:rect l="l" t="t" r="r" b="b"/>
                <a:pathLst>
                  <a:path w="347" h="374" extrusionOk="0">
                    <a:moveTo>
                      <a:pt x="0" y="0"/>
                    </a:moveTo>
                    <a:lnTo>
                      <a:pt x="0" y="373"/>
                    </a:lnTo>
                    <a:lnTo>
                      <a:pt x="346" y="373"/>
                    </a:lnTo>
                  </a:path>
                </a:pathLst>
              </a:custGeom>
              <a:noFill/>
              <a:ln w="28575" cap="flat" cmpd="sng">
                <a:solidFill>
                  <a:srgbClr val="CC6600"/>
                </a:solidFill>
                <a:prstDash val="dash"/>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59"/>
              <p:cNvSpPr/>
              <p:nvPr/>
            </p:nvSpPr>
            <p:spPr>
              <a:xfrm>
                <a:off x="4439" y="2561"/>
                <a:ext cx="261" cy="412"/>
              </a:xfrm>
              <a:custGeom>
                <a:avLst/>
                <a:gdLst/>
                <a:ahLst/>
                <a:cxnLst/>
                <a:rect l="l" t="t" r="r" b="b"/>
                <a:pathLst>
                  <a:path w="375" h="334" extrusionOk="0">
                    <a:moveTo>
                      <a:pt x="0" y="333"/>
                    </a:moveTo>
                    <a:lnTo>
                      <a:pt x="374" y="333"/>
                    </a:lnTo>
                    <a:lnTo>
                      <a:pt x="374" y="0"/>
                    </a:lnTo>
                  </a:path>
                </a:pathLst>
              </a:custGeom>
              <a:noFill/>
              <a:ln w="28575" cap="flat" cmpd="sng">
                <a:solidFill>
                  <a:srgbClr val="CC6600"/>
                </a:solidFill>
                <a:prstDash val="dash"/>
                <a:round/>
                <a:headEnd type="none" w="sm" len="sm"/>
                <a:tailEnd type="triangl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8" name="Google Shape;998;p59"/>
              <p:cNvSpPr/>
              <p:nvPr/>
            </p:nvSpPr>
            <p:spPr>
              <a:xfrm>
                <a:off x="5298" y="2303"/>
                <a:ext cx="293"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999" name="Google Shape;999;p59"/>
              <p:cNvSpPr/>
              <p:nvPr/>
            </p:nvSpPr>
            <p:spPr>
              <a:xfrm>
                <a:off x="4180" y="2286"/>
                <a:ext cx="704"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0    1,3</a:t>
                </a:r>
                <a:endParaRPr/>
              </a:p>
            </p:txBody>
          </p:sp>
          <p:cxnSp>
            <p:nvCxnSpPr>
              <p:cNvPr id="1000" name="Google Shape;1000;p59"/>
              <p:cNvCxnSpPr/>
              <p:nvPr/>
            </p:nvCxnSpPr>
            <p:spPr>
              <a:xfrm>
                <a:off x="4301" y="1292"/>
                <a:ext cx="12" cy="980"/>
              </a:xfrm>
              <a:prstGeom prst="straightConnector1">
                <a:avLst/>
              </a:prstGeom>
              <a:noFill/>
              <a:ln w="19050" cap="flat" cmpd="sng">
                <a:solidFill>
                  <a:schemeClr val="dk1"/>
                </a:solidFill>
                <a:prstDash val="dash"/>
                <a:round/>
                <a:headEnd type="none" w="med" len="med"/>
                <a:tailEnd type="none" w="med" len="med"/>
              </a:ln>
            </p:spPr>
          </p:cxnSp>
          <p:sp>
            <p:nvSpPr>
              <p:cNvPr id="1001" name="Google Shape;1001;p59"/>
              <p:cNvSpPr/>
              <p:nvPr/>
            </p:nvSpPr>
            <p:spPr>
              <a:xfrm>
                <a:off x="1626" y="1039"/>
                <a:ext cx="1056" cy="289"/>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1"/>
                    </a:solidFill>
                    <a:latin typeface="Calibri"/>
                    <a:ea typeface="Calibri"/>
                    <a:cs typeface="Calibri"/>
                    <a:sym typeface="Calibri"/>
                  </a:rPr>
                  <a:t>N(72,10)</a:t>
                </a:r>
                <a:endParaRPr/>
              </a:p>
            </p:txBody>
          </p:sp>
          <p:sp>
            <p:nvSpPr>
              <p:cNvPr id="1002" name="Google Shape;1002;p59"/>
              <p:cNvSpPr/>
              <p:nvPr/>
            </p:nvSpPr>
            <p:spPr>
              <a:xfrm>
                <a:off x="4458" y="1120"/>
                <a:ext cx="762" cy="286"/>
              </a:xfrm>
              <a:prstGeom prst="rect">
                <a:avLst/>
              </a:prstGeom>
              <a:noFill/>
              <a:ln>
                <a:noFill/>
              </a:ln>
            </p:spPr>
            <p:txBody>
              <a:bodyPr spcFirstLastPara="1" wrap="square" lIns="90475" tIns="44450" rIns="90475" bIns="44450" anchor="t" anchorCtr="0">
                <a:spAutoFit/>
              </a:bodyPr>
              <a:lstStyle/>
              <a:p>
                <a:pPr marL="0" marR="0" lvl="0" indent="0" algn="ctr" rtl="0">
                  <a:spcBef>
                    <a:spcPts val="0"/>
                  </a:spcBef>
                  <a:spcAft>
                    <a:spcPts val="0"/>
                  </a:spcAft>
                  <a:buNone/>
                </a:pPr>
                <a:r>
                  <a:rPr lang="fr-FR" sz="2400" i="1">
                    <a:solidFill>
                      <a:schemeClr val="dk1"/>
                    </a:solidFill>
                    <a:latin typeface="Calibri"/>
                    <a:ea typeface="Calibri"/>
                    <a:cs typeface="Calibri"/>
                    <a:sym typeface="Calibri"/>
                  </a:rPr>
                  <a:t>N(0,1)</a:t>
                </a:r>
                <a:endParaRPr/>
              </a:p>
            </p:txBody>
          </p:sp>
        </p:grpSp>
        <p:sp>
          <p:nvSpPr>
            <p:cNvPr id="1003" name="Google Shape;1003;p59"/>
            <p:cNvSpPr/>
            <p:nvPr/>
          </p:nvSpPr>
          <p:spPr>
            <a:xfrm>
              <a:off x="2760" y="1680"/>
              <a:ext cx="210" cy="114"/>
            </a:xfrm>
            <a:prstGeom prst="rightArrow">
              <a:avLst>
                <a:gd name="adj1" fmla="val 50000"/>
                <a:gd name="adj2" fmla="val 46053"/>
              </a:avLst>
            </a:prstGeom>
            <a:noFill/>
            <a:ln w="28575" cap="sq" cmpd="sng">
              <a:solidFill>
                <a:srgbClr val="CC66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4" name="Google Shape;1004;p59"/>
          <p:cNvSpPr txBox="1"/>
          <p:nvPr/>
        </p:nvSpPr>
        <p:spPr>
          <a:xfrm>
            <a:off x="687387" y="5559426"/>
            <a:ext cx="6362700" cy="896938"/>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
        <p:nvSpPr>
          <p:cNvPr id="1005" name="Google Shape;1005;p59"/>
          <p:cNvSpPr txBox="1"/>
          <p:nvPr/>
        </p:nvSpPr>
        <p:spPr>
          <a:xfrm>
            <a:off x="7482561" y="5559426"/>
            <a:ext cx="4022052" cy="1193981"/>
          </a:xfrm>
          <a:prstGeom prst="rect">
            <a:avLst/>
          </a:prstGeom>
          <a:blipFill rotWithShape="1">
            <a:blip r:embed="rId5">
              <a:alphaModFix/>
            </a:blip>
            <a:stretch>
              <a:fillRect l="-1211" t="-306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006" name="Google Shape;1006;p59"/>
          <p:cNvSpPr/>
          <p:nvPr/>
        </p:nvSpPr>
        <p:spPr>
          <a:xfrm>
            <a:off x="832247" y="1175991"/>
            <a:ext cx="10918031" cy="461665"/>
          </a:xfrm>
          <a:prstGeom prst="rect">
            <a:avLst/>
          </a:prstGeom>
          <a:blipFill rotWithShape="1">
            <a:blip r:embed="rId6">
              <a:alphaModFix/>
            </a:blip>
            <a:stretch>
              <a:fillRect t="-11841"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p:nvPr/>
        </p:nvSpPr>
        <p:spPr>
          <a:xfrm>
            <a:off x="914399" y="731268"/>
            <a:ext cx="283314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dirty="0">
                <a:solidFill>
                  <a:srgbClr val="7030A0"/>
                </a:solidFill>
                <a:latin typeface="Corbel"/>
                <a:ea typeface="Corbel"/>
                <a:cs typeface="Corbel"/>
                <a:sym typeface="Corbel"/>
              </a:rPr>
              <a:t>Terminologies</a:t>
            </a:r>
            <a:endParaRPr dirty="0"/>
          </a:p>
        </p:txBody>
      </p:sp>
      <p:sp>
        <p:nvSpPr>
          <p:cNvPr id="89" name="Google Shape;89;p6"/>
          <p:cNvSpPr txBox="1"/>
          <p:nvPr/>
        </p:nvSpPr>
        <p:spPr>
          <a:xfrm>
            <a:off x="990600" y="1295400"/>
            <a:ext cx="11201400" cy="5386090"/>
          </a:xfrm>
          <a:prstGeom prst="rect">
            <a:avLst/>
          </a:prstGeom>
          <a:blipFill rotWithShape="1">
            <a:blip r:embed="rId3">
              <a:alphaModFix/>
            </a:blip>
            <a:stretch>
              <a:fillRect l="-760" t="-904" r="-92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90" name="Google Shape;90;p6"/>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14"/>
        <p:cNvGrpSpPr/>
        <p:nvPr/>
      </p:nvGrpSpPr>
      <p:grpSpPr>
        <a:xfrm>
          <a:off x="0" y="0"/>
          <a:ext cx="0" cy="0"/>
          <a:chOff x="0" y="0"/>
          <a:chExt cx="0" cy="0"/>
        </a:xfrm>
      </p:grpSpPr>
      <p:sp>
        <p:nvSpPr>
          <p:cNvPr id="1015" name="Google Shape;1015;p60"/>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1016" name="Google Shape;1016;p60"/>
          <p:cNvSpPr txBox="1">
            <a:spLocks noGrp="1"/>
          </p:cNvSpPr>
          <p:nvPr>
            <p:ph type="title"/>
          </p:nvPr>
        </p:nvSpPr>
        <p:spPr>
          <a:xfrm>
            <a:off x="914400" y="788879"/>
            <a:ext cx="11277600"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De la loi normale vers la loi normale centrée réduite : Exemple 2 </a:t>
            </a:r>
            <a:r>
              <a:rPr lang="fr-FR" sz="2400">
                <a:solidFill>
                  <a:srgbClr val="7030A0"/>
                </a:solidFill>
              </a:rPr>
              <a:t>(suite)</a:t>
            </a:r>
            <a:endParaRPr sz="2400"/>
          </a:p>
        </p:txBody>
      </p:sp>
      <p:sp>
        <p:nvSpPr>
          <p:cNvPr id="1017" name="Google Shape;1017;p60"/>
          <p:cNvSpPr txBox="1"/>
          <p:nvPr/>
        </p:nvSpPr>
        <p:spPr>
          <a:xfrm>
            <a:off x="1600200" y="1676400"/>
            <a:ext cx="8229600" cy="422167"/>
          </a:xfrm>
          <a:prstGeom prst="rect">
            <a:avLst/>
          </a:prstGeom>
          <a:noFill/>
          <a:ln>
            <a:noFill/>
          </a:ln>
        </p:spPr>
        <p:txBody>
          <a:bodyPr spcFirstLastPara="1" wrap="square" lIns="90475" tIns="44450" rIns="90475" bIns="44450" anchor="t" anchorCtr="0">
            <a:spAutoFit/>
          </a:bodyPr>
          <a:lstStyle/>
          <a:p>
            <a:pPr marL="0" marR="0" lvl="0" indent="0" algn="l" rtl="0">
              <a:lnSpc>
                <a:spcPct val="90000"/>
              </a:lnSpc>
              <a:spcBef>
                <a:spcPts val="0"/>
              </a:spcBef>
              <a:spcAft>
                <a:spcPts val="0"/>
              </a:spcAft>
              <a:buNone/>
            </a:pPr>
            <a:r>
              <a:rPr lang="fr-FR" sz="2400" b="0" i="0">
                <a:solidFill>
                  <a:schemeClr val="dk1"/>
                </a:solidFill>
                <a:latin typeface="Calibri"/>
                <a:ea typeface="Calibri"/>
                <a:cs typeface="Calibri"/>
                <a:sym typeface="Calibri"/>
              </a:rPr>
              <a:t>2.    Sur 80 étudiants, combien auront une note entre 62 et 82?</a:t>
            </a:r>
            <a:endParaRPr/>
          </a:p>
        </p:txBody>
      </p:sp>
      <p:sp>
        <p:nvSpPr>
          <p:cNvPr id="1018" name="Google Shape;1018;p60"/>
          <p:cNvSpPr/>
          <p:nvPr/>
        </p:nvSpPr>
        <p:spPr>
          <a:xfrm>
            <a:off x="2533252" y="6224696"/>
            <a:ext cx="4405566" cy="39754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On aura donc </a:t>
            </a:r>
            <a:r>
              <a:rPr lang="fr-FR" sz="2000" i="1">
                <a:solidFill>
                  <a:schemeClr val="dk1"/>
                </a:solidFill>
                <a:latin typeface="Calibri"/>
                <a:ea typeface="Calibri"/>
                <a:cs typeface="Calibri"/>
                <a:sym typeface="Calibri"/>
              </a:rPr>
              <a:t>80 × 0,6826 = 55 étudiants</a:t>
            </a:r>
            <a:endParaRPr/>
          </a:p>
        </p:txBody>
      </p:sp>
      <p:pic>
        <p:nvPicPr>
          <p:cNvPr id="1019" name="Google Shape;1019;p60"/>
          <p:cNvPicPr preferRelativeResize="0"/>
          <p:nvPr/>
        </p:nvPicPr>
        <p:blipFill rotWithShape="1">
          <a:blip r:embed="rId3">
            <a:alphaModFix/>
          </a:blip>
          <a:srcRect/>
          <a:stretch/>
        </p:blipFill>
        <p:spPr>
          <a:xfrm>
            <a:off x="5249863" y="2879725"/>
            <a:ext cx="2178050" cy="434975"/>
          </a:xfrm>
          <a:prstGeom prst="rect">
            <a:avLst/>
          </a:prstGeom>
          <a:noFill/>
          <a:ln>
            <a:noFill/>
          </a:ln>
        </p:spPr>
      </p:pic>
      <p:sp>
        <p:nvSpPr>
          <p:cNvPr id="1020" name="Google Shape;1020;p60"/>
          <p:cNvSpPr txBox="1"/>
          <p:nvPr/>
        </p:nvSpPr>
        <p:spPr>
          <a:xfrm>
            <a:off x="1941513" y="4505325"/>
            <a:ext cx="7954962" cy="652463"/>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1021" name="Google Shape;1021;p60"/>
          <p:cNvGrpSpPr/>
          <p:nvPr/>
        </p:nvGrpSpPr>
        <p:grpSpPr>
          <a:xfrm>
            <a:off x="1798638" y="2392363"/>
            <a:ext cx="4418012" cy="2043112"/>
            <a:chOff x="2459" y="1435"/>
            <a:chExt cx="2783" cy="1287"/>
          </a:xfrm>
        </p:grpSpPr>
        <p:cxnSp>
          <p:nvCxnSpPr>
            <p:cNvPr id="1022" name="Google Shape;1022;p60"/>
            <p:cNvCxnSpPr/>
            <p:nvPr/>
          </p:nvCxnSpPr>
          <p:spPr>
            <a:xfrm>
              <a:off x="3371" y="1654"/>
              <a:ext cx="0" cy="764"/>
            </a:xfrm>
            <a:prstGeom prst="straightConnector1">
              <a:avLst/>
            </a:prstGeom>
            <a:noFill/>
            <a:ln w="19050" cap="flat" cmpd="sng">
              <a:solidFill>
                <a:schemeClr val="dk2"/>
              </a:solidFill>
              <a:prstDash val="solid"/>
              <a:round/>
              <a:headEnd type="none" w="med" len="med"/>
              <a:tailEnd type="none" w="med" len="med"/>
            </a:ln>
          </p:spPr>
        </p:cxnSp>
        <p:cxnSp>
          <p:nvCxnSpPr>
            <p:cNvPr id="1023" name="Google Shape;1023;p60"/>
            <p:cNvCxnSpPr/>
            <p:nvPr/>
          </p:nvCxnSpPr>
          <p:spPr>
            <a:xfrm>
              <a:off x="3372" y="1904"/>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24" name="Google Shape;1024;p60"/>
            <p:cNvCxnSpPr/>
            <p:nvPr/>
          </p:nvCxnSpPr>
          <p:spPr>
            <a:xfrm>
              <a:off x="3376" y="2042"/>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25" name="Google Shape;1025;p60"/>
            <p:cNvCxnSpPr/>
            <p:nvPr/>
          </p:nvCxnSpPr>
          <p:spPr>
            <a:xfrm>
              <a:off x="3367" y="2181"/>
              <a:ext cx="300" cy="122"/>
            </a:xfrm>
            <a:prstGeom prst="straightConnector1">
              <a:avLst/>
            </a:prstGeom>
            <a:noFill/>
            <a:ln w="25400" cap="flat" cmpd="sng">
              <a:solidFill>
                <a:schemeClr val="dk2"/>
              </a:solidFill>
              <a:prstDash val="solid"/>
              <a:round/>
              <a:headEnd type="none" w="med" len="med"/>
              <a:tailEnd type="none" w="med" len="med"/>
            </a:ln>
          </p:spPr>
        </p:cxnSp>
        <p:cxnSp>
          <p:nvCxnSpPr>
            <p:cNvPr id="1026" name="Google Shape;1026;p60"/>
            <p:cNvCxnSpPr/>
            <p:nvPr/>
          </p:nvCxnSpPr>
          <p:spPr>
            <a:xfrm>
              <a:off x="3377" y="2337"/>
              <a:ext cx="245" cy="90"/>
            </a:xfrm>
            <a:prstGeom prst="straightConnector1">
              <a:avLst/>
            </a:prstGeom>
            <a:noFill/>
            <a:ln w="25400" cap="flat" cmpd="sng">
              <a:solidFill>
                <a:schemeClr val="dk2"/>
              </a:solidFill>
              <a:prstDash val="solid"/>
              <a:round/>
              <a:headEnd type="none" w="med" len="med"/>
              <a:tailEnd type="none" w="med" len="med"/>
            </a:ln>
          </p:spPr>
        </p:cxnSp>
        <p:cxnSp>
          <p:nvCxnSpPr>
            <p:cNvPr id="1027" name="Google Shape;1027;p60"/>
            <p:cNvCxnSpPr/>
            <p:nvPr/>
          </p:nvCxnSpPr>
          <p:spPr>
            <a:xfrm>
              <a:off x="3379" y="1768"/>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28" name="Google Shape;1028;p60"/>
            <p:cNvCxnSpPr/>
            <p:nvPr/>
          </p:nvCxnSpPr>
          <p:spPr>
            <a:xfrm>
              <a:off x="3385" y="1622"/>
              <a:ext cx="270" cy="106"/>
            </a:xfrm>
            <a:prstGeom prst="straightConnector1">
              <a:avLst/>
            </a:prstGeom>
            <a:noFill/>
            <a:ln w="25400" cap="flat" cmpd="sng">
              <a:solidFill>
                <a:schemeClr val="dk2"/>
              </a:solidFill>
              <a:prstDash val="solid"/>
              <a:round/>
              <a:headEnd type="none" w="med" len="med"/>
              <a:tailEnd type="none" w="med" len="med"/>
            </a:ln>
          </p:spPr>
        </p:cxnSp>
        <p:cxnSp>
          <p:nvCxnSpPr>
            <p:cNvPr id="1029" name="Google Shape;1029;p60"/>
            <p:cNvCxnSpPr/>
            <p:nvPr/>
          </p:nvCxnSpPr>
          <p:spPr>
            <a:xfrm>
              <a:off x="3459" y="1518"/>
              <a:ext cx="192" cy="68"/>
            </a:xfrm>
            <a:prstGeom prst="straightConnector1">
              <a:avLst/>
            </a:prstGeom>
            <a:noFill/>
            <a:ln w="25400" cap="flat" cmpd="sng">
              <a:solidFill>
                <a:schemeClr val="dk2"/>
              </a:solidFill>
              <a:prstDash val="solid"/>
              <a:round/>
              <a:headEnd type="none" w="med" len="med"/>
              <a:tailEnd type="none" w="med" len="med"/>
            </a:ln>
          </p:spPr>
        </p:cxnSp>
        <p:cxnSp>
          <p:nvCxnSpPr>
            <p:cNvPr id="1030" name="Google Shape;1030;p60"/>
            <p:cNvCxnSpPr/>
            <p:nvPr/>
          </p:nvCxnSpPr>
          <p:spPr>
            <a:xfrm rot="10800000" flipH="1">
              <a:off x="2459" y="2426"/>
              <a:ext cx="2449" cy="6"/>
            </a:xfrm>
            <a:prstGeom prst="straightConnector1">
              <a:avLst/>
            </a:prstGeom>
            <a:noFill/>
            <a:ln w="19050" cap="flat" cmpd="sng">
              <a:solidFill>
                <a:schemeClr val="dk1"/>
              </a:solidFill>
              <a:prstDash val="solid"/>
              <a:round/>
              <a:headEnd type="none" w="med" len="med"/>
              <a:tailEnd type="triangle" w="med" len="med"/>
            </a:ln>
          </p:spPr>
        </p:cxnSp>
        <p:sp>
          <p:nvSpPr>
            <p:cNvPr id="1031" name="Google Shape;1031;p60"/>
            <p:cNvSpPr/>
            <p:nvPr/>
          </p:nvSpPr>
          <p:spPr>
            <a:xfrm>
              <a:off x="2523" y="1435"/>
              <a:ext cx="1163" cy="992"/>
            </a:xfrm>
            <a:custGeom>
              <a:avLst/>
              <a:gdLst/>
              <a:ahLst/>
              <a:cxnLst/>
              <a:rect l="l" t="t" r="r" b="b"/>
              <a:pathLst>
                <a:path w="1163" h="992" extrusionOk="0">
                  <a:moveTo>
                    <a:pt x="0" y="991"/>
                  </a:moveTo>
                  <a:lnTo>
                    <a:pt x="170" y="984"/>
                  </a:lnTo>
                  <a:lnTo>
                    <a:pt x="288" y="962"/>
                  </a:lnTo>
                  <a:lnTo>
                    <a:pt x="365" y="934"/>
                  </a:lnTo>
                  <a:lnTo>
                    <a:pt x="466" y="870"/>
                  </a:lnTo>
                  <a:lnTo>
                    <a:pt x="560" y="777"/>
                  </a:lnTo>
                  <a:lnTo>
                    <a:pt x="645" y="663"/>
                  </a:lnTo>
                  <a:lnTo>
                    <a:pt x="696" y="556"/>
                  </a:lnTo>
                  <a:lnTo>
                    <a:pt x="755" y="414"/>
                  </a:lnTo>
                  <a:lnTo>
                    <a:pt x="823" y="264"/>
                  </a:lnTo>
                  <a:lnTo>
                    <a:pt x="874" y="157"/>
                  </a:lnTo>
                  <a:lnTo>
                    <a:pt x="941" y="64"/>
                  </a:lnTo>
                  <a:lnTo>
                    <a:pt x="1026" y="14"/>
                  </a:lnTo>
                  <a:lnTo>
                    <a:pt x="1103" y="0"/>
                  </a:lnTo>
                  <a:lnTo>
                    <a:pt x="116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60"/>
            <p:cNvSpPr/>
            <p:nvPr/>
          </p:nvSpPr>
          <p:spPr>
            <a:xfrm>
              <a:off x="3636" y="1435"/>
              <a:ext cx="1163" cy="992"/>
            </a:xfrm>
            <a:custGeom>
              <a:avLst/>
              <a:gdLst/>
              <a:ahLst/>
              <a:cxnLst/>
              <a:rect l="l" t="t" r="r" b="b"/>
              <a:pathLst>
                <a:path w="1163" h="992" extrusionOk="0">
                  <a:moveTo>
                    <a:pt x="1162" y="991"/>
                  </a:moveTo>
                  <a:lnTo>
                    <a:pt x="992" y="984"/>
                  </a:lnTo>
                  <a:lnTo>
                    <a:pt x="874" y="962"/>
                  </a:lnTo>
                  <a:lnTo>
                    <a:pt x="797" y="934"/>
                  </a:lnTo>
                  <a:lnTo>
                    <a:pt x="696" y="870"/>
                  </a:lnTo>
                  <a:lnTo>
                    <a:pt x="602" y="777"/>
                  </a:lnTo>
                  <a:lnTo>
                    <a:pt x="517" y="663"/>
                  </a:lnTo>
                  <a:lnTo>
                    <a:pt x="466" y="556"/>
                  </a:lnTo>
                  <a:lnTo>
                    <a:pt x="407" y="414"/>
                  </a:lnTo>
                  <a:lnTo>
                    <a:pt x="339" y="264"/>
                  </a:lnTo>
                  <a:lnTo>
                    <a:pt x="288" y="157"/>
                  </a:lnTo>
                  <a:lnTo>
                    <a:pt x="221" y="64"/>
                  </a:lnTo>
                  <a:lnTo>
                    <a:pt x="136" y="14"/>
                  </a:lnTo>
                  <a:lnTo>
                    <a:pt x="59"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60"/>
            <p:cNvSpPr/>
            <p:nvPr/>
          </p:nvSpPr>
          <p:spPr>
            <a:xfrm>
              <a:off x="4664" y="2436"/>
              <a:ext cx="57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X</a:t>
              </a:r>
              <a:endParaRPr/>
            </a:p>
          </p:txBody>
        </p:sp>
        <p:sp>
          <p:nvSpPr>
            <p:cNvPr id="1034" name="Google Shape;1034;p60"/>
            <p:cNvSpPr/>
            <p:nvPr/>
          </p:nvSpPr>
          <p:spPr>
            <a:xfrm>
              <a:off x="3219" y="2401"/>
              <a:ext cx="980"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2"/>
                  </a:solidFill>
                  <a:latin typeface="Calibri"/>
                  <a:ea typeface="Calibri"/>
                  <a:cs typeface="Calibri"/>
                  <a:sym typeface="Calibri"/>
                </a:rPr>
                <a:t>62  72  82</a:t>
              </a:r>
              <a:endParaRPr/>
            </a:p>
          </p:txBody>
        </p:sp>
        <p:cxnSp>
          <p:nvCxnSpPr>
            <p:cNvPr id="1035" name="Google Shape;1035;p60"/>
            <p:cNvCxnSpPr/>
            <p:nvPr/>
          </p:nvCxnSpPr>
          <p:spPr>
            <a:xfrm>
              <a:off x="3655" y="1447"/>
              <a:ext cx="3" cy="958"/>
            </a:xfrm>
            <a:prstGeom prst="straightConnector1">
              <a:avLst/>
            </a:prstGeom>
            <a:noFill/>
            <a:ln w="19050" cap="flat" cmpd="sng">
              <a:solidFill>
                <a:schemeClr val="dk2"/>
              </a:solidFill>
              <a:prstDash val="dash"/>
              <a:round/>
              <a:headEnd type="none" w="med" len="med"/>
              <a:tailEnd type="none" w="med" len="med"/>
            </a:ln>
          </p:spPr>
        </p:cxnSp>
        <p:cxnSp>
          <p:nvCxnSpPr>
            <p:cNvPr id="1036" name="Google Shape;1036;p60"/>
            <p:cNvCxnSpPr/>
            <p:nvPr/>
          </p:nvCxnSpPr>
          <p:spPr>
            <a:xfrm>
              <a:off x="3937" y="1642"/>
              <a:ext cx="12" cy="776"/>
            </a:xfrm>
            <a:prstGeom prst="straightConnector1">
              <a:avLst/>
            </a:prstGeom>
            <a:noFill/>
            <a:ln w="19050" cap="flat" cmpd="sng">
              <a:solidFill>
                <a:schemeClr val="dk2"/>
              </a:solidFill>
              <a:prstDash val="solid"/>
              <a:round/>
              <a:headEnd type="none" w="med" len="med"/>
              <a:tailEnd type="none" w="med" len="med"/>
            </a:ln>
          </p:spPr>
        </p:cxnSp>
        <p:cxnSp>
          <p:nvCxnSpPr>
            <p:cNvPr id="1037" name="Google Shape;1037;p60"/>
            <p:cNvCxnSpPr/>
            <p:nvPr/>
          </p:nvCxnSpPr>
          <p:spPr>
            <a:xfrm flipH="1">
              <a:off x="3662" y="1904"/>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38" name="Google Shape;1038;p60"/>
            <p:cNvCxnSpPr/>
            <p:nvPr/>
          </p:nvCxnSpPr>
          <p:spPr>
            <a:xfrm flipH="1">
              <a:off x="3658" y="2042"/>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39" name="Google Shape;1039;p60"/>
            <p:cNvCxnSpPr/>
            <p:nvPr/>
          </p:nvCxnSpPr>
          <p:spPr>
            <a:xfrm flipH="1">
              <a:off x="3649" y="2181"/>
              <a:ext cx="300" cy="122"/>
            </a:xfrm>
            <a:prstGeom prst="straightConnector1">
              <a:avLst/>
            </a:prstGeom>
            <a:noFill/>
            <a:ln w="25400" cap="flat" cmpd="sng">
              <a:solidFill>
                <a:schemeClr val="dk2"/>
              </a:solidFill>
              <a:prstDash val="solid"/>
              <a:round/>
              <a:headEnd type="none" w="med" len="med"/>
              <a:tailEnd type="none" w="med" len="med"/>
            </a:ln>
          </p:spPr>
        </p:cxnSp>
        <p:cxnSp>
          <p:nvCxnSpPr>
            <p:cNvPr id="1040" name="Google Shape;1040;p60"/>
            <p:cNvCxnSpPr/>
            <p:nvPr/>
          </p:nvCxnSpPr>
          <p:spPr>
            <a:xfrm flipH="1">
              <a:off x="3702" y="2337"/>
              <a:ext cx="245" cy="90"/>
            </a:xfrm>
            <a:prstGeom prst="straightConnector1">
              <a:avLst/>
            </a:prstGeom>
            <a:noFill/>
            <a:ln w="25400" cap="flat" cmpd="sng">
              <a:solidFill>
                <a:schemeClr val="dk2"/>
              </a:solidFill>
              <a:prstDash val="solid"/>
              <a:round/>
              <a:headEnd type="none" w="med" len="med"/>
              <a:tailEnd type="none" w="med" len="med"/>
            </a:ln>
          </p:spPr>
        </p:cxnSp>
        <p:cxnSp>
          <p:nvCxnSpPr>
            <p:cNvPr id="1041" name="Google Shape;1041;p60"/>
            <p:cNvCxnSpPr/>
            <p:nvPr/>
          </p:nvCxnSpPr>
          <p:spPr>
            <a:xfrm flipH="1">
              <a:off x="3655" y="1768"/>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42" name="Google Shape;1042;p60"/>
            <p:cNvCxnSpPr/>
            <p:nvPr/>
          </p:nvCxnSpPr>
          <p:spPr>
            <a:xfrm flipH="1">
              <a:off x="3661" y="1626"/>
              <a:ext cx="270" cy="102"/>
            </a:xfrm>
            <a:prstGeom prst="straightConnector1">
              <a:avLst/>
            </a:prstGeom>
            <a:noFill/>
            <a:ln w="25400" cap="flat" cmpd="sng">
              <a:solidFill>
                <a:schemeClr val="dk2"/>
              </a:solidFill>
              <a:prstDash val="solid"/>
              <a:round/>
              <a:headEnd type="none" w="med" len="med"/>
              <a:tailEnd type="none" w="med" len="med"/>
            </a:ln>
          </p:spPr>
        </p:cxnSp>
        <p:cxnSp>
          <p:nvCxnSpPr>
            <p:cNvPr id="1043" name="Google Shape;1043;p60"/>
            <p:cNvCxnSpPr/>
            <p:nvPr/>
          </p:nvCxnSpPr>
          <p:spPr>
            <a:xfrm flipH="1">
              <a:off x="3649" y="1518"/>
              <a:ext cx="209" cy="72"/>
            </a:xfrm>
            <a:prstGeom prst="straightConnector1">
              <a:avLst/>
            </a:prstGeom>
            <a:noFill/>
            <a:ln w="25400" cap="flat" cmpd="sng">
              <a:solidFill>
                <a:schemeClr val="dk2"/>
              </a:solidFill>
              <a:prstDash val="solid"/>
              <a:round/>
              <a:headEnd type="none" w="med" len="med"/>
              <a:tailEnd type="none" w="med" len="med"/>
            </a:ln>
          </p:spPr>
        </p:cxnSp>
      </p:grpSp>
      <p:sp>
        <p:nvSpPr>
          <p:cNvPr id="1044" name="Google Shape;1044;p60"/>
          <p:cNvSpPr txBox="1"/>
          <p:nvPr/>
        </p:nvSpPr>
        <p:spPr>
          <a:xfrm>
            <a:off x="2478484" y="5137150"/>
            <a:ext cx="7235032"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000">
                <a:solidFill>
                  <a:schemeClr val="dk1"/>
                </a:solidFill>
                <a:latin typeface="Calibri"/>
                <a:ea typeface="Calibri"/>
                <a:cs typeface="Calibri"/>
                <a:sym typeface="Calibri"/>
              </a:rPr>
              <a:t>Par la propriété symétrique de la loi normale centrée, on a </a:t>
            </a:r>
            <a:endParaRPr/>
          </a:p>
        </p:txBody>
      </p:sp>
      <p:sp>
        <p:nvSpPr>
          <p:cNvPr id="1045" name="Google Shape;1045;p60"/>
          <p:cNvSpPr/>
          <p:nvPr/>
        </p:nvSpPr>
        <p:spPr>
          <a:xfrm>
            <a:off x="2457052" y="5675253"/>
            <a:ext cx="6725367" cy="400110"/>
          </a:xfrm>
          <a:prstGeom prst="rect">
            <a:avLst/>
          </a:prstGeom>
          <a:blipFill rotWithShape="1">
            <a:blip r:embed="rId5">
              <a:alphaModFix/>
            </a:blip>
            <a:stretch>
              <a:fillRect b="-1363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61"/>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1055" name="Google Shape;1055;p61"/>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Probabilité de la loi normale centrée réduite : Exemple 3.1 </a:t>
            </a:r>
            <a:endParaRPr sz="2800"/>
          </a:p>
        </p:txBody>
      </p:sp>
      <p:sp>
        <p:nvSpPr>
          <p:cNvPr id="1056" name="Google Shape;1056;p61"/>
          <p:cNvSpPr txBox="1"/>
          <p:nvPr/>
        </p:nvSpPr>
        <p:spPr>
          <a:xfrm>
            <a:off x="1358106" y="1766357"/>
            <a:ext cx="8229600" cy="459100"/>
          </a:xfrm>
          <a:prstGeom prst="rect">
            <a:avLst/>
          </a:prstGeom>
          <a:noFill/>
          <a:ln>
            <a:noFill/>
          </a:ln>
        </p:spPr>
        <p:txBody>
          <a:bodyPr spcFirstLastPara="1" wrap="square" lIns="90475" tIns="44450" rIns="90475" bIns="44450" anchor="t" anchorCtr="0">
            <a:spAutoFit/>
          </a:bodyPr>
          <a:lstStyle/>
          <a:p>
            <a:pPr marL="342900" marR="0" lvl="0" indent="-342900" algn="l" rtl="0">
              <a:spcBef>
                <a:spcPts val="0"/>
              </a:spcBef>
              <a:spcAft>
                <a:spcPts val="0"/>
              </a:spcAft>
              <a:buClr>
                <a:schemeClr val="dk1"/>
              </a:buClr>
              <a:buSzPts val="2400"/>
              <a:buFont typeface="Arial"/>
              <a:buChar char="•"/>
            </a:pPr>
            <a:r>
              <a:rPr lang="fr-FR" sz="2400" b="0" i="0">
                <a:solidFill>
                  <a:schemeClr val="dk1"/>
                </a:solidFill>
                <a:latin typeface="Corbel"/>
                <a:ea typeface="Corbel"/>
                <a:cs typeface="Corbel"/>
                <a:sym typeface="Corbel"/>
              </a:rPr>
              <a:t>Trouver</a:t>
            </a:r>
            <a:endParaRPr/>
          </a:p>
        </p:txBody>
      </p:sp>
      <p:pic>
        <p:nvPicPr>
          <p:cNvPr id="1057" name="Google Shape;1057;p61"/>
          <p:cNvPicPr preferRelativeResize="0"/>
          <p:nvPr/>
        </p:nvPicPr>
        <p:blipFill rotWithShape="1">
          <a:blip r:embed="rId3">
            <a:alphaModFix/>
          </a:blip>
          <a:srcRect/>
          <a:stretch/>
        </p:blipFill>
        <p:spPr>
          <a:xfrm>
            <a:off x="2895600" y="1766357"/>
            <a:ext cx="2163762" cy="485775"/>
          </a:xfrm>
          <a:prstGeom prst="rect">
            <a:avLst/>
          </a:prstGeom>
          <a:noFill/>
          <a:ln>
            <a:noFill/>
          </a:ln>
        </p:spPr>
      </p:pic>
      <p:pic>
        <p:nvPicPr>
          <p:cNvPr id="1058" name="Google Shape;1058;p61"/>
          <p:cNvPicPr preferRelativeResize="0"/>
          <p:nvPr/>
        </p:nvPicPr>
        <p:blipFill rotWithShape="1">
          <a:blip r:embed="rId4">
            <a:alphaModFix/>
          </a:blip>
          <a:srcRect/>
          <a:stretch/>
        </p:blipFill>
        <p:spPr>
          <a:xfrm>
            <a:off x="1441704" y="4957612"/>
            <a:ext cx="6207125" cy="1693863"/>
          </a:xfrm>
          <a:prstGeom prst="rect">
            <a:avLst/>
          </a:prstGeom>
          <a:noFill/>
          <a:ln>
            <a:noFill/>
          </a:ln>
        </p:spPr>
      </p:pic>
      <p:grpSp>
        <p:nvGrpSpPr>
          <p:cNvPr id="1059" name="Google Shape;1059;p61"/>
          <p:cNvGrpSpPr/>
          <p:nvPr/>
        </p:nvGrpSpPr>
        <p:grpSpPr>
          <a:xfrm>
            <a:off x="4267200" y="2556153"/>
            <a:ext cx="4418012" cy="2136775"/>
            <a:chOff x="1481" y="1430"/>
            <a:chExt cx="2783" cy="1346"/>
          </a:xfrm>
        </p:grpSpPr>
        <p:cxnSp>
          <p:nvCxnSpPr>
            <p:cNvPr id="1060" name="Google Shape;1060;p61"/>
            <p:cNvCxnSpPr/>
            <p:nvPr/>
          </p:nvCxnSpPr>
          <p:spPr>
            <a:xfrm>
              <a:off x="2393" y="1732"/>
              <a:ext cx="0" cy="746"/>
            </a:xfrm>
            <a:prstGeom prst="straightConnector1">
              <a:avLst/>
            </a:prstGeom>
            <a:noFill/>
            <a:ln w="19050" cap="flat" cmpd="sng">
              <a:solidFill>
                <a:schemeClr val="dk2"/>
              </a:solidFill>
              <a:prstDash val="solid"/>
              <a:round/>
              <a:headEnd type="none" w="med" len="med"/>
              <a:tailEnd type="none" w="med" len="med"/>
            </a:ln>
          </p:spPr>
        </p:cxnSp>
        <p:cxnSp>
          <p:nvCxnSpPr>
            <p:cNvPr id="1061" name="Google Shape;1061;p61"/>
            <p:cNvCxnSpPr/>
            <p:nvPr/>
          </p:nvCxnSpPr>
          <p:spPr>
            <a:xfrm>
              <a:off x="2394" y="1958"/>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62" name="Google Shape;1062;p61"/>
            <p:cNvCxnSpPr/>
            <p:nvPr/>
          </p:nvCxnSpPr>
          <p:spPr>
            <a:xfrm>
              <a:off x="2398" y="2096"/>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63" name="Google Shape;1063;p61"/>
            <p:cNvCxnSpPr/>
            <p:nvPr/>
          </p:nvCxnSpPr>
          <p:spPr>
            <a:xfrm>
              <a:off x="2389" y="2235"/>
              <a:ext cx="300" cy="122"/>
            </a:xfrm>
            <a:prstGeom prst="straightConnector1">
              <a:avLst/>
            </a:prstGeom>
            <a:noFill/>
            <a:ln w="25400" cap="flat" cmpd="sng">
              <a:solidFill>
                <a:schemeClr val="dk2"/>
              </a:solidFill>
              <a:prstDash val="solid"/>
              <a:round/>
              <a:headEnd type="none" w="med" len="med"/>
              <a:tailEnd type="none" w="med" len="med"/>
            </a:ln>
          </p:spPr>
        </p:cxnSp>
        <p:cxnSp>
          <p:nvCxnSpPr>
            <p:cNvPr id="1064" name="Google Shape;1064;p61"/>
            <p:cNvCxnSpPr/>
            <p:nvPr/>
          </p:nvCxnSpPr>
          <p:spPr>
            <a:xfrm>
              <a:off x="2399" y="2391"/>
              <a:ext cx="245" cy="90"/>
            </a:xfrm>
            <a:prstGeom prst="straightConnector1">
              <a:avLst/>
            </a:prstGeom>
            <a:noFill/>
            <a:ln w="25400" cap="flat" cmpd="sng">
              <a:solidFill>
                <a:schemeClr val="dk2"/>
              </a:solidFill>
              <a:prstDash val="solid"/>
              <a:round/>
              <a:headEnd type="none" w="med" len="med"/>
              <a:tailEnd type="none" w="med" len="med"/>
            </a:ln>
          </p:spPr>
        </p:cxnSp>
        <p:cxnSp>
          <p:nvCxnSpPr>
            <p:cNvPr id="1065" name="Google Shape;1065;p61"/>
            <p:cNvCxnSpPr/>
            <p:nvPr/>
          </p:nvCxnSpPr>
          <p:spPr>
            <a:xfrm>
              <a:off x="2401" y="1822"/>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66" name="Google Shape;1066;p61"/>
            <p:cNvCxnSpPr/>
            <p:nvPr/>
          </p:nvCxnSpPr>
          <p:spPr>
            <a:xfrm>
              <a:off x="2425" y="1694"/>
              <a:ext cx="246" cy="76"/>
            </a:xfrm>
            <a:prstGeom prst="straightConnector1">
              <a:avLst/>
            </a:prstGeom>
            <a:noFill/>
            <a:ln w="25400" cap="flat" cmpd="sng">
              <a:solidFill>
                <a:schemeClr val="dk2"/>
              </a:solidFill>
              <a:prstDash val="solid"/>
              <a:round/>
              <a:headEnd type="none" w="med" len="med"/>
              <a:tailEnd type="none" w="med" len="med"/>
            </a:ln>
          </p:spPr>
        </p:cxnSp>
        <p:cxnSp>
          <p:nvCxnSpPr>
            <p:cNvPr id="1067" name="Google Shape;1067;p61"/>
            <p:cNvCxnSpPr/>
            <p:nvPr/>
          </p:nvCxnSpPr>
          <p:spPr>
            <a:xfrm>
              <a:off x="2481" y="1572"/>
              <a:ext cx="192" cy="68"/>
            </a:xfrm>
            <a:prstGeom prst="straightConnector1">
              <a:avLst/>
            </a:prstGeom>
            <a:noFill/>
            <a:ln w="25400" cap="flat" cmpd="sng">
              <a:solidFill>
                <a:schemeClr val="dk2"/>
              </a:solidFill>
              <a:prstDash val="solid"/>
              <a:round/>
              <a:headEnd type="none" w="med" len="med"/>
              <a:tailEnd type="none" w="med" len="med"/>
            </a:ln>
          </p:spPr>
        </p:cxnSp>
        <p:cxnSp>
          <p:nvCxnSpPr>
            <p:cNvPr id="1068" name="Google Shape;1068;p61"/>
            <p:cNvCxnSpPr/>
            <p:nvPr/>
          </p:nvCxnSpPr>
          <p:spPr>
            <a:xfrm rot="10800000" flipH="1">
              <a:off x="1481" y="2480"/>
              <a:ext cx="2449" cy="6"/>
            </a:xfrm>
            <a:prstGeom prst="straightConnector1">
              <a:avLst/>
            </a:prstGeom>
            <a:noFill/>
            <a:ln w="19050" cap="flat" cmpd="sng">
              <a:solidFill>
                <a:schemeClr val="dk1"/>
              </a:solidFill>
              <a:prstDash val="solid"/>
              <a:round/>
              <a:headEnd type="none" w="med" len="med"/>
              <a:tailEnd type="triangle" w="med" len="med"/>
            </a:ln>
          </p:spPr>
        </p:cxnSp>
        <p:sp>
          <p:nvSpPr>
            <p:cNvPr id="1069" name="Google Shape;1069;p61"/>
            <p:cNvSpPr/>
            <p:nvPr/>
          </p:nvSpPr>
          <p:spPr>
            <a:xfrm>
              <a:off x="3686" y="2490"/>
              <a:ext cx="57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1070" name="Google Shape;1070;p61"/>
            <p:cNvSpPr/>
            <p:nvPr/>
          </p:nvSpPr>
          <p:spPr>
            <a:xfrm>
              <a:off x="2229" y="2455"/>
              <a:ext cx="980"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2"/>
                  </a:solidFill>
                  <a:latin typeface="Calibri"/>
                  <a:ea typeface="Calibri"/>
                  <a:cs typeface="Calibri"/>
                  <a:sym typeface="Calibri"/>
                </a:rPr>
                <a:t>-1    0    1</a:t>
              </a:r>
              <a:endParaRPr/>
            </a:p>
          </p:txBody>
        </p:sp>
        <p:cxnSp>
          <p:nvCxnSpPr>
            <p:cNvPr id="1071" name="Google Shape;1071;p61"/>
            <p:cNvCxnSpPr/>
            <p:nvPr/>
          </p:nvCxnSpPr>
          <p:spPr>
            <a:xfrm>
              <a:off x="2677" y="1447"/>
              <a:ext cx="3" cy="1036"/>
            </a:xfrm>
            <a:prstGeom prst="straightConnector1">
              <a:avLst/>
            </a:prstGeom>
            <a:noFill/>
            <a:ln w="19050" cap="flat" cmpd="sng">
              <a:solidFill>
                <a:schemeClr val="dk2"/>
              </a:solidFill>
              <a:prstDash val="dash"/>
              <a:round/>
              <a:headEnd type="none" w="med" len="med"/>
              <a:tailEnd type="none" w="med" len="med"/>
            </a:ln>
          </p:spPr>
        </p:cxnSp>
        <p:cxnSp>
          <p:nvCxnSpPr>
            <p:cNvPr id="1072" name="Google Shape;1072;p61"/>
            <p:cNvCxnSpPr/>
            <p:nvPr/>
          </p:nvCxnSpPr>
          <p:spPr>
            <a:xfrm>
              <a:off x="2959" y="1726"/>
              <a:ext cx="12" cy="746"/>
            </a:xfrm>
            <a:prstGeom prst="straightConnector1">
              <a:avLst/>
            </a:prstGeom>
            <a:noFill/>
            <a:ln w="19050" cap="flat" cmpd="sng">
              <a:solidFill>
                <a:schemeClr val="dk2"/>
              </a:solidFill>
              <a:prstDash val="solid"/>
              <a:round/>
              <a:headEnd type="none" w="med" len="med"/>
              <a:tailEnd type="none" w="med" len="med"/>
            </a:ln>
          </p:spPr>
        </p:cxnSp>
        <p:cxnSp>
          <p:nvCxnSpPr>
            <p:cNvPr id="1073" name="Google Shape;1073;p61"/>
            <p:cNvCxnSpPr/>
            <p:nvPr/>
          </p:nvCxnSpPr>
          <p:spPr>
            <a:xfrm flipH="1">
              <a:off x="2684" y="1958"/>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74" name="Google Shape;1074;p61"/>
            <p:cNvCxnSpPr/>
            <p:nvPr/>
          </p:nvCxnSpPr>
          <p:spPr>
            <a:xfrm flipH="1">
              <a:off x="2680" y="2096"/>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75" name="Google Shape;1075;p61"/>
            <p:cNvCxnSpPr/>
            <p:nvPr/>
          </p:nvCxnSpPr>
          <p:spPr>
            <a:xfrm flipH="1">
              <a:off x="2671" y="2235"/>
              <a:ext cx="300" cy="122"/>
            </a:xfrm>
            <a:prstGeom prst="straightConnector1">
              <a:avLst/>
            </a:prstGeom>
            <a:noFill/>
            <a:ln w="25400" cap="flat" cmpd="sng">
              <a:solidFill>
                <a:schemeClr val="dk2"/>
              </a:solidFill>
              <a:prstDash val="solid"/>
              <a:round/>
              <a:headEnd type="none" w="med" len="med"/>
              <a:tailEnd type="none" w="med" len="med"/>
            </a:ln>
          </p:spPr>
        </p:cxnSp>
        <p:cxnSp>
          <p:nvCxnSpPr>
            <p:cNvPr id="1076" name="Google Shape;1076;p61"/>
            <p:cNvCxnSpPr/>
            <p:nvPr/>
          </p:nvCxnSpPr>
          <p:spPr>
            <a:xfrm flipH="1">
              <a:off x="2724" y="2391"/>
              <a:ext cx="245" cy="90"/>
            </a:xfrm>
            <a:prstGeom prst="straightConnector1">
              <a:avLst/>
            </a:prstGeom>
            <a:noFill/>
            <a:ln w="25400" cap="flat" cmpd="sng">
              <a:solidFill>
                <a:schemeClr val="dk2"/>
              </a:solidFill>
              <a:prstDash val="solid"/>
              <a:round/>
              <a:headEnd type="none" w="med" len="med"/>
              <a:tailEnd type="none" w="med" len="med"/>
            </a:ln>
          </p:spPr>
        </p:cxnSp>
        <p:cxnSp>
          <p:nvCxnSpPr>
            <p:cNvPr id="1077" name="Google Shape;1077;p61"/>
            <p:cNvCxnSpPr/>
            <p:nvPr/>
          </p:nvCxnSpPr>
          <p:spPr>
            <a:xfrm flipH="1">
              <a:off x="2677" y="1822"/>
              <a:ext cx="282" cy="116"/>
            </a:xfrm>
            <a:prstGeom prst="straightConnector1">
              <a:avLst/>
            </a:prstGeom>
            <a:noFill/>
            <a:ln w="25400" cap="flat" cmpd="sng">
              <a:solidFill>
                <a:schemeClr val="dk2"/>
              </a:solidFill>
              <a:prstDash val="solid"/>
              <a:round/>
              <a:headEnd type="none" w="med" len="med"/>
              <a:tailEnd type="none" w="med" len="med"/>
            </a:ln>
          </p:spPr>
        </p:cxnSp>
        <p:cxnSp>
          <p:nvCxnSpPr>
            <p:cNvPr id="1078" name="Google Shape;1078;p61"/>
            <p:cNvCxnSpPr/>
            <p:nvPr/>
          </p:nvCxnSpPr>
          <p:spPr>
            <a:xfrm flipH="1">
              <a:off x="2671" y="1680"/>
              <a:ext cx="257" cy="96"/>
            </a:xfrm>
            <a:prstGeom prst="straightConnector1">
              <a:avLst/>
            </a:prstGeom>
            <a:noFill/>
            <a:ln w="25400" cap="flat" cmpd="sng">
              <a:solidFill>
                <a:schemeClr val="dk2"/>
              </a:solidFill>
              <a:prstDash val="solid"/>
              <a:round/>
              <a:headEnd type="none" w="med" len="med"/>
              <a:tailEnd type="none" w="med" len="med"/>
            </a:ln>
          </p:spPr>
        </p:cxnSp>
        <p:cxnSp>
          <p:nvCxnSpPr>
            <p:cNvPr id="1079" name="Google Shape;1079;p61"/>
            <p:cNvCxnSpPr/>
            <p:nvPr/>
          </p:nvCxnSpPr>
          <p:spPr>
            <a:xfrm flipH="1">
              <a:off x="2671" y="1572"/>
              <a:ext cx="209" cy="72"/>
            </a:xfrm>
            <a:prstGeom prst="straightConnector1">
              <a:avLst/>
            </a:prstGeom>
            <a:noFill/>
            <a:ln w="25400" cap="flat" cmpd="sng">
              <a:solidFill>
                <a:schemeClr val="dk2"/>
              </a:solidFill>
              <a:prstDash val="solid"/>
              <a:round/>
              <a:headEnd type="none" w="med" len="med"/>
              <a:tailEnd type="none" w="med" len="med"/>
            </a:ln>
          </p:spPr>
        </p:cxnSp>
        <p:grpSp>
          <p:nvGrpSpPr>
            <p:cNvPr id="1080" name="Google Shape;1080;p61"/>
            <p:cNvGrpSpPr/>
            <p:nvPr/>
          </p:nvGrpSpPr>
          <p:grpSpPr>
            <a:xfrm>
              <a:off x="1724" y="1430"/>
              <a:ext cx="1905" cy="1054"/>
              <a:chOff x="2154" y="3049"/>
              <a:chExt cx="1785" cy="920"/>
            </a:xfrm>
          </p:grpSpPr>
          <p:sp>
            <p:nvSpPr>
              <p:cNvPr id="1081" name="Google Shape;1081;p61"/>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2" name="Google Shape;1082;p61"/>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cxnSp>
        <p:nvCxnSpPr>
          <p:cNvPr id="1083" name="Google Shape;1083;p61"/>
          <p:cNvCxnSpPr/>
          <p:nvPr/>
        </p:nvCxnSpPr>
        <p:spPr>
          <a:xfrm rot="10800000">
            <a:off x="3505200" y="2177088"/>
            <a:ext cx="0" cy="360226"/>
          </a:xfrm>
          <a:prstGeom prst="straightConnector1">
            <a:avLst/>
          </a:prstGeom>
          <a:noFill/>
          <a:ln w="9525" cap="flat" cmpd="sng">
            <a:solidFill>
              <a:srgbClr val="4A7DBA"/>
            </a:solidFill>
            <a:prstDash val="solid"/>
            <a:round/>
            <a:headEnd type="none" w="sm" len="sm"/>
            <a:tailEnd type="triangle" w="med" len="med"/>
          </a:ln>
        </p:spPr>
      </p:cxnSp>
      <p:sp>
        <p:nvSpPr>
          <p:cNvPr id="1084" name="Google Shape;1084;p61"/>
          <p:cNvSpPr txBox="1"/>
          <p:nvPr/>
        </p:nvSpPr>
        <p:spPr>
          <a:xfrm>
            <a:off x="2534055" y="2537314"/>
            <a:ext cx="1904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Valeur négative</a:t>
            </a:r>
            <a:endParaRPr/>
          </a:p>
        </p:txBody>
      </p:sp>
      <p:cxnSp>
        <p:nvCxnSpPr>
          <p:cNvPr id="1085" name="Google Shape;1085;p61"/>
          <p:cNvCxnSpPr/>
          <p:nvPr/>
        </p:nvCxnSpPr>
        <p:spPr>
          <a:xfrm rot="10800000" flipH="1">
            <a:off x="4721623" y="2210668"/>
            <a:ext cx="1" cy="585317"/>
          </a:xfrm>
          <a:prstGeom prst="straightConnector1">
            <a:avLst/>
          </a:prstGeom>
          <a:noFill/>
          <a:ln w="9525" cap="flat" cmpd="sng">
            <a:solidFill>
              <a:srgbClr val="4A7DBA"/>
            </a:solidFill>
            <a:prstDash val="solid"/>
            <a:round/>
            <a:headEnd type="none" w="sm" len="sm"/>
            <a:tailEnd type="triangle" w="med" len="med"/>
          </a:ln>
        </p:spPr>
      </p:cxnSp>
      <p:sp>
        <p:nvSpPr>
          <p:cNvPr id="1086" name="Google Shape;1086;p61"/>
          <p:cNvSpPr txBox="1"/>
          <p:nvPr/>
        </p:nvSpPr>
        <p:spPr>
          <a:xfrm>
            <a:off x="3814761" y="2908217"/>
            <a:ext cx="1904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Valeur positive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62"/>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1096" name="Google Shape;1096;p62"/>
          <p:cNvSpPr/>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7" name="Google Shape;1097;p62"/>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98" name="Google Shape;1098;p62"/>
          <p:cNvPicPr preferRelativeResize="0"/>
          <p:nvPr/>
        </p:nvPicPr>
        <p:blipFill rotWithShape="1">
          <a:blip r:embed="rId3">
            <a:alphaModFix/>
          </a:blip>
          <a:srcRect/>
          <a:stretch/>
        </p:blipFill>
        <p:spPr>
          <a:xfrm>
            <a:off x="851164" y="4881106"/>
            <a:ext cx="7827962" cy="1676400"/>
          </a:xfrm>
          <a:prstGeom prst="rect">
            <a:avLst/>
          </a:prstGeom>
          <a:noFill/>
          <a:ln>
            <a:noFill/>
          </a:ln>
        </p:spPr>
      </p:pic>
      <p:pic>
        <p:nvPicPr>
          <p:cNvPr id="1099" name="Google Shape;1099;p62"/>
          <p:cNvPicPr preferRelativeResize="0"/>
          <p:nvPr/>
        </p:nvPicPr>
        <p:blipFill rotWithShape="1">
          <a:blip r:embed="rId4">
            <a:alphaModFix/>
          </a:blip>
          <a:srcRect/>
          <a:stretch/>
        </p:blipFill>
        <p:spPr>
          <a:xfrm>
            <a:off x="2912670" y="1491132"/>
            <a:ext cx="3001963" cy="479425"/>
          </a:xfrm>
          <a:prstGeom prst="rect">
            <a:avLst/>
          </a:prstGeom>
          <a:noFill/>
          <a:ln>
            <a:noFill/>
          </a:ln>
        </p:spPr>
      </p:pic>
      <p:sp>
        <p:nvSpPr>
          <p:cNvPr id="1100" name="Google Shape;1100;p62"/>
          <p:cNvSpPr/>
          <p:nvPr/>
        </p:nvSpPr>
        <p:spPr>
          <a:xfrm>
            <a:off x="1014412" y="1457889"/>
            <a:ext cx="8229600" cy="696913"/>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Trouver</a:t>
            </a:r>
            <a:endParaRPr/>
          </a:p>
        </p:txBody>
      </p:sp>
      <p:grpSp>
        <p:nvGrpSpPr>
          <p:cNvPr id="1101" name="Google Shape;1101;p62"/>
          <p:cNvGrpSpPr/>
          <p:nvPr/>
        </p:nvGrpSpPr>
        <p:grpSpPr>
          <a:xfrm>
            <a:off x="4800600" y="2505640"/>
            <a:ext cx="4418012" cy="2143125"/>
            <a:chOff x="1481" y="1484"/>
            <a:chExt cx="2783" cy="1350"/>
          </a:xfrm>
        </p:grpSpPr>
        <p:cxnSp>
          <p:nvCxnSpPr>
            <p:cNvPr id="1102" name="Google Shape;1102;p62"/>
            <p:cNvCxnSpPr/>
            <p:nvPr/>
          </p:nvCxnSpPr>
          <p:spPr>
            <a:xfrm flipH="1">
              <a:off x="2209" y="2160"/>
              <a:ext cx="4" cy="370"/>
            </a:xfrm>
            <a:prstGeom prst="straightConnector1">
              <a:avLst/>
            </a:prstGeom>
            <a:noFill/>
            <a:ln w="19050" cap="flat" cmpd="sng">
              <a:solidFill>
                <a:schemeClr val="dk2"/>
              </a:solidFill>
              <a:prstDash val="solid"/>
              <a:round/>
              <a:headEnd type="none" w="med" len="med"/>
              <a:tailEnd type="none" w="med" len="med"/>
            </a:ln>
          </p:spPr>
        </p:cxnSp>
        <p:cxnSp>
          <p:nvCxnSpPr>
            <p:cNvPr id="1103" name="Google Shape;1103;p62"/>
            <p:cNvCxnSpPr/>
            <p:nvPr/>
          </p:nvCxnSpPr>
          <p:spPr>
            <a:xfrm>
              <a:off x="2275" y="2044"/>
              <a:ext cx="393" cy="88"/>
            </a:xfrm>
            <a:prstGeom prst="straightConnector1">
              <a:avLst/>
            </a:prstGeom>
            <a:noFill/>
            <a:ln w="25400" cap="flat" cmpd="sng">
              <a:solidFill>
                <a:schemeClr val="dk2"/>
              </a:solidFill>
              <a:prstDash val="solid"/>
              <a:round/>
              <a:headEnd type="none" w="med" len="med"/>
              <a:tailEnd type="none" w="med" len="med"/>
            </a:ln>
          </p:spPr>
        </p:cxnSp>
        <p:cxnSp>
          <p:nvCxnSpPr>
            <p:cNvPr id="1104" name="Google Shape;1104;p62"/>
            <p:cNvCxnSpPr/>
            <p:nvPr/>
          </p:nvCxnSpPr>
          <p:spPr>
            <a:xfrm>
              <a:off x="2219" y="2160"/>
              <a:ext cx="456" cy="110"/>
            </a:xfrm>
            <a:prstGeom prst="straightConnector1">
              <a:avLst/>
            </a:prstGeom>
            <a:noFill/>
            <a:ln w="25400" cap="flat" cmpd="sng">
              <a:solidFill>
                <a:schemeClr val="dk2"/>
              </a:solidFill>
              <a:prstDash val="solid"/>
              <a:round/>
              <a:headEnd type="none" w="med" len="med"/>
              <a:tailEnd type="none" w="med" len="med"/>
            </a:ln>
          </p:spPr>
        </p:cxnSp>
        <p:cxnSp>
          <p:nvCxnSpPr>
            <p:cNvPr id="1105" name="Google Shape;1105;p62"/>
            <p:cNvCxnSpPr/>
            <p:nvPr/>
          </p:nvCxnSpPr>
          <p:spPr>
            <a:xfrm>
              <a:off x="2209" y="2210"/>
              <a:ext cx="480" cy="122"/>
            </a:xfrm>
            <a:prstGeom prst="straightConnector1">
              <a:avLst/>
            </a:prstGeom>
            <a:noFill/>
            <a:ln w="25400" cap="flat" cmpd="sng">
              <a:solidFill>
                <a:schemeClr val="dk2"/>
              </a:solidFill>
              <a:prstDash val="solid"/>
              <a:round/>
              <a:headEnd type="none" w="med" len="med"/>
              <a:tailEnd type="none" w="med" len="med"/>
            </a:ln>
          </p:spPr>
        </p:cxnSp>
        <p:cxnSp>
          <p:nvCxnSpPr>
            <p:cNvPr id="1106" name="Google Shape;1106;p62"/>
            <p:cNvCxnSpPr/>
            <p:nvPr/>
          </p:nvCxnSpPr>
          <p:spPr>
            <a:xfrm>
              <a:off x="2213" y="2445"/>
              <a:ext cx="404" cy="94"/>
            </a:xfrm>
            <a:prstGeom prst="straightConnector1">
              <a:avLst/>
            </a:prstGeom>
            <a:noFill/>
            <a:ln w="25400" cap="flat" cmpd="sng">
              <a:solidFill>
                <a:schemeClr val="dk2"/>
              </a:solidFill>
              <a:prstDash val="solid"/>
              <a:round/>
              <a:headEnd type="none" w="med" len="med"/>
              <a:tailEnd type="none" w="med" len="med"/>
            </a:ln>
          </p:spPr>
        </p:cxnSp>
        <p:cxnSp>
          <p:nvCxnSpPr>
            <p:cNvPr id="1107" name="Google Shape;1107;p62"/>
            <p:cNvCxnSpPr/>
            <p:nvPr/>
          </p:nvCxnSpPr>
          <p:spPr>
            <a:xfrm>
              <a:off x="2332" y="1904"/>
              <a:ext cx="347" cy="92"/>
            </a:xfrm>
            <a:prstGeom prst="straightConnector1">
              <a:avLst/>
            </a:prstGeom>
            <a:noFill/>
            <a:ln w="25400" cap="flat" cmpd="sng">
              <a:solidFill>
                <a:schemeClr val="dk2"/>
              </a:solidFill>
              <a:prstDash val="solid"/>
              <a:round/>
              <a:headEnd type="none" w="med" len="med"/>
              <a:tailEnd type="none" w="med" len="med"/>
            </a:ln>
          </p:spPr>
        </p:cxnSp>
        <p:cxnSp>
          <p:nvCxnSpPr>
            <p:cNvPr id="1108" name="Google Shape;1108;p62"/>
            <p:cNvCxnSpPr/>
            <p:nvPr/>
          </p:nvCxnSpPr>
          <p:spPr>
            <a:xfrm>
              <a:off x="2392" y="1766"/>
              <a:ext cx="278" cy="74"/>
            </a:xfrm>
            <a:prstGeom prst="straightConnector1">
              <a:avLst/>
            </a:prstGeom>
            <a:noFill/>
            <a:ln w="25400" cap="flat" cmpd="sng">
              <a:solidFill>
                <a:schemeClr val="dk2"/>
              </a:solidFill>
              <a:prstDash val="solid"/>
              <a:round/>
              <a:headEnd type="none" w="med" len="med"/>
              <a:tailEnd type="none" w="med" len="med"/>
            </a:ln>
          </p:spPr>
        </p:cxnSp>
        <p:cxnSp>
          <p:nvCxnSpPr>
            <p:cNvPr id="1109" name="Google Shape;1109;p62"/>
            <p:cNvCxnSpPr/>
            <p:nvPr/>
          </p:nvCxnSpPr>
          <p:spPr>
            <a:xfrm>
              <a:off x="2460" y="1650"/>
              <a:ext cx="211" cy="46"/>
            </a:xfrm>
            <a:prstGeom prst="straightConnector1">
              <a:avLst/>
            </a:prstGeom>
            <a:noFill/>
            <a:ln w="25400" cap="flat" cmpd="sng">
              <a:solidFill>
                <a:schemeClr val="dk2"/>
              </a:solidFill>
              <a:prstDash val="solid"/>
              <a:round/>
              <a:headEnd type="none" w="med" len="med"/>
              <a:tailEnd type="none" w="med" len="med"/>
            </a:ln>
          </p:spPr>
        </p:cxnSp>
        <p:cxnSp>
          <p:nvCxnSpPr>
            <p:cNvPr id="1110" name="Google Shape;1110;p62"/>
            <p:cNvCxnSpPr/>
            <p:nvPr/>
          </p:nvCxnSpPr>
          <p:spPr>
            <a:xfrm rot="10800000" flipH="1">
              <a:off x="1481" y="2538"/>
              <a:ext cx="2449" cy="6"/>
            </a:xfrm>
            <a:prstGeom prst="straightConnector1">
              <a:avLst/>
            </a:prstGeom>
            <a:noFill/>
            <a:ln w="19050" cap="flat" cmpd="sng">
              <a:solidFill>
                <a:schemeClr val="dk1"/>
              </a:solidFill>
              <a:prstDash val="solid"/>
              <a:round/>
              <a:headEnd type="none" w="med" len="med"/>
              <a:tailEnd type="triangle" w="med" len="med"/>
            </a:ln>
          </p:spPr>
        </p:cxnSp>
        <p:sp>
          <p:nvSpPr>
            <p:cNvPr id="1111" name="Google Shape;1111;p62"/>
            <p:cNvSpPr/>
            <p:nvPr/>
          </p:nvSpPr>
          <p:spPr>
            <a:xfrm>
              <a:off x="3686" y="2548"/>
              <a:ext cx="578"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1112" name="Google Shape;1112;p62"/>
            <p:cNvSpPr/>
            <p:nvPr/>
          </p:nvSpPr>
          <p:spPr>
            <a:xfrm>
              <a:off x="1873" y="2513"/>
              <a:ext cx="1420"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2"/>
                  </a:solidFill>
                  <a:latin typeface="Calibri"/>
                  <a:ea typeface="Calibri"/>
                  <a:cs typeface="Calibri"/>
                  <a:sym typeface="Calibri"/>
                </a:rPr>
                <a:t>-1,86      0   0,72</a:t>
              </a:r>
              <a:endParaRPr/>
            </a:p>
          </p:txBody>
        </p:sp>
        <p:cxnSp>
          <p:nvCxnSpPr>
            <p:cNvPr id="1113" name="Google Shape;1113;p62"/>
            <p:cNvCxnSpPr/>
            <p:nvPr/>
          </p:nvCxnSpPr>
          <p:spPr>
            <a:xfrm>
              <a:off x="2677" y="1499"/>
              <a:ext cx="3" cy="1036"/>
            </a:xfrm>
            <a:prstGeom prst="straightConnector1">
              <a:avLst/>
            </a:prstGeom>
            <a:noFill/>
            <a:ln w="19050" cap="flat" cmpd="sng">
              <a:solidFill>
                <a:schemeClr val="dk2"/>
              </a:solidFill>
              <a:prstDash val="dash"/>
              <a:round/>
              <a:headEnd type="none" w="med" len="med"/>
              <a:tailEnd type="none" w="med" len="med"/>
            </a:ln>
          </p:spPr>
        </p:cxnSp>
        <p:cxnSp>
          <p:nvCxnSpPr>
            <p:cNvPr id="1114" name="Google Shape;1114;p62"/>
            <p:cNvCxnSpPr/>
            <p:nvPr/>
          </p:nvCxnSpPr>
          <p:spPr>
            <a:xfrm>
              <a:off x="2880" y="1670"/>
              <a:ext cx="0" cy="854"/>
            </a:xfrm>
            <a:prstGeom prst="straightConnector1">
              <a:avLst/>
            </a:prstGeom>
            <a:noFill/>
            <a:ln w="19050" cap="flat" cmpd="sng">
              <a:solidFill>
                <a:schemeClr val="dk2"/>
              </a:solidFill>
              <a:prstDash val="solid"/>
              <a:round/>
              <a:headEnd type="none" w="med" len="med"/>
              <a:tailEnd type="none" w="med" len="med"/>
            </a:ln>
          </p:spPr>
        </p:cxnSp>
        <p:cxnSp>
          <p:nvCxnSpPr>
            <p:cNvPr id="1115" name="Google Shape;1115;p62"/>
            <p:cNvCxnSpPr/>
            <p:nvPr/>
          </p:nvCxnSpPr>
          <p:spPr>
            <a:xfrm flipH="1">
              <a:off x="2680" y="2109"/>
              <a:ext cx="200" cy="26"/>
            </a:xfrm>
            <a:prstGeom prst="straightConnector1">
              <a:avLst/>
            </a:prstGeom>
            <a:noFill/>
            <a:ln w="25400" cap="flat" cmpd="sng">
              <a:solidFill>
                <a:schemeClr val="dk2"/>
              </a:solidFill>
              <a:prstDash val="solid"/>
              <a:round/>
              <a:headEnd type="none" w="med" len="med"/>
              <a:tailEnd type="none" w="med" len="med"/>
            </a:ln>
          </p:spPr>
        </p:cxnSp>
        <p:cxnSp>
          <p:nvCxnSpPr>
            <p:cNvPr id="1116" name="Google Shape;1116;p62"/>
            <p:cNvCxnSpPr/>
            <p:nvPr/>
          </p:nvCxnSpPr>
          <p:spPr>
            <a:xfrm flipH="1">
              <a:off x="2677" y="2253"/>
              <a:ext cx="203" cy="21"/>
            </a:xfrm>
            <a:prstGeom prst="straightConnector1">
              <a:avLst/>
            </a:prstGeom>
            <a:noFill/>
            <a:ln w="25400" cap="flat" cmpd="sng">
              <a:solidFill>
                <a:schemeClr val="dk2"/>
              </a:solidFill>
              <a:prstDash val="solid"/>
              <a:round/>
              <a:headEnd type="none" w="med" len="med"/>
              <a:tailEnd type="none" w="med" len="med"/>
            </a:ln>
          </p:spPr>
        </p:cxnSp>
        <p:cxnSp>
          <p:nvCxnSpPr>
            <p:cNvPr id="1117" name="Google Shape;1117;p62"/>
            <p:cNvCxnSpPr/>
            <p:nvPr/>
          </p:nvCxnSpPr>
          <p:spPr>
            <a:xfrm flipH="1">
              <a:off x="2675" y="2382"/>
              <a:ext cx="205" cy="31"/>
            </a:xfrm>
            <a:prstGeom prst="straightConnector1">
              <a:avLst/>
            </a:prstGeom>
            <a:noFill/>
            <a:ln w="25400" cap="flat" cmpd="sng">
              <a:solidFill>
                <a:schemeClr val="dk2"/>
              </a:solidFill>
              <a:prstDash val="solid"/>
              <a:round/>
              <a:headEnd type="none" w="med" len="med"/>
              <a:tailEnd type="none" w="med" len="med"/>
            </a:ln>
          </p:spPr>
        </p:cxnSp>
        <p:cxnSp>
          <p:nvCxnSpPr>
            <p:cNvPr id="1118" name="Google Shape;1118;p62"/>
            <p:cNvCxnSpPr/>
            <p:nvPr/>
          </p:nvCxnSpPr>
          <p:spPr>
            <a:xfrm flipH="1">
              <a:off x="2702" y="2508"/>
              <a:ext cx="178" cy="31"/>
            </a:xfrm>
            <a:prstGeom prst="straightConnector1">
              <a:avLst/>
            </a:prstGeom>
            <a:noFill/>
            <a:ln w="25400" cap="flat" cmpd="sng">
              <a:solidFill>
                <a:schemeClr val="dk2"/>
              </a:solidFill>
              <a:prstDash val="solid"/>
              <a:round/>
              <a:headEnd type="none" w="med" len="med"/>
              <a:tailEnd type="none" w="med" len="med"/>
            </a:ln>
          </p:spPr>
        </p:cxnSp>
        <p:cxnSp>
          <p:nvCxnSpPr>
            <p:cNvPr id="1119" name="Google Shape;1119;p62"/>
            <p:cNvCxnSpPr/>
            <p:nvPr/>
          </p:nvCxnSpPr>
          <p:spPr>
            <a:xfrm flipH="1">
              <a:off x="2675" y="1959"/>
              <a:ext cx="205" cy="34"/>
            </a:xfrm>
            <a:prstGeom prst="straightConnector1">
              <a:avLst/>
            </a:prstGeom>
            <a:noFill/>
            <a:ln w="25400" cap="flat" cmpd="sng">
              <a:solidFill>
                <a:schemeClr val="dk2"/>
              </a:solidFill>
              <a:prstDash val="solid"/>
              <a:round/>
              <a:headEnd type="none" w="med" len="med"/>
              <a:tailEnd type="none" w="med" len="med"/>
            </a:ln>
          </p:spPr>
        </p:cxnSp>
        <p:cxnSp>
          <p:nvCxnSpPr>
            <p:cNvPr id="1120" name="Google Shape;1120;p62"/>
            <p:cNvCxnSpPr/>
            <p:nvPr/>
          </p:nvCxnSpPr>
          <p:spPr>
            <a:xfrm flipH="1">
              <a:off x="2679" y="1815"/>
              <a:ext cx="201" cy="24"/>
            </a:xfrm>
            <a:prstGeom prst="straightConnector1">
              <a:avLst/>
            </a:prstGeom>
            <a:noFill/>
            <a:ln w="25400" cap="flat" cmpd="sng">
              <a:solidFill>
                <a:schemeClr val="dk2"/>
              </a:solidFill>
              <a:prstDash val="solid"/>
              <a:round/>
              <a:headEnd type="none" w="med" len="med"/>
              <a:tailEnd type="none" w="med" len="med"/>
            </a:ln>
          </p:spPr>
        </p:cxnSp>
        <p:cxnSp>
          <p:nvCxnSpPr>
            <p:cNvPr id="1121" name="Google Shape;1121;p62"/>
            <p:cNvCxnSpPr/>
            <p:nvPr/>
          </p:nvCxnSpPr>
          <p:spPr>
            <a:xfrm flipH="1">
              <a:off x="2675" y="1670"/>
              <a:ext cx="205" cy="29"/>
            </a:xfrm>
            <a:prstGeom prst="straightConnector1">
              <a:avLst/>
            </a:prstGeom>
            <a:noFill/>
            <a:ln w="25400" cap="flat" cmpd="sng">
              <a:solidFill>
                <a:schemeClr val="dk2"/>
              </a:solidFill>
              <a:prstDash val="solid"/>
              <a:round/>
              <a:headEnd type="none" w="med" len="med"/>
              <a:tailEnd type="none" w="med" len="med"/>
            </a:ln>
          </p:spPr>
        </p:cxnSp>
        <p:grpSp>
          <p:nvGrpSpPr>
            <p:cNvPr id="1122" name="Google Shape;1122;p62"/>
            <p:cNvGrpSpPr/>
            <p:nvPr/>
          </p:nvGrpSpPr>
          <p:grpSpPr>
            <a:xfrm>
              <a:off x="1718" y="1484"/>
              <a:ext cx="1905" cy="1054"/>
              <a:chOff x="2154" y="3049"/>
              <a:chExt cx="1785" cy="920"/>
            </a:xfrm>
          </p:grpSpPr>
          <p:sp>
            <p:nvSpPr>
              <p:cNvPr id="1123" name="Google Shape;1123;p62"/>
              <p:cNvSpPr/>
              <p:nvPr/>
            </p:nvSpPr>
            <p:spPr>
              <a:xfrm>
                <a:off x="2154"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4" name="Google Shape;1124;p62"/>
              <p:cNvSpPr/>
              <p:nvPr/>
            </p:nvSpPr>
            <p:spPr>
              <a:xfrm flipH="1">
                <a:off x="3039" y="3049"/>
                <a:ext cx="900" cy="920"/>
              </a:xfrm>
              <a:custGeom>
                <a:avLst/>
                <a:gdLst/>
                <a:ahLst/>
                <a:cxnLst/>
                <a:rect l="l" t="t" r="r" b="b"/>
                <a:pathLst>
                  <a:path w="900" h="920" extrusionOk="0">
                    <a:moveTo>
                      <a:pt x="0" y="920"/>
                    </a:moveTo>
                    <a:cubicBezTo>
                      <a:pt x="83" y="889"/>
                      <a:pt x="144" y="881"/>
                      <a:pt x="305" y="750"/>
                    </a:cubicBezTo>
                    <a:cubicBezTo>
                      <a:pt x="466" y="619"/>
                      <a:pt x="520" y="480"/>
                      <a:pt x="630" y="260"/>
                    </a:cubicBezTo>
                    <a:cubicBezTo>
                      <a:pt x="740" y="40"/>
                      <a:pt x="880" y="0"/>
                      <a:pt x="900" y="10"/>
                    </a:cubicBezTo>
                  </a:path>
                </a:pathLst>
              </a:custGeom>
              <a:noFill/>
              <a:ln w="28575" cap="flat"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sp>
        <p:nvSpPr>
          <p:cNvPr id="1125" name="Google Shape;1125;p62"/>
          <p:cNvSpPr txBox="1"/>
          <p:nvPr/>
        </p:nvSpPr>
        <p:spPr>
          <a:xfrm>
            <a:off x="914400" y="776179"/>
            <a:ext cx="10284206" cy="430887"/>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fr-FR" sz="2800" b="1" i="0">
                <a:solidFill>
                  <a:srgbClr val="7030A0"/>
                </a:solidFill>
                <a:latin typeface="Corbel"/>
                <a:ea typeface="Corbel"/>
                <a:cs typeface="Corbel"/>
                <a:sym typeface="Corbel"/>
              </a:rPr>
              <a:t>Probabilité de la loi normale centrée réduite : Exemple 3.2 </a:t>
            </a:r>
            <a:endParaRPr sz="2800" b="1" i="0">
              <a:solidFill>
                <a:srgbClr val="FF3399"/>
              </a:solidFill>
              <a:latin typeface="Corbel"/>
              <a:ea typeface="Corbel"/>
              <a:cs typeface="Corbel"/>
              <a:sym typeface="Corbel"/>
            </a:endParaRPr>
          </a:p>
        </p:txBody>
      </p:sp>
      <p:cxnSp>
        <p:nvCxnSpPr>
          <p:cNvPr id="1126" name="Google Shape;1126;p62"/>
          <p:cNvCxnSpPr/>
          <p:nvPr/>
        </p:nvCxnSpPr>
        <p:spPr>
          <a:xfrm rot="10800000" flipH="1">
            <a:off x="3657600" y="1901952"/>
            <a:ext cx="1" cy="585317"/>
          </a:xfrm>
          <a:prstGeom prst="straightConnector1">
            <a:avLst/>
          </a:prstGeom>
          <a:noFill/>
          <a:ln w="9525" cap="flat" cmpd="sng">
            <a:solidFill>
              <a:srgbClr val="4A7DBA"/>
            </a:solidFill>
            <a:prstDash val="solid"/>
            <a:round/>
            <a:headEnd type="none" w="sm" len="sm"/>
            <a:tailEnd type="triangle" w="med" len="med"/>
          </a:ln>
        </p:spPr>
      </p:cxnSp>
      <p:sp>
        <p:nvSpPr>
          <p:cNvPr id="1127" name="Google Shape;1127;p62"/>
          <p:cNvSpPr txBox="1"/>
          <p:nvPr/>
        </p:nvSpPr>
        <p:spPr>
          <a:xfrm>
            <a:off x="2664220" y="2588968"/>
            <a:ext cx="1904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Valeur négative</a:t>
            </a:r>
            <a:endParaRPr/>
          </a:p>
        </p:txBody>
      </p:sp>
      <p:cxnSp>
        <p:nvCxnSpPr>
          <p:cNvPr id="1128" name="Google Shape;1128;p62"/>
          <p:cNvCxnSpPr/>
          <p:nvPr/>
        </p:nvCxnSpPr>
        <p:spPr>
          <a:xfrm rot="10800000" flipH="1">
            <a:off x="5422899" y="1906278"/>
            <a:ext cx="1" cy="585317"/>
          </a:xfrm>
          <a:prstGeom prst="straightConnector1">
            <a:avLst/>
          </a:prstGeom>
          <a:noFill/>
          <a:ln w="9525" cap="flat" cmpd="sng">
            <a:solidFill>
              <a:srgbClr val="4A7DBA"/>
            </a:solidFill>
            <a:prstDash val="solid"/>
            <a:round/>
            <a:headEnd type="none" w="sm" len="sm"/>
            <a:tailEnd type="triangle" w="med" len="med"/>
          </a:ln>
        </p:spPr>
      </p:cxnSp>
      <p:sp>
        <p:nvSpPr>
          <p:cNvPr id="1129" name="Google Shape;1129;p62"/>
          <p:cNvSpPr txBox="1"/>
          <p:nvPr/>
        </p:nvSpPr>
        <p:spPr>
          <a:xfrm>
            <a:off x="4516037" y="2603827"/>
            <a:ext cx="1904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Valeur positive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63"/>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1139" name="Google Shape;1139;p63"/>
          <p:cNvSpPr/>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40" name="Google Shape;1140;p63"/>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41" name="Google Shape;1141;p63"/>
          <p:cNvPicPr preferRelativeResize="0"/>
          <p:nvPr/>
        </p:nvPicPr>
        <p:blipFill rotWithShape="1">
          <a:blip r:embed="rId3">
            <a:alphaModFix/>
          </a:blip>
          <a:srcRect/>
          <a:stretch/>
        </p:blipFill>
        <p:spPr>
          <a:xfrm>
            <a:off x="2244725" y="3684588"/>
            <a:ext cx="7351713" cy="439737"/>
          </a:xfrm>
          <a:prstGeom prst="rect">
            <a:avLst/>
          </a:prstGeom>
          <a:noFill/>
          <a:ln>
            <a:noFill/>
          </a:ln>
        </p:spPr>
      </p:pic>
      <p:pic>
        <p:nvPicPr>
          <p:cNvPr id="1142" name="Google Shape;1142;p63"/>
          <p:cNvPicPr preferRelativeResize="0"/>
          <p:nvPr/>
        </p:nvPicPr>
        <p:blipFill rotWithShape="1">
          <a:blip r:embed="rId4">
            <a:alphaModFix/>
          </a:blip>
          <a:srcRect/>
          <a:stretch/>
        </p:blipFill>
        <p:spPr>
          <a:xfrm>
            <a:off x="3500438" y="1693863"/>
            <a:ext cx="2630487" cy="446087"/>
          </a:xfrm>
          <a:prstGeom prst="rect">
            <a:avLst/>
          </a:prstGeom>
          <a:noFill/>
          <a:ln>
            <a:noFill/>
          </a:ln>
        </p:spPr>
      </p:pic>
      <p:sp>
        <p:nvSpPr>
          <p:cNvPr id="1143" name="Google Shape;1143;p63"/>
          <p:cNvSpPr/>
          <p:nvPr/>
        </p:nvSpPr>
        <p:spPr>
          <a:xfrm>
            <a:off x="1828800" y="1600200"/>
            <a:ext cx="8229600" cy="696913"/>
          </a:xfrm>
          <a:prstGeom prst="rect">
            <a:avLst/>
          </a:prstGeom>
          <a:noFill/>
          <a:ln>
            <a:noFill/>
          </a:ln>
        </p:spPr>
        <p:txBody>
          <a:bodyPr spcFirstLastPara="1" wrap="square" lIns="90475" tIns="44450" rIns="90475" bIns="44450" anchor="t" anchorCtr="0">
            <a:noAutofit/>
          </a:bodyPr>
          <a:lstStyle/>
          <a:p>
            <a:pPr marL="342900" marR="0" lvl="0" indent="-342900" algn="l" rtl="0">
              <a:spcBef>
                <a:spcPts val="0"/>
              </a:spcBef>
              <a:spcAft>
                <a:spcPts val="0"/>
              </a:spcAft>
              <a:buClr>
                <a:schemeClr val="dk1"/>
              </a:buClr>
              <a:buSzPts val="2800"/>
              <a:buFont typeface="Calibri"/>
              <a:buChar char="•"/>
            </a:pPr>
            <a:r>
              <a:rPr lang="fr-FR" sz="2800">
                <a:solidFill>
                  <a:schemeClr val="dk1"/>
                </a:solidFill>
                <a:latin typeface="Calibri"/>
                <a:ea typeface="Calibri"/>
                <a:cs typeface="Calibri"/>
                <a:sym typeface="Calibri"/>
              </a:rPr>
              <a:t>Trouver</a:t>
            </a:r>
            <a:endParaRPr/>
          </a:p>
        </p:txBody>
      </p:sp>
      <p:grpSp>
        <p:nvGrpSpPr>
          <p:cNvPr id="1144" name="Google Shape;1144;p63"/>
          <p:cNvGrpSpPr/>
          <p:nvPr/>
        </p:nvGrpSpPr>
        <p:grpSpPr>
          <a:xfrm>
            <a:off x="5861050" y="1593850"/>
            <a:ext cx="4008438" cy="2132013"/>
            <a:chOff x="2828" y="1024"/>
            <a:chExt cx="2525" cy="1343"/>
          </a:xfrm>
        </p:grpSpPr>
        <p:cxnSp>
          <p:nvCxnSpPr>
            <p:cNvPr id="1145" name="Google Shape;1145;p63"/>
            <p:cNvCxnSpPr/>
            <p:nvPr/>
          </p:nvCxnSpPr>
          <p:spPr>
            <a:xfrm>
              <a:off x="4523" y="1775"/>
              <a:ext cx="0" cy="236"/>
            </a:xfrm>
            <a:prstGeom prst="straightConnector1">
              <a:avLst/>
            </a:prstGeom>
            <a:noFill/>
            <a:ln w="19050" cap="flat" cmpd="sng">
              <a:solidFill>
                <a:schemeClr val="dk1"/>
              </a:solidFill>
              <a:prstDash val="solid"/>
              <a:round/>
              <a:headEnd type="none" w="med" len="med"/>
              <a:tailEnd type="none" w="med" len="med"/>
            </a:ln>
          </p:spPr>
        </p:cxnSp>
        <p:cxnSp>
          <p:nvCxnSpPr>
            <p:cNvPr id="1146" name="Google Shape;1146;p63"/>
            <p:cNvCxnSpPr/>
            <p:nvPr/>
          </p:nvCxnSpPr>
          <p:spPr>
            <a:xfrm flipH="1">
              <a:off x="4144" y="1382"/>
              <a:ext cx="179" cy="88"/>
            </a:xfrm>
            <a:prstGeom prst="straightConnector1">
              <a:avLst/>
            </a:prstGeom>
            <a:noFill/>
            <a:ln w="25400" cap="flat" cmpd="sng">
              <a:solidFill>
                <a:schemeClr val="dk1"/>
              </a:solidFill>
              <a:prstDash val="solid"/>
              <a:round/>
              <a:headEnd type="none" w="med" len="med"/>
              <a:tailEnd type="none" w="med" len="med"/>
            </a:ln>
          </p:spPr>
        </p:cxnSp>
        <p:cxnSp>
          <p:nvCxnSpPr>
            <p:cNvPr id="1147" name="Google Shape;1147;p63"/>
            <p:cNvCxnSpPr/>
            <p:nvPr/>
          </p:nvCxnSpPr>
          <p:spPr>
            <a:xfrm flipH="1">
              <a:off x="4152" y="1752"/>
              <a:ext cx="339" cy="189"/>
            </a:xfrm>
            <a:prstGeom prst="straightConnector1">
              <a:avLst/>
            </a:prstGeom>
            <a:noFill/>
            <a:ln w="25400" cap="flat" cmpd="sng">
              <a:solidFill>
                <a:schemeClr val="dk1"/>
              </a:solidFill>
              <a:prstDash val="solid"/>
              <a:round/>
              <a:headEnd type="none" w="med" len="med"/>
              <a:tailEnd type="none" w="med" len="med"/>
            </a:ln>
          </p:spPr>
        </p:cxnSp>
        <p:cxnSp>
          <p:nvCxnSpPr>
            <p:cNvPr id="1148" name="Google Shape;1148;p63"/>
            <p:cNvCxnSpPr/>
            <p:nvPr/>
          </p:nvCxnSpPr>
          <p:spPr>
            <a:xfrm flipH="1">
              <a:off x="4144" y="1631"/>
              <a:ext cx="282" cy="147"/>
            </a:xfrm>
            <a:prstGeom prst="straightConnector1">
              <a:avLst/>
            </a:prstGeom>
            <a:noFill/>
            <a:ln w="25400" cap="flat" cmpd="sng">
              <a:solidFill>
                <a:schemeClr val="dk1"/>
              </a:solidFill>
              <a:prstDash val="solid"/>
              <a:round/>
              <a:headEnd type="none" w="med" len="med"/>
              <a:tailEnd type="none" w="med" len="med"/>
            </a:ln>
          </p:spPr>
        </p:cxnSp>
        <p:cxnSp>
          <p:nvCxnSpPr>
            <p:cNvPr id="1149" name="Google Shape;1149;p63"/>
            <p:cNvCxnSpPr/>
            <p:nvPr/>
          </p:nvCxnSpPr>
          <p:spPr>
            <a:xfrm flipH="1">
              <a:off x="4144" y="1246"/>
              <a:ext cx="113" cy="48"/>
            </a:xfrm>
            <a:prstGeom prst="straightConnector1">
              <a:avLst/>
            </a:prstGeom>
            <a:noFill/>
            <a:ln w="25400" cap="flat" cmpd="sng">
              <a:solidFill>
                <a:schemeClr val="dk1"/>
              </a:solidFill>
              <a:prstDash val="solid"/>
              <a:round/>
              <a:headEnd type="none" w="med" len="med"/>
              <a:tailEnd type="none" w="med" len="med"/>
            </a:ln>
          </p:spPr>
        </p:cxnSp>
        <p:cxnSp>
          <p:nvCxnSpPr>
            <p:cNvPr id="1150" name="Google Shape;1150;p63"/>
            <p:cNvCxnSpPr/>
            <p:nvPr/>
          </p:nvCxnSpPr>
          <p:spPr>
            <a:xfrm flipH="1">
              <a:off x="4296" y="1890"/>
              <a:ext cx="226" cy="125"/>
            </a:xfrm>
            <a:prstGeom prst="straightConnector1">
              <a:avLst/>
            </a:prstGeom>
            <a:noFill/>
            <a:ln w="25400" cap="flat" cmpd="sng">
              <a:solidFill>
                <a:schemeClr val="dk1"/>
              </a:solidFill>
              <a:prstDash val="solid"/>
              <a:round/>
              <a:headEnd type="none" w="med" len="med"/>
              <a:tailEnd type="none" w="med" len="med"/>
            </a:ln>
          </p:spPr>
        </p:cxnSp>
        <p:cxnSp>
          <p:nvCxnSpPr>
            <p:cNvPr id="1151" name="Google Shape;1151;p63"/>
            <p:cNvCxnSpPr/>
            <p:nvPr/>
          </p:nvCxnSpPr>
          <p:spPr>
            <a:xfrm rot="10800000">
              <a:off x="4146" y="1077"/>
              <a:ext cx="8" cy="941"/>
            </a:xfrm>
            <a:prstGeom prst="straightConnector1">
              <a:avLst/>
            </a:prstGeom>
            <a:noFill/>
            <a:ln w="19050" cap="flat" cmpd="sng">
              <a:solidFill>
                <a:schemeClr val="dk1"/>
              </a:solidFill>
              <a:prstDash val="solid"/>
              <a:round/>
              <a:headEnd type="none" w="med" len="med"/>
              <a:tailEnd type="none" w="med" len="med"/>
            </a:ln>
          </p:spPr>
        </p:cxnSp>
        <p:cxnSp>
          <p:nvCxnSpPr>
            <p:cNvPr id="1152" name="Google Shape;1152;p63"/>
            <p:cNvCxnSpPr/>
            <p:nvPr/>
          </p:nvCxnSpPr>
          <p:spPr>
            <a:xfrm flipH="1">
              <a:off x="4152" y="1506"/>
              <a:ext cx="223" cy="108"/>
            </a:xfrm>
            <a:prstGeom prst="straightConnector1">
              <a:avLst/>
            </a:prstGeom>
            <a:noFill/>
            <a:ln w="25400" cap="flat" cmpd="sng">
              <a:solidFill>
                <a:schemeClr val="dk1"/>
              </a:solidFill>
              <a:prstDash val="solid"/>
              <a:round/>
              <a:headEnd type="none" w="med" len="med"/>
              <a:tailEnd type="none" w="med" len="med"/>
            </a:ln>
          </p:spPr>
        </p:cxnSp>
        <p:sp>
          <p:nvSpPr>
            <p:cNvPr id="1153" name="Google Shape;1153;p63"/>
            <p:cNvSpPr/>
            <p:nvPr/>
          </p:nvSpPr>
          <p:spPr>
            <a:xfrm>
              <a:off x="2864" y="1028"/>
              <a:ext cx="1163" cy="992"/>
            </a:xfrm>
            <a:custGeom>
              <a:avLst/>
              <a:gdLst/>
              <a:ahLst/>
              <a:cxnLst/>
              <a:rect l="l" t="t" r="r" b="b"/>
              <a:pathLst>
                <a:path w="1163" h="992" extrusionOk="0">
                  <a:moveTo>
                    <a:pt x="0" y="991"/>
                  </a:moveTo>
                  <a:lnTo>
                    <a:pt x="170" y="984"/>
                  </a:lnTo>
                  <a:lnTo>
                    <a:pt x="288" y="962"/>
                  </a:lnTo>
                  <a:lnTo>
                    <a:pt x="365" y="934"/>
                  </a:lnTo>
                  <a:lnTo>
                    <a:pt x="466" y="870"/>
                  </a:lnTo>
                  <a:lnTo>
                    <a:pt x="560" y="777"/>
                  </a:lnTo>
                  <a:lnTo>
                    <a:pt x="645" y="663"/>
                  </a:lnTo>
                  <a:lnTo>
                    <a:pt x="696" y="556"/>
                  </a:lnTo>
                  <a:lnTo>
                    <a:pt x="755" y="414"/>
                  </a:lnTo>
                  <a:lnTo>
                    <a:pt x="823" y="264"/>
                  </a:lnTo>
                  <a:lnTo>
                    <a:pt x="874" y="157"/>
                  </a:lnTo>
                  <a:lnTo>
                    <a:pt x="941" y="64"/>
                  </a:lnTo>
                  <a:lnTo>
                    <a:pt x="1026" y="14"/>
                  </a:lnTo>
                  <a:lnTo>
                    <a:pt x="1103" y="0"/>
                  </a:lnTo>
                  <a:lnTo>
                    <a:pt x="116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4" name="Google Shape;1154;p63"/>
            <p:cNvSpPr/>
            <p:nvPr/>
          </p:nvSpPr>
          <p:spPr>
            <a:xfrm>
              <a:off x="3945" y="1028"/>
              <a:ext cx="1163" cy="992"/>
            </a:xfrm>
            <a:custGeom>
              <a:avLst/>
              <a:gdLst/>
              <a:ahLst/>
              <a:cxnLst/>
              <a:rect l="l" t="t" r="r" b="b"/>
              <a:pathLst>
                <a:path w="1163" h="992" extrusionOk="0">
                  <a:moveTo>
                    <a:pt x="1162" y="991"/>
                  </a:moveTo>
                  <a:lnTo>
                    <a:pt x="992" y="984"/>
                  </a:lnTo>
                  <a:lnTo>
                    <a:pt x="874" y="962"/>
                  </a:lnTo>
                  <a:lnTo>
                    <a:pt x="797" y="934"/>
                  </a:lnTo>
                  <a:lnTo>
                    <a:pt x="696" y="870"/>
                  </a:lnTo>
                  <a:lnTo>
                    <a:pt x="602" y="777"/>
                  </a:lnTo>
                  <a:lnTo>
                    <a:pt x="517" y="663"/>
                  </a:lnTo>
                  <a:lnTo>
                    <a:pt x="466" y="556"/>
                  </a:lnTo>
                  <a:lnTo>
                    <a:pt x="407" y="414"/>
                  </a:lnTo>
                  <a:lnTo>
                    <a:pt x="339" y="264"/>
                  </a:lnTo>
                  <a:lnTo>
                    <a:pt x="288" y="157"/>
                  </a:lnTo>
                  <a:lnTo>
                    <a:pt x="221" y="64"/>
                  </a:lnTo>
                  <a:lnTo>
                    <a:pt x="136" y="14"/>
                  </a:lnTo>
                  <a:lnTo>
                    <a:pt x="59"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55" name="Google Shape;1155;p63"/>
            <p:cNvSpPr/>
            <p:nvPr/>
          </p:nvSpPr>
          <p:spPr>
            <a:xfrm>
              <a:off x="5011" y="2081"/>
              <a:ext cx="342"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cxnSp>
          <p:nvCxnSpPr>
            <p:cNvPr id="1156" name="Google Shape;1156;p63"/>
            <p:cNvCxnSpPr/>
            <p:nvPr/>
          </p:nvCxnSpPr>
          <p:spPr>
            <a:xfrm>
              <a:off x="3984" y="1024"/>
              <a:ext cx="3" cy="986"/>
            </a:xfrm>
            <a:prstGeom prst="straightConnector1">
              <a:avLst/>
            </a:prstGeom>
            <a:noFill/>
            <a:ln w="19050" cap="flat" cmpd="sng">
              <a:solidFill>
                <a:schemeClr val="dk2"/>
              </a:solidFill>
              <a:prstDash val="dash"/>
              <a:round/>
              <a:headEnd type="none" w="med" len="med"/>
              <a:tailEnd type="none" w="med" len="med"/>
            </a:ln>
          </p:spPr>
        </p:cxnSp>
        <p:sp>
          <p:nvSpPr>
            <p:cNvPr id="1157" name="Google Shape;1157;p63"/>
            <p:cNvSpPr/>
            <p:nvPr/>
          </p:nvSpPr>
          <p:spPr>
            <a:xfrm>
              <a:off x="3867" y="2059"/>
              <a:ext cx="1009"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0,93    2,02</a:t>
              </a:r>
              <a:endParaRPr/>
            </a:p>
          </p:txBody>
        </p:sp>
        <p:cxnSp>
          <p:nvCxnSpPr>
            <p:cNvPr id="1158" name="Google Shape;1158;p63"/>
            <p:cNvCxnSpPr/>
            <p:nvPr/>
          </p:nvCxnSpPr>
          <p:spPr>
            <a:xfrm>
              <a:off x="2828" y="2019"/>
              <a:ext cx="2413" cy="0"/>
            </a:xfrm>
            <a:prstGeom prst="straightConnector1">
              <a:avLst/>
            </a:prstGeom>
            <a:noFill/>
            <a:ln w="19050" cap="flat" cmpd="sng">
              <a:solidFill>
                <a:schemeClr val="dk1"/>
              </a:solidFill>
              <a:prstDash val="solid"/>
              <a:round/>
              <a:headEnd type="none" w="med" len="med"/>
              <a:tailEnd type="triangle" w="med" len="med"/>
            </a:ln>
          </p:spPr>
        </p:cxnSp>
      </p:grpSp>
      <p:sp>
        <p:nvSpPr>
          <p:cNvPr id="1159" name="Google Shape;1159;p63"/>
          <p:cNvSpPr/>
          <p:nvPr/>
        </p:nvSpPr>
        <p:spPr>
          <a:xfrm>
            <a:off x="5400675" y="5964238"/>
            <a:ext cx="542925"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grpSp>
        <p:nvGrpSpPr>
          <p:cNvPr id="1160" name="Google Shape;1160;p63"/>
          <p:cNvGrpSpPr/>
          <p:nvPr/>
        </p:nvGrpSpPr>
        <p:grpSpPr>
          <a:xfrm>
            <a:off x="1935163" y="4286250"/>
            <a:ext cx="3830637" cy="2097088"/>
            <a:chOff x="355" y="2700"/>
            <a:chExt cx="2413" cy="1321"/>
          </a:xfrm>
        </p:grpSpPr>
        <p:cxnSp>
          <p:nvCxnSpPr>
            <p:cNvPr id="1161" name="Google Shape;1161;p63"/>
            <p:cNvCxnSpPr/>
            <p:nvPr/>
          </p:nvCxnSpPr>
          <p:spPr>
            <a:xfrm>
              <a:off x="2050" y="3451"/>
              <a:ext cx="0" cy="236"/>
            </a:xfrm>
            <a:prstGeom prst="straightConnector1">
              <a:avLst/>
            </a:prstGeom>
            <a:noFill/>
            <a:ln w="19050" cap="flat" cmpd="sng">
              <a:solidFill>
                <a:schemeClr val="dk1"/>
              </a:solidFill>
              <a:prstDash val="solid"/>
              <a:round/>
              <a:headEnd type="none" w="med" len="med"/>
              <a:tailEnd type="none" w="med" len="med"/>
            </a:ln>
          </p:spPr>
        </p:cxnSp>
        <p:cxnSp>
          <p:nvCxnSpPr>
            <p:cNvPr id="1162" name="Google Shape;1162;p63"/>
            <p:cNvCxnSpPr/>
            <p:nvPr/>
          </p:nvCxnSpPr>
          <p:spPr>
            <a:xfrm flipH="1">
              <a:off x="1511" y="3058"/>
              <a:ext cx="339" cy="140"/>
            </a:xfrm>
            <a:prstGeom prst="straightConnector1">
              <a:avLst/>
            </a:prstGeom>
            <a:noFill/>
            <a:ln w="25400" cap="flat" cmpd="sng">
              <a:solidFill>
                <a:schemeClr val="dk1"/>
              </a:solidFill>
              <a:prstDash val="solid"/>
              <a:round/>
              <a:headEnd type="none" w="med" len="med"/>
              <a:tailEnd type="none" w="med" len="med"/>
            </a:ln>
          </p:spPr>
        </p:cxnSp>
        <p:cxnSp>
          <p:nvCxnSpPr>
            <p:cNvPr id="1163" name="Google Shape;1163;p63"/>
            <p:cNvCxnSpPr/>
            <p:nvPr/>
          </p:nvCxnSpPr>
          <p:spPr>
            <a:xfrm flipH="1">
              <a:off x="1515" y="3416"/>
              <a:ext cx="507" cy="281"/>
            </a:xfrm>
            <a:prstGeom prst="straightConnector1">
              <a:avLst/>
            </a:prstGeom>
            <a:noFill/>
            <a:ln w="25400" cap="flat" cmpd="sng">
              <a:solidFill>
                <a:schemeClr val="dk1"/>
              </a:solidFill>
              <a:prstDash val="solid"/>
              <a:round/>
              <a:headEnd type="none" w="med" len="med"/>
              <a:tailEnd type="none" w="med" len="med"/>
            </a:ln>
          </p:spPr>
        </p:cxnSp>
        <p:cxnSp>
          <p:nvCxnSpPr>
            <p:cNvPr id="1164" name="Google Shape;1164;p63"/>
            <p:cNvCxnSpPr/>
            <p:nvPr/>
          </p:nvCxnSpPr>
          <p:spPr>
            <a:xfrm flipH="1">
              <a:off x="1503" y="3307"/>
              <a:ext cx="450" cy="227"/>
            </a:xfrm>
            <a:prstGeom prst="straightConnector1">
              <a:avLst/>
            </a:prstGeom>
            <a:noFill/>
            <a:ln w="25400" cap="flat" cmpd="sng">
              <a:solidFill>
                <a:schemeClr val="dk1"/>
              </a:solidFill>
              <a:prstDash val="solid"/>
              <a:round/>
              <a:headEnd type="none" w="med" len="med"/>
              <a:tailEnd type="none" w="med" len="med"/>
            </a:ln>
          </p:spPr>
        </p:cxnSp>
        <p:cxnSp>
          <p:nvCxnSpPr>
            <p:cNvPr id="1165" name="Google Shape;1165;p63"/>
            <p:cNvCxnSpPr/>
            <p:nvPr/>
          </p:nvCxnSpPr>
          <p:spPr>
            <a:xfrm flipH="1">
              <a:off x="1507" y="2922"/>
              <a:ext cx="277" cy="100"/>
            </a:xfrm>
            <a:prstGeom prst="straightConnector1">
              <a:avLst/>
            </a:prstGeom>
            <a:noFill/>
            <a:ln w="25400" cap="flat" cmpd="sng">
              <a:solidFill>
                <a:schemeClr val="dk1"/>
              </a:solidFill>
              <a:prstDash val="solid"/>
              <a:round/>
              <a:headEnd type="none" w="med" len="med"/>
              <a:tailEnd type="none" w="med" len="med"/>
            </a:ln>
          </p:spPr>
        </p:cxnSp>
        <p:cxnSp>
          <p:nvCxnSpPr>
            <p:cNvPr id="1166" name="Google Shape;1166;p63"/>
            <p:cNvCxnSpPr/>
            <p:nvPr/>
          </p:nvCxnSpPr>
          <p:spPr>
            <a:xfrm flipH="1">
              <a:off x="1823" y="3566"/>
              <a:ext cx="226" cy="125"/>
            </a:xfrm>
            <a:prstGeom prst="straightConnector1">
              <a:avLst/>
            </a:prstGeom>
            <a:noFill/>
            <a:ln w="25400" cap="flat" cmpd="sng">
              <a:solidFill>
                <a:schemeClr val="dk1"/>
              </a:solidFill>
              <a:prstDash val="solid"/>
              <a:round/>
              <a:headEnd type="none" w="med" len="med"/>
              <a:tailEnd type="none" w="med" len="med"/>
            </a:ln>
          </p:spPr>
        </p:cxnSp>
        <p:cxnSp>
          <p:nvCxnSpPr>
            <p:cNvPr id="1167" name="Google Shape;1167;p63"/>
            <p:cNvCxnSpPr/>
            <p:nvPr/>
          </p:nvCxnSpPr>
          <p:spPr>
            <a:xfrm flipH="1">
              <a:off x="1503" y="3182"/>
              <a:ext cx="399" cy="180"/>
            </a:xfrm>
            <a:prstGeom prst="straightConnector1">
              <a:avLst/>
            </a:prstGeom>
            <a:noFill/>
            <a:ln w="25400" cap="flat" cmpd="sng">
              <a:solidFill>
                <a:schemeClr val="dk1"/>
              </a:solidFill>
              <a:prstDash val="solid"/>
              <a:round/>
              <a:headEnd type="none" w="med" len="med"/>
              <a:tailEnd type="none" w="med" len="med"/>
            </a:ln>
          </p:spPr>
        </p:cxnSp>
        <p:sp>
          <p:nvSpPr>
            <p:cNvPr id="1168" name="Google Shape;1168;p63"/>
            <p:cNvSpPr/>
            <p:nvPr/>
          </p:nvSpPr>
          <p:spPr>
            <a:xfrm>
              <a:off x="391" y="2704"/>
              <a:ext cx="1163" cy="992"/>
            </a:xfrm>
            <a:custGeom>
              <a:avLst/>
              <a:gdLst/>
              <a:ahLst/>
              <a:cxnLst/>
              <a:rect l="l" t="t" r="r" b="b"/>
              <a:pathLst>
                <a:path w="1163" h="992" extrusionOk="0">
                  <a:moveTo>
                    <a:pt x="0" y="991"/>
                  </a:moveTo>
                  <a:lnTo>
                    <a:pt x="170" y="984"/>
                  </a:lnTo>
                  <a:lnTo>
                    <a:pt x="288" y="962"/>
                  </a:lnTo>
                  <a:lnTo>
                    <a:pt x="365" y="934"/>
                  </a:lnTo>
                  <a:lnTo>
                    <a:pt x="466" y="870"/>
                  </a:lnTo>
                  <a:lnTo>
                    <a:pt x="560" y="777"/>
                  </a:lnTo>
                  <a:lnTo>
                    <a:pt x="645" y="663"/>
                  </a:lnTo>
                  <a:lnTo>
                    <a:pt x="696" y="556"/>
                  </a:lnTo>
                  <a:lnTo>
                    <a:pt x="755" y="414"/>
                  </a:lnTo>
                  <a:lnTo>
                    <a:pt x="823" y="264"/>
                  </a:lnTo>
                  <a:lnTo>
                    <a:pt x="874" y="157"/>
                  </a:lnTo>
                  <a:lnTo>
                    <a:pt x="941" y="64"/>
                  </a:lnTo>
                  <a:lnTo>
                    <a:pt x="1026" y="14"/>
                  </a:lnTo>
                  <a:lnTo>
                    <a:pt x="1103" y="0"/>
                  </a:lnTo>
                  <a:lnTo>
                    <a:pt x="116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9" name="Google Shape;1169;p63"/>
            <p:cNvSpPr/>
            <p:nvPr/>
          </p:nvSpPr>
          <p:spPr>
            <a:xfrm>
              <a:off x="1472" y="2704"/>
              <a:ext cx="1163" cy="992"/>
            </a:xfrm>
            <a:custGeom>
              <a:avLst/>
              <a:gdLst/>
              <a:ahLst/>
              <a:cxnLst/>
              <a:rect l="l" t="t" r="r" b="b"/>
              <a:pathLst>
                <a:path w="1163" h="992" extrusionOk="0">
                  <a:moveTo>
                    <a:pt x="1162" y="991"/>
                  </a:moveTo>
                  <a:lnTo>
                    <a:pt x="992" y="984"/>
                  </a:lnTo>
                  <a:lnTo>
                    <a:pt x="874" y="962"/>
                  </a:lnTo>
                  <a:lnTo>
                    <a:pt x="797" y="934"/>
                  </a:lnTo>
                  <a:lnTo>
                    <a:pt x="696" y="870"/>
                  </a:lnTo>
                  <a:lnTo>
                    <a:pt x="602" y="777"/>
                  </a:lnTo>
                  <a:lnTo>
                    <a:pt x="517" y="663"/>
                  </a:lnTo>
                  <a:lnTo>
                    <a:pt x="466" y="556"/>
                  </a:lnTo>
                  <a:lnTo>
                    <a:pt x="407" y="414"/>
                  </a:lnTo>
                  <a:lnTo>
                    <a:pt x="339" y="264"/>
                  </a:lnTo>
                  <a:lnTo>
                    <a:pt x="288" y="157"/>
                  </a:lnTo>
                  <a:lnTo>
                    <a:pt x="221" y="64"/>
                  </a:lnTo>
                  <a:lnTo>
                    <a:pt x="136" y="14"/>
                  </a:lnTo>
                  <a:lnTo>
                    <a:pt x="59"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1170" name="Google Shape;1170;p63"/>
            <p:cNvCxnSpPr/>
            <p:nvPr/>
          </p:nvCxnSpPr>
          <p:spPr>
            <a:xfrm>
              <a:off x="1511" y="2700"/>
              <a:ext cx="3" cy="986"/>
            </a:xfrm>
            <a:prstGeom prst="straightConnector1">
              <a:avLst/>
            </a:prstGeom>
            <a:noFill/>
            <a:ln w="19050" cap="flat" cmpd="sng">
              <a:solidFill>
                <a:schemeClr val="dk2"/>
              </a:solidFill>
              <a:prstDash val="dash"/>
              <a:round/>
              <a:headEnd type="none" w="med" len="med"/>
              <a:tailEnd type="none" w="med" len="med"/>
            </a:ln>
          </p:spPr>
        </p:cxnSp>
        <p:sp>
          <p:nvSpPr>
            <p:cNvPr id="1171" name="Google Shape;1171;p63"/>
            <p:cNvSpPr/>
            <p:nvPr/>
          </p:nvSpPr>
          <p:spPr>
            <a:xfrm>
              <a:off x="1394" y="3735"/>
              <a:ext cx="1009"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0         2,02</a:t>
              </a:r>
              <a:endParaRPr/>
            </a:p>
          </p:txBody>
        </p:sp>
        <p:cxnSp>
          <p:nvCxnSpPr>
            <p:cNvPr id="1172" name="Google Shape;1172;p63"/>
            <p:cNvCxnSpPr/>
            <p:nvPr/>
          </p:nvCxnSpPr>
          <p:spPr>
            <a:xfrm>
              <a:off x="355" y="3695"/>
              <a:ext cx="2413" cy="0"/>
            </a:xfrm>
            <a:prstGeom prst="straightConnector1">
              <a:avLst/>
            </a:prstGeom>
            <a:noFill/>
            <a:ln w="19050" cap="flat" cmpd="sng">
              <a:solidFill>
                <a:schemeClr val="dk1"/>
              </a:solidFill>
              <a:prstDash val="solid"/>
              <a:round/>
              <a:headEnd type="none" w="med" len="med"/>
              <a:tailEnd type="triangle" w="med" len="med"/>
            </a:ln>
          </p:spPr>
        </p:cxnSp>
        <p:cxnSp>
          <p:nvCxnSpPr>
            <p:cNvPr id="1173" name="Google Shape;1173;p63"/>
            <p:cNvCxnSpPr/>
            <p:nvPr/>
          </p:nvCxnSpPr>
          <p:spPr>
            <a:xfrm flipH="1">
              <a:off x="1515" y="2786"/>
              <a:ext cx="193" cy="68"/>
            </a:xfrm>
            <a:prstGeom prst="straightConnector1">
              <a:avLst/>
            </a:prstGeom>
            <a:noFill/>
            <a:ln w="25400" cap="flat" cmpd="sng">
              <a:solidFill>
                <a:schemeClr val="dk1"/>
              </a:solidFill>
              <a:prstDash val="solid"/>
              <a:round/>
              <a:headEnd type="none" w="med" len="med"/>
              <a:tailEnd type="none" w="med" len="med"/>
            </a:ln>
          </p:spPr>
        </p:cxnSp>
      </p:grpSp>
      <p:cxnSp>
        <p:nvCxnSpPr>
          <p:cNvPr id="1174" name="Google Shape;1174;p63"/>
          <p:cNvCxnSpPr/>
          <p:nvPr/>
        </p:nvCxnSpPr>
        <p:spPr>
          <a:xfrm flipH="1">
            <a:off x="4219575" y="4029075"/>
            <a:ext cx="1724025" cy="1019175"/>
          </a:xfrm>
          <a:prstGeom prst="straightConnector1">
            <a:avLst/>
          </a:prstGeom>
          <a:noFill/>
          <a:ln w="28575" cap="flat" cmpd="sng">
            <a:solidFill>
              <a:srgbClr val="CC6600"/>
            </a:solidFill>
            <a:prstDash val="dash"/>
            <a:round/>
            <a:headEnd type="none" w="med" len="med"/>
            <a:tailEnd type="triangle" w="med" len="med"/>
          </a:ln>
        </p:spPr>
      </p:cxnSp>
      <p:grpSp>
        <p:nvGrpSpPr>
          <p:cNvPr id="1175" name="Google Shape;1175;p63"/>
          <p:cNvGrpSpPr/>
          <p:nvPr/>
        </p:nvGrpSpPr>
        <p:grpSpPr>
          <a:xfrm>
            <a:off x="5851525" y="4029075"/>
            <a:ext cx="4008438" cy="2389188"/>
            <a:chOff x="2840" y="2526"/>
            <a:chExt cx="2525" cy="1505"/>
          </a:xfrm>
        </p:grpSpPr>
        <p:cxnSp>
          <p:nvCxnSpPr>
            <p:cNvPr id="1176" name="Google Shape;1176;p63"/>
            <p:cNvCxnSpPr/>
            <p:nvPr/>
          </p:nvCxnSpPr>
          <p:spPr>
            <a:xfrm flipH="1">
              <a:off x="4004" y="3510"/>
              <a:ext cx="155" cy="76"/>
            </a:xfrm>
            <a:prstGeom prst="straightConnector1">
              <a:avLst/>
            </a:prstGeom>
            <a:noFill/>
            <a:ln w="25400" cap="flat" cmpd="sng">
              <a:solidFill>
                <a:schemeClr val="dk1"/>
              </a:solidFill>
              <a:prstDash val="solid"/>
              <a:round/>
              <a:headEnd type="none" w="med" len="med"/>
              <a:tailEnd type="none" w="med" len="med"/>
            </a:ln>
          </p:spPr>
        </p:cxnSp>
        <p:cxnSp>
          <p:nvCxnSpPr>
            <p:cNvPr id="1177" name="Google Shape;1177;p63"/>
            <p:cNvCxnSpPr/>
            <p:nvPr/>
          </p:nvCxnSpPr>
          <p:spPr>
            <a:xfrm flipH="1">
              <a:off x="4044" y="3630"/>
              <a:ext cx="113" cy="48"/>
            </a:xfrm>
            <a:prstGeom prst="straightConnector1">
              <a:avLst/>
            </a:prstGeom>
            <a:noFill/>
            <a:ln w="25400" cap="flat" cmpd="sng">
              <a:solidFill>
                <a:schemeClr val="dk1"/>
              </a:solidFill>
              <a:prstDash val="solid"/>
              <a:round/>
              <a:headEnd type="none" w="med" len="med"/>
              <a:tailEnd type="none" w="med" len="med"/>
            </a:ln>
          </p:spPr>
        </p:cxnSp>
        <p:cxnSp>
          <p:nvCxnSpPr>
            <p:cNvPr id="1178" name="Google Shape;1178;p63"/>
            <p:cNvCxnSpPr/>
            <p:nvPr/>
          </p:nvCxnSpPr>
          <p:spPr>
            <a:xfrm rot="10800000">
              <a:off x="4158" y="2741"/>
              <a:ext cx="8" cy="941"/>
            </a:xfrm>
            <a:prstGeom prst="straightConnector1">
              <a:avLst/>
            </a:prstGeom>
            <a:noFill/>
            <a:ln w="19050" cap="flat" cmpd="sng">
              <a:solidFill>
                <a:schemeClr val="dk1"/>
              </a:solidFill>
              <a:prstDash val="solid"/>
              <a:round/>
              <a:headEnd type="none" w="med" len="med"/>
              <a:tailEnd type="none" w="med" len="med"/>
            </a:ln>
          </p:spPr>
        </p:cxnSp>
        <p:sp>
          <p:nvSpPr>
            <p:cNvPr id="1179" name="Google Shape;1179;p63"/>
            <p:cNvSpPr/>
            <p:nvPr/>
          </p:nvSpPr>
          <p:spPr>
            <a:xfrm>
              <a:off x="2876" y="2692"/>
              <a:ext cx="1163" cy="992"/>
            </a:xfrm>
            <a:custGeom>
              <a:avLst/>
              <a:gdLst/>
              <a:ahLst/>
              <a:cxnLst/>
              <a:rect l="l" t="t" r="r" b="b"/>
              <a:pathLst>
                <a:path w="1163" h="992" extrusionOk="0">
                  <a:moveTo>
                    <a:pt x="0" y="991"/>
                  </a:moveTo>
                  <a:lnTo>
                    <a:pt x="170" y="984"/>
                  </a:lnTo>
                  <a:lnTo>
                    <a:pt x="288" y="962"/>
                  </a:lnTo>
                  <a:lnTo>
                    <a:pt x="365" y="934"/>
                  </a:lnTo>
                  <a:lnTo>
                    <a:pt x="466" y="870"/>
                  </a:lnTo>
                  <a:lnTo>
                    <a:pt x="560" y="777"/>
                  </a:lnTo>
                  <a:lnTo>
                    <a:pt x="645" y="663"/>
                  </a:lnTo>
                  <a:lnTo>
                    <a:pt x="696" y="556"/>
                  </a:lnTo>
                  <a:lnTo>
                    <a:pt x="755" y="414"/>
                  </a:lnTo>
                  <a:lnTo>
                    <a:pt x="823" y="264"/>
                  </a:lnTo>
                  <a:lnTo>
                    <a:pt x="874" y="157"/>
                  </a:lnTo>
                  <a:lnTo>
                    <a:pt x="941" y="64"/>
                  </a:lnTo>
                  <a:lnTo>
                    <a:pt x="1026" y="14"/>
                  </a:lnTo>
                  <a:lnTo>
                    <a:pt x="1103" y="0"/>
                  </a:lnTo>
                  <a:lnTo>
                    <a:pt x="116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0" name="Google Shape;1180;p63"/>
            <p:cNvSpPr/>
            <p:nvPr/>
          </p:nvSpPr>
          <p:spPr>
            <a:xfrm>
              <a:off x="3957" y="2692"/>
              <a:ext cx="1163" cy="992"/>
            </a:xfrm>
            <a:custGeom>
              <a:avLst/>
              <a:gdLst/>
              <a:ahLst/>
              <a:cxnLst/>
              <a:rect l="l" t="t" r="r" b="b"/>
              <a:pathLst>
                <a:path w="1163" h="992" extrusionOk="0">
                  <a:moveTo>
                    <a:pt x="1162" y="991"/>
                  </a:moveTo>
                  <a:lnTo>
                    <a:pt x="992" y="984"/>
                  </a:lnTo>
                  <a:lnTo>
                    <a:pt x="874" y="962"/>
                  </a:lnTo>
                  <a:lnTo>
                    <a:pt x="797" y="934"/>
                  </a:lnTo>
                  <a:lnTo>
                    <a:pt x="696" y="870"/>
                  </a:lnTo>
                  <a:lnTo>
                    <a:pt x="602" y="777"/>
                  </a:lnTo>
                  <a:lnTo>
                    <a:pt x="517" y="663"/>
                  </a:lnTo>
                  <a:lnTo>
                    <a:pt x="466" y="556"/>
                  </a:lnTo>
                  <a:lnTo>
                    <a:pt x="407" y="414"/>
                  </a:lnTo>
                  <a:lnTo>
                    <a:pt x="339" y="264"/>
                  </a:lnTo>
                  <a:lnTo>
                    <a:pt x="288" y="157"/>
                  </a:lnTo>
                  <a:lnTo>
                    <a:pt x="221" y="64"/>
                  </a:lnTo>
                  <a:lnTo>
                    <a:pt x="136" y="14"/>
                  </a:lnTo>
                  <a:lnTo>
                    <a:pt x="59"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1" name="Google Shape;1181;p63"/>
            <p:cNvSpPr/>
            <p:nvPr/>
          </p:nvSpPr>
          <p:spPr>
            <a:xfrm>
              <a:off x="5023" y="3745"/>
              <a:ext cx="342"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cxnSp>
          <p:nvCxnSpPr>
            <p:cNvPr id="1182" name="Google Shape;1182;p63"/>
            <p:cNvCxnSpPr/>
            <p:nvPr/>
          </p:nvCxnSpPr>
          <p:spPr>
            <a:xfrm>
              <a:off x="3996" y="2688"/>
              <a:ext cx="3" cy="986"/>
            </a:xfrm>
            <a:prstGeom prst="straightConnector1">
              <a:avLst/>
            </a:prstGeom>
            <a:noFill/>
            <a:ln w="19050" cap="flat" cmpd="sng">
              <a:solidFill>
                <a:schemeClr val="dk2"/>
              </a:solidFill>
              <a:prstDash val="dash"/>
              <a:round/>
              <a:headEnd type="none" w="med" len="med"/>
              <a:tailEnd type="none" w="med" len="med"/>
            </a:ln>
          </p:spPr>
        </p:cxnSp>
        <p:sp>
          <p:nvSpPr>
            <p:cNvPr id="1183" name="Google Shape;1183;p63"/>
            <p:cNvSpPr/>
            <p:nvPr/>
          </p:nvSpPr>
          <p:spPr>
            <a:xfrm>
              <a:off x="3847" y="3723"/>
              <a:ext cx="1009"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0  0,93</a:t>
              </a:r>
              <a:endParaRPr/>
            </a:p>
          </p:txBody>
        </p:sp>
        <p:cxnSp>
          <p:nvCxnSpPr>
            <p:cNvPr id="1184" name="Google Shape;1184;p63"/>
            <p:cNvCxnSpPr/>
            <p:nvPr/>
          </p:nvCxnSpPr>
          <p:spPr>
            <a:xfrm>
              <a:off x="2840" y="3683"/>
              <a:ext cx="2413" cy="0"/>
            </a:xfrm>
            <a:prstGeom prst="straightConnector1">
              <a:avLst/>
            </a:prstGeom>
            <a:noFill/>
            <a:ln w="19050" cap="flat" cmpd="sng">
              <a:solidFill>
                <a:schemeClr val="dk1"/>
              </a:solidFill>
              <a:prstDash val="solid"/>
              <a:round/>
              <a:headEnd type="none" w="med" len="med"/>
              <a:tailEnd type="triangle" w="med" len="med"/>
            </a:ln>
          </p:spPr>
        </p:cxnSp>
        <p:cxnSp>
          <p:nvCxnSpPr>
            <p:cNvPr id="1185" name="Google Shape;1185;p63"/>
            <p:cNvCxnSpPr/>
            <p:nvPr/>
          </p:nvCxnSpPr>
          <p:spPr>
            <a:xfrm flipH="1">
              <a:off x="4004" y="3378"/>
              <a:ext cx="155" cy="76"/>
            </a:xfrm>
            <a:prstGeom prst="straightConnector1">
              <a:avLst/>
            </a:prstGeom>
            <a:noFill/>
            <a:ln w="25400" cap="flat" cmpd="sng">
              <a:solidFill>
                <a:schemeClr val="dk1"/>
              </a:solidFill>
              <a:prstDash val="solid"/>
              <a:round/>
              <a:headEnd type="none" w="med" len="med"/>
              <a:tailEnd type="none" w="med" len="med"/>
            </a:ln>
          </p:spPr>
        </p:cxnSp>
        <p:cxnSp>
          <p:nvCxnSpPr>
            <p:cNvPr id="1186" name="Google Shape;1186;p63"/>
            <p:cNvCxnSpPr/>
            <p:nvPr/>
          </p:nvCxnSpPr>
          <p:spPr>
            <a:xfrm flipH="1">
              <a:off x="4000" y="3242"/>
              <a:ext cx="155" cy="76"/>
            </a:xfrm>
            <a:prstGeom prst="straightConnector1">
              <a:avLst/>
            </a:prstGeom>
            <a:noFill/>
            <a:ln w="25400" cap="flat" cmpd="sng">
              <a:solidFill>
                <a:schemeClr val="dk1"/>
              </a:solidFill>
              <a:prstDash val="solid"/>
              <a:round/>
              <a:headEnd type="none" w="med" len="med"/>
              <a:tailEnd type="none" w="med" len="med"/>
            </a:ln>
          </p:spPr>
        </p:cxnSp>
        <p:cxnSp>
          <p:nvCxnSpPr>
            <p:cNvPr id="1187" name="Google Shape;1187;p63"/>
            <p:cNvCxnSpPr/>
            <p:nvPr/>
          </p:nvCxnSpPr>
          <p:spPr>
            <a:xfrm flipH="1">
              <a:off x="4000" y="3110"/>
              <a:ext cx="155" cy="76"/>
            </a:xfrm>
            <a:prstGeom prst="straightConnector1">
              <a:avLst/>
            </a:prstGeom>
            <a:noFill/>
            <a:ln w="25400" cap="flat" cmpd="sng">
              <a:solidFill>
                <a:schemeClr val="dk1"/>
              </a:solidFill>
              <a:prstDash val="solid"/>
              <a:round/>
              <a:headEnd type="none" w="med" len="med"/>
              <a:tailEnd type="none" w="med" len="med"/>
            </a:ln>
          </p:spPr>
        </p:cxnSp>
        <p:cxnSp>
          <p:nvCxnSpPr>
            <p:cNvPr id="1188" name="Google Shape;1188;p63"/>
            <p:cNvCxnSpPr/>
            <p:nvPr/>
          </p:nvCxnSpPr>
          <p:spPr>
            <a:xfrm flipH="1">
              <a:off x="4004" y="2962"/>
              <a:ext cx="155" cy="76"/>
            </a:xfrm>
            <a:prstGeom prst="straightConnector1">
              <a:avLst/>
            </a:prstGeom>
            <a:noFill/>
            <a:ln w="25400" cap="flat" cmpd="sng">
              <a:solidFill>
                <a:schemeClr val="dk1"/>
              </a:solidFill>
              <a:prstDash val="solid"/>
              <a:round/>
              <a:headEnd type="none" w="med" len="med"/>
              <a:tailEnd type="none" w="med" len="med"/>
            </a:ln>
          </p:spPr>
        </p:cxnSp>
        <p:cxnSp>
          <p:nvCxnSpPr>
            <p:cNvPr id="1189" name="Google Shape;1189;p63"/>
            <p:cNvCxnSpPr/>
            <p:nvPr/>
          </p:nvCxnSpPr>
          <p:spPr>
            <a:xfrm flipH="1">
              <a:off x="4004" y="2826"/>
              <a:ext cx="155" cy="76"/>
            </a:xfrm>
            <a:prstGeom prst="straightConnector1">
              <a:avLst/>
            </a:prstGeom>
            <a:noFill/>
            <a:ln w="25400" cap="flat" cmpd="sng">
              <a:solidFill>
                <a:schemeClr val="dk1"/>
              </a:solidFill>
              <a:prstDash val="solid"/>
              <a:round/>
              <a:headEnd type="none" w="med" len="med"/>
              <a:tailEnd type="none" w="med" len="med"/>
            </a:ln>
          </p:spPr>
        </p:cxnSp>
        <p:cxnSp>
          <p:nvCxnSpPr>
            <p:cNvPr id="1190" name="Google Shape;1190;p63"/>
            <p:cNvCxnSpPr/>
            <p:nvPr/>
          </p:nvCxnSpPr>
          <p:spPr>
            <a:xfrm flipH="1">
              <a:off x="3996" y="2726"/>
              <a:ext cx="119" cy="48"/>
            </a:xfrm>
            <a:prstGeom prst="straightConnector1">
              <a:avLst/>
            </a:prstGeom>
            <a:noFill/>
            <a:ln w="25400" cap="flat" cmpd="sng">
              <a:solidFill>
                <a:schemeClr val="dk1"/>
              </a:solidFill>
              <a:prstDash val="solid"/>
              <a:round/>
              <a:headEnd type="none" w="med" len="med"/>
              <a:tailEnd type="none" w="med" len="med"/>
            </a:ln>
          </p:spPr>
        </p:cxnSp>
        <p:cxnSp>
          <p:nvCxnSpPr>
            <p:cNvPr id="1191" name="Google Shape;1191;p63"/>
            <p:cNvCxnSpPr/>
            <p:nvPr/>
          </p:nvCxnSpPr>
          <p:spPr>
            <a:xfrm flipH="1">
              <a:off x="4092" y="2526"/>
              <a:ext cx="348" cy="540"/>
            </a:xfrm>
            <a:prstGeom prst="straightConnector1">
              <a:avLst/>
            </a:prstGeom>
            <a:noFill/>
            <a:ln w="28575" cap="flat" cmpd="sng">
              <a:solidFill>
                <a:srgbClr val="CC6600"/>
              </a:solidFill>
              <a:prstDash val="dash"/>
              <a:round/>
              <a:headEnd type="none" w="med" len="med"/>
              <a:tailEnd type="triangle" w="med" len="med"/>
            </a:ln>
          </p:spPr>
        </p:cxnSp>
      </p:grpSp>
      <p:sp>
        <p:nvSpPr>
          <p:cNvPr id="1192" name="Google Shape;1192;p63"/>
          <p:cNvSpPr txBox="1">
            <a:spLocks noGrp="1"/>
          </p:cNvSpPr>
          <p:nvPr>
            <p:ph type="title"/>
          </p:nvPr>
        </p:nvSpPr>
        <p:spPr>
          <a:xfrm>
            <a:off x="914400" y="7761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Probabilité de la loi normale centrée réduite : Exemple 4 </a:t>
            </a:r>
            <a:endParaRPr sz="2800"/>
          </a:p>
        </p:txBody>
      </p:sp>
      <p:sp>
        <p:nvSpPr>
          <p:cNvPr id="1193" name="Google Shape;1193;p63"/>
          <p:cNvSpPr txBox="1"/>
          <p:nvPr/>
        </p:nvSpPr>
        <p:spPr>
          <a:xfrm>
            <a:off x="3082925" y="2690247"/>
            <a:ext cx="1904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Valeur positive</a:t>
            </a:r>
            <a:endParaRPr/>
          </a:p>
        </p:txBody>
      </p:sp>
      <p:sp>
        <p:nvSpPr>
          <p:cNvPr id="1194" name="Google Shape;1194;p63"/>
          <p:cNvSpPr txBox="1"/>
          <p:nvPr/>
        </p:nvSpPr>
        <p:spPr>
          <a:xfrm>
            <a:off x="4835524" y="2653785"/>
            <a:ext cx="190499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Valeur positive</a:t>
            </a:r>
            <a:endParaRPr/>
          </a:p>
        </p:txBody>
      </p:sp>
      <p:cxnSp>
        <p:nvCxnSpPr>
          <p:cNvPr id="1195" name="Google Shape;1195;p63"/>
          <p:cNvCxnSpPr/>
          <p:nvPr/>
        </p:nvCxnSpPr>
        <p:spPr>
          <a:xfrm rot="10800000" flipH="1">
            <a:off x="4083050" y="2081118"/>
            <a:ext cx="1" cy="585317"/>
          </a:xfrm>
          <a:prstGeom prst="straightConnector1">
            <a:avLst/>
          </a:prstGeom>
          <a:noFill/>
          <a:ln w="9525" cap="flat" cmpd="sng">
            <a:solidFill>
              <a:srgbClr val="4A7DBA"/>
            </a:solidFill>
            <a:prstDash val="solid"/>
            <a:round/>
            <a:headEnd type="none" w="sm" len="sm"/>
            <a:tailEnd type="triangle" w="med" len="med"/>
          </a:ln>
        </p:spPr>
      </p:cxnSp>
      <p:cxnSp>
        <p:nvCxnSpPr>
          <p:cNvPr id="1196" name="Google Shape;1196;p63"/>
          <p:cNvCxnSpPr/>
          <p:nvPr/>
        </p:nvCxnSpPr>
        <p:spPr>
          <a:xfrm rot="10800000" flipH="1">
            <a:off x="5659436" y="2056283"/>
            <a:ext cx="1" cy="585317"/>
          </a:xfrm>
          <a:prstGeom prst="straightConnector1">
            <a:avLst/>
          </a:prstGeom>
          <a:noFill/>
          <a:ln w="9525" cap="flat" cmpd="sng">
            <a:solidFill>
              <a:srgbClr val="4A7DBA"/>
            </a:solidFill>
            <a:prstDash val="solid"/>
            <a:round/>
            <a:headEnd type="none" w="sm" len="sm"/>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04"/>
        <p:cNvGrpSpPr/>
        <p:nvPr/>
      </p:nvGrpSpPr>
      <p:grpSpPr>
        <a:xfrm>
          <a:off x="0" y="0"/>
          <a:ext cx="0" cy="0"/>
          <a:chOff x="0" y="0"/>
          <a:chExt cx="0" cy="0"/>
        </a:xfrm>
      </p:grpSpPr>
      <p:sp>
        <p:nvSpPr>
          <p:cNvPr id="1205" name="Google Shape;1205;p64"/>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1206" name="Google Shape;1206;p64"/>
          <p:cNvSpPr/>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7" name="Google Shape;1207;p64"/>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08" name="Google Shape;1208;p64"/>
          <p:cNvPicPr preferRelativeResize="0"/>
          <p:nvPr/>
        </p:nvPicPr>
        <p:blipFill rotWithShape="1">
          <a:blip r:embed="rId3">
            <a:alphaModFix/>
          </a:blip>
          <a:srcRect/>
          <a:stretch/>
        </p:blipFill>
        <p:spPr>
          <a:xfrm>
            <a:off x="1828800" y="3584858"/>
            <a:ext cx="6030913" cy="446088"/>
          </a:xfrm>
          <a:prstGeom prst="rect">
            <a:avLst/>
          </a:prstGeom>
          <a:noFill/>
          <a:ln>
            <a:noFill/>
          </a:ln>
        </p:spPr>
      </p:pic>
      <p:pic>
        <p:nvPicPr>
          <p:cNvPr id="1209" name="Google Shape;1209;p64"/>
          <p:cNvPicPr preferRelativeResize="0"/>
          <p:nvPr/>
        </p:nvPicPr>
        <p:blipFill rotWithShape="1">
          <a:blip r:embed="rId4">
            <a:alphaModFix/>
          </a:blip>
          <a:srcRect/>
          <a:stretch/>
        </p:blipFill>
        <p:spPr>
          <a:xfrm>
            <a:off x="1828800" y="2545046"/>
            <a:ext cx="7485063" cy="446087"/>
          </a:xfrm>
          <a:prstGeom prst="rect">
            <a:avLst/>
          </a:prstGeom>
          <a:noFill/>
          <a:ln>
            <a:noFill/>
          </a:ln>
        </p:spPr>
      </p:pic>
      <p:sp>
        <p:nvSpPr>
          <p:cNvPr id="1210" name="Google Shape;1210;p64"/>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Probabilité de la loi normale centrée réduite : Exemple 4 (suite) </a:t>
            </a:r>
            <a:endParaRPr sz="280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65"/>
          <p:cNvSpPr/>
          <p:nvPr/>
        </p:nvSpPr>
        <p:spPr>
          <a:xfrm>
            <a:off x="914400" y="159722"/>
            <a:ext cx="4313297" cy="369332"/>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1800" b="1">
                <a:solidFill>
                  <a:srgbClr val="7030A0"/>
                </a:solidFill>
                <a:latin typeface="Corbel"/>
                <a:ea typeface="Corbel"/>
                <a:cs typeface="Corbel"/>
                <a:sym typeface="Corbel"/>
              </a:rPr>
              <a:t>Chapitre 3 </a:t>
            </a:r>
            <a:r>
              <a:rPr lang="fr-FR" sz="1800" b="1">
                <a:solidFill>
                  <a:srgbClr val="432A2F"/>
                </a:solidFill>
                <a:latin typeface="Corbel"/>
                <a:ea typeface="Corbel"/>
                <a:cs typeface="Corbel"/>
                <a:sym typeface="Corbel"/>
              </a:rPr>
              <a:t>: Variables aléatoires continues</a:t>
            </a:r>
            <a:endParaRPr/>
          </a:p>
        </p:txBody>
      </p:sp>
      <p:sp>
        <p:nvSpPr>
          <p:cNvPr id="1220" name="Google Shape;1220;p65"/>
          <p:cNvSpPr/>
          <p:nvPr/>
        </p:nvSpPr>
        <p:spPr>
          <a:xfrm>
            <a:off x="685800" y="6248400"/>
            <a:ext cx="19050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1" name="Google Shape;1221;p65"/>
          <p:cNvSpPr/>
          <p:nvPr/>
        </p:nvSpPr>
        <p:spPr>
          <a:xfrm>
            <a:off x="3124200" y="6248400"/>
            <a:ext cx="28956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2" name="Google Shape;1222;p65"/>
          <p:cNvSpPr txBox="1">
            <a:spLocks noGrp="1"/>
          </p:cNvSpPr>
          <p:nvPr>
            <p:ph type="title"/>
          </p:nvPr>
        </p:nvSpPr>
        <p:spPr>
          <a:xfrm>
            <a:off x="914400" y="788879"/>
            <a:ext cx="10284206" cy="430887"/>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fr-FR" sz="2800">
                <a:solidFill>
                  <a:srgbClr val="7030A0"/>
                </a:solidFill>
              </a:rPr>
              <a:t>Valeur de z pour une probabilité d’une loi normale centrée réduite </a:t>
            </a:r>
            <a:endParaRPr sz="2800"/>
          </a:p>
        </p:txBody>
      </p:sp>
      <p:cxnSp>
        <p:nvCxnSpPr>
          <p:cNvPr id="1223" name="Google Shape;1223;p65"/>
          <p:cNvCxnSpPr/>
          <p:nvPr/>
        </p:nvCxnSpPr>
        <p:spPr>
          <a:xfrm>
            <a:off x="5870575" y="3538537"/>
            <a:ext cx="6350" cy="282575"/>
          </a:xfrm>
          <a:prstGeom prst="straightConnector1">
            <a:avLst/>
          </a:prstGeom>
          <a:noFill/>
          <a:ln w="19050" cap="flat" cmpd="sng">
            <a:solidFill>
              <a:schemeClr val="dk1"/>
            </a:solidFill>
            <a:prstDash val="solid"/>
            <a:round/>
            <a:headEnd type="none" w="med" len="med"/>
            <a:tailEnd type="none" w="med" len="med"/>
          </a:ln>
        </p:spPr>
      </p:cxnSp>
      <p:cxnSp>
        <p:nvCxnSpPr>
          <p:cNvPr id="1224" name="Google Shape;1224;p65"/>
          <p:cNvCxnSpPr/>
          <p:nvPr/>
        </p:nvCxnSpPr>
        <p:spPr>
          <a:xfrm flipH="1">
            <a:off x="5867400" y="3627437"/>
            <a:ext cx="111125" cy="69850"/>
          </a:xfrm>
          <a:prstGeom prst="straightConnector1">
            <a:avLst/>
          </a:prstGeom>
          <a:noFill/>
          <a:ln w="25400" cap="flat" cmpd="sng">
            <a:solidFill>
              <a:schemeClr val="dk1"/>
            </a:solidFill>
            <a:prstDash val="solid"/>
            <a:round/>
            <a:headEnd type="none" w="med" len="med"/>
            <a:tailEnd type="none" w="med" len="med"/>
          </a:ln>
        </p:spPr>
      </p:cxnSp>
      <p:cxnSp>
        <p:nvCxnSpPr>
          <p:cNvPr id="1225" name="Google Shape;1225;p65"/>
          <p:cNvCxnSpPr/>
          <p:nvPr/>
        </p:nvCxnSpPr>
        <p:spPr>
          <a:xfrm flipH="1">
            <a:off x="5900738" y="3698875"/>
            <a:ext cx="174625" cy="119062"/>
          </a:xfrm>
          <a:prstGeom prst="straightConnector1">
            <a:avLst/>
          </a:prstGeom>
          <a:noFill/>
          <a:ln w="25400" cap="flat" cmpd="sng">
            <a:solidFill>
              <a:schemeClr val="dk1"/>
            </a:solidFill>
            <a:prstDash val="solid"/>
            <a:round/>
            <a:headEnd type="none" w="med" len="med"/>
            <a:tailEnd type="none" w="med" len="med"/>
          </a:ln>
        </p:spPr>
      </p:cxnSp>
      <p:cxnSp>
        <p:nvCxnSpPr>
          <p:cNvPr id="1226" name="Google Shape;1226;p65"/>
          <p:cNvCxnSpPr/>
          <p:nvPr/>
        </p:nvCxnSpPr>
        <p:spPr>
          <a:xfrm flipH="1">
            <a:off x="6083300" y="3759200"/>
            <a:ext cx="112713" cy="63500"/>
          </a:xfrm>
          <a:prstGeom prst="straightConnector1">
            <a:avLst/>
          </a:prstGeom>
          <a:noFill/>
          <a:ln w="25400" cap="flat" cmpd="sng">
            <a:solidFill>
              <a:schemeClr val="dk1"/>
            </a:solidFill>
            <a:prstDash val="solid"/>
            <a:round/>
            <a:headEnd type="none" w="med" len="med"/>
            <a:tailEnd type="none" w="med" len="med"/>
          </a:ln>
        </p:spPr>
      </p:cxnSp>
      <p:sp>
        <p:nvSpPr>
          <p:cNvPr id="1227" name="Google Shape;1227;p65"/>
          <p:cNvSpPr/>
          <p:nvPr/>
        </p:nvSpPr>
        <p:spPr>
          <a:xfrm>
            <a:off x="6678613" y="3840162"/>
            <a:ext cx="542925"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1228" name="Google Shape;1228;p65"/>
          <p:cNvSpPr/>
          <p:nvPr/>
        </p:nvSpPr>
        <p:spPr>
          <a:xfrm>
            <a:off x="6978650" y="2597150"/>
            <a:ext cx="2717800" cy="831850"/>
          </a:xfrm>
          <a:prstGeom prst="rect">
            <a:avLst/>
          </a:prstGeom>
          <a:solidFill>
            <a:srgbClr val="C8FEC8"/>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a:solidFill>
                  <a:schemeClr val="dk2"/>
                </a:solidFill>
                <a:latin typeface="Calibri"/>
                <a:ea typeface="Calibri"/>
                <a:cs typeface="Calibri"/>
                <a:sym typeface="Calibri"/>
              </a:rPr>
              <a:t>aire sous la courbe </a:t>
            </a:r>
            <a:r>
              <a:rPr lang="fr-FR" sz="2400" i="1">
                <a:solidFill>
                  <a:schemeClr val="dk2"/>
                </a:solidFill>
                <a:latin typeface="Calibri"/>
                <a:ea typeface="Calibri"/>
                <a:cs typeface="Calibri"/>
                <a:sym typeface="Calibri"/>
              </a:rPr>
              <a:t>= 0,025</a:t>
            </a:r>
            <a:endParaRPr/>
          </a:p>
        </p:txBody>
      </p:sp>
      <p:cxnSp>
        <p:nvCxnSpPr>
          <p:cNvPr id="1229" name="Google Shape;1229;p65"/>
          <p:cNvCxnSpPr/>
          <p:nvPr/>
        </p:nvCxnSpPr>
        <p:spPr>
          <a:xfrm>
            <a:off x="3076575" y="3825875"/>
            <a:ext cx="3833813" cy="0"/>
          </a:xfrm>
          <a:prstGeom prst="straightConnector1">
            <a:avLst/>
          </a:prstGeom>
          <a:noFill/>
          <a:ln w="19050" cap="flat" cmpd="sng">
            <a:solidFill>
              <a:schemeClr val="dk1"/>
            </a:solidFill>
            <a:prstDash val="solid"/>
            <a:round/>
            <a:headEnd type="none" w="med" len="med"/>
            <a:tailEnd type="triangle" w="med" len="med"/>
          </a:ln>
        </p:spPr>
      </p:cxnSp>
      <p:sp>
        <p:nvSpPr>
          <p:cNvPr id="1230" name="Google Shape;1230;p65"/>
          <p:cNvSpPr/>
          <p:nvPr/>
        </p:nvSpPr>
        <p:spPr>
          <a:xfrm>
            <a:off x="3124200" y="2252662"/>
            <a:ext cx="1846263" cy="1574800"/>
          </a:xfrm>
          <a:custGeom>
            <a:avLst/>
            <a:gdLst/>
            <a:ahLst/>
            <a:cxnLst/>
            <a:rect l="l" t="t" r="r" b="b"/>
            <a:pathLst>
              <a:path w="1163" h="992" extrusionOk="0">
                <a:moveTo>
                  <a:pt x="0" y="991"/>
                </a:moveTo>
                <a:lnTo>
                  <a:pt x="170" y="984"/>
                </a:lnTo>
                <a:lnTo>
                  <a:pt x="288" y="962"/>
                </a:lnTo>
                <a:lnTo>
                  <a:pt x="365" y="934"/>
                </a:lnTo>
                <a:lnTo>
                  <a:pt x="466" y="870"/>
                </a:lnTo>
                <a:lnTo>
                  <a:pt x="560" y="777"/>
                </a:lnTo>
                <a:lnTo>
                  <a:pt x="645" y="663"/>
                </a:lnTo>
                <a:lnTo>
                  <a:pt x="696" y="556"/>
                </a:lnTo>
                <a:lnTo>
                  <a:pt x="755" y="414"/>
                </a:lnTo>
                <a:lnTo>
                  <a:pt x="823" y="264"/>
                </a:lnTo>
                <a:lnTo>
                  <a:pt x="874" y="157"/>
                </a:lnTo>
                <a:lnTo>
                  <a:pt x="941" y="64"/>
                </a:lnTo>
                <a:lnTo>
                  <a:pt x="1026" y="14"/>
                </a:lnTo>
                <a:lnTo>
                  <a:pt x="1103" y="0"/>
                </a:lnTo>
                <a:lnTo>
                  <a:pt x="116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1" name="Google Shape;1231;p65"/>
          <p:cNvSpPr/>
          <p:nvPr/>
        </p:nvSpPr>
        <p:spPr>
          <a:xfrm>
            <a:off x="4878388" y="2252662"/>
            <a:ext cx="1846262" cy="1574800"/>
          </a:xfrm>
          <a:custGeom>
            <a:avLst/>
            <a:gdLst/>
            <a:ahLst/>
            <a:cxnLst/>
            <a:rect l="l" t="t" r="r" b="b"/>
            <a:pathLst>
              <a:path w="1163" h="992" extrusionOk="0">
                <a:moveTo>
                  <a:pt x="1162" y="991"/>
                </a:moveTo>
                <a:lnTo>
                  <a:pt x="992" y="984"/>
                </a:lnTo>
                <a:lnTo>
                  <a:pt x="874" y="962"/>
                </a:lnTo>
                <a:lnTo>
                  <a:pt x="797" y="934"/>
                </a:lnTo>
                <a:lnTo>
                  <a:pt x="696" y="870"/>
                </a:lnTo>
                <a:lnTo>
                  <a:pt x="602" y="777"/>
                </a:lnTo>
                <a:lnTo>
                  <a:pt x="517" y="663"/>
                </a:lnTo>
                <a:lnTo>
                  <a:pt x="466" y="556"/>
                </a:lnTo>
                <a:lnTo>
                  <a:pt x="407" y="414"/>
                </a:lnTo>
                <a:lnTo>
                  <a:pt x="339" y="264"/>
                </a:lnTo>
                <a:lnTo>
                  <a:pt x="288" y="157"/>
                </a:lnTo>
                <a:lnTo>
                  <a:pt x="221" y="64"/>
                </a:lnTo>
                <a:lnTo>
                  <a:pt x="136" y="14"/>
                </a:lnTo>
                <a:lnTo>
                  <a:pt x="59"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2" name="Google Shape;1232;p65"/>
          <p:cNvSpPr/>
          <p:nvPr/>
        </p:nvSpPr>
        <p:spPr>
          <a:xfrm>
            <a:off x="6678613" y="3840162"/>
            <a:ext cx="542925"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cxnSp>
        <p:nvCxnSpPr>
          <p:cNvPr id="1233" name="Google Shape;1233;p65"/>
          <p:cNvCxnSpPr/>
          <p:nvPr/>
        </p:nvCxnSpPr>
        <p:spPr>
          <a:xfrm>
            <a:off x="4938713" y="2246312"/>
            <a:ext cx="6350" cy="1577975"/>
          </a:xfrm>
          <a:prstGeom prst="straightConnector1">
            <a:avLst/>
          </a:prstGeom>
          <a:noFill/>
          <a:ln w="19050" cap="flat" cmpd="sng">
            <a:solidFill>
              <a:schemeClr val="dk2"/>
            </a:solidFill>
            <a:prstDash val="dash"/>
            <a:round/>
            <a:headEnd type="none" w="med" len="med"/>
            <a:tailEnd type="none" w="med" len="med"/>
          </a:ln>
        </p:spPr>
      </p:cxnSp>
      <p:sp>
        <p:nvSpPr>
          <p:cNvPr id="1234" name="Google Shape;1234;p65"/>
          <p:cNvSpPr/>
          <p:nvPr/>
        </p:nvSpPr>
        <p:spPr>
          <a:xfrm>
            <a:off x="5700713" y="3803650"/>
            <a:ext cx="398462"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1235" name="Google Shape;1235;p65"/>
          <p:cNvSpPr/>
          <p:nvPr/>
        </p:nvSpPr>
        <p:spPr>
          <a:xfrm>
            <a:off x="4759325" y="3824287"/>
            <a:ext cx="333375" cy="454025"/>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0</a:t>
            </a:r>
            <a:endParaRPr/>
          </a:p>
        </p:txBody>
      </p:sp>
      <p:cxnSp>
        <p:nvCxnSpPr>
          <p:cNvPr id="1236" name="Google Shape;1236;p65"/>
          <p:cNvCxnSpPr/>
          <p:nvPr/>
        </p:nvCxnSpPr>
        <p:spPr>
          <a:xfrm rot="10800000" flipH="1">
            <a:off x="5972175" y="3235325"/>
            <a:ext cx="1127125" cy="444500"/>
          </a:xfrm>
          <a:prstGeom prst="straightConnector1">
            <a:avLst/>
          </a:prstGeom>
          <a:noFill/>
          <a:ln w="28575" cap="flat" cmpd="sng">
            <a:solidFill>
              <a:srgbClr val="CC6600"/>
            </a:solidFill>
            <a:prstDash val="dash"/>
            <a:round/>
            <a:headEnd type="triangle" w="med" len="med"/>
            <a:tailEnd type="none" w="med" len="med"/>
          </a:ln>
        </p:spPr>
      </p:cxnSp>
      <p:sp>
        <p:nvSpPr>
          <p:cNvPr id="1237" name="Google Shape;1237;p65"/>
          <p:cNvSpPr/>
          <p:nvPr/>
        </p:nvSpPr>
        <p:spPr>
          <a:xfrm>
            <a:off x="7505700" y="6170612"/>
            <a:ext cx="2622386" cy="459100"/>
          </a:xfrm>
          <a:prstGeom prst="rect">
            <a:avLst/>
          </a:prstGeom>
          <a:blipFill rotWithShape="1">
            <a:blip r:embed="rId3">
              <a:alphaModFix/>
            </a:blip>
            <a:stretch>
              <a:fillRect l="-3487" t="-10522" r="-2557" b="-2894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238" name="Google Shape;1238;p65"/>
          <p:cNvSpPr/>
          <p:nvPr/>
        </p:nvSpPr>
        <p:spPr>
          <a:xfrm>
            <a:off x="6807200" y="4605337"/>
            <a:ext cx="2892425" cy="831850"/>
          </a:xfrm>
          <a:prstGeom prst="rect">
            <a:avLst/>
          </a:prstGeom>
          <a:solidFill>
            <a:srgbClr val="C8FEC8"/>
          </a:solidFill>
          <a:ln w="12700" cap="flat" cmpd="sng">
            <a:solidFill>
              <a:schemeClr val="dk1"/>
            </a:solidFill>
            <a:prstDash val="solid"/>
            <a:miter lim="800000"/>
            <a:headEnd type="none" w="sm" len="sm"/>
            <a:tailEnd type="none" w="sm" len="sm"/>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a:solidFill>
                  <a:schemeClr val="dk2"/>
                </a:solidFill>
                <a:latin typeface="Calibri"/>
                <a:ea typeface="Calibri"/>
                <a:cs typeface="Calibri"/>
                <a:sym typeface="Calibri"/>
              </a:rPr>
              <a:t>aire sous la courbe</a:t>
            </a:r>
            <a:endParaRPr/>
          </a:p>
          <a:p>
            <a:pPr marL="0" marR="0" lvl="0" indent="0" algn="l" rtl="0">
              <a:spcBef>
                <a:spcPts val="0"/>
              </a:spcBef>
              <a:spcAft>
                <a:spcPts val="0"/>
              </a:spcAft>
              <a:buNone/>
            </a:pPr>
            <a:r>
              <a:rPr lang="fr-FR" sz="2400" i="1">
                <a:solidFill>
                  <a:schemeClr val="dk2"/>
                </a:solidFill>
                <a:latin typeface="Calibri"/>
                <a:ea typeface="Calibri"/>
                <a:cs typeface="Calibri"/>
                <a:sym typeface="Calibri"/>
              </a:rPr>
              <a:t>= 0,5 – 0,025 = 0,475</a:t>
            </a:r>
            <a:endParaRPr/>
          </a:p>
        </p:txBody>
      </p:sp>
      <p:pic>
        <p:nvPicPr>
          <p:cNvPr id="1239" name="Google Shape;1239;p65"/>
          <p:cNvPicPr preferRelativeResize="0"/>
          <p:nvPr/>
        </p:nvPicPr>
        <p:blipFill rotWithShape="1">
          <a:blip r:embed="rId4">
            <a:alphaModFix/>
          </a:blip>
          <a:srcRect/>
          <a:stretch/>
        </p:blipFill>
        <p:spPr>
          <a:xfrm>
            <a:off x="7332663" y="5757862"/>
            <a:ext cx="2709862" cy="446088"/>
          </a:xfrm>
          <a:prstGeom prst="rect">
            <a:avLst/>
          </a:prstGeom>
          <a:noFill/>
          <a:ln>
            <a:noFill/>
          </a:ln>
        </p:spPr>
      </p:pic>
      <p:grpSp>
        <p:nvGrpSpPr>
          <p:cNvPr id="1240" name="Google Shape;1240;p65"/>
          <p:cNvGrpSpPr/>
          <p:nvPr/>
        </p:nvGrpSpPr>
        <p:grpSpPr>
          <a:xfrm>
            <a:off x="3235854" y="4899822"/>
            <a:ext cx="4010025" cy="2066925"/>
            <a:chOff x="660" y="2977"/>
            <a:chExt cx="2526" cy="1302"/>
          </a:xfrm>
        </p:grpSpPr>
        <p:sp>
          <p:nvSpPr>
            <p:cNvPr id="1241" name="Google Shape;1241;p65"/>
            <p:cNvSpPr/>
            <p:nvPr/>
          </p:nvSpPr>
          <p:spPr>
            <a:xfrm>
              <a:off x="2844" y="3990"/>
              <a:ext cx="342"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1242" name="Google Shape;1242;p65"/>
            <p:cNvSpPr/>
            <p:nvPr/>
          </p:nvSpPr>
          <p:spPr>
            <a:xfrm>
              <a:off x="2280" y="3967"/>
              <a:ext cx="251"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z</a:t>
              </a:r>
              <a:endParaRPr/>
            </a:p>
          </p:txBody>
        </p:sp>
        <p:sp>
          <p:nvSpPr>
            <p:cNvPr id="1243" name="Google Shape;1243;p65"/>
            <p:cNvSpPr/>
            <p:nvPr/>
          </p:nvSpPr>
          <p:spPr>
            <a:xfrm>
              <a:off x="1677" y="3993"/>
              <a:ext cx="210" cy="286"/>
            </a:xfrm>
            <a:prstGeom prst="rect">
              <a:avLst/>
            </a:prstGeom>
            <a:noFill/>
            <a:ln>
              <a:noFill/>
            </a:ln>
          </p:spPr>
          <p:txBody>
            <a:bodyPr spcFirstLastPara="1" wrap="square" lIns="90475" tIns="44450" rIns="90475" bIns="44450" anchor="t" anchorCtr="0">
              <a:spAutoFit/>
            </a:bodyPr>
            <a:lstStyle/>
            <a:p>
              <a:pPr marL="0" marR="0" lvl="0" indent="0" algn="l" rtl="0">
                <a:spcBef>
                  <a:spcPts val="0"/>
                </a:spcBef>
                <a:spcAft>
                  <a:spcPts val="0"/>
                </a:spcAft>
                <a:buNone/>
              </a:pPr>
              <a:r>
                <a:rPr lang="fr-FR" sz="2400" i="1">
                  <a:solidFill>
                    <a:schemeClr val="dk1"/>
                  </a:solidFill>
                  <a:latin typeface="Calibri"/>
                  <a:ea typeface="Calibri"/>
                  <a:cs typeface="Calibri"/>
                  <a:sym typeface="Calibri"/>
                </a:rPr>
                <a:t>0</a:t>
              </a:r>
              <a:endParaRPr/>
            </a:p>
          </p:txBody>
        </p:sp>
        <p:grpSp>
          <p:nvGrpSpPr>
            <p:cNvPr id="1244" name="Google Shape;1244;p65"/>
            <p:cNvGrpSpPr/>
            <p:nvPr/>
          </p:nvGrpSpPr>
          <p:grpSpPr>
            <a:xfrm>
              <a:off x="660" y="2977"/>
              <a:ext cx="2413" cy="992"/>
              <a:chOff x="660" y="2977"/>
              <a:chExt cx="2413" cy="992"/>
            </a:xfrm>
          </p:grpSpPr>
          <p:cxnSp>
            <p:nvCxnSpPr>
              <p:cNvPr id="1245" name="Google Shape;1245;p65"/>
              <p:cNvCxnSpPr/>
              <p:nvPr/>
            </p:nvCxnSpPr>
            <p:spPr>
              <a:xfrm>
                <a:off x="1787" y="2985"/>
                <a:ext cx="4" cy="970"/>
              </a:xfrm>
              <a:prstGeom prst="straightConnector1">
                <a:avLst/>
              </a:prstGeom>
              <a:noFill/>
              <a:ln w="19050" cap="flat" cmpd="sng">
                <a:solidFill>
                  <a:schemeClr val="dk1"/>
                </a:solidFill>
                <a:prstDash val="dash"/>
                <a:round/>
                <a:headEnd type="none" w="med" len="med"/>
                <a:tailEnd type="none" w="med" len="med"/>
              </a:ln>
            </p:spPr>
          </p:cxnSp>
          <p:cxnSp>
            <p:nvCxnSpPr>
              <p:cNvPr id="1246" name="Google Shape;1246;p65"/>
              <p:cNvCxnSpPr/>
              <p:nvPr/>
            </p:nvCxnSpPr>
            <p:spPr>
              <a:xfrm>
                <a:off x="2394" y="3774"/>
                <a:ext cx="4" cy="189"/>
              </a:xfrm>
              <a:prstGeom prst="straightConnector1">
                <a:avLst/>
              </a:prstGeom>
              <a:noFill/>
              <a:ln w="19050" cap="flat" cmpd="sng">
                <a:solidFill>
                  <a:schemeClr val="dk1"/>
                </a:solidFill>
                <a:prstDash val="solid"/>
                <a:round/>
                <a:headEnd type="none" w="med" len="med"/>
                <a:tailEnd type="none" w="med" len="med"/>
              </a:ln>
            </p:spPr>
          </p:cxnSp>
          <p:cxnSp>
            <p:nvCxnSpPr>
              <p:cNvPr id="1247" name="Google Shape;1247;p65"/>
              <p:cNvCxnSpPr/>
              <p:nvPr/>
            </p:nvCxnSpPr>
            <p:spPr>
              <a:xfrm flipH="1">
                <a:off x="1794" y="3351"/>
                <a:ext cx="356" cy="193"/>
              </a:xfrm>
              <a:prstGeom prst="straightConnector1">
                <a:avLst/>
              </a:prstGeom>
              <a:noFill/>
              <a:ln w="25400" cap="flat" cmpd="sng">
                <a:solidFill>
                  <a:schemeClr val="dk1"/>
                </a:solidFill>
                <a:prstDash val="solid"/>
                <a:round/>
                <a:headEnd type="none" w="med" len="med"/>
                <a:tailEnd type="none" w="med" len="med"/>
              </a:ln>
            </p:spPr>
          </p:cxnSp>
          <p:cxnSp>
            <p:nvCxnSpPr>
              <p:cNvPr id="1248" name="Google Shape;1248;p65"/>
              <p:cNvCxnSpPr/>
              <p:nvPr/>
            </p:nvCxnSpPr>
            <p:spPr>
              <a:xfrm flipH="1">
                <a:off x="1790" y="3227"/>
                <a:ext cx="309" cy="159"/>
              </a:xfrm>
              <a:prstGeom prst="straightConnector1">
                <a:avLst/>
              </a:prstGeom>
              <a:noFill/>
              <a:ln w="25400" cap="flat" cmpd="sng">
                <a:solidFill>
                  <a:schemeClr val="dk1"/>
                </a:solidFill>
                <a:prstDash val="solid"/>
                <a:round/>
                <a:headEnd type="none" w="med" len="med"/>
                <a:tailEnd type="none" w="med" len="med"/>
              </a:ln>
            </p:spPr>
          </p:cxnSp>
          <p:cxnSp>
            <p:nvCxnSpPr>
              <p:cNvPr id="1249" name="Google Shape;1249;p65"/>
              <p:cNvCxnSpPr/>
              <p:nvPr/>
            </p:nvCxnSpPr>
            <p:spPr>
              <a:xfrm flipH="1">
                <a:off x="1794" y="3470"/>
                <a:ext cx="417" cy="236"/>
              </a:xfrm>
              <a:prstGeom prst="straightConnector1">
                <a:avLst/>
              </a:prstGeom>
              <a:noFill/>
              <a:ln w="25400" cap="flat" cmpd="sng">
                <a:solidFill>
                  <a:schemeClr val="dk1"/>
                </a:solidFill>
                <a:prstDash val="solid"/>
                <a:round/>
                <a:headEnd type="none" w="med" len="med"/>
                <a:tailEnd type="none" w="med" len="med"/>
              </a:ln>
            </p:spPr>
          </p:cxnSp>
          <p:cxnSp>
            <p:nvCxnSpPr>
              <p:cNvPr id="1250" name="Google Shape;1250;p65"/>
              <p:cNvCxnSpPr/>
              <p:nvPr/>
            </p:nvCxnSpPr>
            <p:spPr>
              <a:xfrm flipH="1">
                <a:off x="1795" y="3598"/>
                <a:ext cx="466" cy="274"/>
              </a:xfrm>
              <a:prstGeom prst="straightConnector1">
                <a:avLst/>
              </a:prstGeom>
              <a:noFill/>
              <a:ln w="25400" cap="flat" cmpd="sng">
                <a:solidFill>
                  <a:schemeClr val="dk1"/>
                </a:solidFill>
                <a:prstDash val="solid"/>
                <a:round/>
                <a:headEnd type="none" w="med" len="med"/>
                <a:tailEnd type="none" w="med" len="med"/>
              </a:ln>
            </p:spPr>
          </p:cxnSp>
          <p:cxnSp>
            <p:nvCxnSpPr>
              <p:cNvPr id="1251" name="Google Shape;1251;p65"/>
              <p:cNvCxnSpPr/>
              <p:nvPr/>
            </p:nvCxnSpPr>
            <p:spPr>
              <a:xfrm flipH="1">
                <a:off x="1911" y="3718"/>
                <a:ext cx="432" cy="247"/>
              </a:xfrm>
              <a:prstGeom prst="straightConnector1">
                <a:avLst/>
              </a:prstGeom>
              <a:noFill/>
              <a:ln w="25400" cap="flat" cmpd="sng">
                <a:solidFill>
                  <a:schemeClr val="dk1"/>
                </a:solidFill>
                <a:prstDash val="solid"/>
                <a:round/>
                <a:headEnd type="none" w="med" len="med"/>
                <a:tailEnd type="none" w="med" len="med"/>
              </a:ln>
            </p:spPr>
          </p:cxnSp>
          <p:cxnSp>
            <p:nvCxnSpPr>
              <p:cNvPr id="1252" name="Google Shape;1252;p65"/>
              <p:cNvCxnSpPr/>
              <p:nvPr/>
            </p:nvCxnSpPr>
            <p:spPr>
              <a:xfrm flipH="1">
                <a:off x="1790" y="3107"/>
                <a:ext cx="243" cy="123"/>
              </a:xfrm>
              <a:prstGeom prst="straightConnector1">
                <a:avLst/>
              </a:prstGeom>
              <a:noFill/>
              <a:ln w="25400" cap="flat" cmpd="sng">
                <a:solidFill>
                  <a:schemeClr val="dk1"/>
                </a:solidFill>
                <a:prstDash val="solid"/>
                <a:round/>
                <a:headEnd type="none" w="med" len="med"/>
                <a:tailEnd type="none" w="med" len="med"/>
              </a:ln>
            </p:spPr>
          </p:cxnSp>
          <p:cxnSp>
            <p:nvCxnSpPr>
              <p:cNvPr id="1253" name="Google Shape;1253;p65"/>
              <p:cNvCxnSpPr/>
              <p:nvPr/>
            </p:nvCxnSpPr>
            <p:spPr>
              <a:xfrm flipH="1">
                <a:off x="1790" y="3011"/>
                <a:ext cx="149" cy="81"/>
              </a:xfrm>
              <a:prstGeom prst="straightConnector1">
                <a:avLst/>
              </a:prstGeom>
              <a:noFill/>
              <a:ln w="25400" cap="flat" cmpd="sng">
                <a:solidFill>
                  <a:schemeClr val="dk1"/>
                </a:solidFill>
                <a:prstDash val="solid"/>
                <a:round/>
                <a:headEnd type="none" w="med" len="med"/>
                <a:tailEnd type="none" w="med" len="med"/>
              </a:ln>
            </p:spPr>
          </p:cxnSp>
          <p:cxnSp>
            <p:nvCxnSpPr>
              <p:cNvPr id="1254" name="Google Shape;1254;p65"/>
              <p:cNvCxnSpPr/>
              <p:nvPr/>
            </p:nvCxnSpPr>
            <p:spPr>
              <a:xfrm flipH="1">
                <a:off x="2159" y="3836"/>
                <a:ext cx="236" cy="127"/>
              </a:xfrm>
              <a:prstGeom prst="straightConnector1">
                <a:avLst/>
              </a:prstGeom>
              <a:noFill/>
              <a:ln w="25400" cap="flat" cmpd="sng">
                <a:solidFill>
                  <a:schemeClr val="dk1"/>
                </a:solidFill>
                <a:prstDash val="solid"/>
                <a:round/>
                <a:headEnd type="none" w="med" len="med"/>
                <a:tailEnd type="none" w="med" len="med"/>
              </a:ln>
            </p:spPr>
          </p:cxnSp>
          <p:cxnSp>
            <p:nvCxnSpPr>
              <p:cNvPr id="1255" name="Google Shape;1255;p65"/>
              <p:cNvCxnSpPr/>
              <p:nvPr/>
            </p:nvCxnSpPr>
            <p:spPr>
              <a:xfrm>
                <a:off x="738" y="3968"/>
                <a:ext cx="2335" cy="0"/>
              </a:xfrm>
              <a:prstGeom prst="straightConnector1">
                <a:avLst/>
              </a:prstGeom>
              <a:noFill/>
              <a:ln w="19050" cap="flat" cmpd="sng">
                <a:solidFill>
                  <a:schemeClr val="dk1"/>
                </a:solidFill>
                <a:prstDash val="solid"/>
                <a:round/>
                <a:headEnd type="none" w="med" len="med"/>
                <a:tailEnd type="triangle" w="med" len="med"/>
              </a:ln>
            </p:spPr>
          </p:cxnSp>
          <p:sp>
            <p:nvSpPr>
              <p:cNvPr id="1256" name="Google Shape;1256;p65"/>
              <p:cNvSpPr/>
              <p:nvPr/>
            </p:nvSpPr>
            <p:spPr>
              <a:xfrm>
                <a:off x="660" y="2977"/>
                <a:ext cx="1163" cy="992"/>
              </a:xfrm>
              <a:custGeom>
                <a:avLst/>
                <a:gdLst/>
                <a:ahLst/>
                <a:cxnLst/>
                <a:rect l="l" t="t" r="r" b="b"/>
                <a:pathLst>
                  <a:path w="1163" h="992" extrusionOk="0">
                    <a:moveTo>
                      <a:pt x="0" y="991"/>
                    </a:moveTo>
                    <a:lnTo>
                      <a:pt x="170" y="984"/>
                    </a:lnTo>
                    <a:lnTo>
                      <a:pt x="288" y="962"/>
                    </a:lnTo>
                    <a:lnTo>
                      <a:pt x="365" y="934"/>
                    </a:lnTo>
                    <a:lnTo>
                      <a:pt x="466" y="870"/>
                    </a:lnTo>
                    <a:lnTo>
                      <a:pt x="560" y="777"/>
                    </a:lnTo>
                    <a:lnTo>
                      <a:pt x="645" y="663"/>
                    </a:lnTo>
                    <a:lnTo>
                      <a:pt x="696" y="556"/>
                    </a:lnTo>
                    <a:lnTo>
                      <a:pt x="755" y="414"/>
                    </a:lnTo>
                    <a:lnTo>
                      <a:pt x="823" y="264"/>
                    </a:lnTo>
                    <a:lnTo>
                      <a:pt x="874" y="157"/>
                    </a:lnTo>
                    <a:lnTo>
                      <a:pt x="941" y="64"/>
                    </a:lnTo>
                    <a:lnTo>
                      <a:pt x="1026" y="14"/>
                    </a:lnTo>
                    <a:lnTo>
                      <a:pt x="1103" y="0"/>
                    </a:lnTo>
                    <a:lnTo>
                      <a:pt x="1162"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7" name="Google Shape;1257;p65"/>
              <p:cNvSpPr/>
              <p:nvPr/>
            </p:nvSpPr>
            <p:spPr>
              <a:xfrm>
                <a:off x="1777" y="2977"/>
                <a:ext cx="1163" cy="992"/>
              </a:xfrm>
              <a:custGeom>
                <a:avLst/>
                <a:gdLst/>
                <a:ahLst/>
                <a:cxnLst/>
                <a:rect l="l" t="t" r="r" b="b"/>
                <a:pathLst>
                  <a:path w="1163" h="992" extrusionOk="0">
                    <a:moveTo>
                      <a:pt x="1162" y="991"/>
                    </a:moveTo>
                    <a:lnTo>
                      <a:pt x="992" y="984"/>
                    </a:lnTo>
                    <a:lnTo>
                      <a:pt x="874" y="962"/>
                    </a:lnTo>
                    <a:lnTo>
                      <a:pt x="797" y="934"/>
                    </a:lnTo>
                    <a:lnTo>
                      <a:pt x="696" y="870"/>
                    </a:lnTo>
                    <a:lnTo>
                      <a:pt x="602" y="777"/>
                    </a:lnTo>
                    <a:lnTo>
                      <a:pt x="517" y="663"/>
                    </a:lnTo>
                    <a:lnTo>
                      <a:pt x="466" y="556"/>
                    </a:lnTo>
                    <a:lnTo>
                      <a:pt x="407" y="414"/>
                    </a:lnTo>
                    <a:lnTo>
                      <a:pt x="339" y="264"/>
                    </a:lnTo>
                    <a:lnTo>
                      <a:pt x="288" y="157"/>
                    </a:lnTo>
                    <a:lnTo>
                      <a:pt x="221" y="64"/>
                    </a:lnTo>
                    <a:lnTo>
                      <a:pt x="136" y="14"/>
                    </a:lnTo>
                    <a:lnTo>
                      <a:pt x="59" y="0"/>
                    </a:lnTo>
                    <a:lnTo>
                      <a:pt x="0" y="0"/>
                    </a:lnTo>
                  </a:path>
                </a:pathLst>
              </a:custGeom>
              <a:noFill/>
              <a:ln w="25400" cap="rnd" cmpd="sng">
                <a:solidFill>
                  <a:srgbClr val="000099"/>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cxnSp>
          <p:nvCxnSpPr>
            <p:cNvPr id="1258" name="Google Shape;1258;p65"/>
            <p:cNvCxnSpPr/>
            <p:nvPr/>
          </p:nvCxnSpPr>
          <p:spPr>
            <a:xfrm rot="10800000" flipH="1">
              <a:off x="2103" y="3224"/>
              <a:ext cx="948" cy="372"/>
            </a:xfrm>
            <a:prstGeom prst="straightConnector1">
              <a:avLst/>
            </a:prstGeom>
            <a:noFill/>
            <a:ln w="28575" cap="flat" cmpd="sng">
              <a:solidFill>
                <a:srgbClr val="CC6600"/>
              </a:solidFill>
              <a:prstDash val="dash"/>
              <a:round/>
              <a:headEnd type="triangle" w="med" len="med"/>
              <a:tailEnd type="none" w="med" len="med"/>
            </a:ln>
          </p:spPr>
        </p:cxnSp>
      </p:grpSp>
      <p:sp>
        <p:nvSpPr>
          <p:cNvPr id="1259" name="Google Shape;1259;p65"/>
          <p:cNvSpPr txBox="1"/>
          <p:nvPr/>
        </p:nvSpPr>
        <p:spPr>
          <a:xfrm>
            <a:off x="1107017" y="1530046"/>
            <a:ext cx="8229600" cy="3139321"/>
          </a:xfrm>
          <a:prstGeom prst="rect">
            <a:avLst/>
          </a:prstGeom>
          <a:blipFill rotWithShape="1">
            <a:blip r:embed="rId5">
              <a:alphaModFix/>
            </a:blip>
            <a:stretch>
              <a:fillRect l="-2294" t="-2329" b="-388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63"/>
        <p:cNvGrpSpPr/>
        <p:nvPr/>
      </p:nvGrpSpPr>
      <p:grpSpPr>
        <a:xfrm>
          <a:off x="0" y="0"/>
          <a:ext cx="0" cy="0"/>
          <a:chOff x="0" y="0"/>
          <a:chExt cx="0" cy="0"/>
        </a:xfrm>
      </p:grpSpPr>
      <p:sp>
        <p:nvSpPr>
          <p:cNvPr id="1264" name="Google Shape;1264;p66"/>
          <p:cNvSpPr/>
          <p:nvPr/>
        </p:nvSpPr>
        <p:spPr>
          <a:xfrm>
            <a:off x="3429000" y="914400"/>
            <a:ext cx="5718040" cy="584775"/>
          </a:xfrm>
          <a:prstGeom prst="rect">
            <a:avLst/>
          </a:prstGeom>
          <a:noFill/>
          <a:ln>
            <a:noFill/>
          </a:ln>
        </p:spPr>
        <p:txBody>
          <a:bodyPr spcFirstLastPara="1" wrap="square" lIns="91425" tIns="45700" rIns="91425" bIns="45700" anchor="t" anchorCtr="0">
            <a:spAutoFit/>
          </a:bodyPr>
          <a:lstStyle/>
          <a:p>
            <a:pPr marL="12065" marR="0" lvl="0" indent="0" algn="l" rtl="0">
              <a:lnSpc>
                <a:spcPct val="100000"/>
              </a:lnSpc>
              <a:spcBef>
                <a:spcPts val="0"/>
              </a:spcBef>
              <a:spcAft>
                <a:spcPts val="0"/>
              </a:spcAft>
              <a:buNone/>
            </a:pPr>
            <a:r>
              <a:rPr lang="fr-FR" sz="3200" b="1">
                <a:solidFill>
                  <a:srgbClr val="7030A0"/>
                </a:solidFill>
                <a:latin typeface="Corbel"/>
                <a:ea typeface="Corbel"/>
                <a:cs typeface="Corbel"/>
                <a:sym typeface="Corbel"/>
              </a:rPr>
              <a:t>Chapitre 4 </a:t>
            </a:r>
            <a:r>
              <a:rPr lang="fr-FR" sz="3200" b="1">
                <a:solidFill>
                  <a:srgbClr val="432A2F"/>
                </a:solidFill>
                <a:latin typeface="Corbel"/>
                <a:ea typeface="Corbel"/>
                <a:cs typeface="Corbel"/>
                <a:sym typeface="Corbel"/>
              </a:rPr>
              <a:t>: Vecteurs aléatoires </a:t>
            </a:r>
            <a:endParaRPr/>
          </a:p>
        </p:txBody>
      </p:sp>
      <p:sp>
        <p:nvSpPr>
          <p:cNvPr id="1265" name="Google Shape;1265;p66"/>
          <p:cNvSpPr txBox="1"/>
          <p:nvPr/>
        </p:nvSpPr>
        <p:spPr>
          <a:xfrm>
            <a:off x="4114800" y="2133600"/>
            <a:ext cx="4846876" cy="3416320"/>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Probabilité conjointe </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Probabilité marginale</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Probabilité conditionnelle</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Théorème de Bayes</a:t>
            </a:r>
            <a:endParaRPr/>
          </a:p>
          <a:p>
            <a:pPr marL="342900" marR="0" lvl="0" indent="-190500" algn="l" rtl="0">
              <a:spcBef>
                <a:spcPts val="0"/>
              </a:spcBef>
              <a:spcAft>
                <a:spcPts val="0"/>
              </a:spcAft>
              <a:buClr>
                <a:schemeClr val="dk1"/>
              </a:buClr>
              <a:buSzPts val="2400"/>
              <a:buFont typeface="Noto Sans Symbols"/>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Noto Sans Symbols"/>
              <a:buChar char="❑"/>
            </a:pPr>
            <a:r>
              <a:rPr lang="fr-FR" sz="2400">
                <a:solidFill>
                  <a:schemeClr val="dk1"/>
                </a:solidFill>
                <a:latin typeface="Corbel"/>
                <a:ea typeface="Corbel"/>
                <a:cs typeface="Corbel"/>
                <a:sym typeface="Corbel"/>
              </a:rPr>
              <a:t>Variables indépendantes</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69"/>
        <p:cNvGrpSpPr/>
        <p:nvPr/>
      </p:nvGrpSpPr>
      <p:grpSpPr>
        <a:xfrm>
          <a:off x="0" y="0"/>
          <a:ext cx="0" cy="0"/>
          <a:chOff x="0" y="0"/>
          <a:chExt cx="0" cy="0"/>
        </a:xfrm>
      </p:grpSpPr>
      <p:sp>
        <p:nvSpPr>
          <p:cNvPr id="1270" name="Google Shape;1270;p67"/>
          <p:cNvSpPr txBox="1"/>
          <p:nvPr/>
        </p:nvSpPr>
        <p:spPr>
          <a:xfrm>
            <a:off x="914400" y="663657"/>
            <a:ext cx="8162545" cy="443070"/>
          </a:xfrm>
          <a:prstGeom prst="rect">
            <a:avLst/>
          </a:prstGeom>
          <a:noFill/>
          <a:ln>
            <a:noFill/>
          </a:ln>
        </p:spPr>
        <p:txBody>
          <a:bodyPr spcFirstLastPara="1" wrap="square" lIns="0" tIns="12050" rIns="0" bIns="0" anchor="t" anchorCtr="0">
            <a:spAutoFit/>
          </a:bodyPr>
          <a:lstStyle/>
          <a:p>
            <a:pPr marL="12700" marR="0" lvl="0" indent="0" algn="l" rtl="0">
              <a:spcBef>
                <a:spcPts val="0"/>
              </a:spcBef>
              <a:spcAft>
                <a:spcPts val="0"/>
              </a:spcAft>
              <a:buNone/>
            </a:pPr>
            <a:r>
              <a:rPr lang="fr-FR" sz="2800">
                <a:solidFill>
                  <a:srgbClr val="7030A0"/>
                </a:solidFill>
                <a:latin typeface="Corbel"/>
                <a:ea typeface="Corbel"/>
                <a:cs typeface="Corbel"/>
                <a:sym typeface="Corbel"/>
              </a:rPr>
              <a:t>Probabilité conjointe</a:t>
            </a:r>
            <a:endParaRPr sz="2800">
              <a:solidFill>
                <a:srgbClr val="7030A0"/>
              </a:solidFill>
              <a:latin typeface="Corbel"/>
              <a:ea typeface="Corbel"/>
              <a:cs typeface="Corbel"/>
              <a:sym typeface="Corbel"/>
            </a:endParaRPr>
          </a:p>
        </p:txBody>
      </p:sp>
      <p:sp>
        <p:nvSpPr>
          <p:cNvPr id="1271" name="Google Shape;1271;p67"/>
          <p:cNvSpPr txBox="1"/>
          <p:nvPr/>
        </p:nvSpPr>
        <p:spPr>
          <a:xfrm>
            <a:off x="1752600" y="3215074"/>
            <a:ext cx="9067735" cy="617477"/>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272" name="Google Shape;1272;p67"/>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273" name="Google Shape;1273;p67"/>
          <p:cNvSpPr txBox="1"/>
          <p:nvPr/>
        </p:nvSpPr>
        <p:spPr>
          <a:xfrm>
            <a:off x="6162675" y="3076575"/>
            <a:ext cx="65" cy="27699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4" name="Google Shape;1274;p67"/>
          <p:cNvSpPr txBox="1"/>
          <p:nvPr/>
        </p:nvSpPr>
        <p:spPr>
          <a:xfrm>
            <a:off x="1524976" y="1775326"/>
            <a:ext cx="9828824" cy="1200329"/>
          </a:xfrm>
          <a:prstGeom prst="rect">
            <a:avLst/>
          </a:prstGeom>
          <a:blipFill rotWithShape="1">
            <a:blip r:embed="rId4">
              <a:alphaModFix/>
            </a:blip>
            <a:stretch>
              <a:fillRect l="-929" t="-4059" b="-1065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
        <p:nvSpPr>
          <p:cNvPr id="1275" name="Google Shape;1275;p67"/>
          <p:cNvSpPr txBox="1"/>
          <p:nvPr/>
        </p:nvSpPr>
        <p:spPr>
          <a:xfrm>
            <a:off x="914399" y="43934"/>
            <a:ext cx="37475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2" name="ZoneTexte 1">
            <a:extLst>
              <a:ext uri="{FF2B5EF4-FFF2-40B4-BE49-F238E27FC236}">
                <a16:creationId xmlns:a16="http://schemas.microsoft.com/office/drawing/2014/main" id="{CA893EA2-171F-4D34-BA18-FA8EAA559B0B}"/>
              </a:ext>
            </a:extLst>
          </p:cNvPr>
          <p:cNvSpPr txBox="1"/>
          <p:nvPr/>
        </p:nvSpPr>
        <p:spPr>
          <a:xfrm>
            <a:off x="5640636" y="2974554"/>
            <a:ext cx="65" cy="215444"/>
          </a:xfrm>
          <a:prstGeom prst="rect">
            <a:avLst/>
          </a:prstGeom>
          <a:noFill/>
        </p:spPr>
        <p:txBody>
          <a:bodyPr wrap="none" lIns="0" tIns="0" rIns="0" bIns="0" rtlCol="0">
            <a:spAutoFit/>
          </a:bodyPr>
          <a:lstStyle/>
          <a:p>
            <a:endParaRPr lang="fr-FR"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79"/>
        <p:cNvGrpSpPr/>
        <p:nvPr/>
      </p:nvGrpSpPr>
      <p:grpSpPr>
        <a:xfrm>
          <a:off x="0" y="0"/>
          <a:ext cx="0" cy="0"/>
          <a:chOff x="0" y="0"/>
          <a:chExt cx="0" cy="0"/>
        </a:xfrm>
      </p:grpSpPr>
      <p:sp>
        <p:nvSpPr>
          <p:cNvPr id="1280" name="Google Shape;1280;p68"/>
          <p:cNvSpPr txBox="1"/>
          <p:nvPr/>
        </p:nvSpPr>
        <p:spPr>
          <a:xfrm>
            <a:off x="914400" y="667673"/>
            <a:ext cx="3369192"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7030A0"/>
                </a:solidFill>
                <a:latin typeface="Corbel"/>
                <a:ea typeface="Corbel"/>
                <a:cs typeface="Corbel"/>
                <a:sym typeface="Corbel"/>
              </a:rPr>
              <a:t>Probabilité marginale</a:t>
            </a:r>
            <a:endParaRPr sz="2800">
              <a:solidFill>
                <a:srgbClr val="7030A0"/>
              </a:solidFill>
              <a:latin typeface="Corbel"/>
              <a:ea typeface="Corbel"/>
              <a:cs typeface="Corbel"/>
              <a:sym typeface="Corbe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81" name="Google Shape;1281;p68"/>
          <p:cNvSpPr txBox="1"/>
          <p:nvPr/>
        </p:nvSpPr>
        <p:spPr>
          <a:xfrm>
            <a:off x="1600200" y="1324848"/>
            <a:ext cx="9922235" cy="1384995"/>
          </a:xfrm>
          <a:prstGeom prst="rect">
            <a:avLst/>
          </a:prstGeom>
          <a:blipFill rotWithShape="1">
            <a:blip r:embed="rId3">
              <a:alphaModFix/>
            </a:blip>
            <a:stretch>
              <a:fillRect l="-1290" t="-3946" r="-490" b="-1140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282" name="Google Shape;1282;p68"/>
          <p:cNvSpPr txBox="1"/>
          <p:nvPr/>
        </p:nvSpPr>
        <p:spPr>
          <a:xfrm>
            <a:off x="914399" y="43934"/>
            <a:ext cx="358264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mc:AlternateContent xmlns:mc="http://schemas.openxmlformats.org/markup-compatibility/2006">
        <mc:Choice xmlns:a14="http://schemas.microsoft.com/office/drawing/2010/main" Requires="a14">
          <p:sp>
            <p:nvSpPr>
              <p:cNvPr id="2" name="ZoneTexte 1">
                <a:extLst>
                  <a:ext uri="{FF2B5EF4-FFF2-40B4-BE49-F238E27FC236}">
                    <a16:creationId xmlns:a16="http://schemas.microsoft.com/office/drawing/2014/main" id="{67FCB89A-96DA-4369-AC02-B2E9F9C4B622}"/>
                  </a:ext>
                </a:extLst>
              </p:cNvPr>
              <p:cNvSpPr txBox="1"/>
              <p:nvPr/>
            </p:nvSpPr>
            <p:spPr>
              <a:xfrm>
                <a:off x="1176834" y="3229464"/>
                <a:ext cx="5949109" cy="937436"/>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𝑃</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𝑋</m:t>
                          </m:r>
                          <m:r>
                            <a:rPr lang="fr-FR" sz="2400" b="0" i="1" smtClean="0">
                              <a:latin typeface="Cambria Math" panose="02040503050406030204" pitchFamily="18" charset="0"/>
                            </a:rPr>
                            <m:t>=</m:t>
                          </m:r>
                          <m:r>
                            <a:rPr lang="fr-FR" sz="2400" b="0" i="1" smtClean="0">
                              <a:latin typeface="Cambria Math" panose="02040503050406030204" pitchFamily="18" charset="0"/>
                            </a:rPr>
                            <m:t>𝑥</m:t>
                          </m:r>
                        </m:e>
                      </m:d>
                      <m:r>
                        <a:rPr lang="fr-FR" sz="2400" b="0" i="1" smtClean="0">
                          <a:latin typeface="Cambria Math" panose="02040503050406030204" pitchFamily="18" charset="0"/>
                        </a:rPr>
                        <m:t>=</m:t>
                      </m:r>
                      <m:nary>
                        <m:naryPr>
                          <m:chr m:val="∑"/>
                          <m:supHide m:val="on"/>
                          <m:ctrlPr>
                            <a:rPr lang="fr-FR" sz="2400" b="0" i="1" smtClean="0">
                              <a:latin typeface="Cambria Math" panose="02040503050406030204" pitchFamily="18" charset="0"/>
                            </a:rPr>
                          </m:ctrlPr>
                        </m:naryPr>
                        <m:sub>
                          <m:r>
                            <a:rPr lang="fr-FR" sz="2400" b="0" i="1" smtClean="0">
                              <a:latin typeface="Cambria Math" panose="02040503050406030204" pitchFamily="18" charset="0"/>
                            </a:rPr>
                            <m:t>𝑦</m:t>
                          </m:r>
                          <m:r>
                            <a:rPr lang="fr-FR" sz="2400" b="0" i="1" smtClean="0">
                              <a:latin typeface="Cambria Math" panose="02040503050406030204" pitchFamily="18" charset="0"/>
                            </a:rPr>
                            <m:t>∈</m:t>
                          </m:r>
                          <m:r>
                            <a:rPr lang="fr-FR" sz="2400" b="0" i="1" smtClean="0">
                              <a:latin typeface="Cambria Math" panose="02040503050406030204" pitchFamily="18" charset="0"/>
                            </a:rPr>
                            <m:t>𝑌</m:t>
                          </m:r>
                          <m:r>
                            <a:rPr lang="fr-FR" sz="2400" b="0" i="1" smtClean="0">
                              <a:latin typeface="Cambria Math" panose="02040503050406030204" pitchFamily="18" charset="0"/>
                            </a:rPr>
                            <m:t>(</m:t>
                          </m:r>
                          <m:r>
                            <m:rPr>
                              <m:sty m:val="p"/>
                            </m:rPr>
                            <a:rPr lang="fr-FR" sz="2400" b="0" i="0" smtClean="0">
                              <a:latin typeface="Cambria Math" panose="02040503050406030204" pitchFamily="18" charset="0"/>
                            </a:rPr>
                            <m:t>Ω</m:t>
                          </m:r>
                          <m:r>
                            <a:rPr lang="fr-FR" sz="2400" b="0" i="1" smtClean="0">
                              <a:latin typeface="Cambria Math" panose="02040503050406030204" pitchFamily="18" charset="0"/>
                            </a:rPr>
                            <m:t>)</m:t>
                          </m:r>
                        </m:sub>
                        <m:sup/>
                        <m:e>
                          <m:r>
                            <a:rPr lang="fr-FR" sz="2400" b="0" i="1" smtClean="0">
                              <a:latin typeface="Cambria Math" panose="02040503050406030204" pitchFamily="18" charset="0"/>
                            </a:rPr>
                            <m:t>𝑝</m:t>
                          </m:r>
                          <m:r>
                            <a:rPr lang="fr-FR" sz="2400" b="0" i="1" smtClean="0">
                              <a:latin typeface="Cambria Math" panose="02040503050406030204" pitchFamily="18" charset="0"/>
                            </a:rPr>
                            <m:t>(</m:t>
                          </m:r>
                          <m:r>
                            <a:rPr lang="fr-FR" sz="2400" b="0" i="1" smtClean="0">
                              <a:latin typeface="Cambria Math" panose="02040503050406030204" pitchFamily="18" charset="0"/>
                            </a:rPr>
                            <m:t>𝑋</m:t>
                          </m:r>
                          <m:r>
                            <a:rPr lang="fr-FR" sz="2400" b="0" i="1" smtClean="0">
                              <a:latin typeface="Cambria Math" panose="02040503050406030204" pitchFamily="18" charset="0"/>
                            </a:rPr>
                            <m:t>=</m:t>
                          </m:r>
                          <m: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𝑌</m:t>
                          </m:r>
                          <m:r>
                            <a:rPr lang="fr-FR" sz="2400" b="0" i="1" smtClean="0">
                              <a:latin typeface="Cambria Math" panose="02040503050406030204" pitchFamily="18" charset="0"/>
                            </a:rPr>
                            <m:t>=</m:t>
                          </m:r>
                          <m:r>
                            <a:rPr lang="fr-FR" sz="2400" b="0" i="1" smtClean="0">
                              <a:latin typeface="Cambria Math" panose="02040503050406030204" pitchFamily="18" charset="0"/>
                            </a:rPr>
                            <m:t>𝑦</m:t>
                          </m:r>
                          <m:r>
                            <a:rPr lang="fr-FR" sz="2400" b="0" i="1" smtClean="0">
                              <a:latin typeface="Cambria Math" panose="02040503050406030204" pitchFamily="18" charset="0"/>
                            </a:rPr>
                            <m:t>)</m:t>
                          </m:r>
                        </m:e>
                      </m:nary>
                    </m:oMath>
                  </m:oMathPara>
                </a14:m>
                <a:endParaRPr lang="fr-FR" sz="2400" dirty="0"/>
              </a:p>
            </p:txBody>
          </p:sp>
        </mc:Choice>
        <mc:Fallback>
          <p:sp>
            <p:nvSpPr>
              <p:cNvPr id="2" name="ZoneTexte 1">
                <a:extLst>
                  <a:ext uri="{FF2B5EF4-FFF2-40B4-BE49-F238E27FC236}">
                    <a16:creationId xmlns:a16="http://schemas.microsoft.com/office/drawing/2014/main" id="{67FCB89A-96DA-4369-AC02-B2E9F9C4B622}"/>
                  </a:ext>
                </a:extLst>
              </p:cNvPr>
              <p:cNvSpPr txBox="1">
                <a:spLocks noRot="1" noChangeAspect="1" noMove="1" noResize="1" noEditPoints="1" noAdjustHandles="1" noChangeArrowheads="1" noChangeShapeType="1" noTextEdit="1"/>
              </p:cNvSpPr>
              <p:nvPr/>
            </p:nvSpPr>
            <p:spPr>
              <a:xfrm>
                <a:off x="1176834" y="3229464"/>
                <a:ext cx="5949109" cy="937436"/>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74B7A47B-A164-4CF6-97D7-E8A6AC160231}"/>
                  </a:ext>
                </a:extLst>
              </p:cNvPr>
              <p:cNvSpPr/>
              <p:nvPr/>
            </p:nvSpPr>
            <p:spPr>
              <a:xfrm>
                <a:off x="2116083" y="5790727"/>
                <a:ext cx="3216393" cy="8906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𝑓</m:t>
                          </m:r>
                        </m:e>
                        <m:sub>
                          <m:r>
                            <a:rPr lang="fr-FR" sz="2400" b="0" i="1" smtClean="0">
                              <a:latin typeface="Cambria Math" panose="02040503050406030204" pitchFamily="18" charset="0"/>
                            </a:rPr>
                            <m:t>𝑋</m:t>
                          </m:r>
                        </m:sub>
                      </m:sSub>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e>
                      </m:d>
                      <m:r>
                        <a:rPr lang="fr-FR" sz="2400" b="0" i="1" smtClean="0">
                          <a:latin typeface="Cambria Math" panose="02040503050406030204" pitchFamily="18" charset="0"/>
                        </a:rPr>
                        <m:t>=</m:t>
                      </m:r>
                      <m:nary>
                        <m:naryPr>
                          <m:supHide m:val="on"/>
                          <m:ctrlPr>
                            <a:rPr lang="fr-FR" sz="2400" b="0" i="1" smtClean="0">
                              <a:latin typeface="Cambria Math" panose="02040503050406030204" pitchFamily="18" charset="0"/>
                            </a:rPr>
                          </m:ctrlPr>
                        </m:naryPr>
                        <m:sub>
                          <m:r>
                            <a:rPr lang="fr-FR" sz="2400" b="0" i="1" smtClean="0">
                              <a:latin typeface="Cambria Math" panose="02040503050406030204" pitchFamily="18" charset="0"/>
                            </a:rPr>
                            <m:t>𝑦</m:t>
                          </m:r>
                          <m:r>
                            <a:rPr lang="fr-FR" sz="2400" b="0" i="1" smtClean="0">
                              <a:latin typeface="Cambria Math" panose="02040503050406030204" pitchFamily="18" charset="0"/>
                            </a:rPr>
                            <m:t>∈</m:t>
                          </m:r>
                          <m:r>
                            <m:rPr>
                              <m:sty m:val="p"/>
                            </m:rPr>
                            <a:rPr lang="fr-FR" sz="2400" b="0" i="1" smtClean="0">
                              <a:latin typeface="Cambria Math" panose="02040503050406030204" pitchFamily="18" charset="0"/>
                            </a:rPr>
                            <m:t>R</m:t>
                          </m:r>
                        </m:sub>
                        <m:sup/>
                        <m:e>
                          <m:r>
                            <a:rPr lang="fr-FR" sz="2400" b="0" i="1" smtClean="0">
                              <a:latin typeface="Cambria Math" panose="02040503050406030204" pitchFamily="18" charset="0"/>
                            </a:rPr>
                            <m:t>𝑓</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𝑦</m:t>
                              </m:r>
                            </m:e>
                          </m:d>
                          <m:r>
                            <a:rPr lang="fr-FR" sz="2400" b="0" i="1" smtClean="0">
                              <a:latin typeface="Cambria Math" panose="02040503050406030204" pitchFamily="18" charset="0"/>
                            </a:rPr>
                            <m:t>𝑑𝑦</m:t>
                          </m:r>
                        </m:e>
                      </m:nary>
                    </m:oMath>
                  </m:oMathPara>
                </a14:m>
                <a:endParaRPr lang="fr-FR" sz="2400" dirty="0"/>
              </a:p>
            </p:txBody>
          </p:sp>
        </mc:Choice>
        <mc:Fallback>
          <p:sp>
            <p:nvSpPr>
              <p:cNvPr id="3" name="Rectangle 2">
                <a:extLst>
                  <a:ext uri="{FF2B5EF4-FFF2-40B4-BE49-F238E27FC236}">
                    <a16:creationId xmlns:a16="http://schemas.microsoft.com/office/drawing/2014/main" id="{74B7A47B-A164-4CF6-97D7-E8A6AC160231}"/>
                  </a:ext>
                </a:extLst>
              </p:cNvPr>
              <p:cNvSpPr>
                <a:spLocks noRot="1" noChangeAspect="1" noMove="1" noResize="1" noEditPoints="1" noAdjustHandles="1" noChangeArrowheads="1" noChangeShapeType="1" noTextEdit="1"/>
              </p:cNvSpPr>
              <p:nvPr/>
            </p:nvSpPr>
            <p:spPr>
              <a:xfrm>
                <a:off x="2116083" y="5790727"/>
                <a:ext cx="3216393" cy="890693"/>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391207F0-923D-4199-AFA3-AFD9715EA085}"/>
                  </a:ext>
                </a:extLst>
              </p:cNvPr>
              <p:cNvSpPr txBox="1"/>
              <p:nvPr/>
            </p:nvSpPr>
            <p:spPr>
              <a:xfrm>
                <a:off x="6096000" y="3229464"/>
                <a:ext cx="5949109" cy="941412"/>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fr-FR" sz="2400" b="0" i="1" smtClean="0">
                          <a:latin typeface="Cambria Math" panose="02040503050406030204" pitchFamily="18" charset="0"/>
                        </a:rPr>
                        <m:t>𝑃</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𝑌</m:t>
                          </m:r>
                          <m:r>
                            <a:rPr lang="fr-FR" sz="2400" b="0" i="1" smtClean="0">
                              <a:latin typeface="Cambria Math" panose="02040503050406030204" pitchFamily="18" charset="0"/>
                            </a:rPr>
                            <m:t>=</m:t>
                          </m:r>
                          <m:r>
                            <a:rPr lang="fr-FR" sz="2400" b="0" i="1" smtClean="0">
                              <a:latin typeface="Cambria Math" panose="02040503050406030204" pitchFamily="18" charset="0"/>
                            </a:rPr>
                            <m:t>𝑦</m:t>
                          </m:r>
                        </m:e>
                      </m:d>
                      <m:r>
                        <a:rPr lang="fr-FR" sz="2400" b="0" i="1" smtClean="0">
                          <a:latin typeface="Cambria Math" panose="02040503050406030204" pitchFamily="18" charset="0"/>
                        </a:rPr>
                        <m:t>=</m:t>
                      </m:r>
                      <m:nary>
                        <m:naryPr>
                          <m:chr m:val="∑"/>
                          <m:supHide m:val="on"/>
                          <m:ctrlPr>
                            <a:rPr lang="fr-FR" sz="2400" b="0" i="1" smtClean="0">
                              <a:latin typeface="Cambria Math" panose="02040503050406030204" pitchFamily="18" charset="0"/>
                            </a:rPr>
                          </m:ctrlPr>
                        </m:naryPr>
                        <m:sub>
                          <m:r>
                            <m:rPr>
                              <m:brk m:alnAt="7"/>
                            </m:rP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𝑋</m:t>
                          </m:r>
                          <m:r>
                            <a:rPr lang="fr-FR" sz="2400" b="0" i="1" smtClean="0">
                              <a:latin typeface="Cambria Math" panose="02040503050406030204" pitchFamily="18" charset="0"/>
                            </a:rPr>
                            <m:t>(</m:t>
                          </m:r>
                          <m:r>
                            <m:rPr>
                              <m:sty m:val="p"/>
                            </m:rPr>
                            <a:rPr lang="fr-FR" sz="2400" b="0" i="0" smtClean="0">
                              <a:latin typeface="Cambria Math" panose="02040503050406030204" pitchFamily="18" charset="0"/>
                            </a:rPr>
                            <m:t>Ω</m:t>
                          </m:r>
                          <m:r>
                            <a:rPr lang="fr-FR" sz="2400" b="0" i="1" smtClean="0">
                              <a:latin typeface="Cambria Math" panose="02040503050406030204" pitchFamily="18" charset="0"/>
                            </a:rPr>
                            <m:t>)</m:t>
                          </m:r>
                        </m:sub>
                        <m:sup/>
                        <m:e>
                          <m:r>
                            <a:rPr lang="fr-FR" sz="2400" b="0" i="1" smtClean="0">
                              <a:latin typeface="Cambria Math" panose="02040503050406030204" pitchFamily="18" charset="0"/>
                            </a:rPr>
                            <m:t>𝑝</m:t>
                          </m:r>
                          <m:r>
                            <a:rPr lang="fr-FR" sz="2400" b="0" i="1" smtClean="0">
                              <a:latin typeface="Cambria Math" panose="02040503050406030204" pitchFamily="18" charset="0"/>
                            </a:rPr>
                            <m:t>(</m:t>
                          </m:r>
                          <m:r>
                            <a:rPr lang="fr-FR" sz="2400" b="0" i="1" smtClean="0">
                              <a:latin typeface="Cambria Math" panose="02040503050406030204" pitchFamily="18" charset="0"/>
                            </a:rPr>
                            <m:t>𝑋</m:t>
                          </m:r>
                          <m:r>
                            <a:rPr lang="fr-FR" sz="2400" b="0" i="1" smtClean="0">
                              <a:latin typeface="Cambria Math" panose="02040503050406030204" pitchFamily="18" charset="0"/>
                            </a:rPr>
                            <m:t>=</m:t>
                          </m:r>
                          <m: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𝑌</m:t>
                          </m:r>
                          <m:r>
                            <a:rPr lang="fr-FR" sz="2400" b="0" i="1" smtClean="0">
                              <a:latin typeface="Cambria Math" panose="02040503050406030204" pitchFamily="18" charset="0"/>
                            </a:rPr>
                            <m:t>=</m:t>
                          </m:r>
                          <m:r>
                            <a:rPr lang="fr-FR" sz="2400" b="0" i="1" smtClean="0">
                              <a:latin typeface="Cambria Math" panose="02040503050406030204" pitchFamily="18" charset="0"/>
                            </a:rPr>
                            <m:t>𝑦</m:t>
                          </m:r>
                          <m:r>
                            <a:rPr lang="fr-FR" sz="2400" b="0" i="1" smtClean="0">
                              <a:latin typeface="Cambria Math" panose="02040503050406030204" pitchFamily="18" charset="0"/>
                            </a:rPr>
                            <m:t>)</m:t>
                          </m:r>
                        </m:e>
                      </m:nary>
                    </m:oMath>
                  </m:oMathPara>
                </a14:m>
                <a:endParaRPr lang="fr-FR" sz="2400" dirty="0"/>
              </a:p>
            </p:txBody>
          </p:sp>
        </mc:Choice>
        <mc:Fallback>
          <p:sp>
            <p:nvSpPr>
              <p:cNvPr id="11" name="ZoneTexte 10">
                <a:extLst>
                  <a:ext uri="{FF2B5EF4-FFF2-40B4-BE49-F238E27FC236}">
                    <a16:creationId xmlns:a16="http://schemas.microsoft.com/office/drawing/2014/main" id="{391207F0-923D-4199-AFA3-AFD9715EA085}"/>
                  </a:ext>
                </a:extLst>
              </p:cNvPr>
              <p:cNvSpPr txBox="1">
                <a:spLocks noRot="1" noChangeAspect="1" noMove="1" noResize="1" noEditPoints="1" noAdjustHandles="1" noChangeArrowheads="1" noChangeShapeType="1" noTextEdit="1"/>
              </p:cNvSpPr>
              <p:nvPr/>
            </p:nvSpPr>
            <p:spPr>
              <a:xfrm>
                <a:off x="6096000" y="3229464"/>
                <a:ext cx="5949109" cy="941412"/>
              </a:xfrm>
              <a:prstGeom prst="rect">
                <a:avLst/>
              </a:prstGeom>
              <a:blipFill>
                <a:blip r:embed="rId6"/>
                <a:stretch>
                  <a:fillRect/>
                </a:stretch>
              </a:blipFill>
            </p:spPr>
            <p:txBody>
              <a:bodyPr/>
              <a:lstStyle/>
              <a:p>
                <a:r>
                  <a:rPr lang="fr-FR">
                    <a:noFill/>
                  </a:rPr>
                  <a:t> </a:t>
                </a:r>
              </a:p>
            </p:txBody>
          </p:sp>
        </mc:Fallback>
      </mc:AlternateContent>
      <p:sp>
        <p:nvSpPr>
          <p:cNvPr id="4" name="ZoneTexte 3">
            <a:extLst>
              <a:ext uri="{FF2B5EF4-FFF2-40B4-BE49-F238E27FC236}">
                <a16:creationId xmlns:a16="http://schemas.microsoft.com/office/drawing/2014/main" id="{8D28546B-2BD0-48D2-94C8-DAE87E809A2B}"/>
              </a:ext>
            </a:extLst>
          </p:cNvPr>
          <p:cNvSpPr txBox="1"/>
          <p:nvPr/>
        </p:nvSpPr>
        <p:spPr>
          <a:xfrm>
            <a:off x="4927249" y="2815765"/>
            <a:ext cx="2701381" cy="307777"/>
          </a:xfrm>
          <a:prstGeom prst="rect">
            <a:avLst/>
          </a:prstGeom>
          <a:noFill/>
        </p:spPr>
        <p:txBody>
          <a:bodyPr wrap="none" rtlCol="0">
            <a:spAutoFit/>
          </a:bodyPr>
          <a:lstStyle/>
          <a:p>
            <a:r>
              <a:rPr lang="fr-FR" b="1" dirty="0"/>
              <a:t>Variables aléatoires discrètes</a:t>
            </a:r>
          </a:p>
        </p:txBody>
      </p:sp>
      <p:sp>
        <p:nvSpPr>
          <p:cNvPr id="13" name="ZoneTexte 12">
            <a:extLst>
              <a:ext uri="{FF2B5EF4-FFF2-40B4-BE49-F238E27FC236}">
                <a16:creationId xmlns:a16="http://schemas.microsoft.com/office/drawing/2014/main" id="{DFD8FFF3-DD5C-45D0-94A5-553D8D953AF2}"/>
              </a:ext>
            </a:extLst>
          </p:cNvPr>
          <p:cNvSpPr txBox="1"/>
          <p:nvPr/>
        </p:nvSpPr>
        <p:spPr>
          <a:xfrm>
            <a:off x="4927249" y="4471415"/>
            <a:ext cx="2759089" cy="307777"/>
          </a:xfrm>
          <a:prstGeom prst="rect">
            <a:avLst/>
          </a:prstGeom>
          <a:noFill/>
        </p:spPr>
        <p:txBody>
          <a:bodyPr wrap="none" rtlCol="0">
            <a:spAutoFit/>
          </a:bodyPr>
          <a:lstStyle/>
          <a:p>
            <a:r>
              <a:rPr lang="fr-FR" b="1" dirty="0"/>
              <a:t>Variables aléatoires continues</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AF8722EB-5930-4C36-87C6-0F0BF38EF547}"/>
                  </a:ext>
                </a:extLst>
              </p:cNvPr>
              <p:cNvSpPr/>
              <p:nvPr/>
            </p:nvSpPr>
            <p:spPr>
              <a:xfrm>
                <a:off x="1770043" y="4965586"/>
                <a:ext cx="9830718" cy="528030"/>
              </a:xfrm>
              <a:prstGeom prst="rect">
                <a:avLst/>
              </a:prstGeom>
            </p:spPr>
            <p:txBody>
              <a:bodyPr wrap="square">
                <a:spAutoFit/>
              </a:bodyPr>
              <a:lstStyle/>
              <a:p>
                <a:r>
                  <a:rPr lang="fr-FR" b="1" dirty="0"/>
                  <a:t>Soit (X, Y ) un couple de variables aléatoires continues de densité conjointe </a:t>
                </a:r>
                <a14:m>
                  <m:oMath xmlns:m="http://schemas.openxmlformats.org/officeDocument/2006/math">
                    <m:r>
                      <a:rPr lang="fr-FR" b="1" i="1" smtClean="0">
                        <a:latin typeface="Cambria Math" panose="02040503050406030204" pitchFamily="18" charset="0"/>
                      </a:rPr>
                      <m:t>𝒇</m:t>
                    </m:r>
                    <m:r>
                      <a:rPr lang="fr-FR" b="1" i="1" smtClean="0">
                        <a:latin typeface="Cambria Math" panose="02040503050406030204" pitchFamily="18" charset="0"/>
                      </a:rPr>
                      <m:t>:</m:t>
                    </m:r>
                    <m:sSup>
                      <m:sSupPr>
                        <m:ctrlPr>
                          <a:rPr lang="fr-FR" b="1" i="1" smtClean="0">
                            <a:latin typeface="Cambria Math" panose="02040503050406030204" pitchFamily="18" charset="0"/>
                          </a:rPr>
                        </m:ctrlPr>
                      </m:sSupPr>
                      <m:e>
                        <m:r>
                          <a:rPr lang="fr-FR" b="1" i="1" smtClean="0">
                            <a:latin typeface="Cambria Math" panose="02040503050406030204" pitchFamily="18" charset="0"/>
                          </a:rPr>
                          <m:t>𝑹</m:t>
                        </m:r>
                      </m:e>
                      <m:sup>
                        <m:r>
                          <a:rPr lang="fr-FR" b="1" i="1" smtClean="0">
                            <a:latin typeface="Cambria Math" panose="02040503050406030204" pitchFamily="18" charset="0"/>
                          </a:rPr>
                          <m:t>𝟐</m:t>
                        </m:r>
                      </m:sup>
                    </m:sSup>
                    <m:r>
                      <a:rPr lang="fr-FR" b="1" i="1" smtClean="0">
                        <a:latin typeface="Cambria Math" panose="02040503050406030204" pitchFamily="18" charset="0"/>
                      </a:rPr>
                      <m:t>→</m:t>
                    </m:r>
                    <m:sSup>
                      <m:sSupPr>
                        <m:ctrlPr>
                          <a:rPr lang="fr-FR" b="1" i="1" smtClean="0">
                            <a:latin typeface="Cambria Math" panose="02040503050406030204" pitchFamily="18" charset="0"/>
                          </a:rPr>
                        </m:ctrlPr>
                      </m:sSupPr>
                      <m:e>
                        <m:r>
                          <a:rPr lang="fr-FR" b="1" i="1" smtClean="0">
                            <a:latin typeface="Cambria Math" panose="02040503050406030204" pitchFamily="18" charset="0"/>
                          </a:rPr>
                          <m:t>𝑹</m:t>
                        </m:r>
                      </m:e>
                      <m:sup>
                        <m:r>
                          <a:rPr lang="fr-FR" b="1" i="1" smtClean="0">
                            <a:latin typeface="Cambria Math" panose="02040503050406030204" pitchFamily="18" charset="0"/>
                          </a:rPr>
                          <m:t>+</m:t>
                        </m:r>
                      </m:sup>
                    </m:sSup>
                  </m:oMath>
                </a14:m>
                <a:r>
                  <a:rPr lang="fr-FR" b="1" dirty="0"/>
                  <a:t>. Alors les deux variables aléatoires X et Y ont chacune une densité, notée respectivement </a:t>
                </a:r>
                <a14:m>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𝒇</m:t>
                        </m:r>
                      </m:e>
                      <m:sub>
                        <m:r>
                          <a:rPr lang="fr-FR" b="1" i="1" smtClean="0">
                            <a:latin typeface="Cambria Math" panose="02040503050406030204" pitchFamily="18" charset="0"/>
                          </a:rPr>
                          <m:t>𝑿</m:t>
                        </m:r>
                      </m:sub>
                    </m:sSub>
                    <m:r>
                      <a:rPr lang="fr-FR" b="1" i="1" smtClean="0">
                        <a:latin typeface="Cambria Math" panose="02040503050406030204" pitchFamily="18" charset="0"/>
                      </a:rPr>
                      <m:t> </m:t>
                    </m:r>
                  </m:oMath>
                </a14:m>
                <a:r>
                  <a:rPr lang="fr-FR" b="1" dirty="0"/>
                  <a:t>et </a:t>
                </a:r>
                <a14:m>
                  <m:oMath xmlns:m="http://schemas.openxmlformats.org/officeDocument/2006/math">
                    <m:sSub>
                      <m:sSubPr>
                        <m:ctrlPr>
                          <a:rPr lang="fr-FR" b="1" i="1" smtClean="0">
                            <a:latin typeface="Cambria Math" panose="02040503050406030204" pitchFamily="18" charset="0"/>
                          </a:rPr>
                        </m:ctrlPr>
                      </m:sSubPr>
                      <m:e>
                        <m:r>
                          <a:rPr lang="fr-FR" b="1" i="1" smtClean="0">
                            <a:latin typeface="Cambria Math" panose="02040503050406030204" pitchFamily="18" charset="0"/>
                          </a:rPr>
                          <m:t>𝒇</m:t>
                        </m:r>
                      </m:e>
                      <m:sub>
                        <m:r>
                          <a:rPr lang="fr-FR" b="1" i="1" smtClean="0">
                            <a:latin typeface="Cambria Math" panose="02040503050406030204" pitchFamily="18" charset="0"/>
                          </a:rPr>
                          <m:t>𝒀</m:t>
                        </m:r>
                      </m:sub>
                    </m:sSub>
                  </m:oMath>
                </a14:m>
                <a:r>
                  <a:rPr lang="fr-FR" b="1" dirty="0"/>
                  <a:t> données par :</a:t>
                </a:r>
              </a:p>
            </p:txBody>
          </p:sp>
        </mc:Choice>
        <mc:Fallback>
          <p:sp>
            <p:nvSpPr>
              <p:cNvPr id="5" name="Rectangle 4">
                <a:extLst>
                  <a:ext uri="{FF2B5EF4-FFF2-40B4-BE49-F238E27FC236}">
                    <a16:creationId xmlns:a16="http://schemas.microsoft.com/office/drawing/2014/main" id="{AF8722EB-5930-4C36-87C6-0F0BF38EF547}"/>
                  </a:ext>
                </a:extLst>
              </p:cNvPr>
              <p:cNvSpPr>
                <a:spLocks noRot="1" noChangeAspect="1" noMove="1" noResize="1" noEditPoints="1" noAdjustHandles="1" noChangeArrowheads="1" noChangeShapeType="1" noTextEdit="1"/>
              </p:cNvSpPr>
              <p:nvPr/>
            </p:nvSpPr>
            <p:spPr>
              <a:xfrm>
                <a:off x="1770043" y="4965586"/>
                <a:ext cx="9830718" cy="528030"/>
              </a:xfrm>
              <a:prstGeom prst="rect">
                <a:avLst/>
              </a:prstGeom>
              <a:blipFill>
                <a:blip r:embed="rId7"/>
                <a:stretch>
                  <a:fillRect l="-186" t="-1163" b="-11628"/>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18FC92E2-7B01-4993-9D35-01D6D6F86C86}"/>
                  </a:ext>
                </a:extLst>
              </p:cNvPr>
              <p:cNvSpPr/>
              <p:nvPr/>
            </p:nvSpPr>
            <p:spPr>
              <a:xfrm>
                <a:off x="7628630" y="5790726"/>
                <a:ext cx="3199979" cy="8494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𝑓</m:t>
                          </m:r>
                        </m:e>
                        <m:sub>
                          <m:r>
                            <a:rPr lang="fr-FR" sz="2400" b="0" i="1" smtClean="0">
                              <a:latin typeface="Cambria Math" panose="02040503050406030204" pitchFamily="18" charset="0"/>
                            </a:rPr>
                            <m:t>𝑌</m:t>
                          </m:r>
                        </m:sub>
                      </m:sSub>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𝑦</m:t>
                          </m:r>
                        </m:e>
                      </m:d>
                      <m:r>
                        <a:rPr lang="fr-FR" sz="2400" b="0" i="1" smtClean="0">
                          <a:latin typeface="Cambria Math" panose="02040503050406030204" pitchFamily="18" charset="0"/>
                        </a:rPr>
                        <m:t>=</m:t>
                      </m:r>
                      <m:nary>
                        <m:naryPr>
                          <m:supHide m:val="on"/>
                          <m:ctrlPr>
                            <a:rPr lang="fr-FR" sz="2400" b="0" i="1" smtClean="0">
                              <a:latin typeface="Cambria Math" panose="02040503050406030204" pitchFamily="18" charset="0"/>
                            </a:rPr>
                          </m:ctrlPr>
                        </m:naryPr>
                        <m:sub>
                          <m:r>
                            <m:rPr>
                              <m:brk m:alnAt="7"/>
                            </m:rPr>
                            <a:rPr lang="fr-FR" sz="2400" b="0" i="1" smtClean="0">
                              <a:latin typeface="Cambria Math" panose="02040503050406030204" pitchFamily="18" charset="0"/>
                            </a:rPr>
                            <m:t>𝑥</m:t>
                          </m:r>
                          <m:r>
                            <a:rPr lang="fr-FR" sz="2400" b="0" i="1" smtClean="0">
                              <a:latin typeface="Cambria Math" panose="02040503050406030204" pitchFamily="18" charset="0"/>
                            </a:rPr>
                            <m:t>∈</m:t>
                          </m:r>
                          <m:r>
                            <m:rPr>
                              <m:sty m:val="p"/>
                            </m:rPr>
                            <a:rPr lang="fr-FR" sz="2400" b="0" i="1" smtClean="0">
                              <a:latin typeface="Cambria Math" panose="02040503050406030204" pitchFamily="18" charset="0"/>
                            </a:rPr>
                            <m:t>R</m:t>
                          </m:r>
                        </m:sub>
                        <m:sup/>
                        <m:e>
                          <m:r>
                            <a:rPr lang="fr-FR" sz="2400" b="0" i="1" smtClean="0">
                              <a:latin typeface="Cambria Math" panose="02040503050406030204" pitchFamily="18" charset="0"/>
                            </a:rPr>
                            <m:t>𝑓</m:t>
                          </m:r>
                          <m:d>
                            <m:dPr>
                              <m:ctrlPr>
                                <a:rPr lang="fr-FR" sz="2400" b="0" i="1" smtClean="0">
                                  <a:latin typeface="Cambria Math" panose="02040503050406030204" pitchFamily="18" charset="0"/>
                                </a:rPr>
                              </m:ctrlPr>
                            </m:dPr>
                            <m:e>
                              <m:r>
                                <a:rPr lang="fr-FR" sz="2400" b="0" i="1" smtClean="0">
                                  <a:latin typeface="Cambria Math" panose="02040503050406030204" pitchFamily="18" charset="0"/>
                                </a:rPr>
                                <m:t>𝑥</m:t>
                              </m:r>
                              <m:r>
                                <a:rPr lang="fr-FR" sz="2400" b="0" i="1" smtClean="0">
                                  <a:latin typeface="Cambria Math" panose="02040503050406030204" pitchFamily="18" charset="0"/>
                                </a:rPr>
                                <m:t>,</m:t>
                              </m:r>
                              <m:r>
                                <a:rPr lang="fr-FR" sz="2400" b="0" i="1" smtClean="0">
                                  <a:latin typeface="Cambria Math" panose="02040503050406030204" pitchFamily="18" charset="0"/>
                                </a:rPr>
                                <m:t>𝑦</m:t>
                              </m:r>
                            </m:e>
                          </m:d>
                          <m:r>
                            <a:rPr lang="fr-FR" sz="2400" b="0" i="1" smtClean="0">
                              <a:latin typeface="Cambria Math" panose="02040503050406030204" pitchFamily="18" charset="0"/>
                            </a:rPr>
                            <m:t>𝑑𝑥</m:t>
                          </m:r>
                        </m:e>
                      </m:nary>
                    </m:oMath>
                  </m:oMathPara>
                </a14:m>
                <a:endParaRPr lang="fr-FR" sz="2400" dirty="0"/>
              </a:p>
            </p:txBody>
          </p:sp>
        </mc:Choice>
        <mc:Fallback>
          <p:sp>
            <p:nvSpPr>
              <p:cNvPr id="16" name="Rectangle 15">
                <a:extLst>
                  <a:ext uri="{FF2B5EF4-FFF2-40B4-BE49-F238E27FC236}">
                    <a16:creationId xmlns:a16="http://schemas.microsoft.com/office/drawing/2014/main" id="{18FC92E2-7B01-4993-9D35-01D6D6F86C86}"/>
                  </a:ext>
                </a:extLst>
              </p:cNvPr>
              <p:cNvSpPr>
                <a:spLocks noRot="1" noChangeAspect="1" noMove="1" noResize="1" noEditPoints="1" noAdjustHandles="1" noChangeArrowheads="1" noChangeShapeType="1" noTextEdit="1"/>
              </p:cNvSpPr>
              <p:nvPr/>
            </p:nvSpPr>
            <p:spPr>
              <a:xfrm>
                <a:off x="7628630" y="5790726"/>
                <a:ext cx="3199979" cy="849463"/>
              </a:xfrm>
              <a:prstGeom prst="rect">
                <a:avLst/>
              </a:prstGeom>
              <a:blipFill>
                <a:blip r:embed="rId8"/>
                <a:stretch>
                  <a:fillRect/>
                </a:stretch>
              </a:blipFill>
            </p:spPr>
            <p:txBody>
              <a:bodyPr/>
              <a:lstStyle/>
              <a:p>
                <a:r>
                  <a:rPr lang="fr-FR">
                    <a:noFill/>
                  </a:rPr>
                  <a:t> </a:t>
                </a:r>
              </a:p>
            </p:txBody>
          </p:sp>
        </mc:Fallback>
      </mc:AlternateContent>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91"/>
        <p:cNvGrpSpPr/>
        <p:nvPr/>
      </p:nvGrpSpPr>
      <p:grpSpPr>
        <a:xfrm>
          <a:off x="0" y="0"/>
          <a:ext cx="0" cy="0"/>
          <a:chOff x="0" y="0"/>
          <a:chExt cx="0" cy="0"/>
        </a:xfrm>
      </p:grpSpPr>
      <p:graphicFrame>
        <p:nvGraphicFramePr>
          <p:cNvPr id="1292" name="Google Shape;1292;p69"/>
          <p:cNvGraphicFramePr/>
          <p:nvPr/>
        </p:nvGraphicFramePr>
        <p:xfrm>
          <a:off x="4570078" y="2140374"/>
          <a:ext cx="4099425" cy="2019955"/>
        </p:xfrm>
        <a:graphic>
          <a:graphicData uri="http://schemas.openxmlformats.org/drawingml/2006/table">
            <a:tbl>
              <a:tblPr>
                <a:noFill/>
                <a:tableStyleId>{8F730FB4-C34E-4C44-9AC9-BA9F507B7C46}</a:tableStyleId>
              </a:tblPr>
              <a:tblGrid>
                <a:gridCol w="1689600">
                  <a:extLst>
                    <a:ext uri="{9D8B030D-6E8A-4147-A177-3AD203B41FA5}">
                      <a16:colId xmlns:a16="http://schemas.microsoft.com/office/drawing/2014/main" val="20000"/>
                    </a:ext>
                  </a:extLst>
                </a:gridCol>
                <a:gridCol w="1206850">
                  <a:extLst>
                    <a:ext uri="{9D8B030D-6E8A-4147-A177-3AD203B41FA5}">
                      <a16:colId xmlns:a16="http://schemas.microsoft.com/office/drawing/2014/main" val="20001"/>
                    </a:ext>
                  </a:extLst>
                </a:gridCol>
                <a:gridCol w="1202975">
                  <a:extLst>
                    <a:ext uri="{9D8B030D-6E8A-4147-A177-3AD203B41FA5}">
                      <a16:colId xmlns:a16="http://schemas.microsoft.com/office/drawing/2014/main" val="20002"/>
                    </a:ext>
                  </a:extLst>
                </a:gridCol>
              </a:tblGrid>
              <a:tr h="831425">
                <a:tc>
                  <a:txBody>
                    <a:bodyPr/>
                    <a:lstStyle/>
                    <a:p>
                      <a:pPr marL="528638" marR="0" lvl="0" indent="0" algn="l" rtl="0">
                        <a:lnSpc>
                          <a:spcPct val="93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        Y</a:t>
                      </a:r>
                      <a:endParaRPr/>
                    </a:p>
                    <a:p>
                      <a:pPr marL="76200" marR="0" lvl="0" indent="0" algn="l" rtl="0">
                        <a:lnSpc>
                          <a:spcPct val="93000"/>
                        </a:lnSpc>
                        <a:spcBef>
                          <a:spcPts val="225"/>
                        </a:spcBef>
                        <a:spcAft>
                          <a:spcPts val="0"/>
                        </a:spcAft>
                        <a:buClr>
                          <a:srgbClr val="000000"/>
                        </a:buClr>
                        <a:buSzPts val="2000"/>
                        <a:buFont typeface="Times New Roman"/>
                        <a:buNone/>
                      </a:pPr>
                      <a:endParaRPr sz="2000" b="0" i="1" u="none" strike="noStrike" cap="none">
                        <a:solidFill>
                          <a:srgbClr val="000000"/>
                        </a:solidFill>
                        <a:latin typeface="Arial"/>
                        <a:ea typeface="Arial"/>
                        <a:cs typeface="Arial"/>
                        <a:sym typeface="Arial"/>
                      </a:endParaRPr>
                    </a:p>
                    <a:p>
                      <a:pPr marL="76200" marR="0" lvl="0" indent="0" algn="l" rtl="0">
                        <a:lnSpc>
                          <a:spcPct val="93000"/>
                        </a:lnSpc>
                        <a:spcBef>
                          <a:spcPts val="225"/>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X</a:t>
                      </a:r>
                      <a:endParaRPr/>
                    </a:p>
                  </a:txBody>
                  <a:tcPr marL="0" marR="0" marT="35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93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Y </a:t>
                      </a:r>
                      <a:r>
                        <a:rPr lang="fr-FR" sz="2200" b="0" i="0" u="none" strike="noStrike" cap="none">
                          <a:solidFill>
                            <a:srgbClr val="000000"/>
                          </a:solidFill>
                          <a:latin typeface="Lucida Sans"/>
                          <a:ea typeface="Lucida Sans"/>
                          <a:cs typeface="Lucida Sans"/>
                          <a:sym typeface="Lucida Sans"/>
                        </a:rPr>
                        <a:t>= </a:t>
                      </a:r>
                      <a:r>
                        <a:rPr lang="fr-FR" sz="2000" b="0" i="0" u="none" strike="noStrike" cap="none">
                          <a:solidFill>
                            <a:srgbClr val="000000"/>
                          </a:solidFill>
                          <a:latin typeface="Arial"/>
                          <a:ea typeface="Arial"/>
                          <a:cs typeface="Arial"/>
                          <a:sym typeface="Arial"/>
                        </a:rPr>
                        <a:t>0</a:t>
                      </a:r>
                      <a:endParaRPr/>
                    </a:p>
                  </a:txBody>
                  <a:tcPr marL="0" marR="0" marT="1369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93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Y </a:t>
                      </a:r>
                      <a:r>
                        <a:rPr lang="fr-FR" sz="2200" b="0" i="0" u="none" strike="noStrike" cap="none">
                          <a:solidFill>
                            <a:srgbClr val="000000"/>
                          </a:solidFill>
                          <a:latin typeface="Lucida Sans"/>
                          <a:ea typeface="Lucida Sans"/>
                          <a:cs typeface="Lucida Sans"/>
                          <a:sym typeface="Lucida Sans"/>
                        </a:rPr>
                        <a:t>= </a:t>
                      </a:r>
                      <a:r>
                        <a:rPr lang="fr-FR" sz="2000" b="0" i="0" u="none" strike="noStrike" cap="none">
                          <a:solidFill>
                            <a:srgbClr val="000000"/>
                          </a:solidFill>
                          <a:latin typeface="Arial"/>
                          <a:ea typeface="Arial"/>
                          <a:cs typeface="Arial"/>
                          <a:sym typeface="Arial"/>
                        </a:rPr>
                        <a:t>1</a:t>
                      </a:r>
                      <a:endParaRPr/>
                    </a:p>
                  </a:txBody>
                  <a:tcPr marL="0" marR="0" marT="1369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61100">
                <a:tc>
                  <a:txBody>
                    <a:bodyPr/>
                    <a:lstStyle/>
                    <a:p>
                      <a:pPr marL="0" marR="0" lvl="0" indent="0" algn="ctr" rtl="0">
                        <a:lnSpc>
                          <a:spcPct val="59399"/>
                        </a:lnSpc>
                        <a:spcBef>
                          <a:spcPts val="0"/>
                        </a:spcBef>
                        <a:spcAft>
                          <a:spcPts val="0"/>
                        </a:spcAft>
                        <a:buClr>
                          <a:srgbClr val="000000"/>
                        </a:buClr>
                        <a:buSzPts val="2000"/>
                        <a:buFont typeface="Times New Roman"/>
                        <a:buNone/>
                      </a:pPr>
                      <a:endParaRPr sz="2000" b="0" i="1" u="none" strike="noStrike" cap="none">
                        <a:solidFill>
                          <a:srgbClr val="000000"/>
                        </a:solidFill>
                        <a:latin typeface="Arial"/>
                        <a:ea typeface="Arial"/>
                        <a:cs typeface="Arial"/>
                        <a:sym typeface="Arial"/>
                      </a:endParaRPr>
                    </a:p>
                    <a:p>
                      <a:pPr marL="0" marR="0" lvl="0" indent="0" algn="ctr" rtl="0">
                        <a:lnSpc>
                          <a:spcPct val="59399"/>
                        </a:lnSpc>
                        <a:spcBef>
                          <a:spcPts val="0"/>
                        </a:spcBef>
                        <a:spcAft>
                          <a:spcPts val="0"/>
                        </a:spcAft>
                        <a:buClr>
                          <a:srgbClr val="000000"/>
                        </a:buClr>
                        <a:buSzPts val="2000"/>
                        <a:buFont typeface="Times New Roman"/>
                        <a:buNone/>
                      </a:pPr>
                      <a:endParaRPr sz="2000" b="0" i="1"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X </a:t>
                      </a:r>
                      <a:r>
                        <a:rPr lang="fr-FR" sz="2200" b="0" i="0" u="none" strike="noStrike" cap="none">
                          <a:solidFill>
                            <a:srgbClr val="000000"/>
                          </a:solidFill>
                          <a:latin typeface="Lucida Sans"/>
                          <a:ea typeface="Lucida Sans"/>
                          <a:cs typeface="Lucida Sans"/>
                          <a:sym typeface="Lucida Sans"/>
                        </a:rPr>
                        <a:t>= </a:t>
                      </a:r>
                      <a:r>
                        <a:rPr lang="fr-FR" sz="2000" b="0" i="0" u="none" strike="noStrike" cap="none">
                          <a:solidFill>
                            <a:srgbClr val="000000"/>
                          </a:solidFill>
                          <a:latin typeface="Arial"/>
                          <a:ea typeface="Arial"/>
                          <a:cs typeface="Arial"/>
                          <a:sym typeface="Arial"/>
                        </a:rPr>
                        <a:t>0</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93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a</a:t>
                      </a:r>
                      <a:endParaRPr/>
                    </a:p>
                  </a:txBody>
                  <a:tcPr marL="0" marR="0" marT="35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61100">
                <a:tc>
                  <a:txBody>
                    <a:bodyPr/>
                    <a:lstStyle/>
                    <a:p>
                      <a:pPr marL="0" marR="0" lvl="0" indent="0" algn="ctr" rtl="0">
                        <a:lnSpc>
                          <a:spcPct val="59399"/>
                        </a:lnSpc>
                        <a:spcBef>
                          <a:spcPts val="0"/>
                        </a:spcBef>
                        <a:spcAft>
                          <a:spcPts val="0"/>
                        </a:spcAft>
                        <a:buClr>
                          <a:srgbClr val="000000"/>
                        </a:buClr>
                        <a:buSzPts val="2000"/>
                        <a:buFont typeface="Times New Roman"/>
                        <a:buNone/>
                      </a:pPr>
                      <a:endParaRPr sz="2000" b="0" i="1" u="none" strike="noStrike" cap="none">
                        <a:solidFill>
                          <a:srgbClr val="000000"/>
                        </a:solidFill>
                        <a:latin typeface="Arial"/>
                        <a:ea typeface="Arial"/>
                        <a:cs typeface="Arial"/>
                        <a:sym typeface="Arial"/>
                      </a:endParaRPr>
                    </a:p>
                    <a:p>
                      <a:pPr marL="0" marR="0" lvl="0" indent="0" algn="ctr" rtl="0">
                        <a:lnSpc>
                          <a:spcPct val="59399"/>
                        </a:lnSpc>
                        <a:spcBef>
                          <a:spcPts val="0"/>
                        </a:spcBef>
                        <a:spcAft>
                          <a:spcPts val="0"/>
                        </a:spcAft>
                        <a:buClr>
                          <a:srgbClr val="000000"/>
                        </a:buClr>
                        <a:buSzPts val="2000"/>
                        <a:buFont typeface="Times New Roman"/>
                        <a:buNone/>
                      </a:pPr>
                      <a:endParaRPr sz="2000" b="0" i="1" u="none" strike="noStrike" cap="none">
                        <a:solidFill>
                          <a:srgbClr val="000000"/>
                        </a:solidFill>
                        <a:latin typeface="Arial"/>
                        <a:ea typeface="Arial"/>
                        <a:cs typeface="Arial"/>
                        <a:sym typeface="Arial"/>
                      </a:endParaRPr>
                    </a:p>
                    <a:p>
                      <a:pPr marL="0" marR="0" lvl="0" indent="0" algn="ctr" rtl="0">
                        <a:lnSpc>
                          <a:spcPct val="54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X </a:t>
                      </a:r>
                      <a:r>
                        <a:rPr lang="fr-FR" sz="2200" b="0" i="0" u="none" strike="noStrike" cap="none">
                          <a:solidFill>
                            <a:srgbClr val="000000"/>
                          </a:solidFill>
                          <a:latin typeface="Lucida Sans"/>
                          <a:ea typeface="Lucida Sans"/>
                          <a:cs typeface="Lucida Sans"/>
                          <a:sym typeface="Lucida Sans"/>
                        </a:rPr>
                        <a:t>= </a:t>
                      </a:r>
                      <a:r>
                        <a:rPr lang="fr-FR" sz="2000" b="0" i="0" u="none" strike="noStrike" cap="none">
                          <a:solidFill>
                            <a:srgbClr val="000000"/>
                          </a:solidFill>
                          <a:latin typeface="Arial"/>
                          <a:ea typeface="Arial"/>
                          <a:cs typeface="Arial"/>
                          <a:sym typeface="Arial"/>
                        </a:rPr>
                        <a:t>1</a:t>
                      </a:r>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p>
                      <a:pPr marL="111125" marR="0" lvl="0" indent="0" algn="l" rtl="0">
                        <a:lnSpc>
                          <a:spcPct val="18785"/>
                        </a:lnSpc>
                        <a:spcBef>
                          <a:spcPts val="0"/>
                        </a:spcBef>
                        <a:spcAft>
                          <a:spcPts val="0"/>
                        </a:spcAft>
                        <a:buClr>
                          <a:srgbClr val="000000"/>
                        </a:buClr>
                        <a:buSzPts val="1400"/>
                        <a:buFont typeface="Times New Roman"/>
                        <a:buNone/>
                      </a:pPr>
                      <a:endParaRPr sz="1400" b="0" i="0" u="none" strike="noStrike" cap="none">
                        <a:solidFill>
                          <a:srgbClr val="000000"/>
                        </a:solidFill>
                        <a:latin typeface="Arial"/>
                        <a:ea typeface="Arial"/>
                        <a:cs typeface="Arial"/>
                        <a:sym typeface="Arial"/>
                      </a:endParaRPr>
                    </a:p>
                  </a:txBody>
                  <a:tcPr marL="0" marR="0" marT="0"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lnSpc>
                          <a:spcPct val="93000"/>
                        </a:lnSpc>
                        <a:spcBef>
                          <a:spcPts val="0"/>
                        </a:spcBef>
                        <a:spcAft>
                          <a:spcPts val="0"/>
                        </a:spcAft>
                        <a:buClr>
                          <a:srgbClr val="000000"/>
                        </a:buClr>
                        <a:buSzPts val="2000"/>
                        <a:buFont typeface="Times New Roman"/>
                        <a:buNone/>
                      </a:pPr>
                      <a:r>
                        <a:rPr lang="fr-FR" sz="2000" b="0" i="1" u="none" strike="noStrike" cap="none">
                          <a:solidFill>
                            <a:srgbClr val="000000"/>
                          </a:solidFill>
                          <a:latin typeface="Arial"/>
                          <a:ea typeface="Arial"/>
                          <a:cs typeface="Arial"/>
                          <a:sym typeface="Arial"/>
                        </a:rPr>
                        <a:t>a</a:t>
                      </a:r>
                      <a:endParaRPr/>
                    </a:p>
                  </a:txBody>
                  <a:tcPr marL="0" marR="0" marT="3575" marB="0">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1293" name="Google Shape;1293;p69"/>
          <p:cNvSpPr/>
          <p:nvPr/>
        </p:nvSpPr>
        <p:spPr>
          <a:xfrm>
            <a:off x="2462519" y="4545785"/>
            <a:ext cx="125835" cy="187055"/>
          </a:xfrm>
          <a:prstGeom prst="rect">
            <a:avLst/>
          </a:prstGeom>
          <a:noFill/>
          <a:ln>
            <a:noFill/>
          </a:ln>
        </p:spPr>
        <p:txBody>
          <a:bodyPr spcFirstLastPara="1" wrap="square" lIns="0" tIns="34225" rIns="0" bIns="0" anchor="t" anchorCtr="0">
            <a:sp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1</a:t>
            </a:r>
            <a:endParaRPr/>
          </a:p>
        </p:txBody>
      </p:sp>
      <p:sp>
        <p:nvSpPr>
          <p:cNvPr id="1294" name="Google Shape;1294;p69"/>
          <p:cNvSpPr/>
          <p:nvPr/>
        </p:nvSpPr>
        <p:spPr>
          <a:xfrm>
            <a:off x="1064413" y="4949364"/>
            <a:ext cx="7649011" cy="464024"/>
          </a:xfrm>
          <a:prstGeom prst="rect">
            <a:avLst/>
          </a:prstGeom>
          <a:noFill/>
          <a:ln>
            <a:noFill/>
          </a:ln>
        </p:spPr>
        <p:txBody>
          <a:bodyPr spcFirstLastPara="1" wrap="square" lIns="0" tIns="32800" rIns="0" bIns="0" anchor="t" anchorCtr="0">
            <a:spAutoFit/>
          </a:bodyPr>
          <a:lstStyle/>
          <a:p>
            <a:pPr marL="75503" marR="0" lvl="0" indent="0" algn="l" rtl="0">
              <a:spcBef>
                <a:spcPts val="0"/>
              </a:spcBef>
              <a:spcAft>
                <a:spcPts val="0"/>
              </a:spcAft>
              <a:buNone/>
            </a:pPr>
            <a:r>
              <a:rPr lang="fr-FR" sz="2400">
                <a:solidFill>
                  <a:srgbClr val="000000"/>
                </a:solidFill>
                <a:latin typeface="Corbel"/>
                <a:ea typeface="Corbel"/>
                <a:cs typeface="Corbel"/>
                <a:sym typeface="Corbel"/>
              </a:rPr>
              <a:t>Déterminer les lois marginales P</a:t>
            </a:r>
            <a:r>
              <a:rPr lang="fr-FR" sz="2400" baseline="-25000">
                <a:solidFill>
                  <a:srgbClr val="000000"/>
                </a:solidFill>
                <a:latin typeface="Corbel"/>
                <a:ea typeface="Corbel"/>
                <a:cs typeface="Corbel"/>
                <a:sym typeface="Corbel"/>
              </a:rPr>
              <a:t>X</a:t>
            </a:r>
            <a:r>
              <a:rPr lang="fr-FR" sz="2800" baseline="-25000">
                <a:solidFill>
                  <a:srgbClr val="000000"/>
                </a:solidFill>
                <a:latin typeface="Corbel"/>
                <a:ea typeface="Corbel"/>
                <a:cs typeface="Corbel"/>
                <a:sym typeface="Corbel"/>
              </a:rPr>
              <a:t> </a:t>
            </a:r>
            <a:r>
              <a:rPr lang="fr-FR" sz="2400">
                <a:solidFill>
                  <a:srgbClr val="000000"/>
                </a:solidFill>
                <a:latin typeface="Corbel"/>
                <a:ea typeface="Corbel"/>
                <a:cs typeface="Corbel"/>
                <a:sym typeface="Corbel"/>
              </a:rPr>
              <a:t>et</a:t>
            </a:r>
            <a:r>
              <a:rPr lang="fr-FR" sz="2800">
                <a:solidFill>
                  <a:srgbClr val="000000"/>
                </a:solidFill>
                <a:latin typeface="Corbel"/>
                <a:ea typeface="Corbel"/>
                <a:cs typeface="Corbel"/>
                <a:sym typeface="Corbel"/>
              </a:rPr>
              <a:t> </a:t>
            </a:r>
            <a:r>
              <a:rPr lang="fr-FR" sz="2400">
                <a:solidFill>
                  <a:srgbClr val="000000"/>
                </a:solidFill>
                <a:latin typeface="Corbel"/>
                <a:ea typeface="Corbel"/>
                <a:cs typeface="Corbel"/>
                <a:sym typeface="Corbel"/>
              </a:rPr>
              <a:t>P</a:t>
            </a:r>
            <a:r>
              <a:rPr lang="fr-FR" sz="2400" baseline="-25000">
                <a:solidFill>
                  <a:srgbClr val="000000"/>
                </a:solidFill>
                <a:latin typeface="Corbel"/>
                <a:ea typeface="Corbel"/>
                <a:cs typeface="Corbel"/>
                <a:sym typeface="Corbel"/>
              </a:rPr>
              <a:t>Y</a:t>
            </a:r>
            <a:r>
              <a:rPr lang="fr-FR" sz="2800" baseline="-25000">
                <a:solidFill>
                  <a:srgbClr val="000000"/>
                </a:solidFill>
                <a:latin typeface="Corbel"/>
                <a:ea typeface="Corbel"/>
                <a:cs typeface="Corbel"/>
                <a:sym typeface="Corbel"/>
              </a:rPr>
              <a:t> </a:t>
            </a:r>
            <a:r>
              <a:rPr lang="fr-FR" sz="2800">
                <a:solidFill>
                  <a:srgbClr val="000000"/>
                </a:solidFill>
                <a:latin typeface="Corbel"/>
                <a:ea typeface="Corbel"/>
                <a:cs typeface="Corbel"/>
                <a:sym typeface="Corbel"/>
              </a:rPr>
              <a:t>.</a:t>
            </a:r>
            <a:endParaRPr/>
          </a:p>
        </p:txBody>
      </p:sp>
      <p:sp>
        <p:nvSpPr>
          <p:cNvPr id="1295" name="Google Shape;1295;p69"/>
          <p:cNvSpPr txBox="1"/>
          <p:nvPr/>
        </p:nvSpPr>
        <p:spPr>
          <a:xfrm>
            <a:off x="5469974" y="6615770"/>
            <a:ext cx="434130" cy="4004694"/>
          </a:xfrm>
          <a:prstGeom prst="rect">
            <a:avLst/>
          </a:prstGeom>
          <a:noFill/>
          <a:ln>
            <a:noFill/>
          </a:ln>
        </p:spPr>
        <p:txBody>
          <a:bodyPr spcFirstLastPara="1" wrap="square" lIns="0" tIns="27800" rIns="0" bIns="0" anchor="t" anchorCtr="0">
            <a:no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SABIL</a:t>
            </a:r>
            <a:endParaRPr/>
          </a:p>
        </p:txBody>
      </p:sp>
      <p:sp>
        <p:nvSpPr>
          <p:cNvPr id="1296" name="Google Shape;1296;p69"/>
          <p:cNvSpPr/>
          <p:nvPr/>
        </p:nvSpPr>
        <p:spPr>
          <a:xfrm>
            <a:off x="6281608" y="6615769"/>
            <a:ext cx="676361" cy="180571"/>
          </a:xfrm>
          <a:prstGeom prst="rect">
            <a:avLst/>
          </a:prstGeom>
          <a:noFill/>
          <a:ln>
            <a:noFill/>
          </a:ln>
        </p:spPr>
        <p:txBody>
          <a:bodyPr spcFirstLastPara="1" wrap="square" lIns="0" tIns="27800" rIns="0" bIns="0" anchor="t" anchorCtr="0">
            <a:sp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Chapitre 3</a:t>
            </a:r>
            <a:endParaRPr/>
          </a:p>
        </p:txBody>
      </p:sp>
      <p:sp>
        <p:nvSpPr>
          <p:cNvPr id="1297" name="Google Shape;1297;p69"/>
          <p:cNvSpPr txBox="1"/>
          <p:nvPr/>
        </p:nvSpPr>
        <p:spPr>
          <a:xfrm>
            <a:off x="1064413" y="1240710"/>
            <a:ext cx="8813310" cy="700705"/>
          </a:xfrm>
          <a:prstGeom prst="rect">
            <a:avLst/>
          </a:prstGeom>
          <a:blipFill rotWithShape="1">
            <a:blip r:embed="rId3">
              <a:alphaModFix/>
            </a:blip>
            <a:stretch>
              <a:fillRect l="-1106" r="-137" b="-613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298" name="Google Shape;1298;p69"/>
          <p:cNvSpPr txBox="1"/>
          <p:nvPr/>
        </p:nvSpPr>
        <p:spPr>
          <a:xfrm>
            <a:off x="7461040" y="2998375"/>
            <a:ext cx="1295399" cy="55335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299" name="Google Shape;1299;p69"/>
          <p:cNvSpPr txBox="1"/>
          <p:nvPr/>
        </p:nvSpPr>
        <p:spPr>
          <a:xfrm>
            <a:off x="6247372" y="3502789"/>
            <a:ext cx="1295399" cy="55335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cxnSp>
        <p:nvCxnSpPr>
          <p:cNvPr id="1300" name="Google Shape;1300;p69"/>
          <p:cNvCxnSpPr/>
          <p:nvPr/>
        </p:nvCxnSpPr>
        <p:spPr>
          <a:xfrm>
            <a:off x="4570078" y="2140374"/>
            <a:ext cx="1677294" cy="858001"/>
          </a:xfrm>
          <a:prstGeom prst="straightConnector1">
            <a:avLst/>
          </a:prstGeom>
          <a:noFill/>
          <a:ln w="9525" cap="flat" cmpd="sng">
            <a:solidFill>
              <a:srgbClr val="4A7DBA"/>
            </a:solidFill>
            <a:prstDash val="solid"/>
            <a:round/>
            <a:headEnd type="none" w="sm" len="sm"/>
            <a:tailEnd type="none" w="sm" len="sm"/>
          </a:ln>
        </p:spPr>
      </p:cxnSp>
      <p:sp>
        <p:nvSpPr>
          <p:cNvPr id="1301" name="Google Shape;1301;p69"/>
          <p:cNvSpPr txBox="1"/>
          <p:nvPr/>
        </p:nvSpPr>
        <p:spPr>
          <a:xfrm>
            <a:off x="914400" y="43934"/>
            <a:ext cx="365567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02" name="Google Shape;1302;p69"/>
          <p:cNvSpPr txBox="1"/>
          <p:nvPr/>
        </p:nvSpPr>
        <p:spPr>
          <a:xfrm>
            <a:off x="914400" y="667673"/>
            <a:ext cx="4890441"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7030A0"/>
                </a:solidFill>
                <a:latin typeface="Corbel"/>
                <a:ea typeface="Corbel"/>
                <a:cs typeface="Corbel"/>
                <a:sym typeface="Corbel"/>
              </a:rPr>
              <a:t>Probabilité marginale : Exemple</a:t>
            </a:r>
            <a:endParaRPr sz="2800">
              <a:solidFill>
                <a:srgbClr val="7030A0"/>
              </a:solidFill>
              <a:latin typeface="Corbel"/>
              <a:ea typeface="Corbel"/>
              <a:cs typeface="Corbel"/>
              <a:sym typeface="Corbe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p:nvPr/>
        </p:nvSpPr>
        <p:spPr>
          <a:xfrm>
            <a:off x="914399" y="731268"/>
            <a:ext cx="281815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dirty="0">
                <a:solidFill>
                  <a:srgbClr val="7030A0"/>
                </a:solidFill>
                <a:latin typeface="Corbel"/>
                <a:ea typeface="Corbel"/>
                <a:cs typeface="Corbel"/>
                <a:sym typeface="Corbel"/>
              </a:rPr>
              <a:t>Terminologies</a:t>
            </a:r>
            <a:endParaRPr dirty="0"/>
          </a:p>
        </p:txBody>
      </p:sp>
      <p:sp>
        <p:nvSpPr>
          <p:cNvPr id="97" name="Google Shape;97;p7"/>
          <p:cNvSpPr txBox="1"/>
          <p:nvPr/>
        </p:nvSpPr>
        <p:spPr>
          <a:xfrm>
            <a:off x="990600" y="1295400"/>
            <a:ext cx="11201400" cy="3416320"/>
          </a:xfrm>
          <a:prstGeom prst="rect">
            <a:avLst/>
          </a:prstGeom>
          <a:blipFill rotWithShape="1">
            <a:blip r:embed="rId3">
              <a:alphaModFix/>
            </a:blip>
            <a:stretch>
              <a:fillRect l="-761" t="-14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98" name="Google Shape;98;p7"/>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07"/>
        <p:cNvGrpSpPr/>
        <p:nvPr/>
      </p:nvGrpSpPr>
      <p:grpSpPr>
        <a:xfrm>
          <a:off x="0" y="0"/>
          <a:ext cx="0" cy="0"/>
          <a:chOff x="0" y="0"/>
          <a:chExt cx="0" cy="0"/>
        </a:xfrm>
      </p:grpSpPr>
      <p:sp>
        <p:nvSpPr>
          <p:cNvPr id="1308" name="Google Shape;1308;p70"/>
          <p:cNvSpPr/>
          <p:nvPr/>
        </p:nvSpPr>
        <p:spPr>
          <a:xfrm>
            <a:off x="2783573" y="1898779"/>
            <a:ext cx="8348792" cy="798059"/>
          </a:xfrm>
          <a:prstGeom prst="rect">
            <a:avLst/>
          </a:prstGeom>
          <a:blipFill rotWithShape="1">
            <a:blip r:embed="rId3">
              <a:alphaModFix/>
            </a:blip>
            <a:stretch>
              <a:fillRect l="-72" r="-29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dirty="0">
                <a:latin typeface="Calibri"/>
                <a:ea typeface="Calibri"/>
                <a:cs typeface="Calibri"/>
                <a:sym typeface="Calibri"/>
              </a:rPr>
              <a:t> </a:t>
            </a:r>
            <a:endParaRPr dirty="0"/>
          </a:p>
        </p:txBody>
      </p:sp>
      <p:sp>
        <p:nvSpPr>
          <p:cNvPr id="1309" name="Google Shape;1309;p70"/>
          <p:cNvSpPr/>
          <p:nvPr/>
        </p:nvSpPr>
        <p:spPr>
          <a:xfrm>
            <a:off x="4581632" y="2623137"/>
            <a:ext cx="7991368" cy="1272684"/>
          </a:xfrm>
          <a:prstGeom prst="rect">
            <a:avLst/>
          </a:prstGeom>
          <a:blipFill rotWithShape="1">
            <a:blip r:embed="rId4">
              <a:alphaModFix/>
            </a:blip>
            <a:stretch>
              <a:fillRect l="-106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10" name="Google Shape;1310;p70"/>
          <p:cNvSpPr/>
          <p:nvPr/>
        </p:nvSpPr>
        <p:spPr>
          <a:xfrm>
            <a:off x="4682067" y="4470278"/>
            <a:ext cx="1638998" cy="1813602"/>
          </a:xfrm>
          <a:prstGeom prst="rect">
            <a:avLst/>
          </a:prstGeom>
          <a:blipFill rotWithShape="1">
            <a:blip r:embed="rId5">
              <a:alphaModFix/>
            </a:blip>
            <a:stretch>
              <a:fillRect l="-483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11" name="Google Shape;1311;p70"/>
          <p:cNvSpPr txBox="1"/>
          <p:nvPr/>
        </p:nvSpPr>
        <p:spPr>
          <a:xfrm>
            <a:off x="5469974" y="6615770"/>
            <a:ext cx="434130" cy="4004694"/>
          </a:xfrm>
          <a:prstGeom prst="rect">
            <a:avLst/>
          </a:prstGeom>
          <a:noFill/>
          <a:ln>
            <a:noFill/>
          </a:ln>
        </p:spPr>
        <p:txBody>
          <a:bodyPr spcFirstLastPara="1" wrap="square" lIns="0" tIns="27800" rIns="0" bIns="0" anchor="t" anchorCtr="0">
            <a:no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SABIL</a:t>
            </a:r>
            <a:endParaRPr/>
          </a:p>
        </p:txBody>
      </p:sp>
      <p:sp>
        <p:nvSpPr>
          <p:cNvPr id="1312" name="Google Shape;1312;p70"/>
          <p:cNvSpPr/>
          <p:nvPr/>
        </p:nvSpPr>
        <p:spPr>
          <a:xfrm>
            <a:off x="6281608" y="6615769"/>
            <a:ext cx="676361" cy="180571"/>
          </a:xfrm>
          <a:prstGeom prst="rect">
            <a:avLst/>
          </a:prstGeom>
          <a:noFill/>
          <a:ln>
            <a:noFill/>
          </a:ln>
        </p:spPr>
        <p:txBody>
          <a:bodyPr spcFirstLastPara="1" wrap="square" lIns="0" tIns="27800" rIns="0" bIns="0" anchor="t" anchorCtr="0">
            <a:sp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Chapitre 3</a:t>
            </a:r>
            <a:endParaRPr/>
          </a:p>
        </p:txBody>
      </p:sp>
      <p:sp>
        <p:nvSpPr>
          <p:cNvPr id="1313" name="Google Shape;1313;p70"/>
          <p:cNvSpPr txBox="1"/>
          <p:nvPr/>
        </p:nvSpPr>
        <p:spPr>
          <a:xfrm>
            <a:off x="914399" y="43934"/>
            <a:ext cx="391243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14" name="Google Shape;1314;p70"/>
          <p:cNvSpPr txBox="1"/>
          <p:nvPr/>
        </p:nvSpPr>
        <p:spPr>
          <a:xfrm>
            <a:off x="914400" y="667673"/>
            <a:ext cx="6714146" cy="123110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7030A0"/>
                </a:solidFill>
                <a:latin typeface="Corbel"/>
                <a:ea typeface="Corbel"/>
                <a:cs typeface="Corbel"/>
                <a:sym typeface="Corbel"/>
              </a:rPr>
              <a:t>Probabilité marginale : Exemple (Correction)</a:t>
            </a:r>
            <a:endParaRPr sz="2800">
              <a:solidFill>
                <a:srgbClr val="7030A0"/>
              </a:solidFill>
              <a:latin typeface="Corbel"/>
              <a:ea typeface="Corbel"/>
              <a:cs typeface="Corbel"/>
              <a:sym typeface="Corbel"/>
            </a:endParaRPr>
          </a:p>
          <a:p>
            <a:pPr marL="0" marR="0" lvl="0" indent="0" algn="l" rtl="0">
              <a:spcBef>
                <a:spcPts val="0"/>
              </a:spcBef>
              <a:spcAft>
                <a:spcPts val="0"/>
              </a:spcAft>
              <a:buNone/>
            </a:pPr>
            <a:endParaRPr sz="2800">
              <a:solidFill>
                <a:srgbClr val="7030A0"/>
              </a:solidFill>
              <a:latin typeface="Corbel"/>
              <a:ea typeface="Corbel"/>
              <a:cs typeface="Corbel"/>
              <a:sym typeface="Corbe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5" name="Google Shape;1315;p70"/>
          <p:cNvSpPr/>
          <p:nvPr/>
        </p:nvSpPr>
        <p:spPr>
          <a:xfrm>
            <a:off x="2849675" y="3875906"/>
            <a:ext cx="8348792" cy="798059"/>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20"/>
        <p:cNvGrpSpPr/>
        <p:nvPr/>
      </p:nvGrpSpPr>
      <p:grpSpPr>
        <a:xfrm>
          <a:off x="0" y="0"/>
          <a:ext cx="0" cy="0"/>
          <a:chOff x="0" y="0"/>
          <a:chExt cx="0" cy="0"/>
        </a:xfrm>
      </p:grpSpPr>
      <p:sp>
        <p:nvSpPr>
          <p:cNvPr id="1321" name="Google Shape;1321;p71"/>
          <p:cNvSpPr/>
          <p:nvPr/>
        </p:nvSpPr>
        <p:spPr>
          <a:xfrm>
            <a:off x="2316060" y="1377287"/>
            <a:ext cx="9875940" cy="90905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22" name="Google Shape;1322;p71"/>
          <p:cNvSpPr/>
          <p:nvPr/>
        </p:nvSpPr>
        <p:spPr>
          <a:xfrm>
            <a:off x="2462519" y="5140354"/>
            <a:ext cx="125835" cy="187055"/>
          </a:xfrm>
          <a:prstGeom prst="rect">
            <a:avLst/>
          </a:prstGeom>
          <a:noFill/>
          <a:ln>
            <a:noFill/>
          </a:ln>
        </p:spPr>
        <p:txBody>
          <a:bodyPr spcFirstLastPara="1" wrap="square" lIns="0" tIns="34225" rIns="0" bIns="0" anchor="t" anchorCtr="0">
            <a:sp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2</a:t>
            </a:r>
            <a:endParaRPr/>
          </a:p>
        </p:txBody>
      </p:sp>
      <p:sp>
        <p:nvSpPr>
          <p:cNvPr id="1323" name="Google Shape;1323;p71"/>
          <p:cNvSpPr txBox="1"/>
          <p:nvPr/>
        </p:nvSpPr>
        <p:spPr>
          <a:xfrm>
            <a:off x="5469974" y="6615770"/>
            <a:ext cx="434130" cy="4004694"/>
          </a:xfrm>
          <a:prstGeom prst="rect">
            <a:avLst/>
          </a:prstGeom>
          <a:noFill/>
          <a:ln>
            <a:noFill/>
          </a:ln>
        </p:spPr>
        <p:txBody>
          <a:bodyPr spcFirstLastPara="1" wrap="square" lIns="0" tIns="27800" rIns="0" bIns="0" anchor="t" anchorCtr="0">
            <a:no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SABIL</a:t>
            </a:r>
            <a:endParaRPr/>
          </a:p>
        </p:txBody>
      </p:sp>
      <p:sp>
        <p:nvSpPr>
          <p:cNvPr id="1324" name="Google Shape;1324;p71"/>
          <p:cNvSpPr/>
          <p:nvPr/>
        </p:nvSpPr>
        <p:spPr>
          <a:xfrm>
            <a:off x="6281608" y="6615769"/>
            <a:ext cx="676361" cy="180571"/>
          </a:xfrm>
          <a:prstGeom prst="rect">
            <a:avLst/>
          </a:prstGeom>
          <a:noFill/>
          <a:ln>
            <a:noFill/>
          </a:ln>
        </p:spPr>
        <p:txBody>
          <a:bodyPr spcFirstLastPara="1" wrap="square" lIns="0" tIns="27800" rIns="0" bIns="0" anchor="t" anchorCtr="0">
            <a:spAutoFit/>
          </a:bodyPr>
          <a:lstStyle/>
          <a:p>
            <a:pPr marL="25168" marR="0" lvl="0" indent="0" algn="l" rtl="0">
              <a:spcBef>
                <a:spcPts val="0"/>
              </a:spcBef>
              <a:spcAft>
                <a:spcPts val="0"/>
              </a:spcAft>
              <a:buNone/>
            </a:pPr>
            <a:r>
              <a:rPr lang="fr-FR" sz="991">
                <a:solidFill>
                  <a:srgbClr val="FFFFFF"/>
                </a:solidFill>
                <a:latin typeface="Calibri"/>
                <a:ea typeface="Calibri"/>
                <a:cs typeface="Calibri"/>
                <a:sym typeface="Calibri"/>
              </a:rPr>
              <a:t>Chapitre 3</a:t>
            </a:r>
            <a:endParaRPr/>
          </a:p>
        </p:txBody>
      </p:sp>
      <p:sp>
        <p:nvSpPr>
          <p:cNvPr id="1325" name="Google Shape;1325;p71"/>
          <p:cNvSpPr/>
          <p:nvPr/>
        </p:nvSpPr>
        <p:spPr>
          <a:xfrm>
            <a:off x="4768018" y="2256318"/>
            <a:ext cx="2000869" cy="613886"/>
          </a:xfrm>
          <a:prstGeom prst="rect">
            <a:avLst/>
          </a:prstGeom>
          <a:blipFill rotWithShape="1">
            <a:blip r:embed="rId4">
              <a:alphaModFix/>
            </a:blip>
            <a:stretch>
              <a:fillRect b="-79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26" name="Google Shape;1326;p71"/>
          <p:cNvSpPr/>
          <p:nvPr/>
        </p:nvSpPr>
        <p:spPr>
          <a:xfrm>
            <a:off x="4800254" y="3884855"/>
            <a:ext cx="3052154" cy="1813602"/>
          </a:xfrm>
          <a:prstGeom prst="rect">
            <a:avLst/>
          </a:prstGeom>
          <a:blipFill rotWithShape="1">
            <a:blip r:embed="rId5">
              <a:alphaModFix/>
            </a:blip>
            <a:stretch>
              <a:fillRect l="-259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27" name="Google Shape;1327;p71"/>
          <p:cNvSpPr txBox="1"/>
          <p:nvPr/>
        </p:nvSpPr>
        <p:spPr>
          <a:xfrm>
            <a:off x="914399" y="43934"/>
            <a:ext cx="35376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28" name="Google Shape;1328;p71"/>
          <p:cNvSpPr txBox="1"/>
          <p:nvPr/>
        </p:nvSpPr>
        <p:spPr>
          <a:xfrm>
            <a:off x="914400" y="667673"/>
            <a:ext cx="6790064"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a:solidFill>
                  <a:srgbClr val="7030A0"/>
                </a:solidFill>
                <a:latin typeface="Corbel"/>
                <a:ea typeface="Corbel"/>
                <a:cs typeface="Corbel"/>
                <a:sym typeface="Corbel"/>
              </a:rPr>
              <a:t>Probabilité marginale : Exemple (Correction)</a:t>
            </a:r>
            <a:endParaRPr sz="2800">
              <a:solidFill>
                <a:srgbClr val="7030A0"/>
              </a:solidFill>
              <a:latin typeface="Corbel"/>
              <a:ea typeface="Corbel"/>
              <a:cs typeface="Corbel"/>
              <a:sym typeface="Corbel"/>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9" name="Google Shape;1329;p71"/>
          <p:cNvSpPr/>
          <p:nvPr/>
        </p:nvSpPr>
        <p:spPr>
          <a:xfrm>
            <a:off x="2316060" y="3284767"/>
            <a:ext cx="9875940" cy="90905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3"/>
        <p:cNvGrpSpPr/>
        <p:nvPr/>
      </p:nvGrpSpPr>
      <p:grpSpPr>
        <a:xfrm>
          <a:off x="0" y="0"/>
          <a:ext cx="0" cy="0"/>
          <a:chOff x="0" y="0"/>
          <a:chExt cx="0" cy="0"/>
        </a:xfrm>
      </p:grpSpPr>
      <p:sp>
        <p:nvSpPr>
          <p:cNvPr id="1334" name="Google Shape;1334;p72"/>
          <p:cNvSpPr txBox="1"/>
          <p:nvPr/>
        </p:nvSpPr>
        <p:spPr>
          <a:xfrm>
            <a:off x="9934193" y="6657333"/>
            <a:ext cx="510540" cy="153888"/>
          </a:xfrm>
          <a:prstGeom prst="rect">
            <a:avLst/>
          </a:prstGeom>
          <a:noFill/>
          <a:ln>
            <a:noFill/>
          </a:ln>
        </p:spPr>
        <p:txBody>
          <a:bodyPr spcFirstLastPara="1" wrap="square" lIns="0" tIns="0" rIns="0" bIns="0" anchor="t" anchorCtr="0">
            <a:spAutoFit/>
          </a:bodyPr>
          <a:lstStyle/>
          <a:p>
            <a:pPr marL="12700" marR="0" lvl="0" indent="0" algn="l" rtl="0">
              <a:spcBef>
                <a:spcPts val="0"/>
              </a:spcBef>
              <a:spcAft>
                <a:spcPts val="0"/>
              </a:spcAft>
              <a:buNone/>
            </a:pPr>
            <a:r>
              <a:rPr lang="fr-FR" sz="1000">
                <a:solidFill>
                  <a:schemeClr val="dk1"/>
                </a:solidFill>
                <a:latin typeface="Arial"/>
                <a:ea typeface="Arial"/>
                <a:cs typeface="Arial"/>
                <a:sym typeface="Arial"/>
              </a:rPr>
              <a:t>Ch. 4-40</a:t>
            </a:r>
            <a:endParaRPr sz="1000">
              <a:solidFill>
                <a:schemeClr val="dk1"/>
              </a:solidFill>
              <a:latin typeface="Arial"/>
              <a:ea typeface="Arial"/>
              <a:cs typeface="Arial"/>
              <a:sym typeface="Arial"/>
            </a:endParaRPr>
          </a:p>
        </p:txBody>
      </p:sp>
      <p:sp>
        <p:nvSpPr>
          <p:cNvPr id="1335" name="Google Shape;1335;p72"/>
          <p:cNvSpPr txBox="1"/>
          <p:nvPr/>
        </p:nvSpPr>
        <p:spPr>
          <a:xfrm>
            <a:off x="2182470" y="1622806"/>
            <a:ext cx="7936865" cy="1872307"/>
          </a:xfrm>
          <a:prstGeom prst="rect">
            <a:avLst/>
          </a:prstGeom>
          <a:blipFill rotWithShape="1">
            <a:blip r:embed="rId3">
              <a:alphaModFix/>
            </a:blip>
            <a:stretch>
              <a:fillRect l="-1151" t="-3907" r="-168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36" name="Google Shape;1336;p72"/>
          <p:cNvSpPr txBox="1"/>
          <p:nvPr/>
        </p:nvSpPr>
        <p:spPr>
          <a:xfrm>
            <a:off x="2182469" y="4037458"/>
            <a:ext cx="7971790" cy="2041585"/>
          </a:xfrm>
          <a:prstGeom prst="rect">
            <a:avLst/>
          </a:prstGeom>
          <a:noFill/>
          <a:ln>
            <a:noFill/>
          </a:ln>
        </p:spPr>
        <p:txBody>
          <a:bodyPr spcFirstLastPara="1" wrap="square" lIns="0" tIns="12700" rIns="0" bIns="0" anchor="t" anchorCtr="0">
            <a:spAutoFit/>
          </a:bodyPr>
          <a:lstStyle/>
          <a:p>
            <a:pPr marL="332740" marR="0" lvl="0" indent="0" algn="l" rtl="0">
              <a:spcBef>
                <a:spcPts val="0"/>
              </a:spcBef>
              <a:spcAft>
                <a:spcPts val="0"/>
              </a:spcAft>
              <a:buNone/>
            </a:pPr>
            <a:r>
              <a:rPr lang="fr-FR" sz="2400">
                <a:solidFill>
                  <a:srgbClr val="202124"/>
                </a:solidFill>
                <a:latin typeface="Arial"/>
                <a:ea typeface="Arial"/>
                <a:cs typeface="Arial"/>
                <a:sym typeface="Arial"/>
              </a:rPr>
              <a:t>pour toutes les paires possibles de valeurs x et y</a:t>
            </a:r>
            <a:endParaRPr sz="2400">
              <a:solidFill>
                <a:srgbClr val="202124"/>
              </a:solidFill>
              <a:latin typeface="Arial"/>
              <a:ea typeface="Arial"/>
              <a:cs typeface="Arial"/>
              <a:sym typeface="Arial"/>
            </a:endParaRPr>
          </a:p>
          <a:p>
            <a:pPr marL="332740" marR="0" lvl="0" indent="0" algn="l" rtl="0">
              <a:spcBef>
                <a:spcPts val="100"/>
              </a:spcBef>
              <a:spcAft>
                <a:spcPts val="0"/>
              </a:spcAft>
              <a:buNone/>
            </a:pPr>
            <a:endParaRPr sz="3500">
              <a:solidFill>
                <a:schemeClr val="dk1"/>
              </a:solidFill>
              <a:latin typeface="Arial"/>
              <a:ea typeface="Arial"/>
              <a:cs typeface="Arial"/>
              <a:sym typeface="Arial"/>
            </a:endParaRPr>
          </a:p>
          <a:p>
            <a:pPr marL="332740" marR="0" lvl="0" indent="-320040" algn="l" rtl="0">
              <a:spcBef>
                <a:spcPts val="0"/>
              </a:spcBef>
              <a:spcAft>
                <a:spcPts val="0"/>
              </a:spcAft>
              <a:buClr>
                <a:srgbClr val="3333CC"/>
              </a:buClr>
              <a:buSzPts val="1450"/>
              <a:buFont typeface="Noto Sans Symbols"/>
              <a:buChar char="■"/>
            </a:pPr>
            <a:r>
              <a:rPr lang="fr-FR" sz="2400">
                <a:solidFill>
                  <a:srgbClr val="202124"/>
                </a:solidFill>
                <a:latin typeface="Arial"/>
                <a:ea typeface="Arial"/>
                <a:cs typeface="Arial"/>
                <a:sym typeface="Arial"/>
              </a:rPr>
              <a:t>Un ensemble de k variables aléatoires est indépendant si et seulement si</a:t>
            </a:r>
            <a:endParaRPr sz="2400">
              <a:solidFill>
                <a:srgbClr val="202124"/>
              </a:solidFill>
              <a:latin typeface="Arial"/>
              <a:ea typeface="Arial"/>
              <a:cs typeface="Arial"/>
              <a:sym typeface="Arial"/>
            </a:endParaRPr>
          </a:p>
          <a:p>
            <a:pPr marL="332740" marR="0" lvl="0" indent="-227966" algn="l" rtl="0">
              <a:spcBef>
                <a:spcPts val="0"/>
              </a:spcBef>
              <a:spcAft>
                <a:spcPts val="0"/>
              </a:spcAft>
              <a:buClr>
                <a:srgbClr val="3333CC"/>
              </a:buClr>
              <a:buSzPts val="1450"/>
              <a:buFont typeface="Noto Sans Symbols"/>
              <a:buNone/>
            </a:pPr>
            <a:endParaRPr sz="2400">
              <a:solidFill>
                <a:schemeClr val="dk1"/>
              </a:solidFill>
              <a:latin typeface="Arial"/>
              <a:ea typeface="Arial"/>
              <a:cs typeface="Arial"/>
              <a:sym typeface="Arial"/>
            </a:endParaRPr>
          </a:p>
        </p:txBody>
      </p:sp>
      <p:sp>
        <p:nvSpPr>
          <p:cNvPr id="1337" name="Google Shape;1337;p72"/>
          <p:cNvSpPr txBox="1"/>
          <p:nvPr/>
        </p:nvSpPr>
        <p:spPr>
          <a:xfrm>
            <a:off x="4953000" y="3377475"/>
            <a:ext cx="3007360" cy="461665"/>
          </a:xfrm>
          <a:prstGeom prst="rect">
            <a:avLst/>
          </a:prstGeom>
          <a:noFill/>
          <a:ln>
            <a:noFill/>
          </a:ln>
        </p:spPr>
        <p:txBody>
          <a:bodyPr spcFirstLastPara="1" wrap="square" lIns="0" tIns="0" rIns="0" bIns="0" anchor="t" anchorCtr="0">
            <a:spAutoFit/>
          </a:bodyPr>
          <a:lstStyle/>
          <a:p>
            <a:pPr marL="40005" marR="0" lvl="0" indent="0" algn="l" rtl="0">
              <a:lnSpc>
                <a:spcPct val="113333"/>
              </a:lnSpc>
              <a:spcBef>
                <a:spcPts val="0"/>
              </a:spcBef>
              <a:spcAft>
                <a:spcPts val="0"/>
              </a:spcAft>
              <a:buNone/>
            </a:pPr>
            <a:r>
              <a:rPr lang="fr-FR" sz="3150">
                <a:solidFill>
                  <a:schemeClr val="dk1"/>
                </a:solidFill>
                <a:latin typeface="Arial"/>
                <a:ea typeface="Arial"/>
                <a:cs typeface="Arial"/>
                <a:sym typeface="Arial"/>
              </a:rPr>
              <a:t>P(x,y) </a:t>
            </a:r>
            <a:r>
              <a:rPr lang="fr-FR" sz="3150">
                <a:solidFill>
                  <a:schemeClr val="dk1"/>
                </a:solidFill>
                <a:latin typeface="Noto Sans Symbols"/>
                <a:ea typeface="Noto Sans Symbols"/>
                <a:cs typeface="Noto Sans Symbols"/>
                <a:sym typeface="Noto Sans Symbols"/>
              </a:rPr>
              <a:t>=</a:t>
            </a:r>
            <a:r>
              <a:rPr lang="fr-FR" sz="3150">
                <a:solidFill>
                  <a:schemeClr val="dk1"/>
                </a:solidFill>
                <a:latin typeface="Times New Roman"/>
                <a:ea typeface="Times New Roman"/>
                <a:cs typeface="Times New Roman"/>
                <a:sym typeface="Times New Roman"/>
              </a:rPr>
              <a:t> </a:t>
            </a:r>
            <a:r>
              <a:rPr lang="fr-FR" sz="3150">
                <a:solidFill>
                  <a:schemeClr val="dk1"/>
                </a:solidFill>
                <a:latin typeface="Arial"/>
                <a:ea typeface="Arial"/>
                <a:cs typeface="Arial"/>
                <a:sym typeface="Arial"/>
              </a:rPr>
              <a:t>P(x)P(y)</a:t>
            </a:r>
            <a:endParaRPr sz="3150">
              <a:solidFill>
                <a:schemeClr val="dk1"/>
              </a:solidFill>
              <a:latin typeface="Arial"/>
              <a:ea typeface="Arial"/>
              <a:cs typeface="Arial"/>
              <a:sym typeface="Arial"/>
            </a:endParaRPr>
          </a:p>
        </p:txBody>
      </p:sp>
      <p:sp>
        <p:nvSpPr>
          <p:cNvPr id="1338" name="Google Shape;1338;p72"/>
          <p:cNvSpPr txBox="1"/>
          <p:nvPr/>
        </p:nvSpPr>
        <p:spPr>
          <a:xfrm>
            <a:off x="3657600" y="6059993"/>
            <a:ext cx="6067045" cy="448200"/>
          </a:xfrm>
          <a:prstGeom prst="rect">
            <a:avLst/>
          </a:prstGeom>
          <a:noFill/>
          <a:ln>
            <a:noFill/>
          </a:ln>
        </p:spPr>
        <p:txBody>
          <a:bodyPr spcFirstLastPara="1" wrap="square" lIns="0" tIns="9525" rIns="0" bIns="0" anchor="t" anchorCtr="0">
            <a:spAutoFit/>
          </a:bodyPr>
          <a:lstStyle/>
          <a:p>
            <a:pPr marL="36830" marR="0" lvl="0" indent="0" algn="l" rtl="0">
              <a:spcBef>
                <a:spcPts val="0"/>
              </a:spcBef>
              <a:spcAft>
                <a:spcPts val="0"/>
              </a:spcAft>
              <a:buNone/>
            </a:pPr>
            <a:r>
              <a:rPr lang="fr-FR" sz="2850">
                <a:solidFill>
                  <a:schemeClr val="dk1"/>
                </a:solidFill>
                <a:latin typeface="Arial"/>
                <a:ea typeface="Arial"/>
                <a:cs typeface="Arial"/>
                <a:sym typeface="Arial"/>
              </a:rPr>
              <a:t>P(x</a:t>
            </a:r>
            <a:r>
              <a:rPr lang="fr-FR" sz="2475" baseline="-25000">
                <a:solidFill>
                  <a:schemeClr val="dk1"/>
                </a:solidFill>
                <a:latin typeface="Arial"/>
                <a:ea typeface="Arial"/>
                <a:cs typeface="Arial"/>
                <a:sym typeface="Arial"/>
              </a:rPr>
              <a:t>1</a:t>
            </a:r>
            <a:r>
              <a:rPr lang="fr-FR" sz="2850">
                <a:solidFill>
                  <a:schemeClr val="dk1"/>
                </a:solidFill>
                <a:latin typeface="Arial"/>
                <a:ea typeface="Arial"/>
                <a:cs typeface="Arial"/>
                <a:sym typeface="Arial"/>
              </a:rPr>
              <a:t>,x</a:t>
            </a:r>
            <a:r>
              <a:rPr lang="fr-FR" sz="2475" baseline="-25000">
                <a:solidFill>
                  <a:schemeClr val="dk1"/>
                </a:solidFill>
                <a:latin typeface="Arial"/>
                <a:ea typeface="Arial"/>
                <a:cs typeface="Arial"/>
                <a:sym typeface="Arial"/>
              </a:rPr>
              <a:t>2</a:t>
            </a:r>
            <a:r>
              <a:rPr lang="fr-FR" sz="2850">
                <a:solidFill>
                  <a:schemeClr val="dk1"/>
                </a:solidFill>
                <a:latin typeface="Arial"/>
                <a:ea typeface="Arial"/>
                <a:cs typeface="Arial"/>
                <a:sym typeface="Arial"/>
              </a:rPr>
              <a:t>,…,x</a:t>
            </a:r>
            <a:r>
              <a:rPr lang="fr-FR" sz="2475" baseline="-25000">
                <a:solidFill>
                  <a:schemeClr val="dk1"/>
                </a:solidFill>
                <a:latin typeface="Arial"/>
                <a:ea typeface="Arial"/>
                <a:cs typeface="Arial"/>
                <a:sym typeface="Arial"/>
              </a:rPr>
              <a:t>k </a:t>
            </a:r>
            <a:r>
              <a:rPr lang="fr-FR" sz="2850">
                <a:solidFill>
                  <a:schemeClr val="dk1"/>
                </a:solidFill>
                <a:latin typeface="Arial"/>
                <a:ea typeface="Arial"/>
                <a:cs typeface="Arial"/>
                <a:sym typeface="Arial"/>
              </a:rPr>
              <a:t>) </a:t>
            </a:r>
            <a:r>
              <a:rPr lang="fr-FR" sz="2850">
                <a:solidFill>
                  <a:schemeClr val="dk1"/>
                </a:solidFill>
                <a:latin typeface="Noto Sans Symbols"/>
                <a:ea typeface="Noto Sans Symbols"/>
                <a:cs typeface="Noto Sans Symbols"/>
                <a:sym typeface="Noto Sans Symbols"/>
              </a:rPr>
              <a:t>=</a:t>
            </a:r>
            <a:r>
              <a:rPr lang="fr-FR" sz="2850">
                <a:solidFill>
                  <a:schemeClr val="dk1"/>
                </a:solidFill>
                <a:latin typeface="Times New Roman"/>
                <a:ea typeface="Times New Roman"/>
                <a:cs typeface="Times New Roman"/>
                <a:sym typeface="Times New Roman"/>
              </a:rPr>
              <a:t> </a:t>
            </a:r>
            <a:r>
              <a:rPr lang="fr-FR" sz="2850">
                <a:solidFill>
                  <a:schemeClr val="dk1"/>
                </a:solidFill>
                <a:latin typeface="Arial"/>
                <a:ea typeface="Arial"/>
                <a:cs typeface="Arial"/>
                <a:sym typeface="Arial"/>
              </a:rPr>
              <a:t>P(x</a:t>
            </a:r>
            <a:r>
              <a:rPr lang="fr-FR" sz="2475" baseline="-25000">
                <a:solidFill>
                  <a:schemeClr val="dk1"/>
                </a:solidFill>
                <a:latin typeface="Arial"/>
                <a:ea typeface="Arial"/>
                <a:cs typeface="Arial"/>
                <a:sym typeface="Arial"/>
              </a:rPr>
              <a:t>1</a:t>
            </a:r>
            <a:r>
              <a:rPr lang="fr-FR" sz="2850">
                <a:solidFill>
                  <a:schemeClr val="dk1"/>
                </a:solidFill>
                <a:latin typeface="Arial"/>
                <a:ea typeface="Arial"/>
                <a:cs typeface="Arial"/>
                <a:sym typeface="Arial"/>
              </a:rPr>
              <a:t>)P(x </a:t>
            </a:r>
            <a:r>
              <a:rPr lang="fr-FR" sz="2475" baseline="-25000">
                <a:solidFill>
                  <a:schemeClr val="dk1"/>
                </a:solidFill>
                <a:latin typeface="Arial"/>
                <a:ea typeface="Arial"/>
                <a:cs typeface="Arial"/>
                <a:sym typeface="Arial"/>
              </a:rPr>
              <a:t>2 </a:t>
            </a:r>
            <a:r>
              <a:rPr lang="fr-FR" sz="2850">
                <a:solidFill>
                  <a:schemeClr val="dk1"/>
                </a:solidFill>
                <a:latin typeface="Arial"/>
                <a:ea typeface="Arial"/>
                <a:cs typeface="Arial"/>
                <a:sym typeface="Arial"/>
              </a:rPr>
              <a:t>)…P(x</a:t>
            </a:r>
            <a:r>
              <a:rPr lang="fr-FR" sz="2475" baseline="-25000">
                <a:solidFill>
                  <a:schemeClr val="dk1"/>
                </a:solidFill>
                <a:latin typeface="Arial"/>
                <a:ea typeface="Arial"/>
                <a:cs typeface="Arial"/>
                <a:sym typeface="Arial"/>
              </a:rPr>
              <a:t>k  </a:t>
            </a:r>
            <a:r>
              <a:rPr lang="fr-FR" sz="2850">
                <a:solidFill>
                  <a:schemeClr val="dk1"/>
                </a:solidFill>
                <a:latin typeface="Arial"/>
                <a:ea typeface="Arial"/>
                <a:cs typeface="Arial"/>
                <a:sym typeface="Arial"/>
              </a:rPr>
              <a:t>)</a:t>
            </a:r>
            <a:endParaRPr sz="2850">
              <a:solidFill>
                <a:schemeClr val="dk1"/>
              </a:solidFill>
              <a:latin typeface="Arial"/>
              <a:ea typeface="Arial"/>
              <a:cs typeface="Arial"/>
              <a:sym typeface="Arial"/>
            </a:endParaRPr>
          </a:p>
        </p:txBody>
      </p:sp>
      <p:sp>
        <p:nvSpPr>
          <p:cNvPr id="1339" name="Google Shape;1339;p72"/>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340" name="Google Shape;1340;p72"/>
          <p:cNvSpPr/>
          <p:nvPr/>
        </p:nvSpPr>
        <p:spPr>
          <a:xfrm>
            <a:off x="152400" y="1578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341" name="Google Shape;1341;p72"/>
          <p:cNvSpPr txBox="1">
            <a:spLocks noGrp="1"/>
          </p:cNvSpPr>
          <p:nvPr>
            <p:ph type="title"/>
          </p:nvPr>
        </p:nvSpPr>
        <p:spPr>
          <a:xfrm>
            <a:off x="926432" y="577616"/>
            <a:ext cx="8291195"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latin typeface="Corbel"/>
                <a:ea typeface="Corbel"/>
                <a:cs typeface="Corbel"/>
                <a:sym typeface="Corbel"/>
              </a:rPr>
              <a:t>Variables indépendantes</a:t>
            </a:r>
            <a:endParaRPr sz="2800" b="0">
              <a:solidFill>
                <a:srgbClr val="6F2F9F"/>
              </a:solidFill>
              <a:latin typeface="Corbel"/>
              <a:ea typeface="Corbel"/>
              <a:cs typeface="Corbel"/>
              <a:sym typeface="Corbel"/>
            </a:endParaRPr>
          </a:p>
        </p:txBody>
      </p:sp>
      <p:sp>
        <p:nvSpPr>
          <p:cNvPr id="1342" name="Google Shape;1342;p72"/>
          <p:cNvSpPr txBox="1"/>
          <p:nvPr/>
        </p:nvSpPr>
        <p:spPr>
          <a:xfrm>
            <a:off x="914399" y="43934"/>
            <a:ext cx="37775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46"/>
        <p:cNvGrpSpPr/>
        <p:nvPr/>
      </p:nvGrpSpPr>
      <p:grpSpPr>
        <a:xfrm>
          <a:off x="0" y="0"/>
          <a:ext cx="0" cy="0"/>
          <a:chOff x="0" y="0"/>
          <a:chExt cx="0" cy="0"/>
        </a:xfrm>
      </p:grpSpPr>
      <p:sp>
        <p:nvSpPr>
          <p:cNvPr id="1347" name="Google Shape;1347;p73"/>
          <p:cNvSpPr txBox="1"/>
          <p:nvPr/>
        </p:nvSpPr>
        <p:spPr>
          <a:xfrm>
            <a:off x="2206245" y="1851101"/>
            <a:ext cx="9731913" cy="1120820"/>
          </a:xfrm>
          <a:prstGeom prst="rect">
            <a:avLst/>
          </a:prstGeom>
          <a:blipFill rotWithShape="1">
            <a:blip r:embed="rId3">
              <a:alphaModFix/>
            </a:blip>
            <a:stretch>
              <a:fillRect l="-938" t="-7064" b="-1575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48" name="Google Shape;1348;p73"/>
          <p:cNvSpPr txBox="1"/>
          <p:nvPr/>
        </p:nvSpPr>
        <p:spPr>
          <a:xfrm>
            <a:off x="2206244" y="4412360"/>
            <a:ext cx="9223756" cy="751488"/>
          </a:xfrm>
          <a:prstGeom prst="rect">
            <a:avLst/>
          </a:prstGeom>
          <a:blipFill rotWithShape="1">
            <a:blip r:embed="rId4">
              <a:alphaModFix/>
            </a:blip>
            <a:stretch>
              <a:fillRect l="-988" t="-10568" r="-131" b="-2438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grpSp>
        <p:nvGrpSpPr>
          <p:cNvPr id="1349" name="Google Shape;1349;p73"/>
          <p:cNvGrpSpPr/>
          <p:nvPr/>
        </p:nvGrpSpPr>
        <p:grpSpPr>
          <a:xfrm>
            <a:off x="4744211" y="3209545"/>
            <a:ext cx="2571854" cy="972819"/>
            <a:chOff x="3220211" y="3209544"/>
            <a:chExt cx="2571854" cy="972819"/>
          </a:xfrm>
        </p:grpSpPr>
        <p:sp>
          <p:nvSpPr>
            <p:cNvPr id="1350" name="Google Shape;1350;p73"/>
            <p:cNvSpPr/>
            <p:nvPr/>
          </p:nvSpPr>
          <p:spPr>
            <a:xfrm>
              <a:off x="3220211" y="3209544"/>
              <a:ext cx="2444750" cy="972819"/>
            </a:xfrm>
            <a:custGeom>
              <a:avLst/>
              <a:gdLst/>
              <a:ahLst/>
              <a:cxnLst/>
              <a:rect l="l" t="t" r="r" b="b"/>
              <a:pathLst>
                <a:path w="2444750" h="972820" extrusionOk="0">
                  <a:moveTo>
                    <a:pt x="2444495" y="0"/>
                  </a:moveTo>
                  <a:lnTo>
                    <a:pt x="0" y="0"/>
                  </a:lnTo>
                  <a:lnTo>
                    <a:pt x="0" y="972311"/>
                  </a:lnTo>
                  <a:lnTo>
                    <a:pt x="2444495" y="972311"/>
                  </a:lnTo>
                  <a:lnTo>
                    <a:pt x="2444495" y="0"/>
                  </a:lnTo>
                  <a:close/>
                </a:path>
              </a:pathLst>
            </a:cu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1" name="Google Shape;1351;p73"/>
            <p:cNvSpPr/>
            <p:nvPr/>
          </p:nvSpPr>
          <p:spPr>
            <a:xfrm>
              <a:off x="4647586" y="3677954"/>
              <a:ext cx="1144479" cy="48100"/>
            </a:xfrm>
            <a:custGeom>
              <a:avLst/>
              <a:gdLst/>
              <a:ahLst/>
              <a:cxnLst/>
              <a:rect l="l" t="t" r="r" b="b"/>
              <a:pathLst>
                <a:path w="957579" h="120000" extrusionOk="0">
                  <a:moveTo>
                    <a:pt x="0" y="0"/>
                  </a:moveTo>
                  <a:lnTo>
                    <a:pt x="957064" y="0"/>
                  </a:lnTo>
                </a:path>
              </a:pathLst>
            </a:custGeom>
            <a:noFill/>
            <a:ln w="149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52" name="Google Shape;1352;p73"/>
          <p:cNvSpPr txBox="1"/>
          <p:nvPr/>
        </p:nvSpPr>
        <p:spPr>
          <a:xfrm>
            <a:off x="6355354" y="3751335"/>
            <a:ext cx="977486" cy="437940"/>
          </a:xfrm>
          <a:prstGeom prst="rect">
            <a:avLst/>
          </a:prstGeom>
          <a:blipFill rotWithShape="1">
            <a:blip r:embed="rId5">
              <a:alphaModFix/>
            </a:blip>
            <a:stretch>
              <a:fillRect l="-21873" t="-19442" b="-4721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53" name="Google Shape;1353;p73"/>
          <p:cNvSpPr txBox="1"/>
          <p:nvPr/>
        </p:nvSpPr>
        <p:spPr>
          <a:xfrm>
            <a:off x="4643267" y="3261509"/>
            <a:ext cx="2975805" cy="634917"/>
          </a:xfrm>
          <a:prstGeom prst="rect">
            <a:avLst/>
          </a:prstGeom>
          <a:blipFill rotWithShape="1">
            <a:blip r:embed="rId6">
              <a:alphaModFix/>
            </a:blip>
            <a:stretch>
              <a:fillRect l="-6351" t="-17307" b="-2692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54" name="Google Shape;1354;p73"/>
          <p:cNvSpPr/>
          <p:nvPr/>
        </p:nvSpPr>
        <p:spPr>
          <a:xfrm>
            <a:off x="4617106" y="5348511"/>
            <a:ext cx="3108961" cy="125577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55" name="Google Shape;1355;p73"/>
          <p:cNvSpPr txBox="1"/>
          <p:nvPr/>
        </p:nvSpPr>
        <p:spPr>
          <a:xfrm>
            <a:off x="4739639" y="5563309"/>
            <a:ext cx="2829814" cy="881139"/>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56" name="Google Shape;1356;p73"/>
          <p:cNvSpPr txBox="1"/>
          <p:nvPr/>
        </p:nvSpPr>
        <p:spPr>
          <a:xfrm>
            <a:off x="914399" y="43934"/>
            <a:ext cx="372886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57" name="Google Shape;1357;p73"/>
          <p:cNvSpPr txBox="1">
            <a:spLocks noGrp="1"/>
          </p:cNvSpPr>
          <p:nvPr>
            <p:ph type="title"/>
          </p:nvPr>
        </p:nvSpPr>
        <p:spPr>
          <a:xfrm>
            <a:off x="926432" y="577616"/>
            <a:ext cx="8291195"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rPr>
              <a:t>P</a:t>
            </a:r>
            <a:r>
              <a:rPr lang="fr-FR" sz="2800" b="0">
                <a:solidFill>
                  <a:srgbClr val="6F2F9F"/>
                </a:solidFill>
                <a:latin typeface="Corbel"/>
                <a:ea typeface="Corbel"/>
                <a:cs typeface="Corbel"/>
                <a:sym typeface="Corbel"/>
              </a:rPr>
              <a:t>robabilité conditionnelle</a:t>
            </a:r>
            <a:endParaRPr sz="2800" b="0">
              <a:solidFill>
                <a:srgbClr val="6F2F9F"/>
              </a:solidFill>
              <a:latin typeface="Corbel"/>
              <a:ea typeface="Corbel"/>
              <a:cs typeface="Corbel"/>
              <a:sym typeface="Corbel"/>
            </a:endParaRPr>
          </a:p>
        </p:txBody>
      </p:sp>
      <p:sp>
        <p:nvSpPr>
          <p:cNvPr id="1358" name="Google Shape;1358;p73"/>
          <p:cNvSpPr txBox="1"/>
          <p:nvPr/>
        </p:nvSpPr>
        <p:spPr>
          <a:xfrm>
            <a:off x="7720016" y="3432363"/>
            <a:ext cx="4218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a:solidFill>
                  <a:schemeClr val="dk1"/>
                </a:solidFill>
                <a:latin typeface="Calibri"/>
                <a:ea typeface="Calibri"/>
                <a:cs typeface="Calibri"/>
                <a:sym typeface="Calibri"/>
              </a:rPr>
              <a:t>La barre verticale | signifie « sachant que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grpSp>
        <p:nvGrpSpPr>
          <p:cNvPr id="1364" name="Google Shape;1364;p74"/>
          <p:cNvGrpSpPr/>
          <p:nvPr/>
        </p:nvGrpSpPr>
        <p:grpSpPr>
          <a:xfrm>
            <a:off x="8081432" y="1647588"/>
            <a:ext cx="3911600" cy="1766570"/>
            <a:chOff x="4813300" y="2171699"/>
            <a:chExt cx="3911600" cy="1766570"/>
          </a:xfrm>
        </p:grpSpPr>
        <p:sp>
          <p:nvSpPr>
            <p:cNvPr id="1365" name="Google Shape;1365;p74"/>
            <p:cNvSpPr/>
            <p:nvPr/>
          </p:nvSpPr>
          <p:spPr>
            <a:xfrm>
              <a:off x="4813300" y="2171699"/>
              <a:ext cx="3898900" cy="1752600"/>
            </a:xfrm>
            <a:custGeom>
              <a:avLst/>
              <a:gdLst/>
              <a:ahLst/>
              <a:cxnLst/>
              <a:rect l="l" t="t" r="r" b="b"/>
              <a:pathLst>
                <a:path w="3898900" h="1752600" extrusionOk="0">
                  <a:moveTo>
                    <a:pt x="3779520" y="0"/>
                  </a:moveTo>
                  <a:lnTo>
                    <a:pt x="118110" y="0"/>
                  </a:lnTo>
                  <a:lnTo>
                    <a:pt x="75009" y="10259"/>
                  </a:lnTo>
                  <a:lnTo>
                    <a:pt x="37147" y="37306"/>
                  </a:lnTo>
                  <a:lnTo>
                    <a:pt x="10239" y="75545"/>
                  </a:lnTo>
                  <a:lnTo>
                    <a:pt x="0" y="119379"/>
                  </a:lnTo>
                  <a:lnTo>
                    <a:pt x="0" y="1634489"/>
                  </a:lnTo>
                  <a:lnTo>
                    <a:pt x="10239" y="1677590"/>
                  </a:lnTo>
                  <a:lnTo>
                    <a:pt x="37147" y="1715452"/>
                  </a:lnTo>
                  <a:lnTo>
                    <a:pt x="75009" y="1742360"/>
                  </a:lnTo>
                  <a:lnTo>
                    <a:pt x="118110" y="1752600"/>
                  </a:lnTo>
                  <a:lnTo>
                    <a:pt x="3779520" y="1752600"/>
                  </a:lnTo>
                  <a:lnTo>
                    <a:pt x="3823354" y="1742360"/>
                  </a:lnTo>
                  <a:lnTo>
                    <a:pt x="3861593" y="1715452"/>
                  </a:lnTo>
                  <a:lnTo>
                    <a:pt x="3888640" y="1677590"/>
                  </a:lnTo>
                  <a:lnTo>
                    <a:pt x="3898900" y="1634489"/>
                  </a:lnTo>
                  <a:lnTo>
                    <a:pt x="3898900" y="119379"/>
                  </a:lnTo>
                  <a:lnTo>
                    <a:pt x="3888640" y="75545"/>
                  </a:lnTo>
                  <a:lnTo>
                    <a:pt x="3861593" y="37306"/>
                  </a:lnTo>
                  <a:lnTo>
                    <a:pt x="3823354" y="10259"/>
                  </a:lnTo>
                  <a:lnTo>
                    <a:pt x="3779520" y="0"/>
                  </a:lnTo>
                  <a:close/>
                </a:path>
              </a:pathLst>
            </a:custGeom>
            <a:solidFill>
              <a:srgbClr val="CCCC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6" name="Google Shape;1366;p74"/>
            <p:cNvSpPr/>
            <p:nvPr/>
          </p:nvSpPr>
          <p:spPr>
            <a:xfrm>
              <a:off x="4813300" y="2171699"/>
              <a:ext cx="3898900" cy="1752600"/>
            </a:xfrm>
            <a:custGeom>
              <a:avLst/>
              <a:gdLst/>
              <a:ahLst/>
              <a:cxnLst/>
              <a:rect l="l" t="t" r="r" b="b"/>
              <a:pathLst>
                <a:path w="3898900" h="1752600" extrusionOk="0">
                  <a:moveTo>
                    <a:pt x="118110" y="0"/>
                  </a:moveTo>
                  <a:lnTo>
                    <a:pt x="75009" y="10259"/>
                  </a:lnTo>
                  <a:lnTo>
                    <a:pt x="37147" y="37306"/>
                  </a:lnTo>
                  <a:lnTo>
                    <a:pt x="10239" y="75545"/>
                  </a:lnTo>
                  <a:lnTo>
                    <a:pt x="0" y="119379"/>
                  </a:lnTo>
                  <a:lnTo>
                    <a:pt x="0" y="1634489"/>
                  </a:lnTo>
                  <a:lnTo>
                    <a:pt x="10239" y="1677590"/>
                  </a:lnTo>
                  <a:lnTo>
                    <a:pt x="37147" y="1715452"/>
                  </a:lnTo>
                  <a:lnTo>
                    <a:pt x="75009" y="1742360"/>
                  </a:lnTo>
                  <a:lnTo>
                    <a:pt x="118110" y="1752600"/>
                  </a:lnTo>
                  <a:lnTo>
                    <a:pt x="3779520" y="1752600"/>
                  </a:lnTo>
                  <a:lnTo>
                    <a:pt x="3823354" y="1742360"/>
                  </a:lnTo>
                  <a:lnTo>
                    <a:pt x="3861593" y="1715452"/>
                  </a:lnTo>
                  <a:lnTo>
                    <a:pt x="3888640" y="1677590"/>
                  </a:lnTo>
                  <a:lnTo>
                    <a:pt x="3898900" y="1634489"/>
                  </a:lnTo>
                  <a:lnTo>
                    <a:pt x="3898900" y="119379"/>
                  </a:lnTo>
                  <a:lnTo>
                    <a:pt x="3888640" y="75545"/>
                  </a:lnTo>
                  <a:lnTo>
                    <a:pt x="3861593" y="37306"/>
                  </a:lnTo>
                  <a:lnTo>
                    <a:pt x="3823354" y="10259"/>
                  </a:lnTo>
                  <a:lnTo>
                    <a:pt x="3779520" y="0"/>
                  </a:lnTo>
                  <a:lnTo>
                    <a:pt x="118110" y="0"/>
                  </a:lnTo>
                  <a:close/>
                </a:path>
                <a:path w="3898900" h="1752600" extrusionOk="0">
                  <a:moveTo>
                    <a:pt x="0" y="0"/>
                  </a:moveTo>
                  <a:lnTo>
                    <a:pt x="0" y="0"/>
                  </a:lnTo>
                </a:path>
                <a:path w="3898900" h="1752600" extrusionOk="0">
                  <a:moveTo>
                    <a:pt x="3898900" y="1752600"/>
                  </a:moveTo>
                  <a:lnTo>
                    <a:pt x="3898900" y="1752600"/>
                  </a:lnTo>
                </a:path>
              </a:pathLst>
            </a:custGeom>
            <a:noFill/>
            <a:ln w="9525" cap="flat" cmpd="sng">
              <a:solidFill>
                <a:srgbClr val="9999F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7" name="Google Shape;1367;p74"/>
            <p:cNvSpPr/>
            <p:nvPr/>
          </p:nvSpPr>
          <p:spPr>
            <a:xfrm>
              <a:off x="4813300" y="2171699"/>
              <a:ext cx="3911600" cy="1766570"/>
            </a:xfrm>
            <a:custGeom>
              <a:avLst/>
              <a:gdLst/>
              <a:ahLst/>
              <a:cxnLst/>
              <a:rect l="l" t="t" r="r" b="b"/>
              <a:pathLst>
                <a:path w="3911600" h="1766570" extrusionOk="0">
                  <a:moveTo>
                    <a:pt x="3911600" y="63500"/>
                  </a:moveTo>
                  <a:lnTo>
                    <a:pt x="3906139" y="40195"/>
                  </a:lnTo>
                  <a:lnTo>
                    <a:pt x="3891750" y="19850"/>
                  </a:lnTo>
                  <a:lnTo>
                    <a:pt x="3871404" y="5461"/>
                  </a:lnTo>
                  <a:lnTo>
                    <a:pt x="3848100" y="0"/>
                  </a:lnTo>
                  <a:lnTo>
                    <a:pt x="63500" y="0"/>
                  </a:lnTo>
                  <a:lnTo>
                    <a:pt x="40182" y="5461"/>
                  </a:lnTo>
                  <a:lnTo>
                    <a:pt x="19837" y="19850"/>
                  </a:lnTo>
                  <a:lnTo>
                    <a:pt x="5448" y="40195"/>
                  </a:lnTo>
                  <a:lnTo>
                    <a:pt x="0" y="63500"/>
                  </a:lnTo>
                  <a:lnTo>
                    <a:pt x="0" y="304800"/>
                  </a:lnTo>
                  <a:lnTo>
                    <a:pt x="1778" y="312420"/>
                  </a:lnTo>
                  <a:lnTo>
                    <a:pt x="0" y="320040"/>
                  </a:lnTo>
                  <a:lnTo>
                    <a:pt x="0" y="1699260"/>
                  </a:lnTo>
                  <a:lnTo>
                    <a:pt x="5664" y="1723707"/>
                  </a:lnTo>
                  <a:lnTo>
                    <a:pt x="20637" y="1745297"/>
                  </a:lnTo>
                  <a:lnTo>
                    <a:pt x="41783" y="1760702"/>
                  </a:lnTo>
                  <a:lnTo>
                    <a:pt x="66040" y="1766570"/>
                  </a:lnTo>
                  <a:lnTo>
                    <a:pt x="911860" y="1766570"/>
                  </a:lnTo>
                  <a:lnTo>
                    <a:pt x="936104" y="1760702"/>
                  </a:lnTo>
                  <a:lnTo>
                    <a:pt x="947229" y="1752600"/>
                  </a:lnTo>
                  <a:lnTo>
                    <a:pt x="1003300" y="1752600"/>
                  </a:lnTo>
                  <a:lnTo>
                    <a:pt x="1003300" y="368300"/>
                  </a:lnTo>
                  <a:lnTo>
                    <a:pt x="3848100" y="368300"/>
                  </a:lnTo>
                  <a:lnTo>
                    <a:pt x="3898900" y="368300"/>
                  </a:lnTo>
                  <a:lnTo>
                    <a:pt x="3898900" y="338353"/>
                  </a:lnTo>
                  <a:lnTo>
                    <a:pt x="3906139" y="328117"/>
                  </a:lnTo>
                  <a:lnTo>
                    <a:pt x="3911600" y="304800"/>
                  </a:lnTo>
                  <a:lnTo>
                    <a:pt x="3911600" y="63500"/>
                  </a:lnTo>
                  <a:close/>
                </a:path>
              </a:pathLst>
            </a:custGeom>
            <a:solidFill>
              <a:srgbClr val="9999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aphicFrame>
        <p:nvGraphicFramePr>
          <p:cNvPr id="1368" name="Google Shape;1368;p74"/>
          <p:cNvGraphicFramePr/>
          <p:nvPr>
            <p:extLst>
              <p:ext uri="{D42A27DB-BD31-4B8C-83A1-F6EECF244321}">
                <p14:modId xmlns:p14="http://schemas.microsoft.com/office/powerpoint/2010/main" val="3388993061"/>
              </p:ext>
            </p:extLst>
          </p:nvPr>
        </p:nvGraphicFramePr>
        <p:xfrm>
          <a:off x="8102599" y="1668708"/>
          <a:ext cx="3911600" cy="1824732"/>
        </p:xfrm>
        <a:graphic>
          <a:graphicData uri="http://schemas.openxmlformats.org/drawingml/2006/table">
            <a:tbl>
              <a:tblPr firstRow="1" bandRow="1">
                <a:noFill/>
                <a:tableStyleId>{D65597A3-1E20-4C61-9DAA-85E0FB58CD86}</a:tableStyleId>
              </a:tblPr>
              <a:tblGrid>
                <a:gridCol w="12827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638300">
                  <a:extLst>
                    <a:ext uri="{9D8B030D-6E8A-4147-A177-3AD203B41FA5}">
                      <a16:colId xmlns:a16="http://schemas.microsoft.com/office/drawing/2014/main" val="20002"/>
                    </a:ext>
                  </a:extLst>
                </a:gridCol>
              </a:tblGrid>
              <a:tr h="368300">
                <a:tc>
                  <a:txBody>
                    <a:bodyPr/>
                    <a:lstStyle/>
                    <a:p>
                      <a:pPr marL="143510" marR="0" lvl="0" indent="0" algn="l" rtl="0">
                        <a:lnSpc>
                          <a:spcPct val="100000"/>
                        </a:lnSpc>
                        <a:spcBef>
                          <a:spcPts val="0"/>
                        </a:spcBef>
                        <a:spcAft>
                          <a:spcPts val="0"/>
                        </a:spcAft>
                        <a:buNone/>
                      </a:pPr>
                      <a:r>
                        <a:rPr lang="fr-FR" sz="1800">
                          <a:latin typeface="Arial"/>
                          <a:ea typeface="Arial"/>
                          <a:cs typeface="Arial"/>
                          <a:sym typeface="Arial"/>
                        </a:rPr>
                        <a:t>Matière</a:t>
                      </a:r>
                      <a:endParaRPr sz="1800">
                        <a:latin typeface="Arial"/>
                        <a:ea typeface="Arial"/>
                        <a:cs typeface="Arial"/>
                        <a:sym typeface="Arial"/>
                      </a:endParaRPr>
                    </a:p>
                  </a:txBody>
                  <a:tcPr marL="0" marR="0" marT="78750" marB="0">
                    <a:lnR w="9525" cap="flat" cmpd="sng">
                      <a:solidFill>
                        <a:srgbClr val="CCCCFF"/>
                      </a:solidFill>
                      <a:prstDash val="solid"/>
                      <a:round/>
                      <a:headEnd type="none" w="sm" len="sm"/>
                      <a:tailEnd type="none" w="sm" len="sm"/>
                    </a:lnR>
                    <a:lnB w="9525" cap="flat" cmpd="sng">
                      <a:solidFill>
                        <a:srgbClr val="CCCCFF"/>
                      </a:solidFill>
                      <a:prstDash val="solid"/>
                      <a:round/>
                      <a:headEnd type="none" w="sm" len="sm"/>
                      <a:tailEnd type="none" w="sm" len="sm"/>
                    </a:lnB>
                  </a:tcPr>
                </a:tc>
                <a:tc>
                  <a:txBody>
                    <a:bodyPr/>
                    <a:lstStyle/>
                    <a:p>
                      <a:pPr marL="0" marR="9525" lvl="0" indent="0" algn="ctr" rtl="0">
                        <a:lnSpc>
                          <a:spcPct val="100000"/>
                        </a:lnSpc>
                        <a:spcBef>
                          <a:spcPts val="0"/>
                        </a:spcBef>
                        <a:spcAft>
                          <a:spcPts val="0"/>
                        </a:spcAft>
                        <a:buNone/>
                      </a:pPr>
                      <a:r>
                        <a:rPr lang="fr-FR" sz="1800">
                          <a:latin typeface="Arial"/>
                          <a:ea typeface="Arial"/>
                          <a:cs typeface="Arial"/>
                          <a:sym typeface="Arial"/>
                        </a:rPr>
                        <a:t>Recyclé</a:t>
                      </a:r>
                      <a:endParaRPr sz="1800">
                        <a:latin typeface="Arial"/>
                        <a:ea typeface="Arial"/>
                        <a:cs typeface="Arial"/>
                        <a:sym typeface="Arial"/>
                      </a:endParaRPr>
                    </a:p>
                  </a:txBody>
                  <a:tcPr marL="0" marR="0" marT="78750" marB="0">
                    <a:lnL w="9525" cap="flat" cmpd="sng">
                      <a:solidFill>
                        <a:srgbClr val="CCCCFF"/>
                      </a:solidFill>
                      <a:prstDash val="solid"/>
                      <a:round/>
                      <a:headEnd type="none" w="sm" len="sm"/>
                      <a:tailEnd type="none" w="sm" len="sm"/>
                    </a:lnL>
                    <a:lnR w="9525" cap="flat" cmpd="sng">
                      <a:solidFill>
                        <a:srgbClr val="CCCCFF"/>
                      </a:solidFill>
                      <a:prstDash val="solid"/>
                      <a:round/>
                      <a:headEnd type="none" w="sm" len="sm"/>
                      <a:tailEnd type="none" w="sm" len="sm"/>
                    </a:lnR>
                  </a:tcPr>
                </a:tc>
                <a:tc>
                  <a:txBody>
                    <a:bodyPr/>
                    <a:lstStyle/>
                    <a:p>
                      <a:pPr marL="0" marR="48260" lvl="0" indent="0" algn="ctr" rtl="0">
                        <a:lnSpc>
                          <a:spcPct val="100000"/>
                        </a:lnSpc>
                        <a:spcBef>
                          <a:spcPts val="0"/>
                        </a:spcBef>
                        <a:spcAft>
                          <a:spcPts val="0"/>
                        </a:spcAft>
                        <a:buNone/>
                      </a:pPr>
                      <a:r>
                        <a:rPr lang="fr-FR" sz="1800">
                          <a:latin typeface="Arial"/>
                          <a:ea typeface="Arial"/>
                          <a:cs typeface="Arial"/>
                          <a:sym typeface="Arial"/>
                        </a:rPr>
                        <a:t>Non Recyclé</a:t>
                      </a:r>
                      <a:endParaRPr sz="1800">
                        <a:latin typeface="Arial"/>
                        <a:ea typeface="Arial"/>
                        <a:cs typeface="Arial"/>
                        <a:sym typeface="Arial"/>
                      </a:endParaRPr>
                    </a:p>
                  </a:txBody>
                  <a:tcPr marL="0" marR="0" marT="78750" marB="0">
                    <a:lnL w="9525" cap="flat" cmpd="sng">
                      <a:solidFill>
                        <a:srgbClr val="CCCCFF"/>
                      </a:solidFill>
                      <a:prstDash val="solid"/>
                      <a:round/>
                      <a:headEnd type="none" w="sm" len="sm"/>
                      <a:tailEnd type="none" w="sm" len="sm"/>
                    </a:lnL>
                  </a:tcPr>
                </a:tc>
                <a:extLst>
                  <a:ext uri="{0D108BD9-81ED-4DB2-BD59-A6C34878D82A}">
                    <a16:rowId xmlns:a16="http://schemas.microsoft.com/office/drawing/2014/main" val="10000"/>
                  </a:ext>
                </a:extLst>
              </a:tr>
              <a:tr h="261800">
                <a:tc>
                  <a:txBody>
                    <a:bodyPr/>
                    <a:lstStyle/>
                    <a:p>
                      <a:pPr marL="143510" marR="0" lvl="0" indent="0" algn="l" rtl="0">
                        <a:lnSpc>
                          <a:spcPct val="100000"/>
                        </a:lnSpc>
                        <a:spcBef>
                          <a:spcPts val="0"/>
                        </a:spcBef>
                        <a:spcAft>
                          <a:spcPts val="0"/>
                        </a:spcAft>
                        <a:buNone/>
                      </a:pPr>
                      <a:r>
                        <a:rPr lang="fr-FR" sz="1800">
                          <a:latin typeface="Arial"/>
                          <a:ea typeface="Arial"/>
                          <a:cs typeface="Arial"/>
                          <a:sym typeface="Arial"/>
                        </a:rPr>
                        <a:t>Papier</a:t>
                      </a:r>
                      <a:endParaRPr sz="1800">
                        <a:latin typeface="Arial"/>
                        <a:ea typeface="Arial"/>
                        <a:cs typeface="Arial"/>
                        <a:sym typeface="Arial"/>
                      </a:endParaRPr>
                    </a:p>
                  </a:txBody>
                  <a:tcPr marL="0" marR="0" marT="0" marB="0">
                    <a:lnT w="9525" cap="flat" cmpd="sng">
                      <a:solidFill>
                        <a:srgbClr val="CCCCFF"/>
                      </a:solidFill>
                      <a:prstDash val="solid"/>
                      <a:round/>
                      <a:headEnd type="none" w="sm" len="sm"/>
                      <a:tailEnd type="none" w="sm" len="sm"/>
                    </a:lnT>
                    <a:lnB w="9525" cap="flat" cmpd="sng">
                      <a:solidFill>
                        <a:srgbClr val="CCCCFF"/>
                      </a:solidFill>
                      <a:prstDash val="solid"/>
                      <a:round/>
                      <a:headEnd type="none" w="sm" len="sm"/>
                      <a:tailEnd type="none" w="sm" len="sm"/>
                    </a:lnB>
                  </a:tcPr>
                </a:tc>
                <a:tc>
                  <a:txBody>
                    <a:bodyPr/>
                    <a:lstStyle/>
                    <a:p>
                      <a:pPr marL="0" marR="9525" lvl="0" indent="0" algn="ctr" rtl="0">
                        <a:lnSpc>
                          <a:spcPct val="100000"/>
                        </a:lnSpc>
                        <a:spcBef>
                          <a:spcPts val="0"/>
                        </a:spcBef>
                        <a:spcAft>
                          <a:spcPts val="0"/>
                        </a:spcAft>
                        <a:buNone/>
                      </a:pPr>
                      <a:r>
                        <a:rPr lang="fr-FR" sz="1800">
                          <a:latin typeface="Arial"/>
                          <a:ea typeface="Arial"/>
                          <a:cs typeface="Arial"/>
                          <a:sym typeface="Arial"/>
                        </a:rPr>
                        <a:t>34.9</a:t>
                      </a:r>
                      <a:endParaRPr sz="1800">
                        <a:latin typeface="Arial"/>
                        <a:ea typeface="Arial"/>
                        <a:cs typeface="Arial"/>
                        <a:sym typeface="Arial"/>
                      </a:endParaRPr>
                    </a:p>
                  </a:txBody>
                  <a:tcPr marL="0" marR="0" marT="0" marB="0">
                    <a:lnR w="9525" cap="flat" cmpd="sng">
                      <a:solidFill>
                        <a:srgbClr val="9999FF"/>
                      </a:solidFill>
                      <a:prstDash val="solid"/>
                      <a:round/>
                      <a:headEnd type="none" w="sm" len="sm"/>
                      <a:tailEnd type="none" w="sm" len="sm"/>
                    </a:lnR>
                    <a:lnB w="9525" cap="flat" cmpd="sng">
                      <a:solidFill>
                        <a:srgbClr val="9999FF"/>
                      </a:solidFill>
                      <a:prstDash val="solid"/>
                      <a:round/>
                      <a:headEnd type="none" w="sm" len="sm"/>
                      <a:tailEnd type="none" w="sm" len="sm"/>
                    </a:lnB>
                  </a:tcPr>
                </a:tc>
                <a:tc>
                  <a:txBody>
                    <a:bodyPr/>
                    <a:lstStyle/>
                    <a:p>
                      <a:pPr marL="0" marR="48260" lvl="0" indent="0" algn="ctr" rtl="0">
                        <a:lnSpc>
                          <a:spcPct val="100000"/>
                        </a:lnSpc>
                        <a:spcBef>
                          <a:spcPts val="0"/>
                        </a:spcBef>
                        <a:spcAft>
                          <a:spcPts val="0"/>
                        </a:spcAft>
                        <a:buNone/>
                      </a:pPr>
                      <a:r>
                        <a:rPr lang="fr-FR" sz="1800">
                          <a:latin typeface="Arial"/>
                          <a:ea typeface="Arial"/>
                          <a:cs typeface="Arial"/>
                          <a:sym typeface="Arial"/>
                        </a:rPr>
                        <a:t>48.9</a:t>
                      </a:r>
                      <a:endParaRPr sz="1800">
                        <a:latin typeface="Arial"/>
                        <a:ea typeface="Arial"/>
                        <a:cs typeface="Arial"/>
                        <a:sym typeface="Arial"/>
                      </a:endParaRPr>
                    </a:p>
                  </a:txBody>
                  <a:tcPr marL="0" marR="0" marT="0" marB="0">
                    <a:lnL w="9525" cap="flat" cmpd="sng">
                      <a:solidFill>
                        <a:srgbClr val="9999FF"/>
                      </a:solidFill>
                      <a:prstDash val="solid"/>
                      <a:round/>
                      <a:headEnd type="none" w="sm" len="sm"/>
                      <a:tailEnd type="none" w="sm" len="sm"/>
                    </a:lnL>
                    <a:lnB w="9525" cap="flat" cmpd="sng">
                      <a:solidFill>
                        <a:srgbClr val="9999FF"/>
                      </a:solidFill>
                      <a:prstDash val="solid"/>
                      <a:round/>
                      <a:headEnd type="none" w="sm" len="sm"/>
                      <a:tailEnd type="none" w="sm" len="sm"/>
                    </a:lnB>
                  </a:tcPr>
                </a:tc>
                <a:extLst>
                  <a:ext uri="{0D108BD9-81ED-4DB2-BD59-A6C34878D82A}">
                    <a16:rowId xmlns:a16="http://schemas.microsoft.com/office/drawing/2014/main" val="10001"/>
                  </a:ext>
                </a:extLst>
              </a:tr>
              <a:tr h="274325">
                <a:tc>
                  <a:txBody>
                    <a:bodyPr/>
                    <a:lstStyle/>
                    <a:p>
                      <a:pPr marL="143510" marR="0" lvl="0" indent="0" algn="l" rtl="0">
                        <a:lnSpc>
                          <a:spcPct val="114444"/>
                        </a:lnSpc>
                        <a:spcBef>
                          <a:spcPts val="0"/>
                        </a:spcBef>
                        <a:spcAft>
                          <a:spcPts val="0"/>
                        </a:spcAft>
                        <a:buNone/>
                      </a:pPr>
                      <a:r>
                        <a:rPr lang="fr-FR" sz="1800">
                          <a:latin typeface="Arial"/>
                          <a:ea typeface="Arial"/>
                          <a:cs typeface="Arial"/>
                          <a:sym typeface="Arial"/>
                        </a:rPr>
                        <a:t>Métal</a:t>
                      </a:r>
                      <a:endParaRPr sz="1800">
                        <a:latin typeface="Arial"/>
                        <a:ea typeface="Arial"/>
                        <a:cs typeface="Arial"/>
                        <a:sym typeface="Arial"/>
                      </a:endParaRPr>
                    </a:p>
                  </a:txBody>
                  <a:tcPr marL="0" marR="0" marT="17775" marB="0">
                    <a:lnT w="9525" cap="flat" cmpd="sng">
                      <a:solidFill>
                        <a:srgbClr val="CCCCFF"/>
                      </a:solidFill>
                      <a:prstDash val="solid"/>
                      <a:round/>
                      <a:headEnd type="none" w="sm" len="sm"/>
                      <a:tailEnd type="none" w="sm" len="sm"/>
                    </a:lnT>
                    <a:lnB w="9525" cap="flat" cmpd="sng">
                      <a:solidFill>
                        <a:srgbClr val="CCCCFF"/>
                      </a:solidFill>
                      <a:prstDash val="solid"/>
                      <a:round/>
                      <a:headEnd type="none" w="sm" len="sm"/>
                      <a:tailEnd type="none" w="sm" len="sm"/>
                    </a:lnB>
                  </a:tcPr>
                </a:tc>
                <a:tc>
                  <a:txBody>
                    <a:bodyPr/>
                    <a:lstStyle/>
                    <a:p>
                      <a:pPr marL="0" marR="9525" lvl="0" indent="0" algn="ctr" rtl="0">
                        <a:lnSpc>
                          <a:spcPct val="114444"/>
                        </a:lnSpc>
                        <a:spcBef>
                          <a:spcPts val="0"/>
                        </a:spcBef>
                        <a:spcAft>
                          <a:spcPts val="0"/>
                        </a:spcAft>
                        <a:buNone/>
                      </a:pPr>
                      <a:r>
                        <a:rPr lang="fr-FR" sz="1800">
                          <a:latin typeface="Arial"/>
                          <a:ea typeface="Arial"/>
                          <a:cs typeface="Arial"/>
                          <a:sym typeface="Arial"/>
                        </a:rPr>
                        <a:t>6.5</a:t>
                      </a:r>
                      <a:endParaRPr sz="1800">
                        <a:latin typeface="Arial"/>
                        <a:ea typeface="Arial"/>
                        <a:cs typeface="Arial"/>
                        <a:sym typeface="Arial"/>
                      </a:endParaRPr>
                    </a:p>
                  </a:txBody>
                  <a:tcPr marL="0" marR="0" marT="17775" marB="0">
                    <a:lnR w="9525" cap="flat" cmpd="sng">
                      <a:solidFill>
                        <a:srgbClr val="9999FF"/>
                      </a:solidFill>
                      <a:prstDash val="solid"/>
                      <a:round/>
                      <a:headEnd type="none" w="sm" len="sm"/>
                      <a:tailEnd type="none" w="sm" len="sm"/>
                    </a:lnR>
                    <a:lnT w="9525" cap="flat" cmpd="sng">
                      <a:solidFill>
                        <a:srgbClr val="9999FF"/>
                      </a:solidFill>
                      <a:prstDash val="solid"/>
                      <a:round/>
                      <a:headEnd type="none" w="sm" len="sm"/>
                      <a:tailEnd type="none" w="sm" len="sm"/>
                    </a:lnT>
                    <a:lnB w="9525" cap="flat" cmpd="sng">
                      <a:solidFill>
                        <a:srgbClr val="9999FF"/>
                      </a:solidFill>
                      <a:prstDash val="solid"/>
                      <a:round/>
                      <a:headEnd type="none" w="sm" len="sm"/>
                      <a:tailEnd type="none" w="sm" len="sm"/>
                    </a:lnB>
                  </a:tcPr>
                </a:tc>
                <a:tc>
                  <a:txBody>
                    <a:bodyPr/>
                    <a:lstStyle/>
                    <a:p>
                      <a:pPr marL="0" marR="48260" lvl="0" indent="0" algn="ctr" rtl="0">
                        <a:lnSpc>
                          <a:spcPct val="114444"/>
                        </a:lnSpc>
                        <a:spcBef>
                          <a:spcPts val="0"/>
                        </a:spcBef>
                        <a:spcAft>
                          <a:spcPts val="0"/>
                        </a:spcAft>
                        <a:buNone/>
                      </a:pPr>
                      <a:r>
                        <a:rPr lang="fr-FR" sz="1800">
                          <a:latin typeface="Arial"/>
                          <a:ea typeface="Arial"/>
                          <a:cs typeface="Arial"/>
                          <a:sym typeface="Arial"/>
                        </a:rPr>
                        <a:t>10.1</a:t>
                      </a:r>
                      <a:endParaRPr sz="1800">
                        <a:latin typeface="Arial"/>
                        <a:ea typeface="Arial"/>
                        <a:cs typeface="Arial"/>
                        <a:sym typeface="Arial"/>
                      </a:endParaRPr>
                    </a:p>
                  </a:txBody>
                  <a:tcPr marL="0" marR="0" marT="17775" marB="0">
                    <a:lnL w="9525" cap="flat" cmpd="sng">
                      <a:solidFill>
                        <a:srgbClr val="9999FF"/>
                      </a:solidFill>
                      <a:prstDash val="solid"/>
                      <a:round/>
                      <a:headEnd type="none" w="sm" len="sm"/>
                      <a:tailEnd type="none" w="sm" len="sm"/>
                    </a:lnL>
                    <a:lnT w="9525" cap="flat" cmpd="sng">
                      <a:solidFill>
                        <a:srgbClr val="9999FF"/>
                      </a:solidFill>
                      <a:prstDash val="solid"/>
                      <a:round/>
                      <a:headEnd type="none" w="sm" len="sm"/>
                      <a:tailEnd type="none" w="sm" len="sm"/>
                    </a:lnT>
                    <a:lnB w="9525" cap="flat" cmpd="sng">
                      <a:solidFill>
                        <a:srgbClr val="9999FF"/>
                      </a:solidFill>
                      <a:prstDash val="solid"/>
                      <a:round/>
                      <a:headEnd type="none" w="sm" len="sm"/>
                      <a:tailEnd type="none" w="sm" len="sm"/>
                    </a:lnB>
                  </a:tcPr>
                </a:tc>
                <a:extLst>
                  <a:ext uri="{0D108BD9-81ED-4DB2-BD59-A6C34878D82A}">
                    <a16:rowId xmlns:a16="http://schemas.microsoft.com/office/drawing/2014/main" val="10002"/>
                  </a:ext>
                </a:extLst>
              </a:tr>
              <a:tr h="276675">
                <a:tc>
                  <a:txBody>
                    <a:bodyPr/>
                    <a:lstStyle/>
                    <a:p>
                      <a:pPr marL="143510" marR="0" lvl="0" indent="0" algn="l" rtl="0">
                        <a:lnSpc>
                          <a:spcPct val="116666"/>
                        </a:lnSpc>
                        <a:spcBef>
                          <a:spcPts val="0"/>
                        </a:spcBef>
                        <a:spcAft>
                          <a:spcPts val="0"/>
                        </a:spcAft>
                        <a:buNone/>
                      </a:pPr>
                      <a:r>
                        <a:rPr lang="fr-FR" sz="1800" dirty="0">
                          <a:latin typeface="Arial"/>
                          <a:ea typeface="Arial"/>
                          <a:cs typeface="Arial"/>
                          <a:sym typeface="Arial"/>
                        </a:rPr>
                        <a:t>Verre</a:t>
                      </a:r>
                      <a:endParaRPr sz="1800" dirty="0">
                        <a:latin typeface="Arial"/>
                        <a:ea typeface="Arial"/>
                        <a:cs typeface="Arial"/>
                        <a:sym typeface="Arial"/>
                      </a:endParaRPr>
                    </a:p>
                  </a:txBody>
                  <a:tcPr marL="0" marR="0" marT="0" marB="0">
                    <a:lnT w="9525" cap="flat" cmpd="sng">
                      <a:solidFill>
                        <a:srgbClr val="CCCCFF"/>
                      </a:solidFill>
                      <a:prstDash val="solid"/>
                      <a:round/>
                      <a:headEnd type="none" w="sm" len="sm"/>
                      <a:tailEnd type="none" w="sm" len="sm"/>
                    </a:lnT>
                    <a:lnB w="9525" cap="flat" cmpd="sng">
                      <a:solidFill>
                        <a:srgbClr val="CCCCFF"/>
                      </a:solidFill>
                      <a:prstDash val="solid"/>
                      <a:round/>
                      <a:headEnd type="none" w="sm" len="sm"/>
                      <a:tailEnd type="none" w="sm" len="sm"/>
                    </a:lnB>
                  </a:tcPr>
                </a:tc>
                <a:tc>
                  <a:txBody>
                    <a:bodyPr/>
                    <a:lstStyle/>
                    <a:p>
                      <a:pPr marL="0" marR="9525" lvl="0" indent="0" algn="ctr" rtl="0">
                        <a:lnSpc>
                          <a:spcPct val="116666"/>
                        </a:lnSpc>
                        <a:spcBef>
                          <a:spcPts val="0"/>
                        </a:spcBef>
                        <a:spcAft>
                          <a:spcPts val="0"/>
                        </a:spcAft>
                        <a:buNone/>
                      </a:pPr>
                      <a:r>
                        <a:rPr lang="fr-FR" sz="1800">
                          <a:latin typeface="Arial"/>
                          <a:ea typeface="Arial"/>
                          <a:cs typeface="Arial"/>
                          <a:sym typeface="Arial"/>
                        </a:rPr>
                        <a:t>2.9</a:t>
                      </a:r>
                      <a:endParaRPr sz="1800">
                        <a:latin typeface="Arial"/>
                        <a:ea typeface="Arial"/>
                        <a:cs typeface="Arial"/>
                        <a:sym typeface="Arial"/>
                      </a:endParaRPr>
                    </a:p>
                  </a:txBody>
                  <a:tcPr marL="0" marR="0" marT="0" marB="0">
                    <a:lnR w="9525" cap="flat" cmpd="sng">
                      <a:solidFill>
                        <a:srgbClr val="9999FF"/>
                      </a:solidFill>
                      <a:prstDash val="solid"/>
                      <a:round/>
                      <a:headEnd type="none" w="sm" len="sm"/>
                      <a:tailEnd type="none" w="sm" len="sm"/>
                    </a:lnR>
                    <a:lnT w="9525" cap="flat" cmpd="sng">
                      <a:solidFill>
                        <a:srgbClr val="9999FF"/>
                      </a:solidFill>
                      <a:prstDash val="solid"/>
                      <a:round/>
                      <a:headEnd type="none" w="sm" len="sm"/>
                      <a:tailEnd type="none" w="sm" len="sm"/>
                    </a:lnT>
                    <a:lnB w="9525" cap="flat" cmpd="sng">
                      <a:solidFill>
                        <a:srgbClr val="9999FF"/>
                      </a:solidFill>
                      <a:prstDash val="solid"/>
                      <a:round/>
                      <a:headEnd type="none" w="sm" len="sm"/>
                      <a:tailEnd type="none" w="sm" len="sm"/>
                    </a:lnB>
                  </a:tcPr>
                </a:tc>
                <a:tc>
                  <a:txBody>
                    <a:bodyPr/>
                    <a:lstStyle/>
                    <a:p>
                      <a:pPr marL="0" marR="47625" lvl="0" indent="0" algn="ctr" rtl="0">
                        <a:lnSpc>
                          <a:spcPct val="116666"/>
                        </a:lnSpc>
                        <a:spcBef>
                          <a:spcPts val="0"/>
                        </a:spcBef>
                        <a:spcAft>
                          <a:spcPts val="0"/>
                        </a:spcAft>
                        <a:buNone/>
                      </a:pPr>
                      <a:r>
                        <a:rPr lang="fr-FR" sz="1800">
                          <a:latin typeface="Arial"/>
                          <a:ea typeface="Arial"/>
                          <a:cs typeface="Arial"/>
                          <a:sym typeface="Arial"/>
                        </a:rPr>
                        <a:t>9.1</a:t>
                      </a:r>
                      <a:endParaRPr sz="1800">
                        <a:latin typeface="Arial"/>
                        <a:ea typeface="Arial"/>
                        <a:cs typeface="Arial"/>
                        <a:sym typeface="Arial"/>
                      </a:endParaRPr>
                    </a:p>
                  </a:txBody>
                  <a:tcPr marL="0" marR="0" marT="0" marB="0">
                    <a:lnL w="9525" cap="flat" cmpd="sng">
                      <a:solidFill>
                        <a:srgbClr val="9999FF"/>
                      </a:solidFill>
                      <a:prstDash val="solid"/>
                      <a:round/>
                      <a:headEnd type="none" w="sm" len="sm"/>
                      <a:tailEnd type="none" w="sm" len="sm"/>
                    </a:lnL>
                    <a:lnT w="9525" cap="flat" cmpd="sng">
                      <a:solidFill>
                        <a:srgbClr val="9999FF"/>
                      </a:solidFill>
                      <a:prstDash val="solid"/>
                      <a:round/>
                      <a:headEnd type="none" w="sm" len="sm"/>
                      <a:tailEnd type="none" w="sm" len="sm"/>
                    </a:lnT>
                    <a:lnB w="9525" cap="flat" cmpd="sng">
                      <a:solidFill>
                        <a:srgbClr val="9999FF"/>
                      </a:solidFill>
                      <a:prstDash val="solid"/>
                      <a:round/>
                      <a:headEnd type="none" w="sm" len="sm"/>
                      <a:tailEnd type="none" w="sm" len="sm"/>
                    </a:lnB>
                  </a:tcPr>
                </a:tc>
                <a:extLst>
                  <a:ext uri="{0D108BD9-81ED-4DB2-BD59-A6C34878D82A}">
                    <a16:rowId xmlns:a16="http://schemas.microsoft.com/office/drawing/2014/main" val="10003"/>
                  </a:ext>
                </a:extLst>
              </a:tr>
              <a:tr h="279400">
                <a:tc>
                  <a:txBody>
                    <a:bodyPr/>
                    <a:lstStyle/>
                    <a:p>
                      <a:pPr marL="143510" marR="0" lvl="0" indent="0" algn="l" rtl="0">
                        <a:lnSpc>
                          <a:spcPct val="116666"/>
                        </a:lnSpc>
                        <a:spcBef>
                          <a:spcPts val="0"/>
                        </a:spcBef>
                        <a:spcAft>
                          <a:spcPts val="0"/>
                        </a:spcAft>
                        <a:buNone/>
                      </a:pPr>
                      <a:r>
                        <a:rPr lang="fr-FR" sz="1800">
                          <a:latin typeface="Arial"/>
                          <a:ea typeface="Arial"/>
                          <a:cs typeface="Arial"/>
                          <a:sym typeface="Arial"/>
                        </a:rPr>
                        <a:t>Plastique</a:t>
                      </a:r>
                      <a:endParaRPr sz="1800">
                        <a:latin typeface="Arial"/>
                        <a:ea typeface="Arial"/>
                        <a:cs typeface="Arial"/>
                        <a:sym typeface="Arial"/>
                      </a:endParaRPr>
                    </a:p>
                  </a:txBody>
                  <a:tcPr marL="0" marR="0" marT="0" marB="0">
                    <a:lnT w="9525" cap="flat" cmpd="sng">
                      <a:solidFill>
                        <a:srgbClr val="CCCCFF"/>
                      </a:solidFill>
                      <a:prstDash val="solid"/>
                      <a:round/>
                      <a:headEnd type="none" w="sm" len="sm"/>
                      <a:tailEnd type="none" w="sm" len="sm"/>
                    </a:lnT>
                    <a:lnB w="9525" cap="flat" cmpd="sng">
                      <a:solidFill>
                        <a:srgbClr val="CCCCFF"/>
                      </a:solidFill>
                      <a:prstDash val="solid"/>
                      <a:round/>
                      <a:headEnd type="none" w="sm" len="sm"/>
                      <a:tailEnd type="none" w="sm" len="sm"/>
                    </a:lnB>
                  </a:tcPr>
                </a:tc>
                <a:tc>
                  <a:txBody>
                    <a:bodyPr/>
                    <a:lstStyle/>
                    <a:p>
                      <a:pPr marL="0" marR="9525" lvl="0" indent="0" algn="ctr" rtl="0">
                        <a:lnSpc>
                          <a:spcPct val="116666"/>
                        </a:lnSpc>
                        <a:spcBef>
                          <a:spcPts val="0"/>
                        </a:spcBef>
                        <a:spcAft>
                          <a:spcPts val="0"/>
                        </a:spcAft>
                        <a:buNone/>
                      </a:pPr>
                      <a:r>
                        <a:rPr lang="fr-FR" sz="1800" dirty="0">
                          <a:latin typeface="Arial"/>
                          <a:ea typeface="Arial"/>
                          <a:cs typeface="Arial"/>
                          <a:sym typeface="Arial"/>
                        </a:rPr>
                        <a:t>1.1</a:t>
                      </a:r>
                      <a:endParaRPr sz="1800" dirty="0">
                        <a:latin typeface="Arial"/>
                        <a:ea typeface="Arial"/>
                        <a:cs typeface="Arial"/>
                        <a:sym typeface="Arial"/>
                      </a:endParaRPr>
                    </a:p>
                  </a:txBody>
                  <a:tcPr marL="0" marR="0" marT="0" marB="0">
                    <a:lnR w="9525" cap="flat" cmpd="sng">
                      <a:solidFill>
                        <a:srgbClr val="9999FF"/>
                      </a:solidFill>
                      <a:prstDash val="solid"/>
                      <a:round/>
                      <a:headEnd type="none" w="sm" len="sm"/>
                      <a:tailEnd type="none" w="sm" len="sm"/>
                    </a:lnR>
                    <a:lnT w="9525" cap="flat" cmpd="sng">
                      <a:solidFill>
                        <a:srgbClr val="9999FF"/>
                      </a:solidFill>
                      <a:prstDash val="solid"/>
                      <a:round/>
                      <a:headEnd type="none" w="sm" len="sm"/>
                      <a:tailEnd type="none" w="sm" len="sm"/>
                    </a:lnT>
                    <a:lnB w="9525" cap="flat" cmpd="sng">
                      <a:solidFill>
                        <a:srgbClr val="9999FF"/>
                      </a:solidFill>
                      <a:prstDash val="solid"/>
                      <a:round/>
                      <a:headEnd type="none" w="sm" len="sm"/>
                      <a:tailEnd type="none" w="sm" len="sm"/>
                    </a:lnB>
                  </a:tcPr>
                </a:tc>
                <a:tc>
                  <a:txBody>
                    <a:bodyPr/>
                    <a:lstStyle/>
                    <a:p>
                      <a:pPr marL="0" marR="48260" lvl="0" indent="0" algn="ctr" rtl="0">
                        <a:lnSpc>
                          <a:spcPct val="116666"/>
                        </a:lnSpc>
                        <a:spcBef>
                          <a:spcPts val="0"/>
                        </a:spcBef>
                        <a:spcAft>
                          <a:spcPts val="0"/>
                        </a:spcAft>
                        <a:buNone/>
                      </a:pPr>
                      <a:r>
                        <a:rPr lang="fr-FR" sz="1800">
                          <a:latin typeface="Arial"/>
                          <a:ea typeface="Arial"/>
                          <a:cs typeface="Arial"/>
                          <a:sym typeface="Arial"/>
                        </a:rPr>
                        <a:t>20.4</a:t>
                      </a:r>
                      <a:endParaRPr sz="1800">
                        <a:latin typeface="Arial"/>
                        <a:ea typeface="Arial"/>
                        <a:cs typeface="Arial"/>
                        <a:sym typeface="Arial"/>
                      </a:endParaRPr>
                    </a:p>
                  </a:txBody>
                  <a:tcPr marL="0" marR="0" marT="0" marB="0">
                    <a:lnL w="9525" cap="flat" cmpd="sng">
                      <a:solidFill>
                        <a:srgbClr val="9999FF"/>
                      </a:solidFill>
                      <a:prstDash val="solid"/>
                      <a:round/>
                      <a:headEnd type="none" w="sm" len="sm"/>
                      <a:tailEnd type="none" w="sm" len="sm"/>
                    </a:lnL>
                    <a:lnT w="9525" cap="flat" cmpd="sng">
                      <a:solidFill>
                        <a:srgbClr val="9999FF"/>
                      </a:solidFill>
                      <a:prstDash val="solid"/>
                      <a:round/>
                      <a:headEnd type="none" w="sm" len="sm"/>
                      <a:tailEnd type="none" w="sm" len="sm"/>
                    </a:lnT>
                    <a:lnB w="9525" cap="flat" cmpd="sng">
                      <a:solidFill>
                        <a:srgbClr val="9999FF"/>
                      </a:solidFill>
                      <a:prstDash val="solid"/>
                      <a:round/>
                      <a:headEnd type="none" w="sm" len="sm"/>
                      <a:tailEnd type="none" w="sm" len="sm"/>
                    </a:lnB>
                  </a:tcPr>
                </a:tc>
                <a:extLst>
                  <a:ext uri="{0D108BD9-81ED-4DB2-BD59-A6C34878D82A}">
                    <a16:rowId xmlns:a16="http://schemas.microsoft.com/office/drawing/2014/main" val="10004"/>
                  </a:ext>
                </a:extLst>
              </a:tr>
              <a:tr h="292100">
                <a:tc>
                  <a:txBody>
                    <a:bodyPr/>
                    <a:lstStyle/>
                    <a:p>
                      <a:pPr marL="143510" marR="0" lvl="0" indent="0" algn="l" rtl="0">
                        <a:lnSpc>
                          <a:spcPct val="115555"/>
                        </a:lnSpc>
                        <a:spcBef>
                          <a:spcPts val="0"/>
                        </a:spcBef>
                        <a:spcAft>
                          <a:spcPts val="0"/>
                        </a:spcAft>
                        <a:buNone/>
                      </a:pPr>
                      <a:r>
                        <a:rPr lang="fr-FR" sz="1800">
                          <a:latin typeface="Arial"/>
                          <a:ea typeface="Arial"/>
                          <a:cs typeface="Arial"/>
                          <a:sym typeface="Arial"/>
                        </a:rPr>
                        <a:t>Autres</a:t>
                      </a:r>
                      <a:endParaRPr sz="1800">
                        <a:latin typeface="Arial"/>
                        <a:ea typeface="Arial"/>
                        <a:cs typeface="Arial"/>
                        <a:sym typeface="Arial"/>
                      </a:endParaRPr>
                    </a:p>
                  </a:txBody>
                  <a:tcPr marL="0" marR="0" marT="0" marB="0">
                    <a:lnT w="9525" cap="flat" cmpd="sng">
                      <a:solidFill>
                        <a:srgbClr val="CCCCFF"/>
                      </a:solidFill>
                      <a:prstDash val="solid"/>
                      <a:round/>
                      <a:headEnd type="none" w="sm" len="sm"/>
                      <a:tailEnd type="none" w="sm" len="sm"/>
                    </a:lnT>
                  </a:tcPr>
                </a:tc>
                <a:tc>
                  <a:txBody>
                    <a:bodyPr/>
                    <a:lstStyle/>
                    <a:p>
                      <a:pPr marL="0" marR="9525" lvl="0" indent="0" algn="ctr" rtl="0">
                        <a:lnSpc>
                          <a:spcPct val="115555"/>
                        </a:lnSpc>
                        <a:spcBef>
                          <a:spcPts val="0"/>
                        </a:spcBef>
                        <a:spcAft>
                          <a:spcPts val="0"/>
                        </a:spcAft>
                        <a:buNone/>
                      </a:pPr>
                      <a:r>
                        <a:rPr lang="fr-FR" sz="1800">
                          <a:latin typeface="Arial"/>
                          <a:ea typeface="Arial"/>
                          <a:cs typeface="Arial"/>
                          <a:sym typeface="Arial"/>
                        </a:rPr>
                        <a:t>15.3</a:t>
                      </a:r>
                      <a:endParaRPr sz="1800">
                        <a:latin typeface="Arial"/>
                        <a:ea typeface="Arial"/>
                        <a:cs typeface="Arial"/>
                        <a:sym typeface="Arial"/>
                      </a:endParaRPr>
                    </a:p>
                  </a:txBody>
                  <a:tcPr marL="0" marR="0" marT="0" marB="0">
                    <a:lnR w="9525" cap="flat" cmpd="sng">
                      <a:solidFill>
                        <a:srgbClr val="9999FF"/>
                      </a:solidFill>
                      <a:prstDash val="solid"/>
                      <a:round/>
                      <a:headEnd type="none" w="sm" len="sm"/>
                      <a:tailEnd type="none" w="sm" len="sm"/>
                    </a:lnR>
                    <a:lnT w="9525" cap="flat" cmpd="sng">
                      <a:solidFill>
                        <a:srgbClr val="9999FF"/>
                      </a:solidFill>
                      <a:prstDash val="solid"/>
                      <a:round/>
                      <a:headEnd type="none" w="sm" len="sm"/>
                      <a:tailEnd type="none" w="sm" len="sm"/>
                    </a:lnT>
                  </a:tcPr>
                </a:tc>
                <a:tc>
                  <a:txBody>
                    <a:bodyPr/>
                    <a:lstStyle/>
                    <a:p>
                      <a:pPr marL="0" marR="48260" lvl="0" indent="0" algn="ctr" rtl="0">
                        <a:lnSpc>
                          <a:spcPct val="115555"/>
                        </a:lnSpc>
                        <a:spcBef>
                          <a:spcPts val="0"/>
                        </a:spcBef>
                        <a:spcAft>
                          <a:spcPts val="0"/>
                        </a:spcAft>
                        <a:buNone/>
                      </a:pPr>
                      <a:r>
                        <a:rPr lang="fr-FR" sz="1800" dirty="0">
                          <a:latin typeface="Arial"/>
                          <a:ea typeface="Arial"/>
                          <a:cs typeface="Arial"/>
                          <a:sym typeface="Arial"/>
                        </a:rPr>
                        <a:t>67.8</a:t>
                      </a:r>
                      <a:endParaRPr sz="1800" dirty="0">
                        <a:latin typeface="Arial"/>
                        <a:ea typeface="Arial"/>
                        <a:cs typeface="Arial"/>
                        <a:sym typeface="Arial"/>
                      </a:endParaRPr>
                    </a:p>
                  </a:txBody>
                  <a:tcPr marL="0" marR="0" marT="0" marB="0">
                    <a:lnL w="9525" cap="flat" cmpd="sng">
                      <a:solidFill>
                        <a:srgbClr val="9999FF"/>
                      </a:solidFill>
                      <a:prstDash val="solid"/>
                      <a:round/>
                      <a:headEnd type="none" w="sm" len="sm"/>
                      <a:tailEnd type="none" w="sm" len="sm"/>
                    </a:lnL>
                    <a:lnT w="9525" cap="flat" cmpd="sng">
                      <a:solidFill>
                        <a:srgbClr val="9999FF"/>
                      </a:solidFill>
                      <a:prstDash val="solid"/>
                      <a:round/>
                      <a:headEnd type="none" w="sm" len="sm"/>
                      <a:tailEnd type="none" w="sm" len="sm"/>
                    </a:lnT>
                  </a:tcPr>
                </a:tc>
                <a:extLst>
                  <a:ext uri="{0D108BD9-81ED-4DB2-BD59-A6C34878D82A}">
                    <a16:rowId xmlns:a16="http://schemas.microsoft.com/office/drawing/2014/main" val="10005"/>
                  </a:ext>
                </a:extLst>
              </a:tr>
            </a:tbl>
          </a:graphicData>
        </a:graphic>
      </p:graphicFrame>
      <p:sp>
        <p:nvSpPr>
          <p:cNvPr id="1369" name="Google Shape;1369;p74"/>
          <p:cNvSpPr txBox="1"/>
          <p:nvPr/>
        </p:nvSpPr>
        <p:spPr>
          <a:xfrm>
            <a:off x="1170941" y="1386685"/>
            <a:ext cx="6715759" cy="2980303"/>
          </a:xfrm>
          <a:prstGeom prst="rect">
            <a:avLst/>
          </a:prstGeom>
          <a:noFill/>
          <a:ln>
            <a:noFill/>
          </a:ln>
        </p:spPr>
        <p:txBody>
          <a:bodyPr spcFirstLastPara="1" wrap="square" lIns="0" tIns="12700" rIns="0" bIns="0" anchor="t" anchorCtr="0">
            <a:spAutoFit/>
          </a:bodyPr>
          <a:lstStyle/>
          <a:p>
            <a:pPr marL="0" marR="0" lvl="0" indent="0" algn="l" rtl="0">
              <a:spcBef>
                <a:spcPts val="0"/>
              </a:spcBef>
              <a:spcAft>
                <a:spcPts val="0"/>
              </a:spcAft>
              <a:buNone/>
            </a:pPr>
            <a:r>
              <a:rPr lang="fr-FR" sz="2400">
                <a:solidFill>
                  <a:srgbClr val="202124"/>
                </a:solidFill>
                <a:latin typeface="Corbel"/>
                <a:ea typeface="Corbel"/>
                <a:cs typeface="Corbel"/>
                <a:sym typeface="Corbel"/>
              </a:rPr>
              <a:t>À l'aide des données du tableau, trouvez la probabilité qu'un échantillon de déchets non recyclés soit du plastique.</a:t>
            </a:r>
            <a:endParaRPr/>
          </a:p>
          <a:p>
            <a:pPr marL="0" marR="0" lvl="0" indent="0" algn="l" rtl="0">
              <a:spcBef>
                <a:spcPts val="0"/>
              </a:spcBef>
              <a:spcAft>
                <a:spcPts val="0"/>
              </a:spcAft>
              <a:buNone/>
            </a:pPr>
            <a:r>
              <a:rPr lang="fr-FR" sz="2400">
                <a:solidFill>
                  <a:srgbClr val="202124"/>
                </a:solidFill>
                <a:latin typeface="Corbel"/>
                <a:ea typeface="Corbel"/>
                <a:cs typeface="Corbel"/>
                <a:sym typeface="Corbel"/>
              </a:rPr>
              <a:t> P(plastique | non recyclé)</a:t>
            </a:r>
            <a:endParaRPr/>
          </a:p>
          <a:p>
            <a:pPr marL="0" marR="0" lvl="0" indent="0" algn="l" rtl="0">
              <a:spcBef>
                <a:spcPts val="50"/>
              </a:spcBef>
              <a:spcAft>
                <a:spcPts val="0"/>
              </a:spcAft>
              <a:buNone/>
            </a:pPr>
            <a:endParaRPr sz="2400">
              <a:solidFill>
                <a:schemeClr val="dk1"/>
              </a:solidFill>
              <a:latin typeface="Corbel"/>
              <a:ea typeface="Corbel"/>
              <a:cs typeface="Corbel"/>
              <a:sym typeface="Corbel"/>
            </a:endParaRPr>
          </a:p>
          <a:p>
            <a:pPr marL="0" marR="0" lvl="0" indent="0" algn="l" rtl="0">
              <a:spcBef>
                <a:spcPts val="0"/>
              </a:spcBef>
              <a:spcAft>
                <a:spcPts val="0"/>
              </a:spcAft>
              <a:buNone/>
            </a:pPr>
            <a:r>
              <a:rPr lang="fr-FR" sz="2400">
                <a:solidFill>
                  <a:srgbClr val="202124"/>
                </a:solidFill>
                <a:latin typeface="Corbel"/>
                <a:ea typeface="Corbel"/>
                <a:cs typeface="Corbel"/>
                <a:sym typeface="Corbel"/>
              </a:rPr>
              <a:t>La condition donnée limite l'espace</a:t>
            </a:r>
            <a:endParaRPr/>
          </a:p>
          <a:p>
            <a:pPr marL="0" marR="0" lvl="0" indent="0" algn="l" rtl="0">
              <a:spcBef>
                <a:spcPts val="0"/>
              </a:spcBef>
              <a:spcAft>
                <a:spcPts val="0"/>
              </a:spcAft>
              <a:buNone/>
            </a:pPr>
            <a:r>
              <a:rPr lang="fr-FR" sz="2400">
                <a:solidFill>
                  <a:srgbClr val="202124"/>
                </a:solidFill>
                <a:latin typeface="Corbel"/>
                <a:ea typeface="Corbel"/>
                <a:cs typeface="Corbel"/>
                <a:sym typeface="Corbel"/>
              </a:rPr>
              <a:t>l'échantillon aux déchets non recyclés.</a:t>
            </a:r>
            <a:endParaRPr/>
          </a:p>
          <a:p>
            <a:pPr marL="0" marR="0" lvl="0" indent="0" algn="l" rtl="0">
              <a:spcBef>
                <a:spcPts val="0"/>
              </a:spcBef>
              <a:spcAft>
                <a:spcPts val="0"/>
              </a:spcAft>
              <a:buNone/>
            </a:pPr>
            <a:r>
              <a:rPr lang="fr-FR" sz="2400">
                <a:solidFill>
                  <a:srgbClr val="202124"/>
                </a:solidFill>
                <a:latin typeface="Corbel"/>
                <a:ea typeface="Corbel"/>
                <a:cs typeface="Corbel"/>
                <a:sym typeface="Corbel"/>
              </a:rPr>
              <a:t> Un résultat favorable est le plastique non recyclé.</a:t>
            </a:r>
            <a:r>
              <a:rPr lang="fr-FR" sz="2400">
                <a:solidFill>
                  <a:schemeClr val="dk1"/>
                </a:solidFill>
                <a:latin typeface="Corbel"/>
                <a:ea typeface="Corbel"/>
                <a:cs typeface="Corbel"/>
                <a:sym typeface="Corbel"/>
              </a:rPr>
              <a:t> </a:t>
            </a:r>
            <a:endParaRPr/>
          </a:p>
        </p:txBody>
      </p:sp>
      <p:sp>
        <p:nvSpPr>
          <p:cNvPr id="1370" name="Google Shape;1370;p74"/>
          <p:cNvSpPr txBox="1"/>
          <p:nvPr/>
        </p:nvSpPr>
        <p:spPr>
          <a:xfrm>
            <a:off x="1219200" y="5333788"/>
            <a:ext cx="8839199" cy="1500411"/>
          </a:xfrm>
          <a:prstGeom prst="rect">
            <a:avLst/>
          </a:prstGeom>
          <a:blipFill rotWithShape="1">
            <a:blip r:embed="rId3">
              <a:alphaModFix/>
            </a:blip>
            <a:stretch>
              <a:fillRect l="-1585" t="-4471" b="-894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71" name="Google Shape;1371;p74"/>
          <p:cNvSpPr txBox="1"/>
          <p:nvPr/>
        </p:nvSpPr>
        <p:spPr>
          <a:xfrm>
            <a:off x="1951003" y="4833838"/>
            <a:ext cx="3121026" cy="289823"/>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fr-FR" sz="1800" i="1">
                <a:solidFill>
                  <a:schemeClr val="dk1"/>
                </a:solidFill>
                <a:latin typeface="Arial"/>
                <a:ea typeface="Arial"/>
                <a:cs typeface="Arial"/>
                <a:sym typeface="Arial"/>
              </a:rPr>
              <a:t>P</a:t>
            </a:r>
            <a:r>
              <a:rPr lang="fr-FR" sz="1800">
                <a:solidFill>
                  <a:schemeClr val="dk1"/>
                </a:solidFill>
                <a:latin typeface="Arial"/>
                <a:ea typeface="Arial"/>
                <a:cs typeface="Arial"/>
                <a:sym typeface="Arial"/>
              </a:rPr>
              <a:t>(plastique | non-recyclé) =</a:t>
            </a:r>
            <a:endParaRPr/>
          </a:p>
        </p:txBody>
      </p:sp>
      <p:sp>
        <p:nvSpPr>
          <p:cNvPr id="1372" name="Google Shape;1372;p74"/>
          <p:cNvSpPr txBox="1"/>
          <p:nvPr/>
        </p:nvSpPr>
        <p:spPr>
          <a:xfrm>
            <a:off x="4724400" y="4731617"/>
            <a:ext cx="3162300" cy="574040"/>
          </a:xfrm>
          <a:prstGeom prst="rect">
            <a:avLst/>
          </a:prstGeom>
          <a:noFill/>
          <a:ln>
            <a:noFill/>
          </a:ln>
        </p:spPr>
        <p:txBody>
          <a:bodyPr spcFirstLastPara="1" wrap="square" lIns="0" tIns="12700" rIns="0" bIns="0" anchor="t" anchorCtr="0">
            <a:spAutoFit/>
          </a:bodyPr>
          <a:lstStyle/>
          <a:p>
            <a:pPr marL="40005" marR="0" lvl="0" indent="0" algn="l" rtl="0">
              <a:spcBef>
                <a:spcPts val="0"/>
              </a:spcBef>
              <a:spcAft>
                <a:spcPts val="0"/>
              </a:spcAft>
              <a:buNone/>
            </a:pPr>
            <a:r>
              <a:rPr lang="fr-FR" sz="1800" u="sng">
                <a:solidFill>
                  <a:schemeClr val="dk1"/>
                </a:solidFill>
                <a:latin typeface="Times New Roman"/>
                <a:ea typeface="Times New Roman"/>
                <a:cs typeface="Times New Roman"/>
                <a:sym typeface="Times New Roman"/>
              </a:rPr>
              <a:t> 	</a:t>
            </a:r>
            <a:r>
              <a:rPr lang="fr-FR" sz="1800" u="sng">
                <a:solidFill>
                  <a:schemeClr val="dk1"/>
                </a:solidFill>
                <a:latin typeface="Arial"/>
                <a:ea typeface="Arial"/>
                <a:cs typeface="Arial"/>
                <a:sym typeface="Arial"/>
              </a:rPr>
              <a:t>20.4	</a:t>
            </a:r>
            <a:endParaRPr sz="1800">
              <a:solidFill>
                <a:schemeClr val="dk1"/>
              </a:solidFill>
              <a:latin typeface="Arial"/>
              <a:ea typeface="Arial"/>
              <a:cs typeface="Arial"/>
              <a:sym typeface="Arial"/>
            </a:endParaRPr>
          </a:p>
          <a:p>
            <a:pPr marL="12700" marR="0" lvl="0" indent="0" algn="l" rtl="0">
              <a:spcBef>
                <a:spcPts val="0"/>
              </a:spcBef>
              <a:spcAft>
                <a:spcPts val="0"/>
              </a:spcAft>
              <a:buNone/>
            </a:pPr>
            <a:r>
              <a:rPr lang="fr-FR" sz="1800">
                <a:solidFill>
                  <a:schemeClr val="dk1"/>
                </a:solidFill>
                <a:latin typeface="Arial"/>
                <a:ea typeface="Arial"/>
                <a:cs typeface="Arial"/>
                <a:sym typeface="Arial"/>
              </a:rPr>
              <a:t>48.9 + 10.1 + 9.1 + 20.4 + 67.8</a:t>
            </a:r>
            <a:endParaRPr sz="1800">
              <a:solidFill>
                <a:schemeClr val="dk1"/>
              </a:solidFill>
              <a:latin typeface="Arial"/>
              <a:ea typeface="Arial"/>
              <a:cs typeface="Arial"/>
              <a:sym typeface="Arial"/>
            </a:endParaRPr>
          </a:p>
        </p:txBody>
      </p:sp>
      <p:sp>
        <p:nvSpPr>
          <p:cNvPr id="1373" name="Google Shape;1373;p74"/>
          <p:cNvSpPr txBox="1"/>
          <p:nvPr/>
        </p:nvSpPr>
        <p:spPr>
          <a:xfrm>
            <a:off x="914400" y="43934"/>
            <a:ext cx="3810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74" name="Google Shape;1374;p74"/>
          <p:cNvSpPr txBox="1">
            <a:spLocks noGrp="1"/>
          </p:cNvSpPr>
          <p:nvPr>
            <p:ph type="title"/>
          </p:nvPr>
        </p:nvSpPr>
        <p:spPr>
          <a:xfrm>
            <a:off x="926432" y="577616"/>
            <a:ext cx="8291195"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rPr>
              <a:t>P</a:t>
            </a:r>
            <a:r>
              <a:rPr lang="fr-FR" sz="2800" b="0">
                <a:solidFill>
                  <a:srgbClr val="6F2F9F"/>
                </a:solidFill>
                <a:latin typeface="Corbel"/>
                <a:ea typeface="Corbel"/>
                <a:cs typeface="Corbel"/>
                <a:sym typeface="Corbel"/>
              </a:rPr>
              <a:t>robabilité conditionnelle : Exemple</a:t>
            </a:r>
            <a:endParaRPr sz="2800" b="0">
              <a:solidFill>
                <a:srgbClr val="6F2F9F"/>
              </a:solidFill>
              <a:latin typeface="Corbel"/>
              <a:ea typeface="Corbel"/>
              <a:cs typeface="Corbel"/>
              <a:sym typeface="Corbel"/>
            </a:endParaRPr>
          </a:p>
        </p:txBody>
      </p:sp>
      <p:sp>
        <p:nvSpPr>
          <p:cNvPr id="1375" name="Google Shape;1375;p74"/>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376" name="Google Shape;1376;p74"/>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377" name="Google Shape;1377;p74"/>
          <p:cNvSpPr/>
          <p:nvPr/>
        </p:nvSpPr>
        <p:spPr>
          <a:xfrm>
            <a:off x="152400" y="1578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81"/>
        <p:cNvGrpSpPr/>
        <p:nvPr/>
      </p:nvGrpSpPr>
      <p:grpSpPr>
        <a:xfrm>
          <a:off x="0" y="0"/>
          <a:ext cx="0" cy="0"/>
          <a:chOff x="0" y="0"/>
          <a:chExt cx="0" cy="0"/>
        </a:xfrm>
      </p:grpSpPr>
      <p:sp>
        <p:nvSpPr>
          <p:cNvPr id="1382" name="Google Shape;1382;p75"/>
          <p:cNvSpPr txBox="1"/>
          <p:nvPr/>
        </p:nvSpPr>
        <p:spPr>
          <a:xfrm>
            <a:off x="914399" y="43934"/>
            <a:ext cx="427219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83" name="Google Shape;1383;p75"/>
          <p:cNvSpPr txBox="1">
            <a:spLocks noGrp="1"/>
          </p:cNvSpPr>
          <p:nvPr>
            <p:ph type="title"/>
          </p:nvPr>
        </p:nvSpPr>
        <p:spPr>
          <a:xfrm>
            <a:off x="926432" y="577616"/>
            <a:ext cx="8291195"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dirty="0">
                <a:solidFill>
                  <a:srgbClr val="6F2F9F"/>
                </a:solidFill>
              </a:rPr>
              <a:t>Théorème de Bayes : Définition</a:t>
            </a:r>
            <a:endParaRPr sz="2800" b="0" dirty="0">
              <a:solidFill>
                <a:srgbClr val="6F2F9F"/>
              </a:solidFill>
              <a:latin typeface="Corbel"/>
              <a:ea typeface="Corbel"/>
              <a:cs typeface="Corbel"/>
              <a:sym typeface="Corbel"/>
            </a:endParaRPr>
          </a:p>
        </p:txBody>
      </p:sp>
      <p:sp>
        <p:nvSpPr>
          <p:cNvPr id="1384" name="Google Shape;1384;p75"/>
          <p:cNvSpPr txBox="1">
            <a:spLocks noGrp="1"/>
          </p:cNvSpPr>
          <p:nvPr>
            <p:ph type="body" idx="1"/>
          </p:nvPr>
        </p:nvSpPr>
        <p:spPr>
          <a:xfrm>
            <a:off x="1295400" y="1524000"/>
            <a:ext cx="10484358" cy="107274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2400"/>
              <a:buFont typeface="Corbel"/>
              <a:buNone/>
            </a:pPr>
            <a:r>
              <a:rPr lang="fr-FR" sz="2400" b="0" i="0" u="none" strike="noStrike" cap="none">
                <a:solidFill>
                  <a:srgbClr val="202124"/>
                </a:solidFill>
                <a:latin typeface="Corbel"/>
                <a:ea typeface="Corbel"/>
                <a:cs typeface="Corbel"/>
                <a:sym typeface="Corbel"/>
              </a:rPr>
              <a:t>En théorie des probabilités et en statistique, le théorème de Bayes (ou loi de Bayes ou règle de Bayes) décrit la probabilité d'un événement, en fonction de conditions qui pourraient être liées à l'événement.</a:t>
            </a:r>
            <a:r>
              <a:rPr lang="fr-FR" sz="2400" b="0" i="0" u="none" strike="noStrike" cap="none">
                <a:solidFill>
                  <a:schemeClr val="dk1"/>
                </a:solidFill>
                <a:latin typeface="Corbel"/>
                <a:ea typeface="Corbel"/>
                <a:cs typeface="Corbel"/>
                <a:sym typeface="Corbel"/>
              </a:rPr>
              <a:t> </a:t>
            </a:r>
            <a:endParaRPr/>
          </a:p>
        </p:txBody>
      </p:sp>
      <p:sp>
        <p:nvSpPr>
          <p:cNvPr id="1385" name="Google Shape;1385;p75"/>
          <p:cNvSpPr txBox="1"/>
          <p:nvPr/>
        </p:nvSpPr>
        <p:spPr>
          <a:xfrm>
            <a:off x="2538210" y="3099414"/>
            <a:ext cx="3091552" cy="78226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86" name="Google Shape;1386;p75"/>
          <p:cNvSpPr txBox="1"/>
          <p:nvPr/>
        </p:nvSpPr>
        <p:spPr>
          <a:xfrm>
            <a:off x="1143000" y="4261260"/>
            <a:ext cx="8291195" cy="382156"/>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fr-FR" sz="2400" b="0" i="0">
                <a:solidFill>
                  <a:srgbClr val="6F2F9F"/>
                </a:solidFill>
                <a:latin typeface="Corbel"/>
                <a:ea typeface="Corbel"/>
                <a:cs typeface="Corbel"/>
                <a:sym typeface="Corbel"/>
              </a:rPr>
              <a:t>Démonstration</a:t>
            </a:r>
            <a:endParaRPr/>
          </a:p>
        </p:txBody>
      </p:sp>
      <p:sp>
        <p:nvSpPr>
          <p:cNvPr id="1387" name="Google Shape;1387;p75"/>
          <p:cNvSpPr txBox="1"/>
          <p:nvPr/>
        </p:nvSpPr>
        <p:spPr>
          <a:xfrm>
            <a:off x="2248437" y="5088311"/>
            <a:ext cx="6146170" cy="1107996"/>
          </a:xfrm>
          <a:prstGeom prst="rect">
            <a:avLst/>
          </a:prstGeom>
          <a:blipFill rotWithShape="1">
            <a:blip r:embed="rId4">
              <a:alphaModFix/>
            </a:blip>
            <a:stretch>
              <a:fillRect l="-3074" t="-8838" b="-160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88" name="Google Shape;1388;p75"/>
          <p:cNvSpPr txBox="1"/>
          <p:nvPr/>
        </p:nvSpPr>
        <p:spPr>
          <a:xfrm>
            <a:off x="3767443" y="5836674"/>
            <a:ext cx="3042308" cy="782265"/>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389" name="Google Shape;1389;p75"/>
          <p:cNvSpPr txBox="1"/>
          <p:nvPr/>
        </p:nvSpPr>
        <p:spPr>
          <a:xfrm>
            <a:off x="6424410" y="3099414"/>
            <a:ext cx="5767590" cy="1908215"/>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rgbClr val="7030A0"/>
              </a:buClr>
              <a:buSzPts val="2000"/>
              <a:buFont typeface="Arial"/>
              <a:buChar char="•"/>
            </a:pPr>
            <a:r>
              <a:rPr lang="fr-FR" sz="2000" b="0" i="1">
                <a:solidFill>
                  <a:srgbClr val="7030A0"/>
                </a:solidFill>
                <a:latin typeface="Arimo"/>
                <a:ea typeface="Arimo"/>
                <a:cs typeface="Arimo"/>
                <a:sym typeface="Arimo"/>
              </a:rPr>
              <a:t>A &amp; B sont des événements.</a:t>
            </a:r>
            <a:endParaRPr sz="2000" b="0" i="0">
              <a:solidFill>
                <a:srgbClr val="7030A0"/>
              </a:solidFill>
              <a:latin typeface="Arimo"/>
              <a:ea typeface="Arimo"/>
              <a:cs typeface="Arimo"/>
              <a:sym typeface="Arimo"/>
            </a:endParaRPr>
          </a:p>
          <a:p>
            <a:pPr marL="285750" marR="0" lvl="0" indent="-285750" algn="l" rtl="0">
              <a:spcBef>
                <a:spcPts val="0"/>
              </a:spcBef>
              <a:spcAft>
                <a:spcPts val="0"/>
              </a:spcAft>
              <a:buClr>
                <a:srgbClr val="7030A0"/>
              </a:buClr>
              <a:buSzPts val="2000"/>
              <a:buFont typeface="Arial"/>
              <a:buChar char="•"/>
            </a:pPr>
            <a:r>
              <a:rPr lang="fr-FR" sz="2000" b="0" i="1">
                <a:solidFill>
                  <a:srgbClr val="7030A0"/>
                </a:solidFill>
                <a:latin typeface="Arimo"/>
                <a:ea typeface="Arimo"/>
                <a:cs typeface="Arimo"/>
                <a:sym typeface="Arimo"/>
              </a:rPr>
              <a:t>P(A|B) est la probabilité que l’événement A soit vrai sachant que l’événement B est vrai.</a:t>
            </a:r>
            <a:endParaRPr sz="2000" b="0" i="0">
              <a:solidFill>
                <a:srgbClr val="7030A0"/>
              </a:solidFill>
              <a:latin typeface="Arimo"/>
              <a:ea typeface="Arimo"/>
              <a:cs typeface="Arimo"/>
              <a:sym typeface="Arimo"/>
            </a:endParaRPr>
          </a:p>
          <a:p>
            <a:pPr marL="285750" marR="0" lvl="0" indent="-285750" algn="l" rtl="0">
              <a:spcBef>
                <a:spcPts val="0"/>
              </a:spcBef>
              <a:spcAft>
                <a:spcPts val="0"/>
              </a:spcAft>
              <a:buClr>
                <a:srgbClr val="7030A0"/>
              </a:buClr>
              <a:buSzPts val="2000"/>
              <a:buFont typeface="Arial"/>
              <a:buChar char="•"/>
            </a:pPr>
            <a:r>
              <a:rPr lang="fr-FR" sz="2000" b="0" i="1">
                <a:solidFill>
                  <a:srgbClr val="7030A0"/>
                </a:solidFill>
                <a:latin typeface="Arimo"/>
                <a:ea typeface="Arimo"/>
                <a:cs typeface="Arimo"/>
                <a:sym typeface="Arimo"/>
              </a:rPr>
              <a:t>P(B|A) est la probabilité que l’événement B soit vrai sachant que l’événement A est vrai</a:t>
            </a:r>
            <a:endParaRPr sz="2000" b="0" i="0">
              <a:solidFill>
                <a:srgbClr val="7030A0"/>
              </a:solidFill>
              <a:latin typeface="Arimo"/>
              <a:ea typeface="Arimo"/>
              <a:cs typeface="Arimo"/>
              <a:sym typeface="Arimo"/>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93"/>
        <p:cNvGrpSpPr/>
        <p:nvPr/>
      </p:nvGrpSpPr>
      <p:grpSpPr>
        <a:xfrm>
          <a:off x="0" y="0"/>
          <a:ext cx="0" cy="0"/>
          <a:chOff x="0" y="0"/>
          <a:chExt cx="0" cy="0"/>
        </a:xfrm>
      </p:grpSpPr>
      <p:sp>
        <p:nvSpPr>
          <p:cNvPr id="1394" name="Google Shape;1394;p76"/>
          <p:cNvSpPr txBox="1"/>
          <p:nvPr/>
        </p:nvSpPr>
        <p:spPr>
          <a:xfrm>
            <a:off x="914399" y="43934"/>
            <a:ext cx="388232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395" name="Google Shape;1395;p76"/>
          <p:cNvSpPr txBox="1">
            <a:spLocks noGrp="1"/>
          </p:cNvSpPr>
          <p:nvPr>
            <p:ph type="title"/>
          </p:nvPr>
        </p:nvSpPr>
        <p:spPr>
          <a:xfrm>
            <a:off x="926432" y="577616"/>
            <a:ext cx="8291195"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b="0">
                <a:solidFill>
                  <a:srgbClr val="6F2F9F"/>
                </a:solidFill>
              </a:rPr>
              <a:t>Théorème de Bayes : Exemple</a:t>
            </a:r>
            <a:endParaRPr sz="2800" b="0">
              <a:solidFill>
                <a:srgbClr val="6F2F9F"/>
              </a:solidFill>
              <a:latin typeface="Corbel"/>
              <a:ea typeface="Corbel"/>
              <a:cs typeface="Corbel"/>
              <a:sym typeface="Corbel"/>
            </a:endParaRPr>
          </a:p>
        </p:txBody>
      </p:sp>
      <p:sp>
        <p:nvSpPr>
          <p:cNvPr id="1396" name="Google Shape;1396;p76"/>
          <p:cNvSpPr txBox="1">
            <a:spLocks noGrp="1"/>
          </p:cNvSpPr>
          <p:nvPr>
            <p:ph type="body" idx="1"/>
          </p:nvPr>
        </p:nvSpPr>
        <p:spPr>
          <a:xfrm>
            <a:off x="1066800" y="1535668"/>
            <a:ext cx="10744200" cy="3954929"/>
          </a:xfrm>
          <a:prstGeom prst="rect">
            <a:avLst/>
          </a:prstGeom>
          <a:noFill/>
          <a:ln>
            <a:noFill/>
          </a:ln>
        </p:spPr>
        <p:txBody>
          <a:bodyPr spcFirstLastPara="1" wrap="square" lIns="0" tIns="0" rIns="0" bIns="0" anchor="ctr" anchorCtr="0">
            <a:spAutoFit/>
          </a:bodyPr>
          <a:lstStyle/>
          <a:p>
            <a:pPr marL="342900" marR="0" lvl="0" indent="-342900" algn="l" rtl="0">
              <a:lnSpc>
                <a:spcPct val="100000"/>
              </a:lnSpc>
              <a:spcBef>
                <a:spcPts val="0"/>
              </a:spcBef>
              <a:spcAft>
                <a:spcPts val="0"/>
              </a:spcAft>
              <a:buClr>
                <a:srgbClr val="202124"/>
              </a:buClr>
              <a:buSzPts val="2400"/>
              <a:buFont typeface="Noto Sans Symbols"/>
              <a:buChar char="❑"/>
            </a:pPr>
            <a:r>
              <a:rPr lang="fr-FR" sz="2400" b="0" i="0" u="none" strike="noStrike" cap="none">
                <a:solidFill>
                  <a:srgbClr val="202124"/>
                </a:solidFill>
                <a:latin typeface="Corbel"/>
                <a:ea typeface="Corbel"/>
                <a:cs typeface="Corbel"/>
                <a:sym typeface="Corbel"/>
              </a:rPr>
              <a:t>Un médecin sait que la </a:t>
            </a:r>
            <a:r>
              <a:rPr lang="fr-FR" sz="2400" b="1" i="0" u="none" strike="noStrike" cap="none">
                <a:solidFill>
                  <a:srgbClr val="202124"/>
                </a:solidFill>
                <a:latin typeface="Corbel"/>
                <a:ea typeface="Corbel"/>
                <a:cs typeface="Corbel"/>
                <a:sym typeface="Corbel"/>
              </a:rPr>
              <a:t>méningite </a:t>
            </a:r>
            <a:r>
              <a:rPr lang="fr-FR" sz="2400" b="0" i="0" u="none" strike="noStrike" cap="none">
                <a:solidFill>
                  <a:srgbClr val="202124"/>
                </a:solidFill>
                <a:latin typeface="Corbel"/>
                <a:ea typeface="Corbel"/>
                <a:cs typeface="Corbel"/>
                <a:sym typeface="Corbel"/>
              </a:rPr>
              <a:t>provoque une </a:t>
            </a:r>
            <a:r>
              <a:rPr lang="fr-FR" sz="2400" b="1" i="0" u="none" strike="noStrike" cap="none">
                <a:solidFill>
                  <a:srgbClr val="202124"/>
                </a:solidFill>
                <a:latin typeface="Corbel"/>
                <a:ea typeface="Corbel"/>
                <a:cs typeface="Corbel"/>
                <a:sym typeface="Corbel"/>
              </a:rPr>
              <a:t>raideur de la nuque </a:t>
            </a:r>
            <a:r>
              <a:rPr lang="fr-FR" sz="2400" b="0" i="0" u="none" strike="noStrike" cap="none">
                <a:solidFill>
                  <a:srgbClr val="202124"/>
                </a:solidFill>
                <a:latin typeface="Corbel"/>
                <a:ea typeface="Corbel"/>
                <a:cs typeface="Corbel"/>
                <a:sym typeface="Corbel"/>
              </a:rPr>
              <a:t>50% du temps.</a:t>
            </a:r>
            <a:endParaRPr/>
          </a:p>
          <a:p>
            <a:pPr marL="342900" marR="0" lvl="0" indent="-190500" algn="l" rtl="0">
              <a:lnSpc>
                <a:spcPct val="100000"/>
              </a:lnSpc>
              <a:spcBef>
                <a:spcPts val="0"/>
              </a:spcBef>
              <a:spcAft>
                <a:spcPts val="0"/>
              </a:spcAft>
              <a:buClr>
                <a:schemeClr val="dk1"/>
              </a:buClr>
              <a:buSzPts val="2400"/>
              <a:buFont typeface="Noto Sans Symbols"/>
              <a:buNone/>
            </a:pPr>
            <a:endParaRPr sz="2400" b="0" i="0" u="none" strike="noStrike" cap="none">
              <a:solidFill>
                <a:srgbClr val="202124"/>
              </a:solidFill>
              <a:latin typeface="Corbel"/>
              <a:ea typeface="Corbel"/>
              <a:cs typeface="Corbel"/>
              <a:sym typeface="Corbel"/>
            </a:endParaRPr>
          </a:p>
          <a:p>
            <a:pPr marL="342900" marR="0" lvl="0" indent="-342900" algn="l" rtl="0">
              <a:spcBef>
                <a:spcPts val="0"/>
              </a:spcBef>
              <a:spcAft>
                <a:spcPts val="0"/>
              </a:spcAft>
              <a:buClr>
                <a:srgbClr val="202124"/>
              </a:buClr>
              <a:buSzPts val="2400"/>
              <a:buFont typeface="Noto Sans Symbols"/>
              <a:buChar char="❑"/>
            </a:pPr>
            <a:r>
              <a:rPr lang="fr-FR" sz="2400" b="0" i="0" u="none" strike="noStrike" cap="none">
                <a:solidFill>
                  <a:srgbClr val="202124"/>
                </a:solidFill>
                <a:latin typeface="Corbel"/>
                <a:ea typeface="Corbel"/>
                <a:cs typeface="Corbel"/>
                <a:sym typeface="Corbel"/>
              </a:rPr>
              <a:t>La probabilité qu'un patient ait une </a:t>
            </a:r>
            <a:r>
              <a:rPr lang="fr-FR" sz="2400" b="1" i="0" u="none" strike="noStrike" cap="none">
                <a:solidFill>
                  <a:srgbClr val="202124"/>
                </a:solidFill>
                <a:latin typeface="Corbel"/>
                <a:ea typeface="Corbel"/>
                <a:cs typeface="Corbel"/>
                <a:sym typeface="Corbel"/>
              </a:rPr>
              <a:t>méningite (M)</a:t>
            </a:r>
            <a:r>
              <a:rPr lang="fr-FR" sz="2400" b="0" i="0" u="none" strike="noStrike" cap="none">
                <a:solidFill>
                  <a:srgbClr val="202124"/>
                </a:solidFill>
                <a:latin typeface="Corbel"/>
                <a:ea typeface="Corbel"/>
                <a:cs typeface="Corbel"/>
                <a:sym typeface="Corbel"/>
              </a:rPr>
              <a:t> est de 1/50 000.</a:t>
            </a:r>
            <a:endParaRPr/>
          </a:p>
          <a:p>
            <a:pPr marL="342900" marR="0" lvl="0" indent="-190500" algn="l" rtl="0">
              <a:spcBef>
                <a:spcPts val="0"/>
              </a:spcBef>
              <a:spcAft>
                <a:spcPts val="0"/>
              </a:spcAft>
              <a:buClr>
                <a:schemeClr val="dk1"/>
              </a:buClr>
              <a:buSzPts val="2400"/>
              <a:buFont typeface="Noto Sans Symbols"/>
              <a:buNone/>
            </a:pPr>
            <a:endParaRPr sz="2400" b="0" i="0" u="none" strike="noStrike" cap="none">
              <a:solidFill>
                <a:srgbClr val="202124"/>
              </a:solidFill>
              <a:latin typeface="Corbel"/>
              <a:ea typeface="Corbel"/>
              <a:cs typeface="Corbel"/>
              <a:sym typeface="Corbel"/>
            </a:endParaRPr>
          </a:p>
          <a:p>
            <a:pPr marL="342900" marR="0" lvl="0" indent="-342900" algn="l" rtl="0">
              <a:spcBef>
                <a:spcPts val="0"/>
              </a:spcBef>
              <a:spcAft>
                <a:spcPts val="0"/>
              </a:spcAft>
              <a:buClr>
                <a:srgbClr val="202124"/>
              </a:buClr>
              <a:buSzPts val="2400"/>
              <a:buFont typeface="Noto Sans Symbols"/>
              <a:buChar char="❑"/>
            </a:pPr>
            <a:r>
              <a:rPr lang="fr-FR" sz="2400" b="0" i="0" u="none" strike="noStrike" cap="none">
                <a:solidFill>
                  <a:srgbClr val="202124"/>
                </a:solidFill>
                <a:latin typeface="Corbel"/>
                <a:ea typeface="Corbel"/>
                <a:cs typeface="Corbel"/>
                <a:sym typeface="Corbel"/>
              </a:rPr>
              <a:t>La probabilité qu'un patient ait la </a:t>
            </a:r>
            <a:r>
              <a:rPr lang="fr-FR" sz="2400" b="1" i="0" u="none" strike="noStrike" cap="none">
                <a:solidFill>
                  <a:srgbClr val="202124"/>
                </a:solidFill>
                <a:latin typeface="Corbel"/>
                <a:ea typeface="Corbel"/>
                <a:cs typeface="Corbel"/>
                <a:sym typeface="Corbel"/>
              </a:rPr>
              <a:t>nuque raide (S) </a:t>
            </a:r>
            <a:r>
              <a:rPr lang="fr-FR" sz="2400" b="0" i="0" u="none" strike="noStrike" cap="none">
                <a:solidFill>
                  <a:srgbClr val="202124"/>
                </a:solidFill>
                <a:latin typeface="Corbel"/>
                <a:ea typeface="Corbel"/>
                <a:cs typeface="Corbel"/>
                <a:sym typeface="Corbel"/>
              </a:rPr>
              <a:t>est de 1/20 </a:t>
            </a:r>
            <a:endParaRPr/>
          </a:p>
          <a:p>
            <a:pPr marL="342900" marR="0" lvl="0" indent="-190500" algn="l" rtl="0">
              <a:spcBef>
                <a:spcPts val="0"/>
              </a:spcBef>
              <a:spcAft>
                <a:spcPts val="0"/>
              </a:spcAft>
              <a:buClr>
                <a:schemeClr val="dk1"/>
              </a:buClr>
              <a:buSzPts val="2400"/>
              <a:buFont typeface="Noto Sans Symbols"/>
              <a:buNone/>
            </a:pPr>
            <a:endParaRPr sz="2400" b="0" i="0" u="none" strike="noStrike" cap="none">
              <a:solidFill>
                <a:srgbClr val="202124"/>
              </a:solidFill>
              <a:latin typeface="Corbel"/>
              <a:ea typeface="Corbel"/>
              <a:cs typeface="Corbel"/>
              <a:sym typeface="Corbel"/>
            </a:endParaRPr>
          </a:p>
          <a:p>
            <a:pPr marL="0" marR="0" lvl="0" indent="0" algn="l" rtl="0">
              <a:spcBef>
                <a:spcPts val="0"/>
              </a:spcBef>
              <a:spcAft>
                <a:spcPts val="0"/>
              </a:spcAft>
              <a:buNone/>
            </a:pPr>
            <a:r>
              <a:rPr lang="fr-FR" sz="2400" b="0" i="0" u="none" strike="noStrike" cap="none">
                <a:solidFill>
                  <a:srgbClr val="202124"/>
                </a:solidFill>
                <a:latin typeface="Corbel"/>
                <a:ea typeface="Corbel"/>
                <a:cs typeface="Corbel"/>
                <a:sym typeface="Corbel"/>
              </a:rPr>
              <a:t>Si un patient a </a:t>
            </a:r>
            <a:r>
              <a:rPr lang="fr-FR" sz="2400" b="1" i="0" u="none" strike="noStrike" cap="none">
                <a:solidFill>
                  <a:srgbClr val="202124"/>
                </a:solidFill>
                <a:latin typeface="Corbel"/>
                <a:ea typeface="Corbel"/>
                <a:cs typeface="Corbel"/>
                <a:sym typeface="Corbel"/>
              </a:rPr>
              <a:t>la nuque raide</a:t>
            </a:r>
            <a:r>
              <a:rPr lang="fr-FR" sz="2400" b="0" i="0" u="none" strike="noStrike" cap="none">
                <a:solidFill>
                  <a:srgbClr val="202124"/>
                </a:solidFill>
                <a:latin typeface="Corbel"/>
                <a:ea typeface="Corbel"/>
                <a:cs typeface="Corbel"/>
                <a:sym typeface="Corbel"/>
              </a:rPr>
              <a:t>, quelle est la probabilité qu'il souffre d'une </a:t>
            </a:r>
            <a:r>
              <a:rPr lang="fr-FR" sz="2400" b="1" i="0" u="none" strike="noStrike" cap="none">
                <a:solidFill>
                  <a:schemeClr val="dk1"/>
                </a:solidFill>
                <a:latin typeface="Corbel"/>
                <a:ea typeface="Corbel"/>
                <a:cs typeface="Corbel"/>
                <a:sym typeface="Corbel"/>
              </a:rPr>
              <a:t>méningite </a:t>
            </a:r>
            <a:r>
              <a:rPr lang="fr-FR" sz="2400" b="0" i="0" u="none" strike="noStrike" cap="none">
                <a:solidFill>
                  <a:srgbClr val="202124"/>
                </a:solidFill>
                <a:latin typeface="Corbel"/>
                <a:ea typeface="Corbel"/>
                <a:cs typeface="Corbel"/>
                <a:sym typeface="Corbel"/>
              </a:rPr>
              <a:t>?</a:t>
            </a:r>
            <a:endParaRPr/>
          </a:p>
          <a:p>
            <a:pPr marL="342900" marR="0" lvl="0" indent="-228600" algn="l" rtl="0">
              <a:spcBef>
                <a:spcPts val="0"/>
              </a:spcBef>
              <a:spcAft>
                <a:spcPts val="0"/>
              </a:spcAft>
              <a:buClr>
                <a:schemeClr val="dk1"/>
              </a:buClr>
              <a:buSzPts val="1800"/>
              <a:buFont typeface="Noto Sans Symbols"/>
              <a:buNone/>
            </a:pPr>
            <a:endParaRPr sz="1800" b="0" i="0" u="none" strike="noStrike" cap="none">
              <a:solidFill>
                <a:srgbClr val="202124"/>
              </a:solidFill>
              <a:latin typeface="Arial"/>
              <a:ea typeface="Arial"/>
              <a:cs typeface="Arial"/>
              <a:sym typeface="Arial"/>
            </a:endParaRPr>
          </a:p>
          <a:p>
            <a:pPr marL="342900" marR="0" lvl="0" indent="-228600" algn="l" rtl="0">
              <a:lnSpc>
                <a:spcPct val="100000"/>
              </a:lnSpc>
              <a:spcBef>
                <a:spcPts val="0"/>
              </a:spcBef>
              <a:spcAft>
                <a:spcPts val="0"/>
              </a:spcAft>
              <a:buClr>
                <a:schemeClr val="dk1"/>
              </a:buClr>
              <a:buSzPts val="1800"/>
              <a:buFont typeface="Noto Sans Symbols"/>
              <a:buNone/>
            </a:pPr>
            <a:endParaRPr sz="1800" b="0" i="0" u="none" strike="noStrike" cap="none">
              <a:solidFill>
                <a:srgbClr val="202124"/>
              </a:solidFill>
              <a:latin typeface="Arial"/>
              <a:ea typeface="Arial"/>
              <a:cs typeface="Arial"/>
              <a:sym typeface="Arial"/>
            </a:endParaRPr>
          </a:p>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397" name="Google Shape;1397;p76"/>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398" name="Google Shape;1398;p76"/>
          <p:cNvSpPr/>
          <p:nvPr/>
        </p:nvSpPr>
        <p:spPr>
          <a:xfrm>
            <a:off x="152400" y="1578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399" name="Google Shape;1399;p76"/>
          <p:cNvSpPr txBox="1"/>
          <p:nvPr/>
        </p:nvSpPr>
        <p:spPr>
          <a:xfrm>
            <a:off x="2819400" y="5254657"/>
            <a:ext cx="6812955" cy="782265"/>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914400" y="43934"/>
            <a:ext cx="31449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5" normalizeH="0" baseline="0" noProof="0" dirty="0">
                <a:ln>
                  <a:noFill/>
                </a:ln>
                <a:solidFill>
                  <a:srgbClr val="7030A0"/>
                </a:solidFill>
                <a:effectLst/>
                <a:uLnTx/>
                <a:uFillTx/>
                <a:latin typeface="Corbel"/>
                <a:ea typeface="+mn-ea"/>
                <a:cs typeface="Corbel"/>
              </a:rPr>
              <a:t>Chapitre 4 </a:t>
            </a:r>
            <a:r>
              <a:rPr kumimoji="0" lang="fr-FR" sz="1800" b="0" i="0" u="none" strike="noStrike" kern="1200" cap="none" spc="-5" normalizeH="0" baseline="0" noProof="0" dirty="0">
                <a:ln>
                  <a:noFill/>
                </a:ln>
                <a:solidFill>
                  <a:srgbClr val="432A2F"/>
                </a:solidFill>
                <a:effectLst/>
                <a:uLnTx/>
                <a:uFillTx/>
                <a:latin typeface="Corbel"/>
                <a:ea typeface="+mn-ea"/>
                <a:cs typeface="Corbel"/>
              </a:rPr>
              <a:t>: Vecteurs aléatoires</a:t>
            </a:r>
            <a:endParaRPr kumimoji="0" lang="fr-FR"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2"/>
          <p:cNvSpPr txBox="1">
            <a:spLocks noGrp="1"/>
          </p:cNvSpPr>
          <p:nvPr>
            <p:ph type="title"/>
          </p:nvPr>
        </p:nvSpPr>
        <p:spPr>
          <a:xfrm>
            <a:off x="926432" y="577616"/>
            <a:ext cx="8291195" cy="443711"/>
          </a:xfrm>
          <a:prstGeom prst="rect">
            <a:avLst/>
          </a:prstGeom>
        </p:spPr>
        <p:txBody>
          <a:bodyPr vert="horz" wrap="square" lIns="0" tIns="12700" rIns="0" bIns="0" rtlCol="0">
            <a:spAutoFit/>
          </a:bodyPr>
          <a:lstStyle/>
          <a:p>
            <a:pPr marL="12700">
              <a:lnSpc>
                <a:spcPct val="100000"/>
              </a:lnSpc>
              <a:spcBef>
                <a:spcPts val="100"/>
              </a:spcBef>
            </a:pPr>
            <a:r>
              <a:rPr lang="fr-FR" sz="2800" b="0" spc="-5" dirty="0">
                <a:solidFill>
                  <a:srgbClr val="6F2F9F"/>
                </a:solidFill>
              </a:rPr>
              <a:t>Règle du produit de probabilités conditionnelles</a:t>
            </a:r>
            <a:endParaRPr sz="2800" b="0" spc="-5" dirty="0">
              <a:solidFill>
                <a:srgbClr val="6F2F9F"/>
              </a:solidFill>
              <a:latin typeface="Corbel"/>
              <a:cs typeface="Corbel"/>
            </a:endParaRPr>
          </a:p>
        </p:txBody>
      </p:sp>
      <p:sp>
        <p:nvSpPr>
          <p:cNvPr id="6" name="Rectangle 1"/>
          <p:cNvSpPr>
            <a:spLocks noGrp="1" noChangeArrowheads="1"/>
          </p:cNvSpPr>
          <p:nvPr>
            <p:ph type="body" idx="1"/>
          </p:nvPr>
        </p:nvSpPr>
        <p:spPr bwMode="auto">
          <a:xfrm>
            <a:off x="1066800" y="3151495"/>
            <a:ext cx="10744200" cy="723275"/>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endParaRPr kumimoji="0" lang="fr-FR" altLang="fr-FR" b="0" i="0" u="none" strike="noStrike" cap="none" normalizeH="0" baseline="0" dirty="0">
              <a:ln>
                <a:noFill/>
              </a:ln>
              <a:solidFill>
                <a:srgbClr val="202124"/>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100" b="0" i="0" u="none" strike="noStrike" cap="none" normalizeH="0" baseline="0" dirty="0">
                <a:ln>
                  <a:noFill/>
                </a:ln>
                <a:solidFill>
                  <a:srgbClr val="202124"/>
                </a:solidFill>
                <a:effectLst/>
                <a:latin typeface="Arial" panose="020B0604020202020204" pitchFamily="34" charset="0"/>
                <a:cs typeface="Arial" panose="020B0604020202020204" pitchFamily="34"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2"/>
          <p:cNvSpPr>
            <a:spLocks noChangeArrowheads="1"/>
          </p:cNvSpPr>
          <p:nvPr/>
        </p:nvSpPr>
        <p:spPr bwMode="auto">
          <a:xfrm>
            <a:off x="0" y="5462"/>
            <a:ext cx="65" cy="4462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fr-FR" altLang="fr-FR" sz="1100" b="0" i="0" u="none" strike="noStrike" kern="1200" cap="none" spc="0" normalizeH="0" baseline="0" noProof="0" dirty="0">
                <a:ln>
                  <a:noFill/>
                </a:ln>
                <a:solidFill>
                  <a:srgbClr val="202124"/>
                </a:solidFill>
                <a:effectLst/>
                <a:uLnTx/>
                <a:uFillTx/>
                <a:latin typeface="Arial" panose="020B0604020202020204" pitchFamily="34" charset="0"/>
                <a:ea typeface="+mn-ea"/>
                <a:cs typeface="Arial" panose="020B0604020202020204" pitchFamily="34" charset="0"/>
              </a:rPr>
            </a:br>
            <a:endPar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3"/>
          <p:cNvSpPr>
            <a:spLocks noChangeArrowheads="1"/>
          </p:cNvSpPr>
          <p:nvPr/>
        </p:nvSpPr>
        <p:spPr bwMode="auto">
          <a:xfrm>
            <a:off x="152400" y="157862"/>
            <a:ext cx="65" cy="446276"/>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br>
              <a:rPr kumimoji="0" lang="fr-FR" altLang="fr-FR" sz="1100" b="0" i="0" u="none" strike="noStrike" kern="1200" cap="none" spc="0" normalizeH="0" baseline="0" noProof="0" dirty="0">
                <a:ln>
                  <a:noFill/>
                </a:ln>
                <a:solidFill>
                  <a:srgbClr val="202124"/>
                </a:solidFill>
                <a:effectLst/>
                <a:uLnTx/>
                <a:uFillTx/>
                <a:latin typeface="Arial" panose="020B0604020202020204" pitchFamily="34" charset="0"/>
                <a:ea typeface="+mn-ea"/>
                <a:cs typeface="Arial" panose="020B0604020202020204" pitchFamily="34" charset="0"/>
              </a:rPr>
            </a:br>
            <a:endParaRPr kumimoji="0" lang="fr-FR" altLang="fr-FR"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84B787D5-3EE7-42FC-9370-D417C8BEA424}"/>
                  </a:ext>
                </a:extLst>
              </p:cNvPr>
              <p:cNvSpPr txBox="1"/>
              <p:nvPr/>
            </p:nvSpPr>
            <p:spPr>
              <a:xfrm>
                <a:off x="762000" y="1211077"/>
                <a:ext cx="11049000" cy="400596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Toute loi de probabilité commune à plusieurs variables aléatoires peut être décomposée en lois conditionnelles sur une seule variable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 </m:t>
                        </m:r>
                        <m:sSub>
                          <m:sSub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e>
                          <m: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b>
                        </m:sSub>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chr m:val="∏"/>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naryPr>
                      <m:sub>
                        <m:r>
                          <m:rPr>
                            <m:brk m:alnAt="23"/>
                          </m:r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sub>
                      <m:sup>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𝑛</m:t>
                        </m:r>
                      </m:sup>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m:t>
                            </m:r>
                          </m:sub>
                        </m:s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sSub>
                          <m:sSubPr>
                            <m:ctrlP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fr-FR"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𝑥</m:t>
                            </m:r>
                          </m:e>
                          <m: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e>
                    </m:nary>
                  </m:oMath>
                </a14:m>
                <a:r>
                  <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Cette observation est connue sous le nom de règle de produit de probabilités conditionnelles. C’est une conséquence immédiate de la définition de probabilité conditionnelle suivante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endChr m:val="|"/>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𝑌</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𝑋</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f>
                      <m:f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ctrlPr>
                      </m:fPr>
                      <m:num>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𝑌</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𝑦</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𝑋</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num>
                      <m:den>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𝑃</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𝑋</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𝑥</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den>
                    </m:f>
                  </m:oMath>
                </a14:m>
                <a:r>
                  <a:rPr kumimoji="0" lang="fr-FR" sz="2400" b="0" i="0"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a:t> </a:t>
                </a:r>
              </a:p>
            </p:txBody>
          </p:sp>
        </mc:Choice>
        <mc:Fallback>
          <p:sp>
            <p:nvSpPr>
              <p:cNvPr id="9" name="ZoneTexte 8">
                <a:extLst>
                  <a:ext uri="{FF2B5EF4-FFF2-40B4-BE49-F238E27FC236}">
                    <a16:creationId xmlns:a16="http://schemas.microsoft.com/office/drawing/2014/main" id="{84B787D5-3EE7-42FC-9370-D417C8BEA424}"/>
                  </a:ext>
                </a:extLst>
              </p:cNvPr>
              <p:cNvSpPr txBox="1">
                <a:spLocks noRot="1" noChangeAspect="1" noMove="1" noResize="1" noEditPoints="1" noAdjustHandles="1" noChangeArrowheads="1" noChangeShapeType="1" noTextEdit="1"/>
              </p:cNvSpPr>
              <p:nvPr/>
            </p:nvSpPr>
            <p:spPr>
              <a:xfrm>
                <a:off x="762000" y="1211077"/>
                <a:ext cx="11049000" cy="4005968"/>
              </a:xfrm>
              <a:prstGeom prst="rect">
                <a:avLst/>
              </a:prstGeom>
              <a:blipFill>
                <a:blip r:embed="rId3"/>
                <a:stretch>
                  <a:fillRect l="-827" t="-1218"/>
                </a:stretch>
              </a:blipFill>
            </p:spPr>
            <p:txBody>
              <a:bodyPr/>
              <a:lstStyle/>
              <a:p>
                <a:r>
                  <a:rPr lang="fr-FR">
                    <a:noFill/>
                  </a:rPr>
                  <a:t> </a:t>
                </a:r>
              </a:p>
            </p:txBody>
          </p:sp>
        </mc:Fallback>
      </mc:AlternateContent>
      <p:sp>
        <p:nvSpPr>
          <p:cNvPr id="10" name="ZoneTexte 9">
            <a:extLst>
              <a:ext uri="{FF2B5EF4-FFF2-40B4-BE49-F238E27FC236}">
                <a16:creationId xmlns:a16="http://schemas.microsoft.com/office/drawing/2014/main" id="{F721A382-A91D-4DD0-826F-AB95CA6F399D}"/>
              </a:ext>
            </a:extLst>
          </p:cNvPr>
          <p:cNvSpPr txBox="1"/>
          <p:nvPr/>
        </p:nvSpPr>
        <p:spPr>
          <a:xfrm>
            <a:off x="880533" y="5362475"/>
            <a:ext cx="6053667" cy="110799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rPr>
              <a:t>En appliquant deux fois la définition, nous obtenons ainsi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800" b="0" i="0" u="none" strike="noStrike" kern="1200" cap="none" spc="0" normalizeH="0" baseline="0" noProof="0" dirty="0">
                <a:ln>
                  <a:noFill/>
                </a:ln>
                <a:solidFill>
                  <a:prstClr val="black"/>
                </a:solidFill>
                <a:effectLst/>
                <a:uLnTx/>
                <a:uFillTx/>
                <a:latin typeface="Calibri"/>
                <a:ea typeface="+mn-ea"/>
                <a:cs typeface="+mn-cs"/>
              </a:rPr>
              <a:t> </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EF7E0A59-5004-483A-BB31-581AB6F6194E}"/>
                  </a:ext>
                </a:extLst>
              </p:cNvPr>
              <p:cNvSpPr txBox="1"/>
              <p:nvPr/>
            </p:nvSpPr>
            <p:spPr>
              <a:xfrm>
                <a:off x="5445727" y="5415572"/>
                <a:ext cx="754379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endChr m:val="|"/>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d>
                    </m:oMath>
                  </m:oMathPara>
                </a14:m>
                <a:endPar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endChr m:val="|"/>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d>
                    </m:oMath>
                  </m:oMathPara>
                </a14:m>
                <a:endPar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endChr m:val="|"/>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𝑎</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d>
                        <m:dPr>
                          <m:endChr m:val="|"/>
                          <m:ctrlP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𝑏</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e>
                      </m:d>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𝑃</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r>
                        <a:rPr kumimoji="0" lang="fr-FR"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fr-FR" sz="2400" b="0" i="0" u="none" strike="noStrike" kern="1200" cap="none" spc="0" normalizeH="0" baseline="0" noProof="0" dirty="0">
                  <a:ln>
                    <a:noFill/>
                  </a:ln>
                  <a:solidFill>
                    <a:prstClr val="black"/>
                  </a:solidFill>
                  <a:effectLst/>
                  <a:uLnTx/>
                  <a:uFillTx/>
                  <a:latin typeface="Corbel" panose="020B0503020204020204" pitchFamily="34" charset="0"/>
                  <a:ea typeface="+mn-ea"/>
                  <a:cs typeface="+mn-cs"/>
                </a:endParaRPr>
              </a:p>
            </p:txBody>
          </p:sp>
        </mc:Choice>
        <mc:Fallback xmlns="">
          <p:sp>
            <p:nvSpPr>
              <p:cNvPr id="11" name="ZoneTexte 10">
                <a:extLst>
                  <a:ext uri="{FF2B5EF4-FFF2-40B4-BE49-F238E27FC236}">
                    <a16:creationId xmlns:a16="http://schemas.microsoft.com/office/drawing/2014/main" id="{EF7E0A59-5004-483A-BB31-581AB6F6194E}"/>
                  </a:ext>
                </a:extLst>
              </p:cNvPr>
              <p:cNvSpPr txBox="1">
                <a:spLocks noRot="1" noChangeAspect="1" noMove="1" noResize="1" noEditPoints="1" noAdjustHandles="1" noChangeArrowheads="1" noChangeShapeType="1" noTextEdit="1"/>
              </p:cNvSpPr>
              <p:nvPr/>
            </p:nvSpPr>
            <p:spPr>
              <a:xfrm>
                <a:off x="5445727" y="5415572"/>
                <a:ext cx="7543799" cy="1200329"/>
              </a:xfrm>
              <a:prstGeom prst="rect">
                <a:avLst/>
              </a:prstGeom>
              <a:blipFill>
                <a:blip r:embed="rId4"/>
                <a:stretch>
                  <a:fillRect b="-6091"/>
                </a:stretch>
              </a:blipFill>
            </p:spPr>
            <p:txBody>
              <a:bodyPr/>
              <a:lstStyle/>
              <a:p>
                <a:r>
                  <a:rPr lang="fr-FR">
                    <a:noFill/>
                  </a:rPr>
                  <a:t> </a:t>
                </a:r>
              </a:p>
            </p:txBody>
          </p:sp>
        </mc:Fallback>
      </mc:AlternateContent>
    </p:spTree>
    <p:extLst>
      <p:ext uri="{BB962C8B-B14F-4D97-AF65-F5344CB8AC3E}">
        <p14:creationId xmlns:p14="http://schemas.microsoft.com/office/powerpoint/2010/main" val="40873357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404"/>
        <p:cNvGrpSpPr/>
        <p:nvPr/>
      </p:nvGrpSpPr>
      <p:grpSpPr>
        <a:xfrm>
          <a:off x="0" y="0"/>
          <a:ext cx="0" cy="0"/>
          <a:chOff x="0" y="0"/>
          <a:chExt cx="0" cy="0"/>
        </a:xfrm>
      </p:grpSpPr>
      <p:sp>
        <p:nvSpPr>
          <p:cNvPr id="1405" name="Google Shape;1405;p77"/>
          <p:cNvSpPr txBox="1">
            <a:spLocks noGrp="1"/>
          </p:cNvSpPr>
          <p:nvPr>
            <p:ph type="title"/>
          </p:nvPr>
        </p:nvSpPr>
        <p:spPr>
          <a:xfrm>
            <a:off x="846189" y="720246"/>
            <a:ext cx="7831455" cy="443070"/>
          </a:xfrm>
          <a:prstGeom prst="rect">
            <a:avLst/>
          </a:prstGeom>
          <a:noFill/>
          <a:ln>
            <a:noFill/>
          </a:ln>
        </p:spPr>
        <p:txBody>
          <a:bodyPr spcFirstLastPara="1" wrap="square" lIns="0" tIns="12050" rIns="0" bIns="0" anchor="t" anchorCtr="0">
            <a:spAutoFit/>
          </a:bodyPr>
          <a:lstStyle/>
          <a:p>
            <a:pPr marL="12700" lvl="0" indent="0" algn="l" rtl="0">
              <a:spcBef>
                <a:spcPts val="0"/>
              </a:spcBef>
              <a:spcAft>
                <a:spcPts val="0"/>
              </a:spcAft>
              <a:buNone/>
            </a:pPr>
            <a:r>
              <a:rPr lang="fr-FR" sz="2800">
                <a:solidFill>
                  <a:srgbClr val="7030A0"/>
                </a:solidFill>
              </a:rPr>
              <a:t>Fonctions linéaires de variables </a:t>
            </a:r>
            <a:endParaRPr sz="2800">
              <a:solidFill>
                <a:srgbClr val="7030A0"/>
              </a:solidFill>
            </a:endParaRPr>
          </a:p>
        </p:txBody>
      </p:sp>
      <p:sp>
        <p:nvSpPr>
          <p:cNvPr id="1406" name="Google Shape;1406;p77"/>
          <p:cNvSpPr txBox="1"/>
          <p:nvPr/>
        </p:nvSpPr>
        <p:spPr>
          <a:xfrm>
            <a:off x="2345945" y="1545082"/>
            <a:ext cx="7628255" cy="1405769"/>
          </a:xfrm>
          <a:prstGeom prst="rect">
            <a:avLst/>
          </a:prstGeom>
          <a:blipFill rotWithShape="1">
            <a:blip r:embed="rId3">
              <a:alphaModFix/>
            </a:blip>
            <a:stretch>
              <a:fillRect l="-1038" t="-6059" b="-125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407" name="Google Shape;1407;p77"/>
          <p:cNvSpPr txBox="1"/>
          <p:nvPr/>
        </p:nvSpPr>
        <p:spPr>
          <a:xfrm>
            <a:off x="2358645" y="3936872"/>
            <a:ext cx="2312035" cy="1910779"/>
          </a:xfrm>
          <a:prstGeom prst="rect">
            <a:avLst/>
          </a:prstGeom>
          <a:noFill/>
          <a:ln>
            <a:noFill/>
          </a:ln>
        </p:spPr>
        <p:txBody>
          <a:bodyPr spcFirstLastPara="1" wrap="square" lIns="0" tIns="12700" rIns="0" bIns="0" anchor="t" anchorCtr="0">
            <a:spAutoFit/>
          </a:bodyPr>
          <a:lstStyle/>
          <a:p>
            <a:pPr marL="332740" marR="0" lvl="0" indent="-320675" algn="l" rtl="0">
              <a:spcBef>
                <a:spcPts val="0"/>
              </a:spcBef>
              <a:spcAft>
                <a:spcPts val="0"/>
              </a:spcAft>
              <a:buClr>
                <a:srgbClr val="3333CC"/>
              </a:buClr>
              <a:buSzPts val="1450"/>
              <a:buFont typeface="Noto Sans Symbols"/>
              <a:buChar char="■"/>
            </a:pPr>
            <a:r>
              <a:rPr lang="fr-FR" sz="2400">
                <a:solidFill>
                  <a:schemeClr val="dk1"/>
                </a:solidFill>
                <a:latin typeface="Arial"/>
                <a:ea typeface="Arial"/>
                <a:cs typeface="Arial"/>
                <a:sym typeface="Arial"/>
              </a:rPr>
              <a:t>La variance</a:t>
            </a:r>
            <a:endParaRPr sz="2400">
              <a:solidFill>
                <a:schemeClr val="dk1"/>
              </a:solidFill>
              <a:latin typeface="Arial"/>
              <a:ea typeface="Arial"/>
              <a:cs typeface="Arial"/>
              <a:sym typeface="Arial"/>
            </a:endParaRPr>
          </a:p>
          <a:p>
            <a:pPr marL="332740" marR="0" lvl="0" indent="-228601" algn="l" rtl="0">
              <a:spcBef>
                <a:spcPts val="100"/>
              </a:spcBef>
              <a:spcAft>
                <a:spcPts val="0"/>
              </a:spcAft>
              <a:buClr>
                <a:srgbClr val="3333CC"/>
              </a:buClr>
              <a:buSzPts val="1450"/>
              <a:buFont typeface="Noto Sans Symbols"/>
              <a:buNone/>
            </a:pPr>
            <a:endParaRPr sz="2400">
              <a:solidFill>
                <a:schemeClr val="dk1"/>
              </a:solidFill>
              <a:latin typeface="Arial"/>
              <a:ea typeface="Arial"/>
              <a:cs typeface="Arial"/>
              <a:sym typeface="Arial"/>
            </a:endParaRPr>
          </a:p>
          <a:p>
            <a:pPr marL="332740" marR="0" lvl="0" indent="-228601" algn="l" rtl="0">
              <a:spcBef>
                <a:spcPts val="100"/>
              </a:spcBef>
              <a:spcAft>
                <a:spcPts val="0"/>
              </a:spcAft>
              <a:buClr>
                <a:srgbClr val="3333CC"/>
              </a:buClr>
              <a:buSzPts val="1450"/>
              <a:buFont typeface="Noto Sans Symbols"/>
              <a:buNone/>
            </a:pPr>
            <a:endParaRPr sz="2400">
              <a:solidFill>
                <a:schemeClr val="dk1"/>
              </a:solidFill>
              <a:latin typeface="Arial"/>
              <a:ea typeface="Arial"/>
              <a:cs typeface="Arial"/>
              <a:sym typeface="Arial"/>
            </a:endParaRPr>
          </a:p>
          <a:p>
            <a:pPr marL="332740" marR="0" lvl="0" indent="-228601" algn="l" rtl="0">
              <a:spcBef>
                <a:spcPts val="100"/>
              </a:spcBef>
              <a:spcAft>
                <a:spcPts val="0"/>
              </a:spcAft>
              <a:buClr>
                <a:srgbClr val="3333CC"/>
              </a:buClr>
              <a:buSzPts val="1450"/>
              <a:buFont typeface="Noto Sans Symbols"/>
              <a:buNone/>
            </a:pPr>
            <a:endParaRPr sz="2400">
              <a:solidFill>
                <a:schemeClr val="dk1"/>
              </a:solidFill>
              <a:latin typeface="Arial"/>
              <a:ea typeface="Arial"/>
              <a:cs typeface="Arial"/>
              <a:sym typeface="Arial"/>
            </a:endParaRPr>
          </a:p>
          <a:p>
            <a:pPr marL="332740" marR="0" lvl="0" indent="-320675" algn="l" rtl="0">
              <a:spcBef>
                <a:spcPts val="100"/>
              </a:spcBef>
              <a:spcAft>
                <a:spcPts val="0"/>
              </a:spcAft>
              <a:buClr>
                <a:srgbClr val="3333CC"/>
              </a:buClr>
              <a:buSzPts val="1450"/>
              <a:buFont typeface="Noto Sans Symbols"/>
              <a:buChar char="■"/>
            </a:pPr>
            <a:r>
              <a:rPr lang="fr-FR" sz="2400">
                <a:solidFill>
                  <a:schemeClr val="dk1"/>
                </a:solidFill>
                <a:latin typeface="Arial"/>
                <a:ea typeface="Arial"/>
                <a:cs typeface="Arial"/>
                <a:sym typeface="Arial"/>
              </a:rPr>
              <a:t>L’écart-type </a:t>
            </a:r>
            <a:endParaRPr sz="2400">
              <a:solidFill>
                <a:schemeClr val="dk1"/>
              </a:solidFill>
              <a:latin typeface="Arial"/>
              <a:ea typeface="Arial"/>
              <a:cs typeface="Arial"/>
              <a:sym typeface="Arial"/>
            </a:endParaRPr>
          </a:p>
        </p:txBody>
      </p:sp>
      <p:sp>
        <p:nvSpPr>
          <p:cNvPr id="1408" name="Google Shape;1408;p77"/>
          <p:cNvSpPr/>
          <p:nvPr/>
        </p:nvSpPr>
        <p:spPr>
          <a:xfrm>
            <a:off x="3733801" y="4436365"/>
            <a:ext cx="4636135" cy="664845"/>
          </a:xfrm>
          <a:custGeom>
            <a:avLst/>
            <a:gdLst/>
            <a:ahLst/>
            <a:cxnLst/>
            <a:rect l="l" t="t" r="r" b="b"/>
            <a:pathLst>
              <a:path w="4636134" h="664845" extrusionOk="0">
                <a:moveTo>
                  <a:pt x="4636008" y="0"/>
                </a:moveTo>
                <a:lnTo>
                  <a:pt x="0" y="0"/>
                </a:lnTo>
                <a:lnTo>
                  <a:pt x="0" y="664463"/>
                </a:lnTo>
                <a:lnTo>
                  <a:pt x="4636008" y="664463"/>
                </a:lnTo>
                <a:lnTo>
                  <a:pt x="4636008" y="0"/>
                </a:lnTo>
                <a:close/>
              </a:path>
            </a:pathLst>
          </a:cu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09" name="Google Shape;1409;p77"/>
          <p:cNvSpPr/>
          <p:nvPr/>
        </p:nvSpPr>
        <p:spPr>
          <a:xfrm>
            <a:off x="2312078" y="4714903"/>
            <a:ext cx="4645660" cy="673735"/>
          </a:xfrm>
          <a:custGeom>
            <a:avLst/>
            <a:gdLst/>
            <a:ahLst/>
            <a:cxnLst/>
            <a:rect l="l" t="t" r="r" b="b"/>
            <a:pathLst>
              <a:path w="4645659" h="673735" extrusionOk="0">
                <a:moveTo>
                  <a:pt x="0" y="673607"/>
                </a:moveTo>
                <a:lnTo>
                  <a:pt x="4645152" y="673607"/>
                </a:lnTo>
                <a:lnTo>
                  <a:pt x="4645152" y="0"/>
                </a:lnTo>
                <a:lnTo>
                  <a:pt x="0" y="0"/>
                </a:lnTo>
                <a:lnTo>
                  <a:pt x="0" y="673607"/>
                </a:lnTo>
                <a:close/>
              </a:path>
            </a:pathLst>
          </a:cu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10" name="Google Shape;1410;p77"/>
          <p:cNvSpPr txBox="1">
            <a:spLocks noGrp="1"/>
          </p:cNvSpPr>
          <p:nvPr>
            <p:ph type="sldNum" idx="12"/>
          </p:nvPr>
        </p:nvSpPr>
        <p:spPr>
          <a:xfrm>
            <a:off x="10302240" y="6377941"/>
            <a:ext cx="2804160" cy="276999"/>
          </a:xfrm>
          <a:prstGeom prst="rect">
            <a:avLst/>
          </a:prstGeom>
          <a:noFill/>
          <a:ln>
            <a:noFill/>
          </a:ln>
        </p:spPr>
        <p:txBody>
          <a:bodyPr spcFirstLastPara="1" wrap="square" lIns="0" tIns="0" rIns="0" bIns="0" anchor="t" anchorCtr="0">
            <a:spAutoFit/>
          </a:bodyPr>
          <a:lstStyle/>
          <a:p>
            <a:pPr marL="12700" lvl="0" indent="0" algn="r" rtl="0">
              <a:spcBef>
                <a:spcPts val="0"/>
              </a:spcBef>
              <a:spcAft>
                <a:spcPts val="0"/>
              </a:spcAft>
              <a:buNone/>
            </a:pPr>
            <a:r>
              <a:rPr lang="fr-FR"/>
              <a:t>Ch. 5-</a:t>
            </a:r>
            <a:fld id="{00000000-1234-1234-1234-123412341234}" type="slidenum">
              <a:rPr lang="fr-FR"/>
              <a:t>78</a:t>
            </a:fld>
            <a:endParaRPr/>
          </a:p>
        </p:txBody>
      </p:sp>
      <p:sp>
        <p:nvSpPr>
          <p:cNvPr id="1411" name="Google Shape;1411;p77"/>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412" name="Google Shape;1412;p77"/>
          <p:cNvSpPr/>
          <p:nvPr/>
        </p:nvSpPr>
        <p:spPr>
          <a:xfrm>
            <a:off x="4096718" y="6014869"/>
            <a:ext cx="3218482" cy="818803"/>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3" name="Google Shape;1413;p77"/>
          <p:cNvSpPr txBox="1"/>
          <p:nvPr/>
        </p:nvSpPr>
        <p:spPr>
          <a:xfrm>
            <a:off x="4511758" y="6187645"/>
            <a:ext cx="1908407" cy="430887"/>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414" name="Google Shape;1414;p77"/>
          <p:cNvSpPr txBox="1"/>
          <p:nvPr/>
        </p:nvSpPr>
        <p:spPr>
          <a:xfrm>
            <a:off x="914399" y="43934"/>
            <a:ext cx="430217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dirty="0">
                <a:solidFill>
                  <a:srgbClr val="7030A0"/>
                </a:solidFill>
                <a:latin typeface="Corbel"/>
                <a:ea typeface="Corbel"/>
                <a:cs typeface="Corbel"/>
                <a:sym typeface="Corbel"/>
              </a:rPr>
              <a:t>Chapitre 4 </a:t>
            </a:r>
            <a:r>
              <a:rPr lang="fr-FR" sz="1800" dirty="0">
                <a:solidFill>
                  <a:srgbClr val="432A2F"/>
                </a:solidFill>
                <a:latin typeface="Corbel"/>
                <a:ea typeface="Corbel"/>
                <a:cs typeface="Corbel"/>
                <a:sym typeface="Corbel"/>
              </a:rPr>
              <a:t>: Vecteurs aléatoires</a:t>
            </a:r>
            <a:endParaRPr sz="1800" dirty="0">
              <a:solidFill>
                <a:schemeClr val="dk1"/>
              </a:solidFill>
              <a:latin typeface="Calibri"/>
              <a:ea typeface="Calibri"/>
              <a:cs typeface="Calibri"/>
              <a:sym typeface="Calibri"/>
            </a:endParaRPr>
          </a:p>
        </p:txBody>
      </p:sp>
      <p:sp>
        <p:nvSpPr>
          <p:cNvPr id="1415" name="Google Shape;1415;p77"/>
          <p:cNvSpPr txBox="1"/>
          <p:nvPr/>
        </p:nvSpPr>
        <p:spPr>
          <a:xfrm>
            <a:off x="2788608" y="3148859"/>
            <a:ext cx="6285755" cy="426720"/>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
        <p:nvSpPr>
          <p:cNvPr id="1416" name="Google Shape;1416;p77"/>
          <p:cNvSpPr txBox="1"/>
          <p:nvPr/>
        </p:nvSpPr>
        <p:spPr>
          <a:xfrm>
            <a:off x="3733801" y="4516895"/>
            <a:ext cx="4395370" cy="531171"/>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fr-FR" sz="1800">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8"/>
          <p:cNvSpPr txBox="1"/>
          <p:nvPr/>
        </p:nvSpPr>
        <p:spPr>
          <a:xfrm>
            <a:off x="914399" y="731268"/>
            <a:ext cx="304300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800" dirty="0">
                <a:solidFill>
                  <a:srgbClr val="7030A0"/>
                </a:solidFill>
                <a:latin typeface="Corbel"/>
                <a:ea typeface="Corbel"/>
                <a:cs typeface="Corbel"/>
                <a:sym typeface="Corbel"/>
              </a:rPr>
              <a:t>Terminologies</a:t>
            </a:r>
            <a:endParaRPr dirty="0"/>
          </a:p>
        </p:txBody>
      </p:sp>
      <p:sp>
        <p:nvSpPr>
          <p:cNvPr id="105" name="Google Shape;105;p8"/>
          <p:cNvSpPr txBox="1"/>
          <p:nvPr/>
        </p:nvSpPr>
        <p:spPr>
          <a:xfrm>
            <a:off x="990600" y="1295400"/>
            <a:ext cx="11201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2400">
                <a:solidFill>
                  <a:srgbClr val="AF555D"/>
                </a:solidFill>
                <a:latin typeface="Corbel"/>
                <a:ea typeface="Corbel"/>
                <a:cs typeface="Corbel"/>
                <a:sym typeface="Corbel"/>
              </a:rPr>
              <a:t>Evénements collectivement exhaustifs </a:t>
            </a:r>
            <a:r>
              <a:rPr lang="fr-FR" sz="2400">
                <a:solidFill>
                  <a:schemeClr val="dk1"/>
                </a:solidFill>
                <a:latin typeface="Corbel"/>
                <a:ea typeface="Corbel"/>
                <a:cs typeface="Corbel"/>
                <a:sym typeface="Corbel"/>
              </a:rPr>
              <a:t>– </a:t>
            </a:r>
            <a:r>
              <a:rPr lang="fr-FR" sz="2400">
                <a:solidFill>
                  <a:srgbClr val="432A2F"/>
                </a:solidFill>
                <a:latin typeface="Corbel"/>
                <a:ea typeface="Corbel"/>
                <a:cs typeface="Corbel"/>
                <a:sym typeface="Corbel"/>
              </a:rPr>
              <a:t>Un ensemble d'événements qui inclut tous les événements possibles.</a:t>
            </a:r>
            <a:endParaRPr/>
          </a:p>
          <a:p>
            <a:pPr marL="0" marR="0" lvl="0" indent="0" algn="l" rtl="0">
              <a:spcBef>
                <a:spcPts val="0"/>
              </a:spcBef>
              <a:spcAft>
                <a:spcPts val="0"/>
              </a:spcAft>
              <a:buNone/>
            </a:pPr>
            <a:endParaRPr sz="2400">
              <a:solidFill>
                <a:schemeClr val="dk1"/>
              </a:solidFill>
              <a:latin typeface="Corbel"/>
              <a:ea typeface="Corbel"/>
              <a:cs typeface="Corbel"/>
              <a:sym typeface="Corbel"/>
            </a:endParaRPr>
          </a:p>
          <a:p>
            <a:pPr marL="342900" marR="0" lvl="0" indent="-342900" algn="l" rtl="0">
              <a:spcBef>
                <a:spcPts val="0"/>
              </a:spcBef>
              <a:spcAft>
                <a:spcPts val="0"/>
              </a:spcAft>
              <a:buClr>
                <a:schemeClr val="dk1"/>
              </a:buClr>
              <a:buSzPts val="2400"/>
              <a:buFont typeface="Arial"/>
              <a:buChar char="•"/>
            </a:pPr>
            <a:r>
              <a:rPr lang="fr-FR" sz="2400">
                <a:solidFill>
                  <a:schemeClr val="dk1"/>
                </a:solidFill>
                <a:latin typeface="Corbel"/>
                <a:ea typeface="Corbel"/>
                <a:cs typeface="Corbel"/>
                <a:sym typeface="Corbel"/>
              </a:rPr>
              <a:t>Exemples</a:t>
            </a:r>
            <a:endParaRPr/>
          </a:p>
          <a:p>
            <a:pPr marL="457200" marR="0" lvl="1" indent="0" algn="l" rtl="0">
              <a:spcBef>
                <a:spcPts val="0"/>
              </a:spcBef>
              <a:spcAft>
                <a:spcPts val="0"/>
              </a:spcAft>
              <a:buNone/>
            </a:pPr>
            <a:r>
              <a:rPr lang="fr-FR" sz="2400" b="0" i="0" u="none" strike="noStrike" cap="none">
                <a:solidFill>
                  <a:srgbClr val="432A2F"/>
                </a:solidFill>
                <a:latin typeface="Corbel"/>
                <a:ea typeface="Corbel"/>
                <a:cs typeface="Corbel"/>
                <a:sym typeface="Corbel"/>
              </a:rPr>
              <a:t>Pile ou face, homme et femme, tous les six faces d'un dé. </a:t>
            </a:r>
            <a:endParaRPr/>
          </a:p>
          <a:p>
            <a:pPr marL="457200" marR="0" lvl="1" indent="0" algn="l" rtl="0">
              <a:spcBef>
                <a:spcPts val="0"/>
              </a:spcBef>
              <a:spcAft>
                <a:spcPts val="0"/>
              </a:spcAft>
              <a:buNone/>
            </a:pPr>
            <a:br>
              <a:rPr lang="fr-FR" sz="2400" b="0" i="0" u="none" strike="noStrike" cap="none">
                <a:solidFill>
                  <a:schemeClr val="dk1"/>
                </a:solidFill>
                <a:latin typeface="Corbel"/>
                <a:ea typeface="Corbel"/>
                <a:cs typeface="Corbel"/>
                <a:sym typeface="Corbel"/>
              </a:rPr>
            </a:br>
            <a:endParaRPr sz="2400" b="0" i="0" u="none" strike="noStrike" cap="none">
              <a:solidFill>
                <a:schemeClr val="dk1"/>
              </a:solidFill>
              <a:latin typeface="Corbel"/>
              <a:ea typeface="Corbel"/>
              <a:cs typeface="Corbel"/>
              <a:sym typeface="Corbel"/>
            </a:endParaRPr>
          </a:p>
        </p:txBody>
      </p:sp>
      <p:sp>
        <p:nvSpPr>
          <p:cNvPr id="106" name="Google Shape;106;p8"/>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9"/>
          <p:cNvSpPr txBox="1">
            <a:spLocks noGrp="1"/>
          </p:cNvSpPr>
          <p:nvPr>
            <p:ph type="title"/>
          </p:nvPr>
        </p:nvSpPr>
        <p:spPr>
          <a:xfrm>
            <a:off x="914400" y="480077"/>
            <a:ext cx="8988806" cy="443711"/>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fr-FR" sz="2800">
                <a:solidFill>
                  <a:srgbClr val="7030A0"/>
                </a:solidFill>
              </a:rPr>
              <a:t>Propriétés élémentaires de la probabilité</a:t>
            </a:r>
            <a:endParaRPr sz="2800">
              <a:solidFill>
                <a:srgbClr val="7030A0"/>
              </a:solidFill>
            </a:endParaRPr>
          </a:p>
        </p:txBody>
      </p:sp>
      <p:sp>
        <p:nvSpPr>
          <p:cNvPr id="113" name="Google Shape;113;p9"/>
          <p:cNvSpPr txBox="1"/>
          <p:nvPr/>
        </p:nvSpPr>
        <p:spPr>
          <a:xfrm>
            <a:off x="1371600" y="990600"/>
            <a:ext cx="9677400" cy="3417474"/>
          </a:xfrm>
          <a:prstGeom prst="rect">
            <a:avLst/>
          </a:prstGeom>
          <a:noFill/>
          <a:ln>
            <a:noFill/>
          </a:ln>
        </p:spPr>
        <p:txBody>
          <a:bodyPr spcFirstLastPara="1" wrap="square" lIns="0" tIns="179050" rIns="0" bIns="0" anchor="t" anchorCtr="0">
            <a:spAutoFit/>
          </a:bodyPr>
          <a:lstStyle/>
          <a:p>
            <a:pPr marL="50800" marR="0" lvl="0" indent="0" algn="l" rtl="0">
              <a:lnSpc>
                <a:spcPct val="100000"/>
              </a:lnSpc>
              <a:spcBef>
                <a:spcPts val="0"/>
              </a:spcBef>
              <a:spcAft>
                <a:spcPts val="0"/>
              </a:spcAft>
              <a:buNone/>
            </a:pPr>
            <a:r>
              <a:rPr lang="fr-FR" sz="2400" b="1">
                <a:solidFill>
                  <a:srgbClr val="FF3399"/>
                </a:solidFill>
                <a:latin typeface="Corbel"/>
                <a:ea typeface="Corbel"/>
                <a:cs typeface="Corbel"/>
                <a:sym typeface="Corbel"/>
              </a:rPr>
              <a:t>Propriété 1 (positivité):</a:t>
            </a:r>
            <a:endParaRPr/>
          </a:p>
          <a:p>
            <a:pPr marL="50800" marR="0" lvl="0" indent="0" algn="just" rtl="0">
              <a:spcBef>
                <a:spcPts val="1410"/>
              </a:spcBef>
              <a:spcAft>
                <a:spcPts val="0"/>
              </a:spcAft>
              <a:buNone/>
            </a:pPr>
            <a:r>
              <a:rPr lang="fr-FR" sz="2400">
                <a:solidFill>
                  <a:schemeClr val="dk1"/>
                </a:solidFill>
                <a:latin typeface="Arial"/>
                <a:ea typeface="Arial"/>
                <a:cs typeface="Arial"/>
                <a:sym typeface="Arial"/>
              </a:rPr>
              <a:t> </a:t>
            </a:r>
            <a:r>
              <a:rPr lang="fr-FR" sz="2400">
                <a:solidFill>
                  <a:schemeClr val="dk1"/>
                </a:solidFill>
                <a:latin typeface="Corbel"/>
                <a:ea typeface="Corbel"/>
                <a:cs typeface="Corbel"/>
                <a:sym typeface="Corbel"/>
              </a:rPr>
              <a:t>Étant donné un processus (ou expérience) avec n résultats mutuellement exclusifs (</a:t>
            </a:r>
            <a:r>
              <a:rPr lang="fr-FR" sz="2400" i="1">
                <a:solidFill>
                  <a:schemeClr val="dk1"/>
                </a:solidFill>
                <a:latin typeface="Corbel"/>
                <a:ea typeface="Corbel"/>
                <a:cs typeface="Corbel"/>
                <a:sym typeface="Corbel"/>
              </a:rPr>
              <a:t>E</a:t>
            </a:r>
            <a:r>
              <a:rPr lang="fr-FR" sz="2400" i="1" baseline="-25000">
                <a:solidFill>
                  <a:schemeClr val="dk1"/>
                </a:solidFill>
                <a:latin typeface="Corbel"/>
                <a:ea typeface="Corbel"/>
                <a:cs typeface="Corbel"/>
                <a:sym typeface="Corbel"/>
              </a:rPr>
              <a:t>1</a:t>
            </a:r>
            <a:r>
              <a:rPr lang="fr-FR" sz="2400" i="1">
                <a:solidFill>
                  <a:schemeClr val="dk1"/>
                </a:solidFill>
                <a:latin typeface="Corbel"/>
                <a:ea typeface="Corbel"/>
                <a:cs typeface="Corbel"/>
                <a:sym typeface="Corbel"/>
              </a:rPr>
              <a:t>, E</a:t>
            </a:r>
            <a:r>
              <a:rPr lang="fr-FR" sz="2400" i="1" baseline="-25000">
                <a:solidFill>
                  <a:schemeClr val="dk1"/>
                </a:solidFill>
                <a:latin typeface="Corbel"/>
                <a:ea typeface="Corbel"/>
                <a:cs typeface="Corbel"/>
                <a:sym typeface="Corbel"/>
              </a:rPr>
              <a:t>2</a:t>
            </a:r>
            <a:r>
              <a:rPr lang="fr-FR" sz="2400" i="1">
                <a:solidFill>
                  <a:schemeClr val="dk1"/>
                </a:solidFill>
                <a:latin typeface="Corbel"/>
                <a:ea typeface="Corbel"/>
                <a:cs typeface="Corbel"/>
                <a:sym typeface="Corbel"/>
              </a:rPr>
              <a:t>, …., E</a:t>
            </a:r>
            <a:r>
              <a:rPr lang="fr-FR" sz="2400" i="1" baseline="-25000">
                <a:solidFill>
                  <a:schemeClr val="dk1"/>
                </a:solidFill>
                <a:latin typeface="Corbel"/>
                <a:ea typeface="Corbel"/>
                <a:cs typeface="Corbel"/>
                <a:sym typeface="Corbel"/>
              </a:rPr>
              <a:t>n</a:t>
            </a:r>
            <a:r>
              <a:rPr lang="fr-FR" sz="2400">
                <a:solidFill>
                  <a:schemeClr val="dk1"/>
                </a:solidFill>
                <a:latin typeface="Corbel"/>
                <a:ea typeface="Corbel"/>
                <a:cs typeface="Corbel"/>
                <a:sym typeface="Corbel"/>
              </a:rPr>
              <a:t>), la probabilité de tout événement </a:t>
            </a:r>
            <a:r>
              <a:rPr lang="fr-FR" sz="2400" i="1">
                <a:solidFill>
                  <a:schemeClr val="dk1"/>
                </a:solidFill>
                <a:latin typeface="Corbel"/>
                <a:ea typeface="Corbel"/>
                <a:cs typeface="Corbel"/>
                <a:sym typeface="Corbel"/>
              </a:rPr>
              <a:t>E</a:t>
            </a:r>
            <a:r>
              <a:rPr lang="fr-FR" sz="2400" i="1" baseline="-25000">
                <a:solidFill>
                  <a:schemeClr val="dk1"/>
                </a:solidFill>
                <a:latin typeface="Corbel"/>
                <a:ea typeface="Corbel"/>
                <a:cs typeface="Corbel"/>
                <a:sym typeface="Corbel"/>
              </a:rPr>
              <a:t>i </a:t>
            </a:r>
            <a:r>
              <a:rPr lang="fr-FR" sz="2400" i="1">
                <a:solidFill>
                  <a:schemeClr val="dk1"/>
                </a:solidFill>
                <a:latin typeface="Corbel"/>
                <a:ea typeface="Corbel"/>
                <a:cs typeface="Corbel"/>
                <a:sym typeface="Corbel"/>
              </a:rPr>
              <a:t> </a:t>
            </a:r>
            <a:r>
              <a:rPr lang="fr-FR" sz="2400">
                <a:solidFill>
                  <a:schemeClr val="dk1"/>
                </a:solidFill>
                <a:latin typeface="Corbel"/>
                <a:ea typeface="Corbel"/>
                <a:cs typeface="Corbel"/>
                <a:sym typeface="Corbel"/>
              </a:rPr>
              <a:t>est un nombre non négatif</a:t>
            </a:r>
            <a:r>
              <a:rPr lang="fr-FR" sz="2400">
                <a:solidFill>
                  <a:srgbClr val="432A2F"/>
                </a:solidFill>
                <a:latin typeface="Corbel"/>
                <a:ea typeface="Corbel"/>
                <a:cs typeface="Corbel"/>
                <a:sym typeface="Corbel"/>
              </a:rPr>
              <a:t>. </a:t>
            </a:r>
            <a:r>
              <a:rPr lang="fr-FR" sz="2400" b="1" i="1">
                <a:solidFill>
                  <a:srgbClr val="FF0000"/>
                </a:solidFill>
                <a:latin typeface="Corbel"/>
                <a:ea typeface="Corbel"/>
                <a:cs typeface="Corbel"/>
                <a:sym typeface="Corbel"/>
              </a:rPr>
              <a:t>1 ≥ P(E</a:t>
            </a:r>
            <a:r>
              <a:rPr lang="fr-FR" sz="2400" b="1" i="1" baseline="-25000">
                <a:solidFill>
                  <a:srgbClr val="FF0000"/>
                </a:solidFill>
                <a:latin typeface="Corbel"/>
                <a:ea typeface="Corbel"/>
                <a:cs typeface="Corbel"/>
                <a:sym typeface="Corbel"/>
              </a:rPr>
              <a:t>i</a:t>
            </a:r>
            <a:r>
              <a:rPr lang="fr-FR" sz="2400" b="1" i="1">
                <a:solidFill>
                  <a:srgbClr val="FF0000"/>
                </a:solidFill>
                <a:latin typeface="Corbel"/>
                <a:ea typeface="Corbel"/>
                <a:cs typeface="Corbel"/>
                <a:sym typeface="Corbel"/>
              </a:rPr>
              <a:t>) ≥ 0 </a:t>
            </a:r>
            <a:endParaRPr/>
          </a:p>
          <a:p>
            <a:pPr marL="50800" marR="0" lvl="0" indent="0" algn="l" rtl="0">
              <a:spcBef>
                <a:spcPts val="1410"/>
              </a:spcBef>
              <a:spcAft>
                <a:spcPts val="0"/>
              </a:spcAft>
              <a:buNone/>
            </a:pPr>
            <a:endParaRPr sz="2400" b="1" i="1">
              <a:solidFill>
                <a:srgbClr val="FF0000"/>
              </a:solidFill>
              <a:latin typeface="Corbel"/>
              <a:ea typeface="Corbel"/>
              <a:cs typeface="Corbel"/>
              <a:sym typeface="Corbel"/>
            </a:endParaRPr>
          </a:p>
          <a:p>
            <a:pPr marL="50800" marR="0" lvl="0" indent="0" algn="l" rtl="0">
              <a:spcBef>
                <a:spcPts val="1410"/>
              </a:spcBef>
              <a:spcAft>
                <a:spcPts val="0"/>
              </a:spcAft>
              <a:buNone/>
            </a:pPr>
            <a:endParaRPr sz="2400">
              <a:solidFill>
                <a:schemeClr val="dk1"/>
              </a:solidFill>
              <a:latin typeface="Corbel"/>
              <a:ea typeface="Corbel"/>
              <a:cs typeface="Corbel"/>
              <a:sym typeface="Corbel"/>
            </a:endParaRPr>
          </a:p>
          <a:p>
            <a:pPr marL="508000" marR="47625" lvl="0" indent="-457200" algn="l" rtl="0">
              <a:lnSpc>
                <a:spcPct val="110000"/>
              </a:lnSpc>
              <a:spcBef>
                <a:spcPts val="1025"/>
              </a:spcBef>
              <a:spcAft>
                <a:spcPts val="0"/>
              </a:spcAft>
              <a:buNone/>
            </a:pPr>
            <a:endParaRPr sz="2200">
              <a:solidFill>
                <a:schemeClr val="dk1"/>
              </a:solidFill>
              <a:latin typeface="Corbel"/>
              <a:ea typeface="Corbel"/>
              <a:cs typeface="Corbel"/>
              <a:sym typeface="Corbel"/>
            </a:endParaRPr>
          </a:p>
        </p:txBody>
      </p:sp>
      <p:sp>
        <p:nvSpPr>
          <p:cNvPr id="114" name="Google Shape;114;p9"/>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15" name="Google Shape;115;p9"/>
          <p:cNvSpPr/>
          <p:nvPr/>
        </p:nvSpPr>
        <p:spPr>
          <a:xfrm>
            <a:off x="0" y="5462"/>
            <a:ext cx="65" cy="446276"/>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202124"/>
              </a:buClr>
              <a:buSzPts val="1100"/>
              <a:buFont typeface="Arial"/>
              <a:buNone/>
            </a:pPr>
            <a:br>
              <a:rPr lang="fr-FR" sz="1100" b="0" i="0" u="none" strike="noStrike" cap="none">
                <a:solidFill>
                  <a:srgbClr val="202124"/>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
        <p:nvSpPr>
          <p:cNvPr id="116" name="Google Shape;116;p9"/>
          <p:cNvSpPr/>
          <p:nvPr/>
        </p:nvSpPr>
        <p:spPr>
          <a:xfrm>
            <a:off x="0" y="107728"/>
            <a:ext cx="65" cy="241744"/>
          </a:xfrm>
          <a:prstGeom prst="rect">
            <a:avLst/>
          </a:prstGeom>
          <a:solidFill>
            <a:srgbClr val="F8F9FA"/>
          </a:solid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Arial"/>
              <a:ea typeface="Arial"/>
              <a:cs typeface="Arial"/>
              <a:sym typeface="Arial"/>
            </a:endParaRPr>
          </a:p>
        </p:txBody>
      </p:sp>
      <p:sp>
        <p:nvSpPr>
          <p:cNvPr id="117" name="Google Shape;117;p9"/>
          <p:cNvSpPr txBox="1"/>
          <p:nvPr/>
        </p:nvSpPr>
        <p:spPr>
          <a:xfrm>
            <a:off x="914400" y="43934"/>
            <a:ext cx="407387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fr-FR" sz="1800" b="1">
                <a:solidFill>
                  <a:srgbClr val="7030A0"/>
                </a:solidFill>
                <a:latin typeface="Corbel"/>
                <a:ea typeface="Corbel"/>
                <a:cs typeface="Corbel"/>
                <a:sym typeface="Corbel"/>
              </a:rPr>
              <a:t>Chapitre 1 </a:t>
            </a:r>
            <a:r>
              <a:rPr lang="fr-FR" sz="1800">
                <a:solidFill>
                  <a:srgbClr val="432A2F"/>
                </a:solidFill>
                <a:latin typeface="Corbel"/>
                <a:ea typeface="Corbel"/>
                <a:cs typeface="Corbel"/>
                <a:sym typeface="Corbel"/>
              </a:rPr>
              <a:t>: Introduction aux probabilités</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8135</TotalTime>
  <Words>3606</Words>
  <Application>Microsoft Office PowerPoint</Application>
  <PresentationFormat>Grand écran</PresentationFormat>
  <Paragraphs>963</Paragraphs>
  <Slides>78</Slides>
  <Notes>78</Notes>
  <HiddenSlides>0</HiddenSlides>
  <MMClips>0</MMClips>
  <ScaleCrop>false</ScaleCrop>
  <HeadingPairs>
    <vt:vector size="6" baseType="variant">
      <vt:variant>
        <vt:lpstr>Polices utilisées</vt:lpstr>
      </vt:variant>
      <vt:variant>
        <vt:i4>9</vt:i4>
      </vt:variant>
      <vt:variant>
        <vt:lpstr>Thème</vt:lpstr>
      </vt:variant>
      <vt:variant>
        <vt:i4>2</vt:i4>
      </vt:variant>
      <vt:variant>
        <vt:lpstr>Titres des diapositives</vt:lpstr>
      </vt:variant>
      <vt:variant>
        <vt:i4>78</vt:i4>
      </vt:variant>
    </vt:vector>
  </HeadingPairs>
  <TitlesOfParts>
    <vt:vector size="89" baseType="lpstr">
      <vt:lpstr>Arial</vt:lpstr>
      <vt:lpstr>Arimo</vt:lpstr>
      <vt:lpstr>Calibri</vt:lpstr>
      <vt:lpstr>Lucida Sans</vt:lpstr>
      <vt:lpstr>Söhne</vt:lpstr>
      <vt:lpstr>Times New Roman</vt:lpstr>
      <vt:lpstr>Corbel</vt:lpstr>
      <vt:lpstr>Noto Sans Symbols</vt:lpstr>
      <vt:lpstr>Cambria Math</vt:lpstr>
      <vt:lpstr>Office Theme</vt:lpstr>
      <vt:lpstr>1_Office Theme</vt:lpstr>
      <vt:lpstr>Expériences aléatoires et                 probabilité</vt:lpstr>
      <vt:lpstr>Plan</vt:lpstr>
      <vt:lpstr>Chapitre 1 : Introduction aux probabilités </vt:lpstr>
      <vt:lpstr>Qu’est ce que la probabilité?</vt:lpstr>
      <vt:lpstr>Présentation PowerPoint</vt:lpstr>
      <vt:lpstr>Présentation PowerPoint</vt:lpstr>
      <vt:lpstr>Présentation PowerPoint</vt:lpstr>
      <vt:lpstr>Présentation PowerPoint</vt:lpstr>
      <vt:lpstr>Propriétés élémentaires de la probabilité</vt:lpstr>
      <vt:lpstr>Propriétés élémentaires de la probabilité</vt:lpstr>
      <vt:lpstr>Propriétés élémentaires de la probabilité</vt:lpstr>
      <vt:lpstr>Propriétés élémentaires de la probabilité</vt:lpstr>
      <vt:lpstr>Calcul de la probabilité d’un événement</vt:lpstr>
      <vt:lpstr>Calcul de la probabilité d’un événement</vt:lpstr>
      <vt:lpstr>Probabilité sur les ensembles  </vt:lpstr>
      <vt:lpstr>Présentation PowerPoint</vt:lpstr>
      <vt:lpstr>Définition d’une variable aléatoire</vt:lpstr>
      <vt:lpstr>Définition  d’une  variable aléatoire discrète</vt:lpstr>
      <vt:lpstr>Fonction de masse</vt:lpstr>
      <vt:lpstr>Présentation PowerPoint</vt:lpstr>
      <vt:lpstr>Présentation PowerPoint</vt:lpstr>
      <vt:lpstr>Présentation PowerPoint</vt:lpstr>
      <vt:lpstr>Présentation PowerPoint</vt:lpstr>
      <vt:lpstr>Présentation PowerPoint</vt:lpstr>
      <vt:lpstr>Présentation PowerPoint</vt:lpstr>
      <vt:lpstr>Espérance/ Variance / Ecart-type</vt:lpstr>
      <vt:lpstr>Présentation PowerPoint</vt:lpstr>
      <vt:lpstr>Présentation PowerPoint</vt:lpstr>
      <vt:lpstr>Présentation PowerPoint</vt:lpstr>
      <vt:lpstr>Fonction de répartition</vt:lpstr>
      <vt:lpstr>Fonction de répartition : Exemple</vt:lpstr>
      <vt:lpstr>Epreuve de Bernoulli</vt:lpstr>
      <vt:lpstr>Loi binomiale</vt:lpstr>
      <vt:lpstr>Loi binomiale : Exemple</vt:lpstr>
      <vt:lpstr>Loi binomiale : Exemple</vt:lpstr>
      <vt:lpstr>Présentation PowerPoint</vt:lpstr>
      <vt:lpstr>Présentation PowerPoint</vt:lpstr>
      <vt:lpstr>Présentation PowerPoint</vt:lpstr>
      <vt:lpstr>Présentation PowerPoint</vt:lpstr>
      <vt:lpstr>Présentation PowerPoint</vt:lpstr>
      <vt:lpstr>Variables aléatoires continues : fonction de densité</vt:lpstr>
      <vt:lpstr>Présentation PowerPoint</vt:lpstr>
      <vt:lpstr>Présentation PowerPoint</vt:lpstr>
      <vt:lpstr>Variables aléatoires continues : fonction de répartition</vt:lpstr>
      <vt:lpstr>Variables aléatoires continues : Espérance/ Variance</vt:lpstr>
      <vt:lpstr>Loi normale : Définition</vt:lpstr>
      <vt:lpstr>Loi normale : Caractéristiques</vt:lpstr>
      <vt:lpstr> </vt:lpstr>
      <vt:lpstr>Loi normale : Concentration autour de la moyenne</vt:lpstr>
      <vt:lpstr>Loi normale : Moyenne et variance</vt:lpstr>
      <vt:lpstr> </vt:lpstr>
      <vt:lpstr>De la loi normale vers la loi normale centrée réduite </vt:lpstr>
      <vt:lpstr>De la loi normale vers la loi normale centrée réduite </vt:lpstr>
      <vt:lpstr>Fonction de répartition de la loi normale centrée réduite</vt:lpstr>
      <vt:lpstr>Fonction de répartition de la loi normale centrée réduite</vt:lpstr>
      <vt:lpstr>Loi normale centrée réduite (symétrie) </vt:lpstr>
      <vt:lpstr>Table de la loi normale centrée réduite</vt:lpstr>
      <vt:lpstr>De la loi normale vers la loi normale centrée réduite : Exemple 2 </vt:lpstr>
      <vt:lpstr>De la loi normale vers la loi normale centrée réduite : Exemple 2 (correction)</vt:lpstr>
      <vt:lpstr>De la loi normale vers la loi normale centrée réduite : Exemple 2 (suite)</vt:lpstr>
      <vt:lpstr>Probabilité de la loi normale centrée réduite : Exemple 3.1 </vt:lpstr>
      <vt:lpstr>Présentation PowerPoint</vt:lpstr>
      <vt:lpstr>Probabilité de la loi normale centrée réduite : Exemple 4 </vt:lpstr>
      <vt:lpstr>Probabilité de la loi normale centrée réduite : Exemple 4 (suite) </vt:lpstr>
      <vt:lpstr>Valeur de z pour une probabilité d’une loi normale centrée réduite </vt:lpstr>
      <vt:lpstr>Présentation PowerPoint</vt:lpstr>
      <vt:lpstr>Présentation PowerPoint</vt:lpstr>
      <vt:lpstr>Présentation PowerPoint</vt:lpstr>
      <vt:lpstr>Présentation PowerPoint</vt:lpstr>
      <vt:lpstr>Présentation PowerPoint</vt:lpstr>
      <vt:lpstr>Présentation PowerPoint</vt:lpstr>
      <vt:lpstr>Variables indépendantes</vt:lpstr>
      <vt:lpstr>Probabilité conditionnelle</vt:lpstr>
      <vt:lpstr>Probabilité conditionnelle : Exemple</vt:lpstr>
      <vt:lpstr>Théorème de Bayes : Définition</vt:lpstr>
      <vt:lpstr>Théorème de Bayes : Exemple</vt:lpstr>
      <vt:lpstr>Règle du produit de probabilités conditionnelles</vt:lpstr>
      <vt:lpstr>Fonctions linéaires de variables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Expériences aléatoires et                 probabilité</dc:title>
  <dc:creator>hajar</dc:creator>
  <cp:lastModifiedBy>NABIL EL MALKI</cp:lastModifiedBy>
  <cp:revision>24</cp:revision>
  <dcterms:created xsi:type="dcterms:W3CDTF">2021-06-28T13:56:41Z</dcterms:created>
  <dcterms:modified xsi:type="dcterms:W3CDTF">2024-01-18T12:59:16Z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2017-06-23T00:00:00Z</vt:filetime>
  </property>
  <property fmtid="{D5CDD505-2E9C-101B-9397-08002B2CF9AE}" pid="3" name="Creator">
    <vt:lpwstr>Microsoft® PowerPoint® 2013</vt:lpwstr>
  </property>
  <property fmtid="{D5CDD505-2E9C-101B-9397-08002B2CF9AE}" pid="4" name="LastSaved">
    <vt:filetime>2021-06-28T00:00:00Z</vt:filetime>
  </property>
</Properties>
</file>