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27"/>
  </p:notesMasterIdLst>
  <p:sldIdLst>
    <p:sldId id="256" r:id="rId2"/>
    <p:sldId id="287" r:id="rId3"/>
    <p:sldId id="282"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7" r:id="rId19"/>
    <p:sldId id="306" r:id="rId20"/>
    <p:sldId id="302" r:id="rId21"/>
    <p:sldId id="303" r:id="rId22"/>
    <p:sldId id="304" r:id="rId23"/>
    <p:sldId id="305" r:id="rId24"/>
    <p:sldId id="284" r:id="rId25"/>
    <p:sldId id="31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AD1BD-EBDB-4D11-9036-97A0D55F55C4}" type="datetimeFigureOut">
              <a:rPr lang="fr-FR" smtClean="0"/>
              <a:t>08/04/2024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539BB-D7B7-4811-831B-393D5ED71477}" type="slidenum">
              <a:rPr lang="fr-FR" smtClean="0"/>
              <a:t>‹N°›</a:t>
            </a:fld>
            <a:endParaRPr lang="fr-FR"/>
          </a:p>
        </p:txBody>
      </p:sp>
    </p:spTree>
    <p:extLst>
      <p:ext uri="{BB962C8B-B14F-4D97-AF65-F5344CB8AC3E}">
        <p14:creationId xmlns:p14="http://schemas.microsoft.com/office/powerpoint/2010/main" val="278453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B31AE04-6FBB-4ED5-B752-33BDA9CAAF18}" type="datetimeFigureOut">
              <a:rPr lang="fr-FR" smtClean="0"/>
              <a:t>08/04/2024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185831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B31AE04-6FBB-4ED5-B752-33BDA9CAAF18}" type="datetimeFigureOut">
              <a:rPr lang="fr-FR" smtClean="0"/>
              <a:t>08/04/2024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171673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B31AE04-6FBB-4ED5-B752-33BDA9CAAF18}" type="datetimeFigureOut">
              <a:rPr lang="fr-FR" smtClean="0"/>
              <a:t>08/04/2024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4075368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B31AE04-6FBB-4ED5-B752-33BDA9CAAF18}" type="datetimeFigureOut">
              <a:rPr lang="fr-FR" smtClean="0"/>
              <a:t>08/04/2024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68A196-012C-4E32-8BBA-CF28DBC1F4AF}"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8427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B31AE04-6FBB-4ED5-B752-33BDA9CAAF18}" type="datetimeFigureOut">
              <a:rPr lang="fr-FR" smtClean="0"/>
              <a:t>08/04/2024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261052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B31AE04-6FBB-4ED5-B752-33BDA9CAAF18}" type="datetimeFigureOut">
              <a:rPr lang="fr-FR" smtClean="0"/>
              <a:t>08/04/2024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30696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B31AE04-6FBB-4ED5-B752-33BDA9CAAF18}" type="datetimeFigureOut">
              <a:rPr lang="fr-FR" smtClean="0"/>
              <a:t>08/04/2024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189804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B31AE04-6FBB-4ED5-B752-33BDA9CAAF18}" type="datetimeFigureOut">
              <a:rPr lang="fr-FR" smtClean="0"/>
              <a:t>08/04/2024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302776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B31AE04-6FBB-4ED5-B752-33BDA9CAAF18}" type="datetimeFigureOut">
              <a:rPr lang="fr-FR" smtClean="0"/>
              <a:t>08/04/2024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76942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B31AE04-6FBB-4ED5-B752-33BDA9CAAF18}" type="datetimeFigureOut">
              <a:rPr lang="fr-FR" smtClean="0"/>
              <a:t>08/04/2024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226974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B31AE04-6FBB-4ED5-B752-33BDA9CAAF18}" type="datetimeFigureOut">
              <a:rPr lang="fr-FR" smtClean="0"/>
              <a:t>08/04/2024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244124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B31AE04-6FBB-4ED5-B752-33BDA9CAAF18}" type="datetimeFigureOut">
              <a:rPr lang="fr-FR" smtClean="0"/>
              <a:t>08/04/2024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81861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B31AE04-6FBB-4ED5-B752-33BDA9CAAF18}" type="datetimeFigureOut">
              <a:rPr lang="fr-FR" smtClean="0"/>
              <a:t>08/04/2024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129792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B31AE04-6FBB-4ED5-B752-33BDA9CAAF18}" type="datetimeFigureOut">
              <a:rPr lang="fr-FR" smtClean="0"/>
              <a:t>08/04/2024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140622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1AE04-6FBB-4ED5-B752-33BDA9CAAF18}" type="datetimeFigureOut">
              <a:rPr lang="fr-FR" smtClean="0"/>
              <a:t>08/04/2024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309157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B31AE04-6FBB-4ED5-B752-33BDA9CAAF18}" type="datetimeFigureOut">
              <a:rPr lang="fr-FR" smtClean="0"/>
              <a:t>08/04/2024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220682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B31AE04-6FBB-4ED5-B752-33BDA9CAAF18}" type="datetimeFigureOut">
              <a:rPr lang="fr-FR" smtClean="0"/>
              <a:t>08/04/2024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68A196-012C-4E32-8BBA-CF28DBC1F4AF}" type="slidenum">
              <a:rPr lang="fr-FR" smtClean="0"/>
              <a:t>‹N°›</a:t>
            </a:fld>
            <a:endParaRPr lang="fr-FR"/>
          </a:p>
        </p:txBody>
      </p:sp>
    </p:spTree>
    <p:extLst>
      <p:ext uri="{BB962C8B-B14F-4D97-AF65-F5344CB8AC3E}">
        <p14:creationId xmlns:p14="http://schemas.microsoft.com/office/powerpoint/2010/main" val="255821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31AE04-6FBB-4ED5-B752-33BDA9CAAF18}" type="datetimeFigureOut">
              <a:rPr lang="fr-FR" smtClean="0"/>
              <a:t>08/04/2024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68A196-012C-4E32-8BBA-CF28DBC1F4AF}" type="slidenum">
              <a:rPr lang="fr-FR" smtClean="0"/>
              <a:t>‹N°›</a:t>
            </a:fld>
            <a:endParaRPr lang="fr-FR"/>
          </a:p>
        </p:txBody>
      </p:sp>
    </p:spTree>
    <p:extLst>
      <p:ext uri="{BB962C8B-B14F-4D97-AF65-F5344CB8AC3E}">
        <p14:creationId xmlns:p14="http://schemas.microsoft.com/office/powerpoint/2010/main" val="939574119"/>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D44946-F0C1-4F32-1491-097B621FE04A}"/>
              </a:ext>
            </a:extLst>
          </p:cNvPr>
          <p:cNvSpPr>
            <a:spLocks noGrp="1"/>
          </p:cNvSpPr>
          <p:nvPr>
            <p:ph type="ctrTitle"/>
          </p:nvPr>
        </p:nvSpPr>
        <p:spPr>
          <a:xfrm>
            <a:off x="2602398" y="1012373"/>
            <a:ext cx="6987204" cy="511628"/>
          </a:xfrm>
        </p:spPr>
        <p:txBody>
          <a:bodyPr>
            <a:noAutofit/>
          </a:bodyPr>
          <a:lstStyle/>
          <a:p>
            <a:pPr algn="ctr"/>
            <a:r>
              <a:rPr lang="fr-FR" sz="3600" dirty="0"/>
              <a:t>Entropie et algorithme de descente de gradient</a:t>
            </a:r>
          </a:p>
        </p:txBody>
      </p:sp>
      <p:sp>
        <p:nvSpPr>
          <p:cNvPr id="3" name="ZoneTexte 2">
            <a:extLst>
              <a:ext uri="{FF2B5EF4-FFF2-40B4-BE49-F238E27FC236}">
                <a16:creationId xmlns:a16="http://schemas.microsoft.com/office/drawing/2014/main" id="{38E9CEC0-4D9B-1B84-223B-30A75EBEEE4C}"/>
              </a:ext>
            </a:extLst>
          </p:cNvPr>
          <p:cNvSpPr txBox="1"/>
          <p:nvPr/>
        </p:nvSpPr>
        <p:spPr>
          <a:xfrm>
            <a:off x="9742713" y="6074227"/>
            <a:ext cx="2449287" cy="646331"/>
          </a:xfrm>
          <a:prstGeom prst="rect">
            <a:avLst/>
          </a:prstGeom>
          <a:noFill/>
        </p:spPr>
        <p:txBody>
          <a:bodyPr wrap="square" rtlCol="0">
            <a:spAutoFit/>
          </a:bodyPr>
          <a:lstStyle/>
          <a:p>
            <a:r>
              <a:rPr lang="fr-FR" dirty="0"/>
              <a:t>Vérane Faure </a:t>
            </a:r>
          </a:p>
          <a:p>
            <a:r>
              <a:rPr lang="fr-FR" dirty="0" err="1"/>
              <a:t>Ynov</a:t>
            </a:r>
            <a:r>
              <a:rPr lang="fr-FR" dirty="0"/>
              <a:t> – Avril 2024</a:t>
            </a:r>
          </a:p>
        </p:txBody>
      </p:sp>
      <p:pic>
        <p:nvPicPr>
          <p:cNvPr id="4" name="Picture 2" descr="Imeuble, Loger, Domicile, Montagne">
            <a:extLst>
              <a:ext uri="{FF2B5EF4-FFF2-40B4-BE49-F238E27FC236}">
                <a16:creationId xmlns:a16="http://schemas.microsoft.com/office/drawing/2014/main" id="{D3631811-25DD-C624-42F9-952082105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398" y="1813405"/>
            <a:ext cx="6903610" cy="4260822"/>
          </a:xfrm>
          <a:prstGeom prst="rect">
            <a:avLst/>
          </a:prstGeom>
          <a:solidFill>
            <a:schemeClr val="tx1">
              <a:lumMod val="95000"/>
            </a:schemeClr>
          </a:solidFill>
        </p:spPr>
      </p:pic>
    </p:spTree>
    <p:extLst>
      <p:ext uri="{BB962C8B-B14F-4D97-AF65-F5344CB8AC3E}">
        <p14:creationId xmlns:p14="http://schemas.microsoft.com/office/powerpoint/2010/main" val="91177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1478570"/>
          </a:xfrm>
        </p:spPr>
        <p:txBody>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2356"/>
            <a:ext cx="7915980" cy="4885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id="{858A05AC-1D7F-FA46-CF52-A6F2BC6CA35E}"/>
              </a:ext>
            </a:extLst>
          </p:cNvPr>
          <p:cNvSpPr/>
          <p:nvPr/>
        </p:nvSpPr>
        <p:spPr>
          <a:xfrm>
            <a:off x="8469086" y="1600200"/>
            <a:ext cx="3026228" cy="33092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La température dans le chalet est maintenant presque parfaite …</a:t>
            </a:r>
          </a:p>
        </p:txBody>
      </p:sp>
      <p:pic>
        <p:nvPicPr>
          <p:cNvPr id="4102" name="Picture 6" descr="Soleil, La Nature, Vecteur, Léger">
            <a:extLst>
              <a:ext uri="{FF2B5EF4-FFF2-40B4-BE49-F238E27FC236}">
                <a16:creationId xmlns:a16="http://schemas.microsoft.com/office/drawing/2014/main" id="{9E8607D4-CCCF-7BD5-10A7-CD7E47FC6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6884" y="4993584"/>
            <a:ext cx="1749162" cy="16617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locon De Neige, Neige, Hiver, Bleu">
            <a:extLst>
              <a:ext uri="{FF2B5EF4-FFF2-40B4-BE49-F238E27FC236}">
                <a16:creationId xmlns:a16="http://schemas.microsoft.com/office/drawing/2014/main" id="{19BB8AC4-A916-BB59-2F29-8EDD24FD7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6049" y="5203950"/>
            <a:ext cx="1606081" cy="124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7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81974"/>
            <a:ext cx="3363686" cy="20760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rmostat, Commander">
            <a:extLst>
              <a:ext uri="{FF2B5EF4-FFF2-40B4-BE49-F238E27FC236}">
                <a16:creationId xmlns:a16="http://schemas.microsoft.com/office/drawing/2014/main" id="{1A22BD82-1456-6574-6658-82014834E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103" y="1102603"/>
            <a:ext cx="3679371" cy="367937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14EA5B3-FDC0-649A-00FB-95916000DD2F}"/>
              </a:ext>
            </a:extLst>
          </p:cNvPr>
          <p:cNvSpPr txBox="1"/>
          <p:nvPr/>
        </p:nvSpPr>
        <p:spPr>
          <a:xfrm>
            <a:off x="2121025" y="1600199"/>
            <a:ext cx="2185526"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white"/>
                </a:solidFill>
                <a:effectLst/>
                <a:uLnTx/>
                <a:uFillTx/>
                <a:latin typeface="Tw Cen MT" panose="020B0602020104020603"/>
                <a:ea typeface="+mn-ea"/>
                <a:cs typeface="+mn-cs"/>
              </a:rPr>
              <a:t>THERMOSTAT</a:t>
            </a:r>
          </a:p>
        </p:txBody>
      </p:sp>
      <p:sp>
        <p:nvSpPr>
          <p:cNvPr id="6" name="Organigramme : Terminateur 5">
            <a:extLst>
              <a:ext uri="{FF2B5EF4-FFF2-40B4-BE49-F238E27FC236}">
                <a16:creationId xmlns:a16="http://schemas.microsoft.com/office/drawing/2014/main" id="{ECDCD990-49A8-2F2C-BAB1-0BF12B1A99EC}"/>
              </a:ext>
            </a:extLst>
          </p:cNvPr>
          <p:cNvSpPr/>
          <p:nvPr/>
        </p:nvSpPr>
        <p:spPr>
          <a:xfrm>
            <a:off x="6340928" y="1831031"/>
            <a:ext cx="4767943" cy="515745"/>
          </a:xfrm>
          <a:prstGeom prst="flowChartTerminator">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 name="Signe Plus 8">
            <a:extLst>
              <a:ext uri="{FF2B5EF4-FFF2-40B4-BE49-F238E27FC236}">
                <a16:creationId xmlns:a16="http://schemas.microsoft.com/office/drawing/2014/main" id="{9F6084A2-2EEA-17A0-5796-12391B7166CF}"/>
              </a:ext>
            </a:extLst>
          </p:cNvPr>
          <p:cNvSpPr/>
          <p:nvPr/>
        </p:nvSpPr>
        <p:spPr>
          <a:xfrm>
            <a:off x="11288486" y="1803991"/>
            <a:ext cx="560614" cy="515745"/>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Signe Moins 9">
            <a:extLst>
              <a:ext uri="{FF2B5EF4-FFF2-40B4-BE49-F238E27FC236}">
                <a16:creationId xmlns:a16="http://schemas.microsoft.com/office/drawing/2014/main" id="{741644D6-014F-DDB5-E78C-717568F6CB7A}"/>
              </a:ext>
            </a:extLst>
          </p:cNvPr>
          <p:cNvSpPr/>
          <p:nvPr/>
        </p:nvSpPr>
        <p:spPr>
          <a:xfrm>
            <a:off x="5540204" y="1862746"/>
            <a:ext cx="621738" cy="398233"/>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5" name="Picture 6" descr="Soleil, La Nature, Vecteur, Léger">
            <a:extLst>
              <a:ext uri="{FF2B5EF4-FFF2-40B4-BE49-F238E27FC236}">
                <a16:creationId xmlns:a16="http://schemas.microsoft.com/office/drawing/2014/main" id="{D81F37B4-7907-08D8-E6A3-0130F4F36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929" y="5196296"/>
            <a:ext cx="1749162" cy="166170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1211CA7-78A9-6DDF-6E93-CF29A7300D11}"/>
              </a:ext>
            </a:extLst>
          </p:cNvPr>
          <p:cNvSpPr txBox="1"/>
          <p:nvPr/>
        </p:nvSpPr>
        <p:spPr>
          <a:xfrm>
            <a:off x="5809809" y="2738751"/>
            <a:ext cx="1765363"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70C0"/>
                </a:solidFill>
                <a:effectLst/>
                <a:uLnTx/>
                <a:uFillTx/>
                <a:latin typeface="Tw Cen MT" panose="020B0602020104020603"/>
                <a:ea typeface="+mn-ea"/>
                <a:cs typeface="+mn-cs"/>
              </a:rPr>
              <a:t>Nouvelle position peu probable</a:t>
            </a:r>
          </a:p>
        </p:txBody>
      </p:sp>
      <p:sp>
        <p:nvSpPr>
          <p:cNvPr id="12" name="Triangle isocèle 11">
            <a:extLst>
              <a:ext uri="{FF2B5EF4-FFF2-40B4-BE49-F238E27FC236}">
                <a16:creationId xmlns:a16="http://schemas.microsoft.com/office/drawing/2014/main" id="{0EFDE56B-B70B-CC73-C760-866DB823F4DE}"/>
              </a:ext>
            </a:extLst>
          </p:cNvPr>
          <p:cNvSpPr/>
          <p:nvPr/>
        </p:nvSpPr>
        <p:spPr>
          <a:xfrm>
            <a:off x="6779300" y="2118182"/>
            <a:ext cx="359228" cy="515745"/>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5" name="Triangle isocèle 14">
            <a:extLst>
              <a:ext uri="{FF2B5EF4-FFF2-40B4-BE49-F238E27FC236}">
                <a16:creationId xmlns:a16="http://schemas.microsoft.com/office/drawing/2014/main" id="{2899FEF8-834D-985B-E447-DD4F21EACA6A}"/>
              </a:ext>
            </a:extLst>
          </p:cNvPr>
          <p:cNvSpPr/>
          <p:nvPr/>
        </p:nvSpPr>
        <p:spPr>
          <a:xfrm>
            <a:off x="10208923" y="2129060"/>
            <a:ext cx="359228" cy="515745"/>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7" name="ZoneTexte 16">
            <a:extLst>
              <a:ext uri="{FF2B5EF4-FFF2-40B4-BE49-F238E27FC236}">
                <a16:creationId xmlns:a16="http://schemas.microsoft.com/office/drawing/2014/main" id="{658146DA-0DD0-20BD-0E7B-7BC2441696F3}"/>
              </a:ext>
            </a:extLst>
          </p:cNvPr>
          <p:cNvSpPr txBox="1"/>
          <p:nvPr/>
        </p:nvSpPr>
        <p:spPr>
          <a:xfrm>
            <a:off x="7834992" y="2384386"/>
            <a:ext cx="1779814"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4C350">
                    <a:lumMod val="50000"/>
                  </a:srgbClr>
                </a:solidFill>
                <a:effectLst/>
                <a:uLnTx/>
                <a:uFillTx/>
                <a:latin typeface="Tw Cen MT" panose="020B0602020104020603"/>
                <a:ea typeface="+mn-ea"/>
                <a:cs typeface="+mn-cs"/>
              </a:rPr>
              <a:t>Nouvelles positions probables</a:t>
            </a:r>
          </a:p>
        </p:txBody>
      </p:sp>
      <p:sp>
        <p:nvSpPr>
          <p:cNvPr id="18" name="Rectangle : coins arrondis 17">
            <a:extLst>
              <a:ext uri="{FF2B5EF4-FFF2-40B4-BE49-F238E27FC236}">
                <a16:creationId xmlns:a16="http://schemas.microsoft.com/office/drawing/2014/main" id="{196F5D90-340A-4244-AFBF-3FAC23ECA4F0}"/>
              </a:ext>
            </a:extLst>
          </p:cNvPr>
          <p:cNvSpPr/>
          <p:nvPr/>
        </p:nvSpPr>
        <p:spPr>
          <a:xfrm>
            <a:off x="6215743" y="4299856"/>
            <a:ext cx="5018314" cy="23554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Il est très probable que vous bougiez le thermostat pour faire des ajustements, vers la </a:t>
            </a:r>
            <a:r>
              <a:rPr lang="fr-FR" sz="2800" dirty="0">
                <a:solidFill>
                  <a:prstClr val="black"/>
                </a:solidFill>
                <a:latin typeface="Tw Cen MT" panose="020B0602020104020603"/>
              </a:rPr>
              <a:t>droite ou la gauche, dans une petite zone autour du milieu</a:t>
            </a:r>
            <a:endPar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ZoneTexte 2">
            <a:extLst>
              <a:ext uri="{FF2B5EF4-FFF2-40B4-BE49-F238E27FC236}">
                <a16:creationId xmlns:a16="http://schemas.microsoft.com/office/drawing/2014/main" id="{DE3A3625-5B4D-34A4-E1C9-F90AFDDFC946}"/>
              </a:ext>
            </a:extLst>
          </p:cNvPr>
          <p:cNvSpPr txBox="1"/>
          <p:nvPr/>
        </p:nvSpPr>
        <p:spPr>
          <a:xfrm>
            <a:off x="9935215" y="2682415"/>
            <a:ext cx="1765363"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70C0"/>
                </a:solidFill>
                <a:effectLst/>
                <a:uLnTx/>
                <a:uFillTx/>
                <a:latin typeface="Tw Cen MT" panose="020B0602020104020603"/>
                <a:ea typeface="+mn-ea"/>
                <a:cs typeface="+mn-cs"/>
              </a:rPr>
              <a:t>Nouvelle position peu probable</a:t>
            </a:r>
          </a:p>
        </p:txBody>
      </p:sp>
      <p:sp>
        <p:nvSpPr>
          <p:cNvPr id="8" name="Rectangle 7">
            <a:extLst>
              <a:ext uri="{FF2B5EF4-FFF2-40B4-BE49-F238E27FC236}">
                <a16:creationId xmlns:a16="http://schemas.microsoft.com/office/drawing/2014/main" id="{369A7E7E-6383-FB68-DBBC-9D11F5B71582}"/>
              </a:ext>
            </a:extLst>
          </p:cNvPr>
          <p:cNvSpPr/>
          <p:nvPr/>
        </p:nvSpPr>
        <p:spPr>
          <a:xfrm>
            <a:off x="8447533" y="1831031"/>
            <a:ext cx="554732" cy="521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a:extLst>
              <a:ext uri="{FF2B5EF4-FFF2-40B4-BE49-F238E27FC236}">
                <a16:creationId xmlns:a16="http://schemas.microsoft.com/office/drawing/2014/main" id="{AAA240A6-90A4-4E59-1375-E5FDD165FB8C}"/>
              </a:ext>
            </a:extLst>
          </p:cNvPr>
          <p:cNvCxnSpPr>
            <a:stCxn id="8" idx="1"/>
            <a:endCxn id="8" idx="3"/>
          </p:cNvCxnSpPr>
          <p:nvPr/>
        </p:nvCxnSpPr>
        <p:spPr>
          <a:xfrm>
            <a:off x="8447533" y="2091923"/>
            <a:ext cx="554732" cy="0"/>
          </a:xfrm>
          <a:prstGeom prst="straightConnector1">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pic>
        <p:nvPicPr>
          <p:cNvPr id="11" name="Picture 2" descr="Flocon De Neige, Neige, Hiver, Bleu">
            <a:extLst>
              <a:ext uri="{FF2B5EF4-FFF2-40B4-BE49-F238E27FC236}">
                <a16:creationId xmlns:a16="http://schemas.microsoft.com/office/drawing/2014/main" id="{21C5F681-BA50-C33F-8007-451DEA069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847" y="5414317"/>
            <a:ext cx="1606081" cy="124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75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06860"/>
            <a:ext cx="3363686" cy="207602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196F5D90-340A-4244-AFBF-3FAC23ECA4F0}"/>
              </a:ext>
            </a:extLst>
          </p:cNvPr>
          <p:cNvSpPr/>
          <p:nvPr/>
        </p:nvSpPr>
        <p:spPr>
          <a:xfrm>
            <a:off x="3363686" y="920326"/>
            <a:ext cx="8610599" cy="57349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Tw Cen MT" panose="020B0602020104020603"/>
              </a:rPr>
              <a:t>Finalement c’est la </a:t>
            </a:r>
            <a:r>
              <a:rPr lang="fr-FR" sz="2800" dirty="0">
                <a:solidFill>
                  <a:srgbClr val="FF0000"/>
                </a:solidFill>
                <a:latin typeface="Tw Cen MT" panose="020B0602020104020603"/>
              </a:rPr>
              <a:t>mesure de l’erreur</a:t>
            </a:r>
            <a:r>
              <a:rPr lang="fr-FR" sz="2800" dirty="0">
                <a:solidFill>
                  <a:prstClr val="black"/>
                </a:solidFill>
                <a:latin typeface="Tw Cen MT" panose="020B0602020104020603"/>
              </a:rPr>
              <a:t>, ici l’écart entre la température ressentie et la température souhaitée, qui vous indique dans quel sens bouger le thermostat, et l’amplitude de la correction. </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2800" dirty="0">
              <a:solidFill>
                <a:prstClr val="black"/>
              </a:solidFill>
              <a:latin typeface="Tw Cen MT" panose="020B0602020104020603"/>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Tw Cen MT" panose="020B0602020104020603"/>
              </a:rPr>
              <a:t>Une grande erreur conduit à une grande correction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Tw Cen MT" panose="020B0602020104020603"/>
              </a:rPr>
              <a:t>(… peut être pas idéale), et une petite erreur conduit à une petite correction. </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2800" dirty="0">
              <a:solidFill>
                <a:prstClr val="black"/>
              </a:solidFill>
              <a:latin typeface="Tw Cen MT" panose="020B0602020104020603"/>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Tw Cen MT" panose="020B0602020104020603"/>
              </a:rPr>
              <a:t>Lorsque la température ressentie correspond à la température souhaitée, plus aucune correction n’est nécessaire.   </a:t>
            </a:r>
            <a:endPar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9726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descente de gradient</a:t>
            </a:r>
          </a:p>
        </p:txBody>
      </p:sp>
      <p:cxnSp>
        <p:nvCxnSpPr>
          <p:cNvPr id="4" name="Connecteur droit avec flèche 3">
            <a:extLst>
              <a:ext uri="{FF2B5EF4-FFF2-40B4-BE49-F238E27FC236}">
                <a16:creationId xmlns:a16="http://schemas.microsoft.com/office/drawing/2014/main" id="{8E0B86FA-202D-AD28-E7DA-88852BBCB91C}"/>
              </a:ext>
            </a:extLst>
          </p:cNvPr>
          <p:cNvCxnSpPr>
            <a:cxnSpLocks/>
          </p:cNvCxnSpPr>
          <p:nvPr/>
        </p:nvCxnSpPr>
        <p:spPr>
          <a:xfrm>
            <a:off x="2188029" y="5508172"/>
            <a:ext cx="8196943"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 name="Connecteur droit avec flèche 4">
            <a:extLst>
              <a:ext uri="{FF2B5EF4-FFF2-40B4-BE49-F238E27FC236}">
                <a16:creationId xmlns:a16="http://schemas.microsoft.com/office/drawing/2014/main" id="{0E2B0B58-4B6F-0FFF-EE29-E12F801F2D82}"/>
              </a:ext>
            </a:extLst>
          </p:cNvPr>
          <p:cNvCxnSpPr>
            <a:cxnSpLocks/>
          </p:cNvCxnSpPr>
          <p:nvPr/>
        </p:nvCxnSpPr>
        <p:spPr>
          <a:xfrm flipV="1">
            <a:off x="2188029" y="1556657"/>
            <a:ext cx="0" cy="395151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63228F7-285D-086F-6E2F-FBE9FD71BFE3}"/>
              </a:ext>
            </a:extLst>
          </p:cNvPr>
          <p:cNvSpPr txBox="1"/>
          <p:nvPr/>
        </p:nvSpPr>
        <p:spPr>
          <a:xfrm>
            <a:off x="261271" y="2756002"/>
            <a:ext cx="1763486" cy="954107"/>
          </a:xfrm>
          <a:prstGeom prst="rect">
            <a:avLst/>
          </a:prstGeom>
          <a:noFill/>
        </p:spPr>
        <p:txBody>
          <a:bodyPr wrap="square" rtlCol="0">
            <a:spAutoFit/>
          </a:bodyPr>
          <a:lstStyle/>
          <a:p>
            <a:pPr algn="ctr"/>
            <a:r>
              <a:rPr lang="fr-FR" sz="2800" dirty="0">
                <a:solidFill>
                  <a:schemeClr val="bg1"/>
                </a:solidFill>
              </a:rPr>
              <a:t>Mesure de l’erreur</a:t>
            </a:r>
          </a:p>
        </p:txBody>
      </p:sp>
      <p:sp>
        <p:nvSpPr>
          <p:cNvPr id="12" name="ZoneTexte 11">
            <a:extLst>
              <a:ext uri="{FF2B5EF4-FFF2-40B4-BE49-F238E27FC236}">
                <a16:creationId xmlns:a16="http://schemas.microsoft.com/office/drawing/2014/main" id="{FCBBA9CC-5C8E-6EA7-963D-242846C7E4C8}"/>
              </a:ext>
            </a:extLst>
          </p:cNvPr>
          <p:cNvSpPr txBox="1"/>
          <p:nvPr/>
        </p:nvSpPr>
        <p:spPr>
          <a:xfrm>
            <a:off x="5559871" y="6224360"/>
            <a:ext cx="2073729" cy="523220"/>
          </a:xfrm>
          <a:prstGeom prst="rect">
            <a:avLst/>
          </a:prstGeom>
          <a:noFill/>
        </p:spPr>
        <p:txBody>
          <a:bodyPr wrap="square" rtlCol="0">
            <a:spAutoFit/>
          </a:bodyPr>
          <a:lstStyle/>
          <a:p>
            <a:pPr algn="ctr"/>
            <a:r>
              <a:rPr lang="fr-FR" sz="2800" dirty="0">
                <a:solidFill>
                  <a:schemeClr val="bg1"/>
                </a:solidFill>
              </a:rPr>
              <a:t>Température</a:t>
            </a:r>
          </a:p>
        </p:txBody>
      </p:sp>
      <p:sp>
        <p:nvSpPr>
          <p:cNvPr id="13" name="Arc 12">
            <a:extLst>
              <a:ext uri="{FF2B5EF4-FFF2-40B4-BE49-F238E27FC236}">
                <a16:creationId xmlns:a16="http://schemas.microsoft.com/office/drawing/2014/main" id="{16086274-9493-8365-3FEC-5B302B219AFA}"/>
              </a:ext>
            </a:extLst>
          </p:cNvPr>
          <p:cNvSpPr/>
          <p:nvPr/>
        </p:nvSpPr>
        <p:spPr>
          <a:xfrm rot="10800000">
            <a:off x="3026229" y="-642257"/>
            <a:ext cx="7141014" cy="5649684"/>
          </a:xfrm>
          <a:prstGeom prst="arc">
            <a:avLst>
              <a:gd name="adj1" fmla="val 11215551"/>
              <a:gd name="adj2" fmla="val 21559631"/>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30413637-A0EC-99F6-3ED3-4CDE4141435C}"/>
              </a:ext>
            </a:extLst>
          </p:cNvPr>
          <p:cNvSpPr txBox="1"/>
          <p:nvPr/>
        </p:nvSpPr>
        <p:spPr>
          <a:xfrm>
            <a:off x="1989364" y="5531863"/>
            <a:ext cx="2073729" cy="954107"/>
          </a:xfrm>
          <a:prstGeom prst="rect">
            <a:avLst/>
          </a:prstGeom>
          <a:noFill/>
        </p:spPr>
        <p:txBody>
          <a:bodyPr wrap="square" rtlCol="0">
            <a:spAutoFit/>
          </a:bodyPr>
          <a:lstStyle/>
          <a:p>
            <a:pPr algn="ctr"/>
            <a:r>
              <a:rPr lang="fr-FR" sz="2800" dirty="0">
                <a:solidFill>
                  <a:schemeClr val="bg1"/>
                </a:solidFill>
              </a:rPr>
              <a:t>Trop </a:t>
            </a:r>
          </a:p>
          <a:p>
            <a:pPr algn="ctr"/>
            <a:r>
              <a:rPr lang="fr-FR" sz="2800" dirty="0">
                <a:solidFill>
                  <a:schemeClr val="bg1"/>
                </a:solidFill>
              </a:rPr>
              <a:t>froid</a:t>
            </a:r>
          </a:p>
        </p:txBody>
      </p:sp>
      <p:sp>
        <p:nvSpPr>
          <p:cNvPr id="15" name="ZoneTexte 14">
            <a:extLst>
              <a:ext uri="{FF2B5EF4-FFF2-40B4-BE49-F238E27FC236}">
                <a16:creationId xmlns:a16="http://schemas.microsoft.com/office/drawing/2014/main" id="{A7D3FEDC-1D79-AC31-B831-89F04471FAB7}"/>
              </a:ext>
            </a:extLst>
          </p:cNvPr>
          <p:cNvSpPr txBox="1"/>
          <p:nvPr/>
        </p:nvSpPr>
        <p:spPr>
          <a:xfrm>
            <a:off x="8705850" y="5531863"/>
            <a:ext cx="2073729" cy="954107"/>
          </a:xfrm>
          <a:prstGeom prst="rect">
            <a:avLst/>
          </a:prstGeom>
          <a:noFill/>
        </p:spPr>
        <p:txBody>
          <a:bodyPr wrap="square" rtlCol="0">
            <a:spAutoFit/>
          </a:bodyPr>
          <a:lstStyle/>
          <a:p>
            <a:pPr algn="ctr"/>
            <a:r>
              <a:rPr lang="fr-FR" sz="2800" dirty="0">
                <a:solidFill>
                  <a:schemeClr val="bg1"/>
                </a:solidFill>
              </a:rPr>
              <a:t>Trop </a:t>
            </a:r>
          </a:p>
          <a:p>
            <a:pPr algn="ctr"/>
            <a:r>
              <a:rPr lang="fr-FR" sz="2800" dirty="0">
                <a:solidFill>
                  <a:schemeClr val="bg1"/>
                </a:solidFill>
              </a:rPr>
              <a:t>chaud</a:t>
            </a:r>
          </a:p>
        </p:txBody>
      </p:sp>
      <p:sp>
        <p:nvSpPr>
          <p:cNvPr id="16" name="ZoneTexte 15">
            <a:extLst>
              <a:ext uri="{FF2B5EF4-FFF2-40B4-BE49-F238E27FC236}">
                <a16:creationId xmlns:a16="http://schemas.microsoft.com/office/drawing/2014/main" id="{611AE02C-E31C-0C17-2B36-A3FB369709B1}"/>
              </a:ext>
            </a:extLst>
          </p:cNvPr>
          <p:cNvSpPr txBox="1"/>
          <p:nvPr/>
        </p:nvSpPr>
        <p:spPr>
          <a:xfrm>
            <a:off x="5559870" y="5508172"/>
            <a:ext cx="2073729"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fr-FR" sz="2800" b="1" dirty="0">
                <a:ln/>
                <a:solidFill>
                  <a:schemeClr val="accent4"/>
                </a:solidFill>
              </a:rPr>
              <a:t>Idéale</a:t>
            </a:r>
          </a:p>
        </p:txBody>
      </p:sp>
      <p:cxnSp>
        <p:nvCxnSpPr>
          <p:cNvPr id="19" name="Connecteur droit 18">
            <a:extLst>
              <a:ext uri="{FF2B5EF4-FFF2-40B4-BE49-F238E27FC236}">
                <a16:creationId xmlns:a16="http://schemas.microsoft.com/office/drawing/2014/main" id="{F59D385A-9DAA-1004-AA49-D71928EE0FDE}"/>
              </a:ext>
            </a:extLst>
          </p:cNvPr>
          <p:cNvCxnSpPr>
            <a:stCxn id="16" idx="0"/>
          </p:cNvCxnSpPr>
          <p:nvPr/>
        </p:nvCxnSpPr>
        <p:spPr>
          <a:xfrm flipH="1" flipV="1">
            <a:off x="6596734" y="1219200"/>
            <a:ext cx="1" cy="4288972"/>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2C30F166-33A3-0A45-F305-4CE1E0F4EFC6}"/>
              </a:ext>
            </a:extLst>
          </p:cNvPr>
          <p:cNvSpPr txBox="1"/>
          <p:nvPr/>
        </p:nvSpPr>
        <p:spPr>
          <a:xfrm>
            <a:off x="1812471" y="917919"/>
            <a:ext cx="914400" cy="584775"/>
          </a:xfrm>
          <a:prstGeom prst="rect">
            <a:avLst/>
          </a:prstGeom>
          <a:noFill/>
        </p:spPr>
        <p:txBody>
          <a:bodyPr wrap="square" rtlCol="0">
            <a:spAutoFit/>
          </a:bodyPr>
          <a:lstStyle/>
          <a:p>
            <a:r>
              <a:rPr lang="fr-FR" sz="3200" i="1" dirty="0">
                <a:solidFill>
                  <a:schemeClr val="bg1"/>
                </a:solidFill>
              </a:rPr>
              <a:t>f(x)</a:t>
            </a:r>
          </a:p>
        </p:txBody>
      </p:sp>
      <p:sp>
        <p:nvSpPr>
          <p:cNvPr id="21" name="ZoneTexte 20">
            <a:extLst>
              <a:ext uri="{FF2B5EF4-FFF2-40B4-BE49-F238E27FC236}">
                <a16:creationId xmlns:a16="http://schemas.microsoft.com/office/drawing/2014/main" id="{D9DFF639-724B-2D7D-C5E0-011262043434}"/>
              </a:ext>
            </a:extLst>
          </p:cNvPr>
          <p:cNvSpPr txBox="1"/>
          <p:nvPr/>
        </p:nvSpPr>
        <p:spPr>
          <a:xfrm>
            <a:off x="10480225" y="5185007"/>
            <a:ext cx="914400" cy="584775"/>
          </a:xfrm>
          <a:prstGeom prst="rect">
            <a:avLst/>
          </a:prstGeom>
          <a:noFill/>
        </p:spPr>
        <p:txBody>
          <a:bodyPr wrap="square" rtlCol="0">
            <a:spAutoFit/>
          </a:bodyPr>
          <a:lstStyle/>
          <a:p>
            <a:r>
              <a:rPr lang="fr-FR" sz="3200" i="1" dirty="0">
                <a:solidFill>
                  <a:schemeClr val="bg1"/>
                </a:solidFill>
              </a:rPr>
              <a:t>(x)</a:t>
            </a:r>
          </a:p>
        </p:txBody>
      </p:sp>
      <p:sp>
        <p:nvSpPr>
          <p:cNvPr id="22" name="Ellipse 21">
            <a:extLst>
              <a:ext uri="{FF2B5EF4-FFF2-40B4-BE49-F238E27FC236}">
                <a16:creationId xmlns:a16="http://schemas.microsoft.com/office/drawing/2014/main" id="{194F1ABF-F767-7EC1-AA81-2161B13E24C8}"/>
              </a:ext>
            </a:extLst>
          </p:cNvPr>
          <p:cNvSpPr/>
          <p:nvPr/>
        </p:nvSpPr>
        <p:spPr>
          <a:xfrm>
            <a:off x="6447055" y="4859729"/>
            <a:ext cx="299355" cy="319086"/>
          </a:xfrm>
          <a:prstGeom prst="ellipse">
            <a:avLst/>
          </a:prstGeom>
          <a:solidFill>
            <a:srgbClr val="0070C0"/>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958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descente de gradient</a:t>
            </a:r>
          </a:p>
        </p:txBody>
      </p:sp>
      <p:cxnSp>
        <p:nvCxnSpPr>
          <p:cNvPr id="4" name="Connecteur droit avec flèche 3">
            <a:extLst>
              <a:ext uri="{FF2B5EF4-FFF2-40B4-BE49-F238E27FC236}">
                <a16:creationId xmlns:a16="http://schemas.microsoft.com/office/drawing/2014/main" id="{8E0B86FA-202D-AD28-E7DA-88852BBCB91C}"/>
              </a:ext>
            </a:extLst>
          </p:cNvPr>
          <p:cNvCxnSpPr>
            <a:cxnSpLocks/>
          </p:cNvCxnSpPr>
          <p:nvPr/>
        </p:nvCxnSpPr>
        <p:spPr>
          <a:xfrm>
            <a:off x="2188029" y="5508172"/>
            <a:ext cx="8196943"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 name="Connecteur droit avec flèche 4">
            <a:extLst>
              <a:ext uri="{FF2B5EF4-FFF2-40B4-BE49-F238E27FC236}">
                <a16:creationId xmlns:a16="http://schemas.microsoft.com/office/drawing/2014/main" id="{0E2B0B58-4B6F-0FFF-EE29-E12F801F2D82}"/>
              </a:ext>
            </a:extLst>
          </p:cNvPr>
          <p:cNvCxnSpPr>
            <a:cxnSpLocks/>
          </p:cNvCxnSpPr>
          <p:nvPr/>
        </p:nvCxnSpPr>
        <p:spPr>
          <a:xfrm flipV="1">
            <a:off x="2188029" y="1556657"/>
            <a:ext cx="0" cy="395151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63228F7-285D-086F-6E2F-FBE9FD71BFE3}"/>
              </a:ext>
            </a:extLst>
          </p:cNvPr>
          <p:cNvSpPr txBox="1"/>
          <p:nvPr/>
        </p:nvSpPr>
        <p:spPr>
          <a:xfrm>
            <a:off x="261271" y="2756002"/>
            <a:ext cx="1763486"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Mesure de l’erreur</a:t>
            </a:r>
          </a:p>
        </p:txBody>
      </p:sp>
      <p:sp>
        <p:nvSpPr>
          <p:cNvPr id="12" name="ZoneTexte 11">
            <a:extLst>
              <a:ext uri="{FF2B5EF4-FFF2-40B4-BE49-F238E27FC236}">
                <a16:creationId xmlns:a16="http://schemas.microsoft.com/office/drawing/2014/main" id="{FCBBA9CC-5C8E-6EA7-963D-242846C7E4C8}"/>
              </a:ext>
            </a:extLst>
          </p:cNvPr>
          <p:cNvSpPr txBox="1"/>
          <p:nvPr/>
        </p:nvSpPr>
        <p:spPr>
          <a:xfrm>
            <a:off x="5559871" y="6224360"/>
            <a:ext cx="207372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Température</a:t>
            </a:r>
          </a:p>
        </p:txBody>
      </p:sp>
      <p:sp>
        <p:nvSpPr>
          <p:cNvPr id="13" name="Arc 12">
            <a:extLst>
              <a:ext uri="{FF2B5EF4-FFF2-40B4-BE49-F238E27FC236}">
                <a16:creationId xmlns:a16="http://schemas.microsoft.com/office/drawing/2014/main" id="{16086274-9493-8365-3FEC-5B302B219AFA}"/>
              </a:ext>
            </a:extLst>
          </p:cNvPr>
          <p:cNvSpPr/>
          <p:nvPr/>
        </p:nvSpPr>
        <p:spPr>
          <a:xfrm rot="10800000">
            <a:off x="3026229" y="-642257"/>
            <a:ext cx="7141014" cy="5649684"/>
          </a:xfrm>
          <a:prstGeom prst="arc">
            <a:avLst>
              <a:gd name="adj1" fmla="val 11215551"/>
              <a:gd name="adj2" fmla="val 21559631"/>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ZoneTexte 13">
            <a:extLst>
              <a:ext uri="{FF2B5EF4-FFF2-40B4-BE49-F238E27FC236}">
                <a16:creationId xmlns:a16="http://schemas.microsoft.com/office/drawing/2014/main" id="{30413637-A0EC-99F6-3ED3-4CDE4141435C}"/>
              </a:ext>
            </a:extLst>
          </p:cNvPr>
          <p:cNvSpPr txBox="1"/>
          <p:nvPr/>
        </p:nvSpPr>
        <p:spPr>
          <a:xfrm>
            <a:off x="1989364" y="5531863"/>
            <a:ext cx="207372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Trop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froid</a:t>
            </a:r>
          </a:p>
        </p:txBody>
      </p:sp>
      <p:sp>
        <p:nvSpPr>
          <p:cNvPr id="15" name="ZoneTexte 14">
            <a:extLst>
              <a:ext uri="{FF2B5EF4-FFF2-40B4-BE49-F238E27FC236}">
                <a16:creationId xmlns:a16="http://schemas.microsoft.com/office/drawing/2014/main" id="{A7D3FEDC-1D79-AC31-B831-89F04471FAB7}"/>
              </a:ext>
            </a:extLst>
          </p:cNvPr>
          <p:cNvSpPr txBox="1"/>
          <p:nvPr/>
        </p:nvSpPr>
        <p:spPr>
          <a:xfrm>
            <a:off x="8705850" y="5531863"/>
            <a:ext cx="207372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Trop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chaud</a:t>
            </a:r>
          </a:p>
        </p:txBody>
      </p:sp>
      <p:sp>
        <p:nvSpPr>
          <p:cNvPr id="16" name="ZoneTexte 15">
            <a:extLst>
              <a:ext uri="{FF2B5EF4-FFF2-40B4-BE49-F238E27FC236}">
                <a16:creationId xmlns:a16="http://schemas.microsoft.com/office/drawing/2014/main" id="{611AE02C-E31C-0C17-2B36-A3FB369709B1}"/>
              </a:ext>
            </a:extLst>
          </p:cNvPr>
          <p:cNvSpPr txBox="1"/>
          <p:nvPr/>
        </p:nvSpPr>
        <p:spPr>
          <a:xfrm>
            <a:off x="5559870" y="5508172"/>
            <a:ext cx="2073729"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solidFill>
                  <a:srgbClr val="D7537B"/>
                </a:solidFill>
                <a:effectLst/>
                <a:uLnTx/>
                <a:uFillTx/>
                <a:latin typeface="Tw Cen MT" panose="020B0602020104020603"/>
                <a:ea typeface="+mn-ea"/>
                <a:cs typeface="+mn-cs"/>
              </a:rPr>
              <a:t>Idéale</a:t>
            </a:r>
          </a:p>
        </p:txBody>
      </p:sp>
      <p:sp>
        <p:nvSpPr>
          <p:cNvPr id="20" name="ZoneTexte 19">
            <a:extLst>
              <a:ext uri="{FF2B5EF4-FFF2-40B4-BE49-F238E27FC236}">
                <a16:creationId xmlns:a16="http://schemas.microsoft.com/office/drawing/2014/main" id="{2C30F166-33A3-0A45-F305-4CE1E0F4EFC6}"/>
              </a:ext>
            </a:extLst>
          </p:cNvPr>
          <p:cNvSpPr txBox="1"/>
          <p:nvPr/>
        </p:nvSpPr>
        <p:spPr>
          <a:xfrm>
            <a:off x="1812471" y="917919"/>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f(x)</a:t>
            </a:r>
          </a:p>
        </p:txBody>
      </p:sp>
      <p:sp>
        <p:nvSpPr>
          <p:cNvPr id="21" name="ZoneTexte 20">
            <a:extLst>
              <a:ext uri="{FF2B5EF4-FFF2-40B4-BE49-F238E27FC236}">
                <a16:creationId xmlns:a16="http://schemas.microsoft.com/office/drawing/2014/main" id="{D9DFF639-724B-2D7D-C5E0-011262043434}"/>
              </a:ext>
            </a:extLst>
          </p:cNvPr>
          <p:cNvSpPr txBox="1"/>
          <p:nvPr/>
        </p:nvSpPr>
        <p:spPr>
          <a:xfrm>
            <a:off x="10480225" y="5185007"/>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(x)</a:t>
            </a:r>
          </a:p>
        </p:txBody>
      </p:sp>
      <p:sp>
        <p:nvSpPr>
          <p:cNvPr id="22" name="Ellipse 21">
            <a:extLst>
              <a:ext uri="{FF2B5EF4-FFF2-40B4-BE49-F238E27FC236}">
                <a16:creationId xmlns:a16="http://schemas.microsoft.com/office/drawing/2014/main" id="{194F1ABF-F767-7EC1-AA81-2161B13E24C8}"/>
              </a:ext>
            </a:extLst>
          </p:cNvPr>
          <p:cNvSpPr/>
          <p:nvPr/>
        </p:nvSpPr>
        <p:spPr>
          <a:xfrm>
            <a:off x="6447055" y="4859729"/>
            <a:ext cx="299355" cy="319086"/>
          </a:xfrm>
          <a:prstGeom prst="ellipse">
            <a:avLst/>
          </a:prstGeom>
          <a:solidFill>
            <a:srgbClr val="0070C0"/>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Ellipse 2">
            <a:extLst>
              <a:ext uri="{FF2B5EF4-FFF2-40B4-BE49-F238E27FC236}">
                <a16:creationId xmlns:a16="http://schemas.microsoft.com/office/drawing/2014/main" id="{F4584D3E-5AF7-4933-4CA4-8C7DE9AA3ADD}"/>
              </a:ext>
            </a:extLst>
          </p:cNvPr>
          <p:cNvSpPr/>
          <p:nvPr/>
        </p:nvSpPr>
        <p:spPr>
          <a:xfrm>
            <a:off x="3061621" y="2867641"/>
            <a:ext cx="299355" cy="319086"/>
          </a:xfrm>
          <a:prstGeom prst="ellipse">
            <a:avLst/>
          </a:prstGeom>
          <a:solidFill>
            <a:srgbClr val="FFC0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24820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descente de gradient</a:t>
            </a:r>
          </a:p>
        </p:txBody>
      </p:sp>
      <p:cxnSp>
        <p:nvCxnSpPr>
          <p:cNvPr id="4" name="Connecteur droit avec flèche 3">
            <a:extLst>
              <a:ext uri="{FF2B5EF4-FFF2-40B4-BE49-F238E27FC236}">
                <a16:creationId xmlns:a16="http://schemas.microsoft.com/office/drawing/2014/main" id="{8E0B86FA-202D-AD28-E7DA-88852BBCB91C}"/>
              </a:ext>
            </a:extLst>
          </p:cNvPr>
          <p:cNvCxnSpPr>
            <a:cxnSpLocks/>
          </p:cNvCxnSpPr>
          <p:nvPr/>
        </p:nvCxnSpPr>
        <p:spPr>
          <a:xfrm>
            <a:off x="2188029" y="5508172"/>
            <a:ext cx="8196943"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 name="Connecteur droit avec flèche 4">
            <a:extLst>
              <a:ext uri="{FF2B5EF4-FFF2-40B4-BE49-F238E27FC236}">
                <a16:creationId xmlns:a16="http://schemas.microsoft.com/office/drawing/2014/main" id="{0E2B0B58-4B6F-0FFF-EE29-E12F801F2D82}"/>
              </a:ext>
            </a:extLst>
          </p:cNvPr>
          <p:cNvCxnSpPr>
            <a:cxnSpLocks/>
          </p:cNvCxnSpPr>
          <p:nvPr/>
        </p:nvCxnSpPr>
        <p:spPr>
          <a:xfrm flipV="1">
            <a:off x="2188029" y="1556657"/>
            <a:ext cx="0" cy="395151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63228F7-285D-086F-6E2F-FBE9FD71BFE3}"/>
              </a:ext>
            </a:extLst>
          </p:cNvPr>
          <p:cNvSpPr txBox="1"/>
          <p:nvPr/>
        </p:nvSpPr>
        <p:spPr>
          <a:xfrm>
            <a:off x="261271" y="2756002"/>
            <a:ext cx="1763486"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Mesure de l’erreur</a:t>
            </a:r>
          </a:p>
        </p:txBody>
      </p:sp>
      <p:sp>
        <p:nvSpPr>
          <p:cNvPr id="12" name="ZoneTexte 11">
            <a:extLst>
              <a:ext uri="{FF2B5EF4-FFF2-40B4-BE49-F238E27FC236}">
                <a16:creationId xmlns:a16="http://schemas.microsoft.com/office/drawing/2014/main" id="{FCBBA9CC-5C8E-6EA7-963D-242846C7E4C8}"/>
              </a:ext>
            </a:extLst>
          </p:cNvPr>
          <p:cNvSpPr txBox="1"/>
          <p:nvPr/>
        </p:nvSpPr>
        <p:spPr>
          <a:xfrm>
            <a:off x="5559871" y="6224360"/>
            <a:ext cx="207372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Température</a:t>
            </a:r>
          </a:p>
        </p:txBody>
      </p:sp>
      <p:sp>
        <p:nvSpPr>
          <p:cNvPr id="13" name="Arc 12">
            <a:extLst>
              <a:ext uri="{FF2B5EF4-FFF2-40B4-BE49-F238E27FC236}">
                <a16:creationId xmlns:a16="http://schemas.microsoft.com/office/drawing/2014/main" id="{16086274-9493-8365-3FEC-5B302B219AFA}"/>
              </a:ext>
            </a:extLst>
          </p:cNvPr>
          <p:cNvSpPr/>
          <p:nvPr/>
        </p:nvSpPr>
        <p:spPr>
          <a:xfrm rot="10800000">
            <a:off x="3026229" y="-642257"/>
            <a:ext cx="7141014" cy="5649684"/>
          </a:xfrm>
          <a:prstGeom prst="arc">
            <a:avLst>
              <a:gd name="adj1" fmla="val 11215551"/>
              <a:gd name="adj2" fmla="val 21559631"/>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ZoneTexte 13">
            <a:extLst>
              <a:ext uri="{FF2B5EF4-FFF2-40B4-BE49-F238E27FC236}">
                <a16:creationId xmlns:a16="http://schemas.microsoft.com/office/drawing/2014/main" id="{30413637-A0EC-99F6-3ED3-4CDE4141435C}"/>
              </a:ext>
            </a:extLst>
          </p:cNvPr>
          <p:cNvSpPr txBox="1"/>
          <p:nvPr/>
        </p:nvSpPr>
        <p:spPr>
          <a:xfrm>
            <a:off x="1989364" y="5531863"/>
            <a:ext cx="207372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Trop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froid</a:t>
            </a:r>
          </a:p>
        </p:txBody>
      </p:sp>
      <p:sp>
        <p:nvSpPr>
          <p:cNvPr id="15" name="ZoneTexte 14">
            <a:extLst>
              <a:ext uri="{FF2B5EF4-FFF2-40B4-BE49-F238E27FC236}">
                <a16:creationId xmlns:a16="http://schemas.microsoft.com/office/drawing/2014/main" id="{A7D3FEDC-1D79-AC31-B831-89F04471FAB7}"/>
              </a:ext>
            </a:extLst>
          </p:cNvPr>
          <p:cNvSpPr txBox="1"/>
          <p:nvPr/>
        </p:nvSpPr>
        <p:spPr>
          <a:xfrm>
            <a:off x="8705850" y="5531863"/>
            <a:ext cx="207372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Trop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chaud</a:t>
            </a:r>
          </a:p>
        </p:txBody>
      </p:sp>
      <p:sp>
        <p:nvSpPr>
          <p:cNvPr id="16" name="ZoneTexte 15">
            <a:extLst>
              <a:ext uri="{FF2B5EF4-FFF2-40B4-BE49-F238E27FC236}">
                <a16:creationId xmlns:a16="http://schemas.microsoft.com/office/drawing/2014/main" id="{611AE02C-E31C-0C17-2B36-A3FB369709B1}"/>
              </a:ext>
            </a:extLst>
          </p:cNvPr>
          <p:cNvSpPr txBox="1"/>
          <p:nvPr/>
        </p:nvSpPr>
        <p:spPr>
          <a:xfrm>
            <a:off x="5559870" y="5508172"/>
            <a:ext cx="2073729"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solidFill>
                  <a:srgbClr val="D7537B"/>
                </a:solidFill>
                <a:effectLst/>
                <a:uLnTx/>
                <a:uFillTx/>
                <a:latin typeface="Tw Cen MT" panose="020B0602020104020603"/>
                <a:ea typeface="+mn-ea"/>
                <a:cs typeface="+mn-cs"/>
              </a:rPr>
              <a:t>Idéale</a:t>
            </a:r>
          </a:p>
        </p:txBody>
      </p:sp>
      <p:sp>
        <p:nvSpPr>
          <p:cNvPr id="20" name="ZoneTexte 19">
            <a:extLst>
              <a:ext uri="{FF2B5EF4-FFF2-40B4-BE49-F238E27FC236}">
                <a16:creationId xmlns:a16="http://schemas.microsoft.com/office/drawing/2014/main" id="{2C30F166-33A3-0A45-F305-4CE1E0F4EFC6}"/>
              </a:ext>
            </a:extLst>
          </p:cNvPr>
          <p:cNvSpPr txBox="1"/>
          <p:nvPr/>
        </p:nvSpPr>
        <p:spPr>
          <a:xfrm>
            <a:off x="1812471" y="917919"/>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f(x)</a:t>
            </a:r>
          </a:p>
        </p:txBody>
      </p:sp>
      <p:sp>
        <p:nvSpPr>
          <p:cNvPr id="21" name="ZoneTexte 20">
            <a:extLst>
              <a:ext uri="{FF2B5EF4-FFF2-40B4-BE49-F238E27FC236}">
                <a16:creationId xmlns:a16="http://schemas.microsoft.com/office/drawing/2014/main" id="{D9DFF639-724B-2D7D-C5E0-011262043434}"/>
              </a:ext>
            </a:extLst>
          </p:cNvPr>
          <p:cNvSpPr txBox="1"/>
          <p:nvPr/>
        </p:nvSpPr>
        <p:spPr>
          <a:xfrm>
            <a:off x="10480225" y="5185007"/>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(x)</a:t>
            </a:r>
          </a:p>
        </p:txBody>
      </p:sp>
      <p:sp>
        <p:nvSpPr>
          <p:cNvPr id="22" name="Ellipse 21">
            <a:extLst>
              <a:ext uri="{FF2B5EF4-FFF2-40B4-BE49-F238E27FC236}">
                <a16:creationId xmlns:a16="http://schemas.microsoft.com/office/drawing/2014/main" id="{194F1ABF-F767-7EC1-AA81-2161B13E24C8}"/>
              </a:ext>
            </a:extLst>
          </p:cNvPr>
          <p:cNvSpPr/>
          <p:nvPr/>
        </p:nvSpPr>
        <p:spPr>
          <a:xfrm>
            <a:off x="6447055" y="4859729"/>
            <a:ext cx="299355" cy="319086"/>
          </a:xfrm>
          <a:prstGeom prst="ellipse">
            <a:avLst/>
          </a:prstGeom>
          <a:solidFill>
            <a:srgbClr val="0070C0"/>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Ellipse 2">
            <a:extLst>
              <a:ext uri="{FF2B5EF4-FFF2-40B4-BE49-F238E27FC236}">
                <a16:creationId xmlns:a16="http://schemas.microsoft.com/office/drawing/2014/main" id="{F4584D3E-5AF7-4933-4CA4-8C7DE9AA3ADD}"/>
              </a:ext>
            </a:extLst>
          </p:cNvPr>
          <p:cNvSpPr/>
          <p:nvPr/>
        </p:nvSpPr>
        <p:spPr>
          <a:xfrm>
            <a:off x="3061621" y="2867641"/>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 name="Ellipse 5">
            <a:extLst>
              <a:ext uri="{FF2B5EF4-FFF2-40B4-BE49-F238E27FC236}">
                <a16:creationId xmlns:a16="http://schemas.microsoft.com/office/drawing/2014/main" id="{F8C8D63C-F203-9CE2-5427-A309319290DF}"/>
              </a:ext>
            </a:extLst>
          </p:cNvPr>
          <p:cNvSpPr/>
          <p:nvPr/>
        </p:nvSpPr>
        <p:spPr>
          <a:xfrm>
            <a:off x="9571264" y="3429000"/>
            <a:ext cx="299355" cy="319086"/>
          </a:xfrm>
          <a:prstGeom prst="ellipse">
            <a:avLst/>
          </a:prstGeom>
          <a:solidFill>
            <a:srgbClr val="FFC0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cxnSp>
        <p:nvCxnSpPr>
          <p:cNvPr id="7" name="Connecteur droit 6">
            <a:extLst>
              <a:ext uri="{FF2B5EF4-FFF2-40B4-BE49-F238E27FC236}">
                <a16:creationId xmlns:a16="http://schemas.microsoft.com/office/drawing/2014/main" id="{4041ED84-3F0C-F545-CE99-358F0E3BD554}"/>
              </a:ext>
            </a:extLst>
          </p:cNvPr>
          <p:cNvCxnSpPr>
            <a:cxnSpLocks/>
            <a:stCxn id="3" idx="6"/>
            <a:endCxn id="6" idx="2"/>
          </p:cNvCxnSpPr>
          <p:nvPr/>
        </p:nvCxnSpPr>
        <p:spPr>
          <a:xfrm>
            <a:off x="3360976" y="3027184"/>
            <a:ext cx="6210288" cy="561359"/>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356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descente de gradient</a:t>
            </a:r>
          </a:p>
        </p:txBody>
      </p:sp>
      <p:cxnSp>
        <p:nvCxnSpPr>
          <p:cNvPr id="4" name="Connecteur droit avec flèche 3">
            <a:extLst>
              <a:ext uri="{FF2B5EF4-FFF2-40B4-BE49-F238E27FC236}">
                <a16:creationId xmlns:a16="http://schemas.microsoft.com/office/drawing/2014/main" id="{8E0B86FA-202D-AD28-E7DA-88852BBCB91C}"/>
              </a:ext>
            </a:extLst>
          </p:cNvPr>
          <p:cNvCxnSpPr>
            <a:cxnSpLocks/>
          </p:cNvCxnSpPr>
          <p:nvPr/>
        </p:nvCxnSpPr>
        <p:spPr>
          <a:xfrm>
            <a:off x="2188029" y="5508172"/>
            <a:ext cx="8196943"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 name="Connecteur droit avec flèche 4">
            <a:extLst>
              <a:ext uri="{FF2B5EF4-FFF2-40B4-BE49-F238E27FC236}">
                <a16:creationId xmlns:a16="http://schemas.microsoft.com/office/drawing/2014/main" id="{0E2B0B58-4B6F-0FFF-EE29-E12F801F2D82}"/>
              </a:ext>
            </a:extLst>
          </p:cNvPr>
          <p:cNvCxnSpPr>
            <a:cxnSpLocks/>
          </p:cNvCxnSpPr>
          <p:nvPr/>
        </p:nvCxnSpPr>
        <p:spPr>
          <a:xfrm flipV="1">
            <a:off x="2188029" y="1556657"/>
            <a:ext cx="0" cy="395151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63228F7-285D-086F-6E2F-FBE9FD71BFE3}"/>
              </a:ext>
            </a:extLst>
          </p:cNvPr>
          <p:cNvSpPr txBox="1"/>
          <p:nvPr/>
        </p:nvSpPr>
        <p:spPr>
          <a:xfrm>
            <a:off x="261271" y="2756002"/>
            <a:ext cx="1763486"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Mesure de l’erreur</a:t>
            </a:r>
          </a:p>
        </p:txBody>
      </p:sp>
      <p:sp>
        <p:nvSpPr>
          <p:cNvPr id="12" name="ZoneTexte 11">
            <a:extLst>
              <a:ext uri="{FF2B5EF4-FFF2-40B4-BE49-F238E27FC236}">
                <a16:creationId xmlns:a16="http://schemas.microsoft.com/office/drawing/2014/main" id="{FCBBA9CC-5C8E-6EA7-963D-242846C7E4C8}"/>
              </a:ext>
            </a:extLst>
          </p:cNvPr>
          <p:cNvSpPr txBox="1"/>
          <p:nvPr/>
        </p:nvSpPr>
        <p:spPr>
          <a:xfrm>
            <a:off x="5559871" y="6224360"/>
            <a:ext cx="207372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Température</a:t>
            </a:r>
          </a:p>
        </p:txBody>
      </p:sp>
      <p:sp>
        <p:nvSpPr>
          <p:cNvPr id="13" name="Arc 12">
            <a:extLst>
              <a:ext uri="{FF2B5EF4-FFF2-40B4-BE49-F238E27FC236}">
                <a16:creationId xmlns:a16="http://schemas.microsoft.com/office/drawing/2014/main" id="{16086274-9493-8365-3FEC-5B302B219AFA}"/>
              </a:ext>
            </a:extLst>
          </p:cNvPr>
          <p:cNvSpPr/>
          <p:nvPr/>
        </p:nvSpPr>
        <p:spPr>
          <a:xfrm rot="10800000">
            <a:off x="3026229" y="-642257"/>
            <a:ext cx="7141014" cy="5649684"/>
          </a:xfrm>
          <a:prstGeom prst="arc">
            <a:avLst>
              <a:gd name="adj1" fmla="val 11215551"/>
              <a:gd name="adj2" fmla="val 21559631"/>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ZoneTexte 13">
            <a:extLst>
              <a:ext uri="{FF2B5EF4-FFF2-40B4-BE49-F238E27FC236}">
                <a16:creationId xmlns:a16="http://schemas.microsoft.com/office/drawing/2014/main" id="{30413637-A0EC-99F6-3ED3-4CDE4141435C}"/>
              </a:ext>
            </a:extLst>
          </p:cNvPr>
          <p:cNvSpPr txBox="1"/>
          <p:nvPr/>
        </p:nvSpPr>
        <p:spPr>
          <a:xfrm>
            <a:off x="1989364" y="5531863"/>
            <a:ext cx="207372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Trop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froid</a:t>
            </a:r>
          </a:p>
        </p:txBody>
      </p:sp>
      <p:sp>
        <p:nvSpPr>
          <p:cNvPr id="15" name="ZoneTexte 14">
            <a:extLst>
              <a:ext uri="{FF2B5EF4-FFF2-40B4-BE49-F238E27FC236}">
                <a16:creationId xmlns:a16="http://schemas.microsoft.com/office/drawing/2014/main" id="{A7D3FEDC-1D79-AC31-B831-89F04471FAB7}"/>
              </a:ext>
            </a:extLst>
          </p:cNvPr>
          <p:cNvSpPr txBox="1"/>
          <p:nvPr/>
        </p:nvSpPr>
        <p:spPr>
          <a:xfrm>
            <a:off x="8705850" y="5531863"/>
            <a:ext cx="207372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Trop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chaud</a:t>
            </a:r>
          </a:p>
        </p:txBody>
      </p:sp>
      <p:sp>
        <p:nvSpPr>
          <p:cNvPr id="16" name="ZoneTexte 15">
            <a:extLst>
              <a:ext uri="{FF2B5EF4-FFF2-40B4-BE49-F238E27FC236}">
                <a16:creationId xmlns:a16="http://schemas.microsoft.com/office/drawing/2014/main" id="{611AE02C-E31C-0C17-2B36-A3FB369709B1}"/>
              </a:ext>
            </a:extLst>
          </p:cNvPr>
          <p:cNvSpPr txBox="1"/>
          <p:nvPr/>
        </p:nvSpPr>
        <p:spPr>
          <a:xfrm>
            <a:off x="5559870" y="5508172"/>
            <a:ext cx="2073729"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solidFill>
                  <a:srgbClr val="D7537B"/>
                </a:solidFill>
                <a:effectLst/>
                <a:uLnTx/>
                <a:uFillTx/>
                <a:latin typeface="Tw Cen MT" panose="020B0602020104020603"/>
                <a:ea typeface="+mn-ea"/>
                <a:cs typeface="+mn-cs"/>
              </a:rPr>
              <a:t>Idéale</a:t>
            </a:r>
          </a:p>
        </p:txBody>
      </p:sp>
      <p:sp>
        <p:nvSpPr>
          <p:cNvPr id="20" name="ZoneTexte 19">
            <a:extLst>
              <a:ext uri="{FF2B5EF4-FFF2-40B4-BE49-F238E27FC236}">
                <a16:creationId xmlns:a16="http://schemas.microsoft.com/office/drawing/2014/main" id="{2C30F166-33A3-0A45-F305-4CE1E0F4EFC6}"/>
              </a:ext>
            </a:extLst>
          </p:cNvPr>
          <p:cNvSpPr txBox="1"/>
          <p:nvPr/>
        </p:nvSpPr>
        <p:spPr>
          <a:xfrm>
            <a:off x="1812471" y="917919"/>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f(x)</a:t>
            </a:r>
          </a:p>
        </p:txBody>
      </p:sp>
      <p:sp>
        <p:nvSpPr>
          <p:cNvPr id="21" name="ZoneTexte 20">
            <a:extLst>
              <a:ext uri="{FF2B5EF4-FFF2-40B4-BE49-F238E27FC236}">
                <a16:creationId xmlns:a16="http://schemas.microsoft.com/office/drawing/2014/main" id="{D9DFF639-724B-2D7D-C5E0-011262043434}"/>
              </a:ext>
            </a:extLst>
          </p:cNvPr>
          <p:cNvSpPr txBox="1"/>
          <p:nvPr/>
        </p:nvSpPr>
        <p:spPr>
          <a:xfrm>
            <a:off x="10480225" y="5185007"/>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(x)</a:t>
            </a:r>
          </a:p>
        </p:txBody>
      </p:sp>
      <p:sp>
        <p:nvSpPr>
          <p:cNvPr id="22" name="Ellipse 21">
            <a:extLst>
              <a:ext uri="{FF2B5EF4-FFF2-40B4-BE49-F238E27FC236}">
                <a16:creationId xmlns:a16="http://schemas.microsoft.com/office/drawing/2014/main" id="{194F1ABF-F767-7EC1-AA81-2161B13E24C8}"/>
              </a:ext>
            </a:extLst>
          </p:cNvPr>
          <p:cNvSpPr/>
          <p:nvPr/>
        </p:nvSpPr>
        <p:spPr>
          <a:xfrm>
            <a:off x="6447055" y="4859729"/>
            <a:ext cx="299355" cy="319086"/>
          </a:xfrm>
          <a:prstGeom prst="ellipse">
            <a:avLst/>
          </a:prstGeom>
          <a:solidFill>
            <a:srgbClr val="0070C0"/>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Ellipse 2">
            <a:extLst>
              <a:ext uri="{FF2B5EF4-FFF2-40B4-BE49-F238E27FC236}">
                <a16:creationId xmlns:a16="http://schemas.microsoft.com/office/drawing/2014/main" id="{F4584D3E-5AF7-4933-4CA4-8C7DE9AA3ADD}"/>
              </a:ext>
            </a:extLst>
          </p:cNvPr>
          <p:cNvSpPr/>
          <p:nvPr/>
        </p:nvSpPr>
        <p:spPr>
          <a:xfrm>
            <a:off x="3061621" y="2867641"/>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 name="Ellipse 5">
            <a:extLst>
              <a:ext uri="{FF2B5EF4-FFF2-40B4-BE49-F238E27FC236}">
                <a16:creationId xmlns:a16="http://schemas.microsoft.com/office/drawing/2014/main" id="{F8C8D63C-F203-9CE2-5427-A309319290DF}"/>
              </a:ext>
            </a:extLst>
          </p:cNvPr>
          <p:cNvSpPr/>
          <p:nvPr/>
        </p:nvSpPr>
        <p:spPr>
          <a:xfrm>
            <a:off x="9571264" y="3429000"/>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cxnSp>
        <p:nvCxnSpPr>
          <p:cNvPr id="7" name="Connecteur droit 6">
            <a:extLst>
              <a:ext uri="{FF2B5EF4-FFF2-40B4-BE49-F238E27FC236}">
                <a16:creationId xmlns:a16="http://schemas.microsoft.com/office/drawing/2014/main" id="{4041ED84-3F0C-F545-CE99-358F0E3BD554}"/>
              </a:ext>
            </a:extLst>
          </p:cNvPr>
          <p:cNvCxnSpPr>
            <a:cxnSpLocks/>
            <a:stCxn id="6" idx="2"/>
            <a:endCxn id="8" idx="7"/>
          </p:cNvCxnSpPr>
          <p:nvPr/>
        </p:nvCxnSpPr>
        <p:spPr>
          <a:xfrm flipH="1">
            <a:off x="4612523" y="3588543"/>
            <a:ext cx="4958741" cy="725386"/>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F742813C-319A-D059-25DB-0AA534E8CBD7}"/>
              </a:ext>
            </a:extLst>
          </p:cNvPr>
          <p:cNvSpPr/>
          <p:nvPr/>
        </p:nvSpPr>
        <p:spPr>
          <a:xfrm>
            <a:off x="4357008" y="4267200"/>
            <a:ext cx="299355" cy="319086"/>
          </a:xfrm>
          <a:prstGeom prst="ellipse">
            <a:avLst/>
          </a:prstGeom>
          <a:solidFill>
            <a:srgbClr val="FFC0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cxnSp>
        <p:nvCxnSpPr>
          <p:cNvPr id="17" name="Connecteur droit 16">
            <a:extLst>
              <a:ext uri="{FF2B5EF4-FFF2-40B4-BE49-F238E27FC236}">
                <a16:creationId xmlns:a16="http://schemas.microsoft.com/office/drawing/2014/main" id="{73F0E89C-B1F4-0D39-F453-05D1FD92DD55}"/>
              </a:ext>
            </a:extLst>
          </p:cNvPr>
          <p:cNvCxnSpPr>
            <a:cxnSpLocks/>
          </p:cNvCxnSpPr>
          <p:nvPr/>
        </p:nvCxnSpPr>
        <p:spPr>
          <a:xfrm>
            <a:off x="3360976" y="3027184"/>
            <a:ext cx="6210288" cy="561359"/>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018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descente de gradient</a:t>
            </a:r>
          </a:p>
        </p:txBody>
      </p:sp>
      <p:cxnSp>
        <p:nvCxnSpPr>
          <p:cNvPr id="4" name="Connecteur droit avec flèche 3">
            <a:extLst>
              <a:ext uri="{FF2B5EF4-FFF2-40B4-BE49-F238E27FC236}">
                <a16:creationId xmlns:a16="http://schemas.microsoft.com/office/drawing/2014/main" id="{8E0B86FA-202D-AD28-E7DA-88852BBCB91C}"/>
              </a:ext>
            </a:extLst>
          </p:cNvPr>
          <p:cNvCxnSpPr>
            <a:cxnSpLocks/>
          </p:cNvCxnSpPr>
          <p:nvPr/>
        </p:nvCxnSpPr>
        <p:spPr>
          <a:xfrm>
            <a:off x="2188029" y="5508172"/>
            <a:ext cx="8196943"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 name="Connecteur droit avec flèche 4">
            <a:extLst>
              <a:ext uri="{FF2B5EF4-FFF2-40B4-BE49-F238E27FC236}">
                <a16:creationId xmlns:a16="http://schemas.microsoft.com/office/drawing/2014/main" id="{0E2B0B58-4B6F-0FFF-EE29-E12F801F2D82}"/>
              </a:ext>
            </a:extLst>
          </p:cNvPr>
          <p:cNvCxnSpPr>
            <a:cxnSpLocks/>
          </p:cNvCxnSpPr>
          <p:nvPr/>
        </p:nvCxnSpPr>
        <p:spPr>
          <a:xfrm flipV="1">
            <a:off x="2188029" y="1556657"/>
            <a:ext cx="0" cy="395151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63228F7-285D-086F-6E2F-FBE9FD71BFE3}"/>
              </a:ext>
            </a:extLst>
          </p:cNvPr>
          <p:cNvSpPr txBox="1"/>
          <p:nvPr/>
        </p:nvSpPr>
        <p:spPr>
          <a:xfrm>
            <a:off x="261271" y="2756002"/>
            <a:ext cx="1763486"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Mesure de l’erreur</a:t>
            </a:r>
          </a:p>
        </p:txBody>
      </p:sp>
      <p:sp>
        <p:nvSpPr>
          <p:cNvPr id="12" name="ZoneTexte 11">
            <a:extLst>
              <a:ext uri="{FF2B5EF4-FFF2-40B4-BE49-F238E27FC236}">
                <a16:creationId xmlns:a16="http://schemas.microsoft.com/office/drawing/2014/main" id="{FCBBA9CC-5C8E-6EA7-963D-242846C7E4C8}"/>
              </a:ext>
            </a:extLst>
          </p:cNvPr>
          <p:cNvSpPr txBox="1"/>
          <p:nvPr/>
        </p:nvSpPr>
        <p:spPr>
          <a:xfrm>
            <a:off x="5559871" y="6224360"/>
            <a:ext cx="207372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Température</a:t>
            </a:r>
          </a:p>
        </p:txBody>
      </p:sp>
      <p:sp>
        <p:nvSpPr>
          <p:cNvPr id="13" name="Arc 12">
            <a:extLst>
              <a:ext uri="{FF2B5EF4-FFF2-40B4-BE49-F238E27FC236}">
                <a16:creationId xmlns:a16="http://schemas.microsoft.com/office/drawing/2014/main" id="{16086274-9493-8365-3FEC-5B302B219AFA}"/>
              </a:ext>
            </a:extLst>
          </p:cNvPr>
          <p:cNvSpPr/>
          <p:nvPr/>
        </p:nvSpPr>
        <p:spPr>
          <a:xfrm rot="10800000">
            <a:off x="3026229" y="-642257"/>
            <a:ext cx="7141014" cy="5649684"/>
          </a:xfrm>
          <a:prstGeom prst="arc">
            <a:avLst>
              <a:gd name="adj1" fmla="val 11215551"/>
              <a:gd name="adj2" fmla="val 21559631"/>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ZoneTexte 13">
            <a:extLst>
              <a:ext uri="{FF2B5EF4-FFF2-40B4-BE49-F238E27FC236}">
                <a16:creationId xmlns:a16="http://schemas.microsoft.com/office/drawing/2014/main" id="{30413637-A0EC-99F6-3ED3-4CDE4141435C}"/>
              </a:ext>
            </a:extLst>
          </p:cNvPr>
          <p:cNvSpPr txBox="1"/>
          <p:nvPr/>
        </p:nvSpPr>
        <p:spPr>
          <a:xfrm>
            <a:off x="1989364" y="5531863"/>
            <a:ext cx="207372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Trop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froid</a:t>
            </a:r>
          </a:p>
        </p:txBody>
      </p:sp>
      <p:sp>
        <p:nvSpPr>
          <p:cNvPr id="15" name="ZoneTexte 14">
            <a:extLst>
              <a:ext uri="{FF2B5EF4-FFF2-40B4-BE49-F238E27FC236}">
                <a16:creationId xmlns:a16="http://schemas.microsoft.com/office/drawing/2014/main" id="{A7D3FEDC-1D79-AC31-B831-89F04471FAB7}"/>
              </a:ext>
            </a:extLst>
          </p:cNvPr>
          <p:cNvSpPr txBox="1"/>
          <p:nvPr/>
        </p:nvSpPr>
        <p:spPr>
          <a:xfrm>
            <a:off x="8705850" y="5531863"/>
            <a:ext cx="207372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Trop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chaud</a:t>
            </a:r>
          </a:p>
        </p:txBody>
      </p:sp>
      <p:sp>
        <p:nvSpPr>
          <p:cNvPr id="16" name="ZoneTexte 15">
            <a:extLst>
              <a:ext uri="{FF2B5EF4-FFF2-40B4-BE49-F238E27FC236}">
                <a16:creationId xmlns:a16="http://schemas.microsoft.com/office/drawing/2014/main" id="{611AE02C-E31C-0C17-2B36-A3FB369709B1}"/>
              </a:ext>
            </a:extLst>
          </p:cNvPr>
          <p:cNvSpPr txBox="1"/>
          <p:nvPr/>
        </p:nvSpPr>
        <p:spPr>
          <a:xfrm>
            <a:off x="5559870" y="5508172"/>
            <a:ext cx="2073729"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solidFill>
                  <a:srgbClr val="D7537B"/>
                </a:solidFill>
                <a:effectLst/>
                <a:uLnTx/>
                <a:uFillTx/>
                <a:latin typeface="Tw Cen MT" panose="020B0602020104020603"/>
                <a:ea typeface="+mn-ea"/>
                <a:cs typeface="+mn-cs"/>
              </a:rPr>
              <a:t>Idéale</a:t>
            </a:r>
          </a:p>
        </p:txBody>
      </p:sp>
      <p:sp>
        <p:nvSpPr>
          <p:cNvPr id="20" name="ZoneTexte 19">
            <a:extLst>
              <a:ext uri="{FF2B5EF4-FFF2-40B4-BE49-F238E27FC236}">
                <a16:creationId xmlns:a16="http://schemas.microsoft.com/office/drawing/2014/main" id="{2C30F166-33A3-0A45-F305-4CE1E0F4EFC6}"/>
              </a:ext>
            </a:extLst>
          </p:cNvPr>
          <p:cNvSpPr txBox="1"/>
          <p:nvPr/>
        </p:nvSpPr>
        <p:spPr>
          <a:xfrm>
            <a:off x="1812471" y="917919"/>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f(x)</a:t>
            </a:r>
          </a:p>
        </p:txBody>
      </p:sp>
      <p:sp>
        <p:nvSpPr>
          <p:cNvPr id="21" name="ZoneTexte 20">
            <a:extLst>
              <a:ext uri="{FF2B5EF4-FFF2-40B4-BE49-F238E27FC236}">
                <a16:creationId xmlns:a16="http://schemas.microsoft.com/office/drawing/2014/main" id="{D9DFF639-724B-2D7D-C5E0-011262043434}"/>
              </a:ext>
            </a:extLst>
          </p:cNvPr>
          <p:cNvSpPr txBox="1"/>
          <p:nvPr/>
        </p:nvSpPr>
        <p:spPr>
          <a:xfrm>
            <a:off x="10480225" y="5185007"/>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(x)</a:t>
            </a:r>
          </a:p>
        </p:txBody>
      </p:sp>
      <p:sp>
        <p:nvSpPr>
          <p:cNvPr id="22" name="Ellipse 21">
            <a:extLst>
              <a:ext uri="{FF2B5EF4-FFF2-40B4-BE49-F238E27FC236}">
                <a16:creationId xmlns:a16="http://schemas.microsoft.com/office/drawing/2014/main" id="{194F1ABF-F767-7EC1-AA81-2161B13E24C8}"/>
              </a:ext>
            </a:extLst>
          </p:cNvPr>
          <p:cNvSpPr/>
          <p:nvPr/>
        </p:nvSpPr>
        <p:spPr>
          <a:xfrm>
            <a:off x="6447055" y="4859729"/>
            <a:ext cx="299355" cy="319086"/>
          </a:xfrm>
          <a:prstGeom prst="ellipse">
            <a:avLst/>
          </a:prstGeom>
          <a:solidFill>
            <a:srgbClr val="0070C0"/>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Ellipse 2">
            <a:extLst>
              <a:ext uri="{FF2B5EF4-FFF2-40B4-BE49-F238E27FC236}">
                <a16:creationId xmlns:a16="http://schemas.microsoft.com/office/drawing/2014/main" id="{F4584D3E-5AF7-4933-4CA4-8C7DE9AA3ADD}"/>
              </a:ext>
            </a:extLst>
          </p:cNvPr>
          <p:cNvSpPr/>
          <p:nvPr/>
        </p:nvSpPr>
        <p:spPr>
          <a:xfrm>
            <a:off x="3061621" y="2867641"/>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 name="Ellipse 5">
            <a:extLst>
              <a:ext uri="{FF2B5EF4-FFF2-40B4-BE49-F238E27FC236}">
                <a16:creationId xmlns:a16="http://schemas.microsoft.com/office/drawing/2014/main" id="{F8C8D63C-F203-9CE2-5427-A309319290DF}"/>
              </a:ext>
            </a:extLst>
          </p:cNvPr>
          <p:cNvSpPr/>
          <p:nvPr/>
        </p:nvSpPr>
        <p:spPr>
          <a:xfrm>
            <a:off x="9571264" y="3429000"/>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cxnSp>
        <p:nvCxnSpPr>
          <p:cNvPr id="7" name="Connecteur droit 6">
            <a:extLst>
              <a:ext uri="{FF2B5EF4-FFF2-40B4-BE49-F238E27FC236}">
                <a16:creationId xmlns:a16="http://schemas.microsoft.com/office/drawing/2014/main" id="{4041ED84-3F0C-F545-CE99-358F0E3BD554}"/>
              </a:ext>
            </a:extLst>
          </p:cNvPr>
          <p:cNvCxnSpPr>
            <a:cxnSpLocks/>
            <a:stCxn id="8" idx="6"/>
            <a:endCxn id="10" idx="2"/>
          </p:cNvCxnSpPr>
          <p:nvPr/>
        </p:nvCxnSpPr>
        <p:spPr>
          <a:xfrm>
            <a:off x="4656363" y="4426743"/>
            <a:ext cx="2582625" cy="456735"/>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F742813C-319A-D059-25DB-0AA534E8CBD7}"/>
              </a:ext>
            </a:extLst>
          </p:cNvPr>
          <p:cNvSpPr/>
          <p:nvPr/>
        </p:nvSpPr>
        <p:spPr>
          <a:xfrm>
            <a:off x="4357008" y="4267200"/>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0" name="Ellipse 9">
            <a:extLst>
              <a:ext uri="{FF2B5EF4-FFF2-40B4-BE49-F238E27FC236}">
                <a16:creationId xmlns:a16="http://schemas.microsoft.com/office/drawing/2014/main" id="{DF7893BE-8580-F8BB-AF19-C2DA2AA9798D}"/>
              </a:ext>
            </a:extLst>
          </p:cNvPr>
          <p:cNvSpPr/>
          <p:nvPr/>
        </p:nvSpPr>
        <p:spPr>
          <a:xfrm>
            <a:off x="7238988" y="4723935"/>
            <a:ext cx="299355" cy="319086"/>
          </a:xfrm>
          <a:prstGeom prst="ellipse">
            <a:avLst/>
          </a:prstGeom>
          <a:solidFill>
            <a:srgbClr val="FFC0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cxnSp>
        <p:nvCxnSpPr>
          <p:cNvPr id="19" name="Connecteur droit 18">
            <a:extLst>
              <a:ext uri="{FF2B5EF4-FFF2-40B4-BE49-F238E27FC236}">
                <a16:creationId xmlns:a16="http://schemas.microsoft.com/office/drawing/2014/main" id="{31E808E4-7B60-1006-68E9-0CA9041308BA}"/>
              </a:ext>
            </a:extLst>
          </p:cNvPr>
          <p:cNvCxnSpPr>
            <a:cxnSpLocks/>
          </p:cNvCxnSpPr>
          <p:nvPr/>
        </p:nvCxnSpPr>
        <p:spPr>
          <a:xfrm>
            <a:off x="3360976" y="3027184"/>
            <a:ext cx="6210288" cy="561359"/>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0D8AD720-12B7-AEAA-4372-676A48FE4B93}"/>
              </a:ext>
            </a:extLst>
          </p:cNvPr>
          <p:cNvCxnSpPr>
            <a:cxnSpLocks/>
          </p:cNvCxnSpPr>
          <p:nvPr/>
        </p:nvCxnSpPr>
        <p:spPr>
          <a:xfrm flipH="1">
            <a:off x="4612523" y="3588543"/>
            <a:ext cx="4958741" cy="725386"/>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146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8" name="Rectangle : coins arrondis 77">
            <a:extLst>
              <a:ext uri="{FF2B5EF4-FFF2-40B4-BE49-F238E27FC236}">
                <a16:creationId xmlns:a16="http://schemas.microsoft.com/office/drawing/2014/main" id="{36C50BBF-6120-9D5F-D671-F6F48046AA3E}"/>
              </a:ext>
            </a:extLst>
          </p:cNvPr>
          <p:cNvSpPr/>
          <p:nvPr/>
        </p:nvSpPr>
        <p:spPr>
          <a:xfrm>
            <a:off x="8362969" y="4879201"/>
            <a:ext cx="3247785" cy="19616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55171" y="526097"/>
            <a:ext cx="11081657" cy="515745"/>
          </a:xfrm>
        </p:spPr>
        <p:txBody>
          <a:bodyPr>
            <a:normAutofit fontScale="90000"/>
          </a:bodyPr>
          <a:lstStyle/>
          <a:p>
            <a:pPr algn="ctr"/>
            <a:r>
              <a:rPr lang="fr-FR" dirty="0">
                <a:solidFill>
                  <a:schemeClr val="bg1">
                    <a:lumMod val="65000"/>
                    <a:lumOff val="35000"/>
                  </a:schemeClr>
                </a:solidFill>
              </a:rPr>
              <a:t>APPLICATION AUX RESEAUX DE NEURONE</a:t>
            </a:r>
          </a:p>
        </p:txBody>
      </p:sp>
      <p:sp>
        <p:nvSpPr>
          <p:cNvPr id="11" name="Rectangle : coins arrondis 10">
            <a:extLst>
              <a:ext uri="{FF2B5EF4-FFF2-40B4-BE49-F238E27FC236}">
                <a16:creationId xmlns:a16="http://schemas.microsoft.com/office/drawing/2014/main" id="{615172DE-CB36-E15D-3FC5-C81DFC718044}"/>
              </a:ext>
            </a:extLst>
          </p:cNvPr>
          <p:cNvSpPr/>
          <p:nvPr/>
        </p:nvSpPr>
        <p:spPr>
          <a:xfrm>
            <a:off x="1282125" y="2807089"/>
            <a:ext cx="2307771" cy="30883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 name="Rectangle 16">
            <a:extLst>
              <a:ext uri="{FF2B5EF4-FFF2-40B4-BE49-F238E27FC236}">
                <a16:creationId xmlns:a16="http://schemas.microsoft.com/office/drawing/2014/main" id="{A14716B2-74A8-E11C-6B6E-6955CA02AB66}"/>
              </a:ext>
            </a:extLst>
          </p:cNvPr>
          <p:cNvSpPr/>
          <p:nvPr/>
        </p:nvSpPr>
        <p:spPr>
          <a:xfrm>
            <a:off x="1456295" y="3010064"/>
            <a:ext cx="1937657" cy="46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Exemple 1</a:t>
            </a:r>
          </a:p>
        </p:txBody>
      </p:sp>
      <p:sp>
        <p:nvSpPr>
          <p:cNvPr id="18" name="Rectangle 17">
            <a:extLst>
              <a:ext uri="{FF2B5EF4-FFF2-40B4-BE49-F238E27FC236}">
                <a16:creationId xmlns:a16="http://schemas.microsoft.com/office/drawing/2014/main" id="{4266293B-8F11-B8B0-29E2-BA6463E0A357}"/>
              </a:ext>
            </a:extLst>
          </p:cNvPr>
          <p:cNvSpPr/>
          <p:nvPr/>
        </p:nvSpPr>
        <p:spPr>
          <a:xfrm>
            <a:off x="1456294" y="3722700"/>
            <a:ext cx="1937657" cy="46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Exemple 2</a:t>
            </a:r>
          </a:p>
        </p:txBody>
      </p:sp>
      <p:sp>
        <p:nvSpPr>
          <p:cNvPr id="24" name="Rectangle 23">
            <a:extLst>
              <a:ext uri="{FF2B5EF4-FFF2-40B4-BE49-F238E27FC236}">
                <a16:creationId xmlns:a16="http://schemas.microsoft.com/office/drawing/2014/main" id="{C743EF2F-0A78-D6DC-DCAC-6C439AD55AA9}"/>
              </a:ext>
            </a:extLst>
          </p:cNvPr>
          <p:cNvSpPr/>
          <p:nvPr/>
        </p:nvSpPr>
        <p:spPr>
          <a:xfrm>
            <a:off x="1456294" y="4435336"/>
            <a:ext cx="1937657" cy="46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Exemple 3</a:t>
            </a:r>
          </a:p>
        </p:txBody>
      </p:sp>
      <p:sp>
        <p:nvSpPr>
          <p:cNvPr id="25" name="Rectangle 24">
            <a:extLst>
              <a:ext uri="{FF2B5EF4-FFF2-40B4-BE49-F238E27FC236}">
                <a16:creationId xmlns:a16="http://schemas.microsoft.com/office/drawing/2014/main" id="{EC4D79A0-6376-43E6-8926-F9D0B248A734}"/>
              </a:ext>
            </a:extLst>
          </p:cNvPr>
          <p:cNvSpPr/>
          <p:nvPr/>
        </p:nvSpPr>
        <p:spPr>
          <a:xfrm>
            <a:off x="1456293" y="5147972"/>
            <a:ext cx="1937657" cy="46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Exemple n</a:t>
            </a:r>
          </a:p>
        </p:txBody>
      </p:sp>
      <p:sp>
        <p:nvSpPr>
          <p:cNvPr id="26" name="Ellipse 25">
            <a:extLst>
              <a:ext uri="{FF2B5EF4-FFF2-40B4-BE49-F238E27FC236}">
                <a16:creationId xmlns:a16="http://schemas.microsoft.com/office/drawing/2014/main" id="{8E383D93-0483-7DEB-7C15-B5CC72CCEBDB}"/>
              </a:ext>
            </a:extLst>
          </p:cNvPr>
          <p:cNvSpPr/>
          <p:nvPr/>
        </p:nvSpPr>
        <p:spPr>
          <a:xfrm>
            <a:off x="4901625" y="2506769"/>
            <a:ext cx="576943" cy="60064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481381A2-E34E-5ACB-7988-14F342E2CDCD}"/>
              </a:ext>
            </a:extLst>
          </p:cNvPr>
          <p:cNvSpPr/>
          <p:nvPr/>
        </p:nvSpPr>
        <p:spPr>
          <a:xfrm>
            <a:off x="4901625" y="3331400"/>
            <a:ext cx="576943" cy="60064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348BD04A-2204-DFF1-EEDD-5D39A833368D}"/>
              </a:ext>
            </a:extLst>
          </p:cNvPr>
          <p:cNvSpPr/>
          <p:nvPr/>
        </p:nvSpPr>
        <p:spPr>
          <a:xfrm>
            <a:off x="4901624" y="4134975"/>
            <a:ext cx="576943" cy="60064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1766DA4C-AAF0-6DAE-CA66-341552B0FC3D}"/>
              </a:ext>
            </a:extLst>
          </p:cNvPr>
          <p:cNvSpPr/>
          <p:nvPr/>
        </p:nvSpPr>
        <p:spPr>
          <a:xfrm>
            <a:off x="4901624" y="4938550"/>
            <a:ext cx="576943" cy="60064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154D76B1-D5E2-EDEB-D659-8B9485B28B69}"/>
              </a:ext>
            </a:extLst>
          </p:cNvPr>
          <p:cNvSpPr/>
          <p:nvPr/>
        </p:nvSpPr>
        <p:spPr>
          <a:xfrm>
            <a:off x="4901624" y="5692500"/>
            <a:ext cx="576943" cy="60064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2C87145B-13BE-E859-206D-A9FFCC2B6419}"/>
              </a:ext>
            </a:extLst>
          </p:cNvPr>
          <p:cNvSpPr/>
          <p:nvPr/>
        </p:nvSpPr>
        <p:spPr>
          <a:xfrm>
            <a:off x="6360311" y="2807089"/>
            <a:ext cx="576943" cy="60064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762D5F00-17E7-654C-F373-23D7FFBFCA6E}"/>
              </a:ext>
            </a:extLst>
          </p:cNvPr>
          <p:cNvSpPr/>
          <p:nvPr/>
        </p:nvSpPr>
        <p:spPr>
          <a:xfrm>
            <a:off x="6360311" y="3631720"/>
            <a:ext cx="576943" cy="60064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a:extLst>
              <a:ext uri="{FF2B5EF4-FFF2-40B4-BE49-F238E27FC236}">
                <a16:creationId xmlns:a16="http://schemas.microsoft.com/office/drawing/2014/main" id="{59611200-2DC0-7CA4-8CDB-B4752E75FEF3}"/>
              </a:ext>
            </a:extLst>
          </p:cNvPr>
          <p:cNvSpPr/>
          <p:nvPr/>
        </p:nvSpPr>
        <p:spPr>
          <a:xfrm>
            <a:off x="6360310" y="4435295"/>
            <a:ext cx="576943" cy="60064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57A03918-3E20-4764-5B73-E61141B3AA4D}"/>
              </a:ext>
            </a:extLst>
          </p:cNvPr>
          <p:cNvSpPr/>
          <p:nvPr/>
        </p:nvSpPr>
        <p:spPr>
          <a:xfrm>
            <a:off x="6360310" y="5238870"/>
            <a:ext cx="576943" cy="600641"/>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A26CF52E-4D22-346A-8A4F-727573D5F5C9}"/>
              </a:ext>
            </a:extLst>
          </p:cNvPr>
          <p:cNvSpPr/>
          <p:nvPr/>
        </p:nvSpPr>
        <p:spPr>
          <a:xfrm>
            <a:off x="7530524" y="3631720"/>
            <a:ext cx="576943" cy="600641"/>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F2DDC9B8-148E-CD35-D0D2-B37AD528A543}"/>
              </a:ext>
            </a:extLst>
          </p:cNvPr>
          <p:cNvSpPr/>
          <p:nvPr/>
        </p:nvSpPr>
        <p:spPr>
          <a:xfrm>
            <a:off x="7530523" y="4435295"/>
            <a:ext cx="576943" cy="600641"/>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AFDE7AF9-9526-D806-8742-9A3FC6470B6E}"/>
              </a:ext>
            </a:extLst>
          </p:cNvPr>
          <p:cNvSpPr/>
          <p:nvPr/>
        </p:nvSpPr>
        <p:spPr>
          <a:xfrm>
            <a:off x="8510240" y="4036247"/>
            <a:ext cx="576943" cy="6006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a:extLst>
              <a:ext uri="{FF2B5EF4-FFF2-40B4-BE49-F238E27FC236}">
                <a16:creationId xmlns:a16="http://schemas.microsoft.com/office/drawing/2014/main" id="{5100FD7E-F94F-69EC-9FD0-7B0F054560FA}"/>
              </a:ext>
            </a:extLst>
          </p:cNvPr>
          <p:cNvCxnSpPr>
            <a:stCxn id="26" idx="6"/>
            <a:endCxn id="31" idx="2"/>
          </p:cNvCxnSpPr>
          <p:nvPr/>
        </p:nvCxnSpPr>
        <p:spPr>
          <a:xfrm>
            <a:off x="5478568" y="2807090"/>
            <a:ext cx="881743" cy="300320"/>
          </a:xfrm>
          <a:prstGeom prst="line">
            <a:avLst/>
          </a:prstGeom>
        </p:spPr>
        <p:style>
          <a:lnRef idx="1">
            <a:schemeClr val="dk1"/>
          </a:lnRef>
          <a:fillRef idx="0">
            <a:schemeClr val="dk1"/>
          </a:fillRef>
          <a:effectRef idx="0">
            <a:schemeClr val="dk1"/>
          </a:effectRef>
          <a:fontRef idx="minor">
            <a:schemeClr val="tx1"/>
          </a:fontRef>
        </p:style>
      </p:cxnSp>
      <p:cxnSp>
        <p:nvCxnSpPr>
          <p:cNvPr id="39" name="Connecteur droit 38">
            <a:extLst>
              <a:ext uri="{FF2B5EF4-FFF2-40B4-BE49-F238E27FC236}">
                <a16:creationId xmlns:a16="http://schemas.microsoft.com/office/drawing/2014/main" id="{A480B617-93FF-5D05-A9B4-2DB6473F476D}"/>
              </a:ext>
            </a:extLst>
          </p:cNvPr>
          <p:cNvCxnSpPr>
            <a:cxnSpLocks/>
            <a:stCxn id="27" idx="6"/>
            <a:endCxn id="32" idx="2"/>
          </p:cNvCxnSpPr>
          <p:nvPr/>
        </p:nvCxnSpPr>
        <p:spPr>
          <a:xfrm>
            <a:off x="5478568" y="3631721"/>
            <a:ext cx="881743" cy="300320"/>
          </a:xfrm>
          <a:prstGeom prst="line">
            <a:avLst/>
          </a:prstGeom>
        </p:spPr>
        <p:style>
          <a:lnRef idx="1">
            <a:schemeClr val="dk1"/>
          </a:lnRef>
          <a:fillRef idx="0">
            <a:schemeClr val="dk1"/>
          </a:fillRef>
          <a:effectRef idx="0">
            <a:schemeClr val="dk1"/>
          </a:effectRef>
          <a:fontRef idx="minor">
            <a:schemeClr val="tx1"/>
          </a:fontRef>
        </p:style>
      </p:cxnSp>
      <p:cxnSp>
        <p:nvCxnSpPr>
          <p:cNvPr id="40" name="Connecteur droit 39">
            <a:extLst>
              <a:ext uri="{FF2B5EF4-FFF2-40B4-BE49-F238E27FC236}">
                <a16:creationId xmlns:a16="http://schemas.microsoft.com/office/drawing/2014/main" id="{2AA92EF6-1AF8-8AA3-9998-C20ED5AD5ABF}"/>
              </a:ext>
            </a:extLst>
          </p:cNvPr>
          <p:cNvCxnSpPr>
            <a:stCxn id="27" idx="6"/>
            <a:endCxn id="31" idx="2"/>
          </p:cNvCxnSpPr>
          <p:nvPr/>
        </p:nvCxnSpPr>
        <p:spPr>
          <a:xfrm flipV="1">
            <a:off x="5478568" y="3107410"/>
            <a:ext cx="881743" cy="524311"/>
          </a:xfrm>
          <a:prstGeom prst="line">
            <a:avLst/>
          </a:prstGeom>
        </p:spPr>
        <p:style>
          <a:lnRef idx="1">
            <a:schemeClr val="dk1"/>
          </a:lnRef>
          <a:fillRef idx="0">
            <a:schemeClr val="dk1"/>
          </a:fillRef>
          <a:effectRef idx="0">
            <a:schemeClr val="dk1"/>
          </a:effectRef>
          <a:fontRef idx="minor">
            <a:schemeClr val="tx1"/>
          </a:fontRef>
        </p:style>
      </p:cxnSp>
      <p:cxnSp>
        <p:nvCxnSpPr>
          <p:cNvPr id="41" name="Connecteur droit 40">
            <a:extLst>
              <a:ext uri="{FF2B5EF4-FFF2-40B4-BE49-F238E27FC236}">
                <a16:creationId xmlns:a16="http://schemas.microsoft.com/office/drawing/2014/main" id="{4D0258E4-DF2F-4F90-1A95-B1F1FE595048}"/>
              </a:ext>
            </a:extLst>
          </p:cNvPr>
          <p:cNvCxnSpPr>
            <a:stCxn id="28" idx="6"/>
            <a:endCxn id="33" idx="2"/>
          </p:cNvCxnSpPr>
          <p:nvPr/>
        </p:nvCxnSpPr>
        <p:spPr>
          <a:xfrm>
            <a:off x="5478567" y="4435296"/>
            <a:ext cx="881743" cy="300320"/>
          </a:xfrm>
          <a:prstGeom prst="line">
            <a:avLst/>
          </a:prstGeom>
        </p:spPr>
        <p:style>
          <a:lnRef idx="1">
            <a:schemeClr val="dk1"/>
          </a:lnRef>
          <a:fillRef idx="0">
            <a:schemeClr val="dk1"/>
          </a:fillRef>
          <a:effectRef idx="0">
            <a:schemeClr val="dk1"/>
          </a:effectRef>
          <a:fontRef idx="minor">
            <a:schemeClr val="tx1"/>
          </a:fontRef>
        </p:style>
      </p:cxnSp>
      <p:cxnSp>
        <p:nvCxnSpPr>
          <p:cNvPr id="42" name="Connecteur droit 41">
            <a:extLst>
              <a:ext uri="{FF2B5EF4-FFF2-40B4-BE49-F238E27FC236}">
                <a16:creationId xmlns:a16="http://schemas.microsoft.com/office/drawing/2014/main" id="{96B7E73E-7821-5C2A-BA1B-9F4BBC74A8A3}"/>
              </a:ext>
            </a:extLst>
          </p:cNvPr>
          <p:cNvCxnSpPr>
            <a:stCxn id="28" idx="6"/>
            <a:endCxn id="32" idx="2"/>
          </p:cNvCxnSpPr>
          <p:nvPr/>
        </p:nvCxnSpPr>
        <p:spPr>
          <a:xfrm flipV="1">
            <a:off x="5478567" y="3932041"/>
            <a:ext cx="881744" cy="503255"/>
          </a:xfrm>
          <a:prstGeom prst="line">
            <a:avLst/>
          </a:prstGeom>
        </p:spPr>
        <p:style>
          <a:lnRef idx="1">
            <a:schemeClr val="dk1"/>
          </a:lnRef>
          <a:fillRef idx="0">
            <a:schemeClr val="dk1"/>
          </a:fillRef>
          <a:effectRef idx="0">
            <a:schemeClr val="dk1"/>
          </a:effectRef>
          <a:fontRef idx="minor">
            <a:schemeClr val="tx1"/>
          </a:fontRef>
        </p:style>
      </p:cxnSp>
      <p:cxnSp>
        <p:nvCxnSpPr>
          <p:cNvPr id="43" name="Connecteur droit 42">
            <a:extLst>
              <a:ext uri="{FF2B5EF4-FFF2-40B4-BE49-F238E27FC236}">
                <a16:creationId xmlns:a16="http://schemas.microsoft.com/office/drawing/2014/main" id="{C138CF92-6DC5-9EFA-A8E2-FBF16D6BDDA2}"/>
              </a:ext>
            </a:extLst>
          </p:cNvPr>
          <p:cNvCxnSpPr/>
          <p:nvPr/>
        </p:nvCxnSpPr>
        <p:spPr>
          <a:xfrm>
            <a:off x="5478564" y="5249469"/>
            <a:ext cx="881743" cy="300320"/>
          </a:xfrm>
          <a:prstGeom prst="line">
            <a:avLst/>
          </a:prstGeom>
        </p:spPr>
        <p:style>
          <a:lnRef idx="1">
            <a:schemeClr val="dk1"/>
          </a:lnRef>
          <a:fillRef idx="0">
            <a:schemeClr val="dk1"/>
          </a:fillRef>
          <a:effectRef idx="0">
            <a:schemeClr val="dk1"/>
          </a:effectRef>
          <a:fontRef idx="minor">
            <a:schemeClr val="tx1"/>
          </a:fontRef>
        </p:style>
      </p:cxnSp>
      <p:cxnSp>
        <p:nvCxnSpPr>
          <p:cNvPr id="44" name="Connecteur droit 43">
            <a:extLst>
              <a:ext uri="{FF2B5EF4-FFF2-40B4-BE49-F238E27FC236}">
                <a16:creationId xmlns:a16="http://schemas.microsoft.com/office/drawing/2014/main" id="{2B1FACE8-278A-45D7-4155-9C1541F142CC}"/>
              </a:ext>
            </a:extLst>
          </p:cNvPr>
          <p:cNvCxnSpPr/>
          <p:nvPr/>
        </p:nvCxnSpPr>
        <p:spPr>
          <a:xfrm flipV="1">
            <a:off x="5478565" y="4756813"/>
            <a:ext cx="881744" cy="503255"/>
          </a:xfrm>
          <a:prstGeom prst="line">
            <a:avLst/>
          </a:prstGeom>
        </p:spPr>
        <p:style>
          <a:lnRef idx="1">
            <a:schemeClr val="dk1"/>
          </a:lnRef>
          <a:fillRef idx="0">
            <a:schemeClr val="dk1"/>
          </a:fillRef>
          <a:effectRef idx="0">
            <a:schemeClr val="dk1"/>
          </a:effectRef>
          <a:fontRef idx="minor">
            <a:schemeClr val="tx1"/>
          </a:fontRef>
        </p:style>
      </p:cxnSp>
      <p:cxnSp>
        <p:nvCxnSpPr>
          <p:cNvPr id="45" name="Connecteur droit 44">
            <a:extLst>
              <a:ext uri="{FF2B5EF4-FFF2-40B4-BE49-F238E27FC236}">
                <a16:creationId xmlns:a16="http://schemas.microsoft.com/office/drawing/2014/main" id="{6DF93114-42FE-540C-570E-C30390BB5156}"/>
              </a:ext>
            </a:extLst>
          </p:cNvPr>
          <p:cNvCxnSpPr>
            <a:cxnSpLocks/>
            <a:stCxn id="30" idx="6"/>
          </p:cNvCxnSpPr>
          <p:nvPr/>
        </p:nvCxnSpPr>
        <p:spPr>
          <a:xfrm flipV="1">
            <a:off x="5478567" y="5532892"/>
            <a:ext cx="881740" cy="459929"/>
          </a:xfrm>
          <a:prstGeom prst="line">
            <a:avLst/>
          </a:prstGeom>
        </p:spPr>
        <p:style>
          <a:lnRef idx="1">
            <a:schemeClr val="dk1"/>
          </a:lnRef>
          <a:fillRef idx="0">
            <a:schemeClr val="dk1"/>
          </a:fillRef>
          <a:effectRef idx="0">
            <a:schemeClr val="dk1"/>
          </a:effectRef>
          <a:fontRef idx="minor">
            <a:schemeClr val="tx1"/>
          </a:fontRef>
        </p:style>
      </p:cxnSp>
      <p:cxnSp>
        <p:nvCxnSpPr>
          <p:cNvPr id="46" name="Connecteur droit 45">
            <a:extLst>
              <a:ext uri="{FF2B5EF4-FFF2-40B4-BE49-F238E27FC236}">
                <a16:creationId xmlns:a16="http://schemas.microsoft.com/office/drawing/2014/main" id="{AE9A9BF3-1CC1-3BF8-9F00-6AFCAA0E30D8}"/>
              </a:ext>
            </a:extLst>
          </p:cNvPr>
          <p:cNvCxnSpPr>
            <a:cxnSpLocks/>
            <a:stCxn id="26" idx="6"/>
            <a:endCxn id="32" idx="2"/>
          </p:cNvCxnSpPr>
          <p:nvPr/>
        </p:nvCxnSpPr>
        <p:spPr>
          <a:xfrm>
            <a:off x="5478568" y="2807090"/>
            <a:ext cx="881743" cy="1124951"/>
          </a:xfrm>
          <a:prstGeom prst="line">
            <a:avLst/>
          </a:prstGeom>
        </p:spPr>
        <p:style>
          <a:lnRef idx="1">
            <a:schemeClr val="dk1"/>
          </a:lnRef>
          <a:fillRef idx="0">
            <a:schemeClr val="dk1"/>
          </a:fillRef>
          <a:effectRef idx="0">
            <a:schemeClr val="dk1"/>
          </a:effectRef>
          <a:fontRef idx="minor">
            <a:schemeClr val="tx1"/>
          </a:fontRef>
        </p:style>
      </p:cxnSp>
      <p:cxnSp>
        <p:nvCxnSpPr>
          <p:cNvPr id="47" name="Connecteur droit 46">
            <a:extLst>
              <a:ext uri="{FF2B5EF4-FFF2-40B4-BE49-F238E27FC236}">
                <a16:creationId xmlns:a16="http://schemas.microsoft.com/office/drawing/2014/main" id="{1CA1ADAD-2DB7-2014-5FA2-4A46C23A6F7E}"/>
              </a:ext>
            </a:extLst>
          </p:cNvPr>
          <p:cNvCxnSpPr>
            <a:cxnSpLocks/>
            <a:stCxn id="26" idx="6"/>
            <a:endCxn id="33" idx="2"/>
          </p:cNvCxnSpPr>
          <p:nvPr/>
        </p:nvCxnSpPr>
        <p:spPr>
          <a:xfrm>
            <a:off x="5478568" y="2807090"/>
            <a:ext cx="881742" cy="1928526"/>
          </a:xfrm>
          <a:prstGeom prst="line">
            <a:avLst/>
          </a:prstGeom>
        </p:spPr>
        <p:style>
          <a:lnRef idx="1">
            <a:schemeClr val="dk1"/>
          </a:lnRef>
          <a:fillRef idx="0">
            <a:schemeClr val="dk1"/>
          </a:fillRef>
          <a:effectRef idx="0">
            <a:schemeClr val="dk1"/>
          </a:effectRef>
          <a:fontRef idx="minor">
            <a:schemeClr val="tx1"/>
          </a:fontRef>
        </p:style>
      </p:cxnSp>
      <p:cxnSp>
        <p:nvCxnSpPr>
          <p:cNvPr id="48" name="Connecteur droit 47">
            <a:extLst>
              <a:ext uri="{FF2B5EF4-FFF2-40B4-BE49-F238E27FC236}">
                <a16:creationId xmlns:a16="http://schemas.microsoft.com/office/drawing/2014/main" id="{A9510634-38E9-AA9C-79C0-9D1DF1200212}"/>
              </a:ext>
            </a:extLst>
          </p:cNvPr>
          <p:cNvCxnSpPr>
            <a:stCxn id="26" idx="6"/>
            <a:endCxn id="34" idx="2"/>
          </p:cNvCxnSpPr>
          <p:nvPr/>
        </p:nvCxnSpPr>
        <p:spPr>
          <a:xfrm>
            <a:off x="5478568" y="2807090"/>
            <a:ext cx="881742" cy="2732101"/>
          </a:xfrm>
          <a:prstGeom prst="line">
            <a:avLst/>
          </a:prstGeom>
        </p:spPr>
        <p:style>
          <a:lnRef idx="1">
            <a:schemeClr val="dk1"/>
          </a:lnRef>
          <a:fillRef idx="0">
            <a:schemeClr val="dk1"/>
          </a:fillRef>
          <a:effectRef idx="0">
            <a:schemeClr val="dk1"/>
          </a:effectRef>
          <a:fontRef idx="minor">
            <a:schemeClr val="tx1"/>
          </a:fontRef>
        </p:style>
      </p:cxnSp>
      <p:cxnSp>
        <p:nvCxnSpPr>
          <p:cNvPr id="49" name="Connecteur droit 48">
            <a:extLst>
              <a:ext uri="{FF2B5EF4-FFF2-40B4-BE49-F238E27FC236}">
                <a16:creationId xmlns:a16="http://schemas.microsoft.com/office/drawing/2014/main" id="{08433981-1B86-5DE1-6BF1-EEA7DBE32192}"/>
              </a:ext>
            </a:extLst>
          </p:cNvPr>
          <p:cNvCxnSpPr>
            <a:stCxn id="27" idx="6"/>
            <a:endCxn id="33" idx="2"/>
          </p:cNvCxnSpPr>
          <p:nvPr/>
        </p:nvCxnSpPr>
        <p:spPr>
          <a:xfrm>
            <a:off x="5478568" y="3631721"/>
            <a:ext cx="881742" cy="1103895"/>
          </a:xfrm>
          <a:prstGeom prst="line">
            <a:avLst/>
          </a:prstGeom>
        </p:spPr>
        <p:style>
          <a:lnRef idx="1">
            <a:schemeClr val="dk1"/>
          </a:lnRef>
          <a:fillRef idx="0">
            <a:schemeClr val="dk1"/>
          </a:fillRef>
          <a:effectRef idx="0">
            <a:schemeClr val="dk1"/>
          </a:effectRef>
          <a:fontRef idx="minor">
            <a:schemeClr val="tx1"/>
          </a:fontRef>
        </p:style>
      </p:cxnSp>
      <p:cxnSp>
        <p:nvCxnSpPr>
          <p:cNvPr id="50" name="Connecteur droit 49">
            <a:extLst>
              <a:ext uri="{FF2B5EF4-FFF2-40B4-BE49-F238E27FC236}">
                <a16:creationId xmlns:a16="http://schemas.microsoft.com/office/drawing/2014/main" id="{2CB83B6D-B2E5-C308-4C3F-449F7641B358}"/>
              </a:ext>
            </a:extLst>
          </p:cNvPr>
          <p:cNvCxnSpPr>
            <a:stCxn id="27" idx="6"/>
            <a:endCxn id="34" idx="2"/>
          </p:cNvCxnSpPr>
          <p:nvPr/>
        </p:nvCxnSpPr>
        <p:spPr>
          <a:xfrm>
            <a:off x="5478568" y="3631721"/>
            <a:ext cx="881742" cy="1907470"/>
          </a:xfrm>
          <a:prstGeom prst="line">
            <a:avLst/>
          </a:prstGeom>
        </p:spPr>
        <p:style>
          <a:lnRef idx="1">
            <a:schemeClr val="dk1"/>
          </a:lnRef>
          <a:fillRef idx="0">
            <a:schemeClr val="dk1"/>
          </a:fillRef>
          <a:effectRef idx="0">
            <a:schemeClr val="dk1"/>
          </a:effectRef>
          <a:fontRef idx="minor">
            <a:schemeClr val="tx1"/>
          </a:fontRef>
        </p:style>
      </p:cxnSp>
      <p:cxnSp>
        <p:nvCxnSpPr>
          <p:cNvPr id="51" name="Connecteur droit 50">
            <a:extLst>
              <a:ext uri="{FF2B5EF4-FFF2-40B4-BE49-F238E27FC236}">
                <a16:creationId xmlns:a16="http://schemas.microsoft.com/office/drawing/2014/main" id="{F6F238A8-A1F1-A8C5-11F2-6B76951FB484}"/>
              </a:ext>
            </a:extLst>
          </p:cNvPr>
          <p:cNvCxnSpPr>
            <a:stCxn id="28" idx="6"/>
            <a:endCxn id="31" idx="2"/>
          </p:cNvCxnSpPr>
          <p:nvPr/>
        </p:nvCxnSpPr>
        <p:spPr>
          <a:xfrm flipV="1">
            <a:off x="5478567" y="3107410"/>
            <a:ext cx="881744" cy="1327886"/>
          </a:xfrm>
          <a:prstGeom prst="line">
            <a:avLst/>
          </a:prstGeom>
        </p:spPr>
        <p:style>
          <a:lnRef idx="1">
            <a:schemeClr val="dk1"/>
          </a:lnRef>
          <a:fillRef idx="0">
            <a:schemeClr val="dk1"/>
          </a:fillRef>
          <a:effectRef idx="0">
            <a:schemeClr val="dk1"/>
          </a:effectRef>
          <a:fontRef idx="minor">
            <a:schemeClr val="tx1"/>
          </a:fontRef>
        </p:style>
      </p:cxnSp>
      <p:cxnSp>
        <p:nvCxnSpPr>
          <p:cNvPr id="52" name="Connecteur droit 51">
            <a:extLst>
              <a:ext uri="{FF2B5EF4-FFF2-40B4-BE49-F238E27FC236}">
                <a16:creationId xmlns:a16="http://schemas.microsoft.com/office/drawing/2014/main" id="{5B9F0938-B2C8-6BC6-FE79-C179F260A398}"/>
              </a:ext>
            </a:extLst>
          </p:cNvPr>
          <p:cNvCxnSpPr>
            <a:cxnSpLocks/>
            <a:stCxn id="28" idx="6"/>
            <a:endCxn id="34" idx="2"/>
          </p:cNvCxnSpPr>
          <p:nvPr/>
        </p:nvCxnSpPr>
        <p:spPr>
          <a:xfrm>
            <a:off x="5478567" y="4435296"/>
            <a:ext cx="881743" cy="1103895"/>
          </a:xfrm>
          <a:prstGeom prst="line">
            <a:avLst/>
          </a:prstGeom>
        </p:spPr>
        <p:style>
          <a:lnRef idx="1">
            <a:schemeClr val="dk1"/>
          </a:lnRef>
          <a:fillRef idx="0">
            <a:schemeClr val="dk1"/>
          </a:fillRef>
          <a:effectRef idx="0">
            <a:schemeClr val="dk1"/>
          </a:effectRef>
          <a:fontRef idx="minor">
            <a:schemeClr val="tx1"/>
          </a:fontRef>
        </p:style>
      </p:cxnSp>
      <p:cxnSp>
        <p:nvCxnSpPr>
          <p:cNvPr id="53" name="Connecteur droit 52">
            <a:extLst>
              <a:ext uri="{FF2B5EF4-FFF2-40B4-BE49-F238E27FC236}">
                <a16:creationId xmlns:a16="http://schemas.microsoft.com/office/drawing/2014/main" id="{10B473DF-BEC4-620F-5E16-1406ECC81DAD}"/>
              </a:ext>
            </a:extLst>
          </p:cNvPr>
          <p:cNvCxnSpPr>
            <a:stCxn id="29" idx="6"/>
            <a:endCxn id="31" idx="2"/>
          </p:cNvCxnSpPr>
          <p:nvPr/>
        </p:nvCxnSpPr>
        <p:spPr>
          <a:xfrm flipV="1">
            <a:off x="5478567" y="3107410"/>
            <a:ext cx="881744" cy="2131461"/>
          </a:xfrm>
          <a:prstGeom prst="line">
            <a:avLst/>
          </a:prstGeom>
        </p:spPr>
        <p:style>
          <a:lnRef idx="1">
            <a:schemeClr val="dk1"/>
          </a:lnRef>
          <a:fillRef idx="0">
            <a:schemeClr val="dk1"/>
          </a:fillRef>
          <a:effectRef idx="0">
            <a:schemeClr val="dk1"/>
          </a:effectRef>
          <a:fontRef idx="minor">
            <a:schemeClr val="tx1"/>
          </a:fontRef>
        </p:style>
      </p:cxnSp>
      <p:cxnSp>
        <p:nvCxnSpPr>
          <p:cNvPr id="54" name="Connecteur droit 53">
            <a:extLst>
              <a:ext uri="{FF2B5EF4-FFF2-40B4-BE49-F238E27FC236}">
                <a16:creationId xmlns:a16="http://schemas.microsoft.com/office/drawing/2014/main" id="{143121D2-9113-B8BF-AA1A-AD69942D1872}"/>
              </a:ext>
            </a:extLst>
          </p:cNvPr>
          <p:cNvCxnSpPr>
            <a:stCxn id="29" idx="6"/>
            <a:endCxn id="32" idx="2"/>
          </p:cNvCxnSpPr>
          <p:nvPr/>
        </p:nvCxnSpPr>
        <p:spPr>
          <a:xfrm flipV="1">
            <a:off x="5478567" y="3932041"/>
            <a:ext cx="881744" cy="1306830"/>
          </a:xfrm>
          <a:prstGeom prst="line">
            <a:avLst/>
          </a:prstGeom>
        </p:spPr>
        <p:style>
          <a:lnRef idx="1">
            <a:schemeClr val="dk1"/>
          </a:lnRef>
          <a:fillRef idx="0">
            <a:schemeClr val="dk1"/>
          </a:fillRef>
          <a:effectRef idx="0">
            <a:schemeClr val="dk1"/>
          </a:effectRef>
          <a:fontRef idx="minor">
            <a:schemeClr val="tx1"/>
          </a:fontRef>
        </p:style>
      </p:cxnSp>
      <p:cxnSp>
        <p:nvCxnSpPr>
          <p:cNvPr id="55" name="Connecteur droit 54">
            <a:extLst>
              <a:ext uri="{FF2B5EF4-FFF2-40B4-BE49-F238E27FC236}">
                <a16:creationId xmlns:a16="http://schemas.microsoft.com/office/drawing/2014/main" id="{AD19C85F-C090-F1DC-C193-ED8D92E19EB1}"/>
              </a:ext>
            </a:extLst>
          </p:cNvPr>
          <p:cNvCxnSpPr>
            <a:stCxn id="30" idx="6"/>
            <a:endCxn id="33" idx="2"/>
          </p:cNvCxnSpPr>
          <p:nvPr/>
        </p:nvCxnSpPr>
        <p:spPr>
          <a:xfrm flipV="1">
            <a:off x="5478567" y="4735616"/>
            <a:ext cx="881743" cy="1257205"/>
          </a:xfrm>
          <a:prstGeom prst="line">
            <a:avLst/>
          </a:prstGeom>
        </p:spPr>
        <p:style>
          <a:lnRef idx="1">
            <a:schemeClr val="dk1"/>
          </a:lnRef>
          <a:fillRef idx="0">
            <a:schemeClr val="dk1"/>
          </a:fillRef>
          <a:effectRef idx="0">
            <a:schemeClr val="dk1"/>
          </a:effectRef>
          <a:fontRef idx="minor">
            <a:schemeClr val="tx1"/>
          </a:fontRef>
        </p:style>
      </p:cxnSp>
      <p:cxnSp>
        <p:nvCxnSpPr>
          <p:cNvPr id="56" name="Connecteur droit 55">
            <a:extLst>
              <a:ext uri="{FF2B5EF4-FFF2-40B4-BE49-F238E27FC236}">
                <a16:creationId xmlns:a16="http://schemas.microsoft.com/office/drawing/2014/main" id="{B35DDBB1-BEDD-C8DD-D4E7-94781DFB3A37}"/>
              </a:ext>
            </a:extLst>
          </p:cNvPr>
          <p:cNvCxnSpPr>
            <a:stCxn id="30" idx="6"/>
            <a:endCxn id="32" idx="2"/>
          </p:cNvCxnSpPr>
          <p:nvPr/>
        </p:nvCxnSpPr>
        <p:spPr>
          <a:xfrm flipV="1">
            <a:off x="5478567" y="3932041"/>
            <a:ext cx="881744" cy="2060780"/>
          </a:xfrm>
          <a:prstGeom prst="line">
            <a:avLst/>
          </a:prstGeom>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22F54757-5148-C32D-74D0-E127D3A6FCAD}"/>
              </a:ext>
            </a:extLst>
          </p:cNvPr>
          <p:cNvCxnSpPr>
            <a:stCxn id="30" idx="6"/>
            <a:endCxn id="31" idx="2"/>
          </p:cNvCxnSpPr>
          <p:nvPr/>
        </p:nvCxnSpPr>
        <p:spPr>
          <a:xfrm flipV="1">
            <a:off x="5478567" y="3107410"/>
            <a:ext cx="881744" cy="2885411"/>
          </a:xfrm>
          <a:prstGeom prst="line">
            <a:avLst/>
          </a:prstGeom>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40F66F72-F917-0CFA-05E2-86521FC93C95}"/>
              </a:ext>
            </a:extLst>
          </p:cNvPr>
          <p:cNvCxnSpPr>
            <a:stCxn id="31" idx="6"/>
            <a:endCxn id="35" idx="2"/>
          </p:cNvCxnSpPr>
          <p:nvPr/>
        </p:nvCxnSpPr>
        <p:spPr>
          <a:xfrm>
            <a:off x="6937254" y="3107410"/>
            <a:ext cx="593270" cy="824631"/>
          </a:xfrm>
          <a:prstGeom prst="line">
            <a:avLst/>
          </a:prstGeom>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DF6B29CB-59BA-8A12-E351-7BF84B613AD3}"/>
              </a:ext>
            </a:extLst>
          </p:cNvPr>
          <p:cNvCxnSpPr>
            <a:stCxn id="31" idx="6"/>
            <a:endCxn id="36" idx="2"/>
          </p:cNvCxnSpPr>
          <p:nvPr/>
        </p:nvCxnSpPr>
        <p:spPr>
          <a:xfrm>
            <a:off x="6937254" y="3107410"/>
            <a:ext cx="593269" cy="1628206"/>
          </a:xfrm>
          <a:prstGeom prst="line">
            <a:avLst/>
          </a:prstGeom>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5D728E-587D-C6EA-F039-EBBE7AF6561F}"/>
              </a:ext>
            </a:extLst>
          </p:cNvPr>
          <p:cNvCxnSpPr>
            <a:stCxn id="32" idx="6"/>
            <a:endCxn id="35" idx="2"/>
          </p:cNvCxnSpPr>
          <p:nvPr/>
        </p:nvCxnSpPr>
        <p:spPr>
          <a:xfrm>
            <a:off x="6937254" y="3932041"/>
            <a:ext cx="593270" cy="0"/>
          </a:xfrm>
          <a:prstGeom prst="line">
            <a:avLst/>
          </a:prstGeom>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A10A9B66-2886-4F79-4F0F-F11A35778342}"/>
              </a:ext>
            </a:extLst>
          </p:cNvPr>
          <p:cNvCxnSpPr>
            <a:stCxn id="32" idx="6"/>
            <a:endCxn id="36" idx="2"/>
          </p:cNvCxnSpPr>
          <p:nvPr/>
        </p:nvCxnSpPr>
        <p:spPr>
          <a:xfrm>
            <a:off x="6937254" y="3932041"/>
            <a:ext cx="593269" cy="803575"/>
          </a:xfrm>
          <a:prstGeom prst="line">
            <a:avLst/>
          </a:prstGeom>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A1B6D58D-584B-566E-9657-05AF01927957}"/>
              </a:ext>
            </a:extLst>
          </p:cNvPr>
          <p:cNvCxnSpPr>
            <a:stCxn id="33" idx="6"/>
            <a:endCxn id="36" idx="2"/>
          </p:cNvCxnSpPr>
          <p:nvPr/>
        </p:nvCxnSpPr>
        <p:spPr>
          <a:xfrm>
            <a:off x="6937253" y="4735616"/>
            <a:ext cx="593270" cy="0"/>
          </a:xfrm>
          <a:prstGeom prst="line">
            <a:avLst/>
          </a:prstGeom>
        </p:spPr>
        <p:style>
          <a:lnRef idx="1">
            <a:schemeClr val="dk1"/>
          </a:lnRef>
          <a:fillRef idx="0">
            <a:schemeClr val="dk1"/>
          </a:fillRef>
          <a:effectRef idx="0">
            <a:schemeClr val="dk1"/>
          </a:effectRef>
          <a:fontRef idx="minor">
            <a:schemeClr val="tx1"/>
          </a:fontRef>
        </p:style>
      </p:cxnSp>
      <p:cxnSp>
        <p:nvCxnSpPr>
          <p:cNvPr id="63" name="Connecteur droit 62">
            <a:extLst>
              <a:ext uri="{FF2B5EF4-FFF2-40B4-BE49-F238E27FC236}">
                <a16:creationId xmlns:a16="http://schemas.microsoft.com/office/drawing/2014/main" id="{F2E4CEE1-6003-C1FF-2DF3-6DAF1ABBECED}"/>
              </a:ext>
            </a:extLst>
          </p:cNvPr>
          <p:cNvCxnSpPr>
            <a:stCxn id="33" idx="6"/>
            <a:endCxn id="35" idx="2"/>
          </p:cNvCxnSpPr>
          <p:nvPr/>
        </p:nvCxnSpPr>
        <p:spPr>
          <a:xfrm flipV="1">
            <a:off x="6937253" y="3932041"/>
            <a:ext cx="593271" cy="803575"/>
          </a:xfrm>
          <a:prstGeom prst="line">
            <a:avLst/>
          </a:prstGeom>
        </p:spPr>
        <p:style>
          <a:lnRef idx="1">
            <a:schemeClr val="dk1"/>
          </a:lnRef>
          <a:fillRef idx="0">
            <a:schemeClr val="dk1"/>
          </a:fillRef>
          <a:effectRef idx="0">
            <a:schemeClr val="dk1"/>
          </a:effectRef>
          <a:fontRef idx="minor">
            <a:schemeClr val="tx1"/>
          </a:fontRef>
        </p:style>
      </p:cxnSp>
      <p:cxnSp>
        <p:nvCxnSpPr>
          <p:cNvPr id="64" name="Connecteur droit 63">
            <a:extLst>
              <a:ext uri="{FF2B5EF4-FFF2-40B4-BE49-F238E27FC236}">
                <a16:creationId xmlns:a16="http://schemas.microsoft.com/office/drawing/2014/main" id="{ED75D445-ED1A-BD81-7E98-4DB20100F6C2}"/>
              </a:ext>
            </a:extLst>
          </p:cNvPr>
          <p:cNvCxnSpPr>
            <a:stCxn id="34" idx="6"/>
            <a:endCxn id="36" idx="2"/>
          </p:cNvCxnSpPr>
          <p:nvPr/>
        </p:nvCxnSpPr>
        <p:spPr>
          <a:xfrm flipV="1">
            <a:off x="6937253" y="4735616"/>
            <a:ext cx="593270" cy="803575"/>
          </a:xfrm>
          <a:prstGeom prst="line">
            <a:avLst/>
          </a:prstGeom>
        </p:spPr>
        <p:style>
          <a:lnRef idx="1">
            <a:schemeClr val="dk1"/>
          </a:lnRef>
          <a:fillRef idx="0">
            <a:schemeClr val="dk1"/>
          </a:fillRef>
          <a:effectRef idx="0">
            <a:schemeClr val="dk1"/>
          </a:effectRef>
          <a:fontRef idx="minor">
            <a:schemeClr val="tx1"/>
          </a:fontRef>
        </p:style>
      </p:cxnSp>
      <p:cxnSp>
        <p:nvCxnSpPr>
          <p:cNvPr id="65" name="Connecteur droit 64">
            <a:extLst>
              <a:ext uri="{FF2B5EF4-FFF2-40B4-BE49-F238E27FC236}">
                <a16:creationId xmlns:a16="http://schemas.microsoft.com/office/drawing/2014/main" id="{C978DD87-790F-01DC-7ED2-C69BDCD11819}"/>
              </a:ext>
            </a:extLst>
          </p:cNvPr>
          <p:cNvCxnSpPr>
            <a:stCxn id="34" idx="6"/>
            <a:endCxn id="35" idx="2"/>
          </p:cNvCxnSpPr>
          <p:nvPr/>
        </p:nvCxnSpPr>
        <p:spPr>
          <a:xfrm flipV="1">
            <a:off x="6937253" y="3932041"/>
            <a:ext cx="593271" cy="1607150"/>
          </a:xfrm>
          <a:prstGeom prst="line">
            <a:avLst/>
          </a:prstGeom>
        </p:spPr>
        <p:style>
          <a:lnRef idx="1">
            <a:schemeClr val="dk1"/>
          </a:lnRef>
          <a:fillRef idx="0">
            <a:schemeClr val="dk1"/>
          </a:fillRef>
          <a:effectRef idx="0">
            <a:schemeClr val="dk1"/>
          </a:effectRef>
          <a:fontRef idx="minor">
            <a:schemeClr val="tx1"/>
          </a:fontRef>
        </p:style>
      </p:cxnSp>
      <p:cxnSp>
        <p:nvCxnSpPr>
          <p:cNvPr id="66" name="Connecteur droit 65">
            <a:extLst>
              <a:ext uri="{FF2B5EF4-FFF2-40B4-BE49-F238E27FC236}">
                <a16:creationId xmlns:a16="http://schemas.microsoft.com/office/drawing/2014/main" id="{28A6C105-9239-AD33-2002-D568F44508D1}"/>
              </a:ext>
            </a:extLst>
          </p:cNvPr>
          <p:cNvCxnSpPr>
            <a:stCxn id="35" idx="6"/>
            <a:endCxn id="37" idx="2"/>
          </p:cNvCxnSpPr>
          <p:nvPr/>
        </p:nvCxnSpPr>
        <p:spPr>
          <a:xfrm>
            <a:off x="8107467" y="3932041"/>
            <a:ext cx="402773" cy="404527"/>
          </a:xfrm>
          <a:prstGeom prst="line">
            <a:avLst/>
          </a:prstGeom>
        </p:spPr>
        <p:style>
          <a:lnRef idx="1">
            <a:schemeClr val="dk1"/>
          </a:lnRef>
          <a:fillRef idx="0">
            <a:schemeClr val="dk1"/>
          </a:fillRef>
          <a:effectRef idx="0">
            <a:schemeClr val="dk1"/>
          </a:effectRef>
          <a:fontRef idx="minor">
            <a:schemeClr val="tx1"/>
          </a:fontRef>
        </p:style>
      </p:cxnSp>
      <p:cxnSp>
        <p:nvCxnSpPr>
          <p:cNvPr id="67" name="Connecteur droit 66">
            <a:extLst>
              <a:ext uri="{FF2B5EF4-FFF2-40B4-BE49-F238E27FC236}">
                <a16:creationId xmlns:a16="http://schemas.microsoft.com/office/drawing/2014/main" id="{4094C6D3-D2D0-E127-238A-A719C4DFC48E}"/>
              </a:ext>
            </a:extLst>
          </p:cNvPr>
          <p:cNvCxnSpPr>
            <a:stCxn id="36" idx="6"/>
            <a:endCxn id="37" idx="2"/>
          </p:cNvCxnSpPr>
          <p:nvPr/>
        </p:nvCxnSpPr>
        <p:spPr>
          <a:xfrm flipV="1">
            <a:off x="8107466" y="4336568"/>
            <a:ext cx="402774" cy="399048"/>
          </a:xfrm>
          <a:prstGeom prst="line">
            <a:avLst/>
          </a:prstGeom>
        </p:spPr>
        <p:style>
          <a:lnRef idx="1">
            <a:schemeClr val="dk1"/>
          </a:lnRef>
          <a:fillRef idx="0">
            <a:schemeClr val="dk1"/>
          </a:fillRef>
          <a:effectRef idx="0">
            <a:schemeClr val="dk1"/>
          </a:effectRef>
          <a:fontRef idx="minor">
            <a:schemeClr val="tx1"/>
          </a:fontRef>
        </p:style>
      </p:cxnSp>
      <p:sp>
        <p:nvSpPr>
          <p:cNvPr id="68" name="Flèche : droite 67">
            <a:extLst>
              <a:ext uri="{FF2B5EF4-FFF2-40B4-BE49-F238E27FC236}">
                <a16:creationId xmlns:a16="http://schemas.microsoft.com/office/drawing/2014/main" id="{4EF1E95D-28CC-78DC-7273-CB3C096399A3}"/>
              </a:ext>
            </a:extLst>
          </p:cNvPr>
          <p:cNvSpPr/>
          <p:nvPr/>
        </p:nvSpPr>
        <p:spPr>
          <a:xfrm>
            <a:off x="3589896" y="4134975"/>
            <a:ext cx="685800" cy="621838"/>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 name="Rectangle 68">
            <a:extLst>
              <a:ext uri="{FF2B5EF4-FFF2-40B4-BE49-F238E27FC236}">
                <a16:creationId xmlns:a16="http://schemas.microsoft.com/office/drawing/2014/main" id="{2DA34726-E8E5-CBBC-E152-20BEB1DC59DA}"/>
              </a:ext>
            </a:extLst>
          </p:cNvPr>
          <p:cNvSpPr/>
          <p:nvPr/>
        </p:nvSpPr>
        <p:spPr>
          <a:xfrm>
            <a:off x="9713111" y="4103301"/>
            <a:ext cx="1458685" cy="4610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Réponse</a:t>
            </a:r>
          </a:p>
        </p:txBody>
      </p:sp>
      <p:sp>
        <p:nvSpPr>
          <p:cNvPr id="70" name="Flèche : droite 69">
            <a:extLst>
              <a:ext uri="{FF2B5EF4-FFF2-40B4-BE49-F238E27FC236}">
                <a16:creationId xmlns:a16="http://schemas.microsoft.com/office/drawing/2014/main" id="{6F1D682E-0B80-6796-7692-B0EADB970041}"/>
              </a:ext>
            </a:extLst>
          </p:cNvPr>
          <p:cNvSpPr/>
          <p:nvPr/>
        </p:nvSpPr>
        <p:spPr>
          <a:xfrm>
            <a:off x="9174267" y="4183668"/>
            <a:ext cx="451758" cy="38068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ZoneTexte 71">
            <a:extLst>
              <a:ext uri="{FF2B5EF4-FFF2-40B4-BE49-F238E27FC236}">
                <a16:creationId xmlns:a16="http://schemas.microsoft.com/office/drawing/2014/main" id="{254A92AD-1F44-A928-EA60-D397490AFC45}"/>
              </a:ext>
            </a:extLst>
          </p:cNvPr>
          <p:cNvSpPr txBox="1"/>
          <p:nvPr/>
        </p:nvSpPr>
        <p:spPr>
          <a:xfrm>
            <a:off x="1282125" y="1265832"/>
            <a:ext cx="10114156" cy="1200329"/>
          </a:xfrm>
          <a:prstGeom prst="rect">
            <a:avLst/>
          </a:prstGeom>
          <a:noFill/>
        </p:spPr>
        <p:txBody>
          <a:bodyPr wrap="square" rtlCol="0">
            <a:spAutoFit/>
          </a:bodyPr>
          <a:lstStyle/>
          <a:p>
            <a:r>
              <a:rPr lang="fr-FR" sz="2400" dirty="0">
                <a:solidFill>
                  <a:schemeClr val="bg1">
                    <a:lumMod val="65000"/>
                    <a:lumOff val="35000"/>
                  </a:schemeClr>
                </a:solidFill>
              </a:rPr>
              <a:t>L’ensemble des neurones d’un réseau reçoit des données pondérées par des poids. Les neurones ont une fonction d’activation qui produit un résultat en fonction des données et des poids (c’est le résultat observé, aussi appelé prédiction).  </a:t>
            </a:r>
          </a:p>
        </p:txBody>
      </p:sp>
      <p:pic>
        <p:nvPicPr>
          <p:cNvPr id="73" name="Picture 8" descr="Cycle, Phase, Changement, Cours">
            <a:extLst>
              <a:ext uri="{FF2B5EF4-FFF2-40B4-BE49-F238E27FC236}">
                <a16:creationId xmlns:a16="http://schemas.microsoft.com/office/drawing/2014/main" id="{38B64384-34C3-0974-2F5D-E098EE7DC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779" y="4989815"/>
            <a:ext cx="1865430" cy="1874216"/>
          </a:xfrm>
          <a:prstGeom prst="rect">
            <a:avLst/>
          </a:prstGeom>
          <a:noFill/>
          <a:extLst>
            <a:ext uri="{909E8E84-426E-40DD-AFC4-6F175D3DCCD1}">
              <a14:hiddenFill xmlns:a14="http://schemas.microsoft.com/office/drawing/2010/main">
                <a:solidFill>
                  <a:srgbClr val="FFFFFF"/>
                </a:solidFill>
              </a14:hiddenFill>
            </a:ext>
          </a:extLst>
        </p:spPr>
      </p:pic>
      <p:sp>
        <p:nvSpPr>
          <p:cNvPr id="74" name="ZoneTexte 73">
            <a:extLst>
              <a:ext uri="{FF2B5EF4-FFF2-40B4-BE49-F238E27FC236}">
                <a16:creationId xmlns:a16="http://schemas.microsoft.com/office/drawing/2014/main" id="{E820BA73-43BC-2F41-3841-A0A7D2870EAD}"/>
              </a:ext>
            </a:extLst>
          </p:cNvPr>
          <p:cNvSpPr txBox="1"/>
          <p:nvPr/>
        </p:nvSpPr>
        <p:spPr>
          <a:xfrm>
            <a:off x="8164711" y="4863928"/>
            <a:ext cx="1731826" cy="830997"/>
          </a:xfrm>
          <a:prstGeom prst="rect">
            <a:avLst/>
          </a:prstGeom>
          <a:noFill/>
        </p:spPr>
        <p:txBody>
          <a:bodyPr wrap="square" rtlCol="0">
            <a:spAutoFit/>
          </a:bodyPr>
          <a:lstStyle/>
          <a:p>
            <a:pPr algn="r"/>
            <a:r>
              <a:rPr lang="fr-FR" sz="2400" dirty="0">
                <a:solidFill>
                  <a:schemeClr val="bg1"/>
                </a:solidFill>
              </a:rPr>
              <a:t>Nouvel exemple   </a:t>
            </a:r>
          </a:p>
        </p:txBody>
      </p:sp>
      <p:sp>
        <p:nvSpPr>
          <p:cNvPr id="75" name="ZoneTexte 74">
            <a:extLst>
              <a:ext uri="{FF2B5EF4-FFF2-40B4-BE49-F238E27FC236}">
                <a16:creationId xmlns:a16="http://schemas.microsoft.com/office/drawing/2014/main" id="{80772B01-8C0C-A73D-0C69-89EBF0F89464}"/>
              </a:ext>
            </a:extLst>
          </p:cNvPr>
          <p:cNvSpPr txBox="1"/>
          <p:nvPr/>
        </p:nvSpPr>
        <p:spPr>
          <a:xfrm>
            <a:off x="10371663" y="5038623"/>
            <a:ext cx="1239091" cy="830997"/>
          </a:xfrm>
          <a:prstGeom prst="rect">
            <a:avLst/>
          </a:prstGeom>
          <a:noFill/>
        </p:spPr>
        <p:txBody>
          <a:bodyPr wrap="square" rtlCol="0">
            <a:spAutoFit/>
          </a:bodyPr>
          <a:lstStyle/>
          <a:p>
            <a:r>
              <a:rPr lang="fr-FR" sz="2400" dirty="0">
                <a:solidFill>
                  <a:schemeClr val="bg1"/>
                </a:solidFill>
              </a:rPr>
              <a:t>IA + décision</a:t>
            </a:r>
          </a:p>
        </p:txBody>
      </p:sp>
      <p:sp>
        <p:nvSpPr>
          <p:cNvPr id="76" name="ZoneTexte 75">
            <a:extLst>
              <a:ext uri="{FF2B5EF4-FFF2-40B4-BE49-F238E27FC236}">
                <a16:creationId xmlns:a16="http://schemas.microsoft.com/office/drawing/2014/main" id="{A6F6C1D4-7473-09EE-BB94-46D68FA35C24}"/>
              </a:ext>
            </a:extLst>
          </p:cNvPr>
          <p:cNvSpPr txBox="1"/>
          <p:nvPr/>
        </p:nvSpPr>
        <p:spPr>
          <a:xfrm>
            <a:off x="10268560" y="6135993"/>
            <a:ext cx="1731826" cy="461665"/>
          </a:xfrm>
          <a:prstGeom prst="rect">
            <a:avLst/>
          </a:prstGeom>
          <a:noFill/>
        </p:spPr>
        <p:txBody>
          <a:bodyPr wrap="square" rtlCol="0">
            <a:spAutoFit/>
          </a:bodyPr>
          <a:lstStyle/>
          <a:p>
            <a:r>
              <a:rPr lang="fr-FR" sz="2400" dirty="0">
                <a:solidFill>
                  <a:schemeClr val="bg1"/>
                </a:solidFill>
              </a:rPr>
              <a:t>Enquête</a:t>
            </a:r>
          </a:p>
        </p:txBody>
      </p:sp>
      <p:sp>
        <p:nvSpPr>
          <p:cNvPr id="77" name="ZoneTexte 76">
            <a:extLst>
              <a:ext uri="{FF2B5EF4-FFF2-40B4-BE49-F238E27FC236}">
                <a16:creationId xmlns:a16="http://schemas.microsoft.com/office/drawing/2014/main" id="{C2ACBB7E-ECDF-D048-803A-ECC2B1B7386E}"/>
              </a:ext>
            </a:extLst>
          </p:cNvPr>
          <p:cNvSpPr txBox="1"/>
          <p:nvPr/>
        </p:nvSpPr>
        <p:spPr>
          <a:xfrm>
            <a:off x="7922596" y="6009814"/>
            <a:ext cx="1865430" cy="830997"/>
          </a:xfrm>
          <a:prstGeom prst="rect">
            <a:avLst/>
          </a:prstGeom>
          <a:noFill/>
        </p:spPr>
        <p:txBody>
          <a:bodyPr wrap="square" rtlCol="0">
            <a:spAutoFit/>
          </a:bodyPr>
          <a:lstStyle/>
          <a:p>
            <a:pPr algn="r"/>
            <a:r>
              <a:rPr lang="fr-FR" sz="2400" dirty="0">
                <a:solidFill>
                  <a:schemeClr val="bg1"/>
                </a:solidFill>
              </a:rPr>
              <a:t>Ajustement des poids</a:t>
            </a:r>
          </a:p>
        </p:txBody>
      </p:sp>
    </p:spTree>
    <p:extLst>
      <p:ext uri="{BB962C8B-B14F-4D97-AF65-F5344CB8AC3E}">
        <p14:creationId xmlns:p14="http://schemas.microsoft.com/office/powerpoint/2010/main" val="1894255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APPLICATION AU RESEAU DE NEURONE</a:t>
            </a:r>
          </a:p>
        </p:txBody>
      </p:sp>
      <p:cxnSp>
        <p:nvCxnSpPr>
          <p:cNvPr id="4" name="Connecteur droit avec flèche 3">
            <a:extLst>
              <a:ext uri="{FF2B5EF4-FFF2-40B4-BE49-F238E27FC236}">
                <a16:creationId xmlns:a16="http://schemas.microsoft.com/office/drawing/2014/main" id="{8E0B86FA-202D-AD28-E7DA-88852BBCB91C}"/>
              </a:ext>
            </a:extLst>
          </p:cNvPr>
          <p:cNvCxnSpPr>
            <a:cxnSpLocks/>
          </p:cNvCxnSpPr>
          <p:nvPr/>
        </p:nvCxnSpPr>
        <p:spPr>
          <a:xfrm>
            <a:off x="2188029" y="5508172"/>
            <a:ext cx="8196943"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 name="Connecteur droit avec flèche 4">
            <a:extLst>
              <a:ext uri="{FF2B5EF4-FFF2-40B4-BE49-F238E27FC236}">
                <a16:creationId xmlns:a16="http://schemas.microsoft.com/office/drawing/2014/main" id="{0E2B0B58-4B6F-0FFF-EE29-E12F801F2D82}"/>
              </a:ext>
            </a:extLst>
          </p:cNvPr>
          <p:cNvCxnSpPr>
            <a:cxnSpLocks/>
          </p:cNvCxnSpPr>
          <p:nvPr/>
        </p:nvCxnSpPr>
        <p:spPr>
          <a:xfrm flipV="1">
            <a:off x="2188029" y="1556657"/>
            <a:ext cx="0" cy="395151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63228F7-285D-086F-6E2F-FBE9FD71BFE3}"/>
              </a:ext>
            </a:extLst>
          </p:cNvPr>
          <p:cNvSpPr txBox="1"/>
          <p:nvPr/>
        </p:nvSpPr>
        <p:spPr>
          <a:xfrm>
            <a:off x="261271" y="2756002"/>
            <a:ext cx="1763486" cy="181588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Mesure de l’erreur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de </a:t>
            </a:r>
            <a:r>
              <a:rPr lang="fr-FR" sz="2800" dirty="0">
                <a:solidFill>
                  <a:prstClr val="black"/>
                </a:solidFill>
                <a:latin typeface="Tw Cen MT" panose="020B0602020104020603"/>
              </a:rPr>
              <a:t>la prédiction</a:t>
            </a:r>
            <a:endPar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12" name="ZoneTexte 11">
            <a:extLst>
              <a:ext uri="{FF2B5EF4-FFF2-40B4-BE49-F238E27FC236}">
                <a16:creationId xmlns:a16="http://schemas.microsoft.com/office/drawing/2014/main" id="{FCBBA9CC-5C8E-6EA7-963D-242846C7E4C8}"/>
              </a:ext>
            </a:extLst>
          </p:cNvPr>
          <p:cNvSpPr txBox="1"/>
          <p:nvPr/>
        </p:nvSpPr>
        <p:spPr>
          <a:xfrm>
            <a:off x="4416539" y="1135504"/>
            <a:ext cx="636303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Tw Cen MT" panose="020B0602020104020603"/>
              </a:rPr>
              <a:t>Le</a:t>
            </a: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 graphe ci-dessous correspond à l’erreur mesuré sur </a:t>
            </a:r>
            <a:r>
              <a:rPr lang="fr-FR" sz="2800" dirty="0">
                <a:solidFill>
                  <a:prstClr val="black"/>
                </a:solidFill>
                <a:latin typeface="Tw Cen MT" panose="020B0602020104020603"/>
              </a:rPr>
              <a:t>un</a:t>
            </a: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 neurone pour une donnée</a:t>
            </a:r>
          </a:p>
        </p:txBody>
      </p:sp>
      <p:sp>
        <p:nvSpPr>
          <p:cNvPr id="13" name="Arc 12">
            <a:extLst>
              <a:ext uri="{FF2B5EF4-FFF2-40B4-BE49-F238E27FC236}">
                <a16:creationId xmlns:a16="http://schemas.microsoft.com/office/drawing/2014/main" id="{16086274-9493-8365-3FEC-5B302B219AFA}"/>
              </a:ext>
            </a:extLst>
          </p:cNvPr>
          <p:cNvSpPr/>
          <p:nvPr/>
        </p:nvSpPr>
        <p:spPr>
          <a:xfrm rot="10800000">
            <a:off x="3026229" y="-642257"/>
            <a:ext cx="7141014" cy="5649684"/>
          </a:xfrm>
          <a:prstGeom prst="arc">
            <a:avLst>
              <a:gd name="adj1" fmla="val 11215551"/>
              <a:gd name="adj2" fmla="val 21559631"/>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0" name="ZoneTexte 19">
            <a:extLst>
              <a:ext uri="{FF2B5EF4-FFF2-40B4-BE49-F238E27FC236}">
                <a16:creationId xmlns:a16="http://schemas.microsoft.com/office/drawing/2014/main" id="{2C30F166-33A3-0A45-F305-4CE1E0F4EFC6}"/>
              </a:ext>
            </a:extLst>
          </p:cNvPr>
          <p:cNvSpPr txBox="1"/>
          <p:nvPr/>
        </p:nvSpPr>
        <p:spPr>
          <a:xfrm>
            <a:off x="1812471" y="917919"/>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f(x)</a:t>
            </a:r>
          </a:p>
        </p:txBody>
      </p:sp>
      <p:sp>
        <p:nvSpPr>
          <p:cNvPr id="21" name="ZoneTexte 20">
            <a:extLst>
              <a:ext uri="{FF2B5EF4-FFF2-40B4-BE49-F238E27FC236}">
                <a16:creationId xmlns:a16="http://schemas.microsoft.com/office/drawing/2014/main" id="{D9DFF639-724B-2D7D-C5E0-011262043434}"/>
              </a:ext>
            </a:extLst>
          </p:cNvPr>
          <p:cNvSpPr txBox="1"/>
          <p:nvPr/>
        </p:nvSpPr>
        <p:spPr>
          <a:xfrm>
            <a:off x="10480225" y="5185007"/>
            <a:ext cx="9144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1" u="none" strike="noStrike" kern="1200" cap="none" spc="0" normalizeH="0" baseline="0" noProof="0" dirty="0">
                <a:ln>
                  <a:noFill/>
                </a:ln>
                <a:solidFill>
                  <a:prstClr val="black"/>
                </a:solidFill>
                <a:effectLst/>
                <a:uLnTx/>
                <a:uFillTx/>
                <a:latin typeface="Tw Cen MT" panose="020B0602020104020603"/>
                <a:ea typeface="+mn-ea"/>
                <a:cs typeface="+mn-cs"/>
              </a:rPr>
              <a:t>(x)</a:t>
            </a:r>
          </a:p>
        </p:txBody>
      </p:sp>
      <p:sp>
        <p:nvSpPr>
          <p:cNvPr id="22" name="Ellipse 21">
            <a:extLst>
              <a:ext uri="{FF2B5EF4-FFF2-40B4-BE49-F238E27FC236}">
                <a16:creationId xmlns:a16="http://schemas.microsoft.com/office/drawing/2014/main" id="{194F1ABF-F767-7EC1-AA81-2161B13E24C8}"/>
              </a:ext>
            </a:extLst>
          </p:cNvPr>
          <p:cNvSpPr/>
          <p:nvPr/>
        </p:nvSpPr>
        <p:spPr>
          <a:xfrm>
            <a:off x="6447055" y="4859729"/>
            <a:ext cx="299355" cy="319086"/>
          </a:xfrm>
          <a:prstGeom prst="ellipse">
            <a:avLst/>
          </a:prstGeom>
          <a:solidFill>
            <a:srgbClr val="0070C0"/>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Ellipse 2">
            <a:extLst>
              <a:ext uri="{FF2B5EF4-FFF2-40B4-BE49-F238E27FC236}">
                <a16:creationId xmlns:a16="http://schemas.microsoft.com/office/drawing/2014/main" id="{F4584D3E-5AF7-4933-4CA4-8C7DE9AA3ADD}"/>
              </a:ext>
            </a:extLst>
          </p:cNvPr>
          <p:cNvSpPr/>
          <p:nvPr/>
        </p:nvSpPr>
        <p:spPr>
          <a:xfrm>
            <a:off x="3061621" y="2867641"/>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 name="Ellipse 5">
            <a:extLst>
              <a:ext uri="{FF2B5EF4-FFF2-40B4-BE49-F238E27FC236}">
                <a16:creationId xmlns:a16="http://schemas.microsoft.com/office/drawing/2014/main" id="{F8C8D63C-F203-9CE2-5427-A309319290DF}"/>
              </a:ext>
            </a:extLst>
          </p:cNvPr>
          <p:cNvSpPr/>
          <p:nvPr/>
        </p:nvSpPr>
        <p:spPr>
          <a:xfrm>
            <a:off x="9571264" y="3429000"/>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cxnSp>
        <p:nvCxnSpPr>
          <p:cNvPr id="7" name="Connecteur droit 6">
            <a:extLst>
              <a:ext uri="{FF2B5EF4-FFF2-40B4-BE49-F238E27FC236}">
                <a16:creationId xmlns:a16="http://schemas.microsoft.com/office/drawing/2014/main" id="{4041ED84-3F0C-F545-CE99-358F0E3BD554}"/>
              </a:ext>
            </a:extLst>
          </p:cNvPr>
          <p:cNvCxnSpPr>
            <a:cxnSpLocks/>
            <a:stCxn id="8" idx="6"/>
            <a:endCxn id="10" idx="2"/>
          </p:cNvCxnSpPr>
          <p:nvPr/>
        </p:nvCxnSpPr>
        <p:spPr>
          <a:xfrm>
            <a:off x="4656363" y="4426743"/>
            <a:ext cx="2582625" cy="456735"/>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F742813C-319A-D059-25DB-0AA534E8CBD7}"/>
              </a:ext>
            </a:extLst>
          </p:cNvPr>
          <p:cNvSpPr/>
          <p:nvPr/>
        </p:nvSpPr>
        <p:spPr>
          <a:xfrm>
            <a:off x="4357008" y="4267200"/>
            <a:ext cx="299355" cy="319086"/>
          </a:xfrm>
          <a:prstGeom prst="ellipse">
            <a:avLst/>
          </a:prstGeom>
          <a:solidFill>
            <a:srgbClr val="FFFF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0" name="Ellipse 9">
            <a:extLst>
              <a:ext uri="{FF2B5EF4-FFF2-40B4-BE49-F238E27FC236}">
                <a16:creationId xmlns:a16="http://schemas.microsoft.com/office/drawing/2014/main" id="{DF7893BE-8580-F8BB-AF19-C2DA2AA9798D}"/>
              </a:ext>
            </a:extLst>
          </p:cNvPr>
          <p:cNvSpPr/>
          <p:nvPr/>
        </p:nvSpPr>
        <p:spPr>
          <a:xfrm>
            <a:off x="7238988" y="4723935"/>
            <a:ext cx="299355" cy="319086"/>
          </a:xfrm>
          <a:prstGeom prst="ellipse">
            <a:avLst/>
          </a:prstGeom>
          <a:solidFill>
            <a:srgbClr val="FFC000"/>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cxnSp>
        <p:nvCxnSpPr>
          <p:cNvPr id="19" name="Connecteur droit 18">
            <a:extLst>
              <a:ext uri="{FF2B5EF4-FFF2-40B4-BE49-F238E27FC236}">
                <a16:creationId xmlns:a16="http://schemas.microsoft.com/office/drawing/2014/main" id="{31E808E4-7B60-1006-68E9-0CA9041308BA}"/>
              </a:ext>
            </a:extLst>
          </p:cNvPr>
          <p:cNvCxnSpPr>
            <a:cxnSpLocks/>
          </p:cNvCxnSpPr>
          <p:nvPr/>
        </p:nvCxnSpPr>
        <p:spPr>
          <a:xfrm>
            <a:off x="3360976" y="3027184"/>
            <a:ext cx="6210288" cy="561359"/>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0D8AD720-12B7-AEAA-4372-676A48FE4B93}"/>
              </a:ext>
            </a:extLst>
          </p:cNvPr>
          <p:cNvCxnSpPr>
            <a:cxnSpLocks/>
          </p:cNvCxnSpPr>
          <p:nvPr/>
        </p:nvCxnSpPr>
        <p:spPr>
          <a:xfrm flipH="1">
            <a:off x="4612523" y="3588543"/>
            <a:ext cx="4958741" cy="725386"/>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479361C3-81B2-8339-BA9A-BECBF22DEA42}"/>
              </a:ext>
            </a:extLst>
          </p:cNvPr>
          <p:cNvCxnSpPr>
            <a:cxnSpLocks/>
          </p:cNvCxnSpPr>
          <p:nvPr/>
        </p:nvCxnSpPr>
        <p:spPr>
          <a:xfrm flipV="1">
            <a:off x="2930976" y="3289610"/>
            <a:ext cx="222847" cy="725386"/>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0FC8A777-DB81-0236-7CEF-FEAA14C2878C}"/>
              </a:ext>
            </a:extLst>
          </p:cNvPr>
          <p:cNvSpPr txBox="1"/>
          <p:nvPr/>
        </p:nvSpPr>
        <p:spPr>
          <a:xfrm>
            <a:off x="2223264" y="4049062"/>
            <a:ext cx="1763486"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800" dirty="0">
                <a:solidFill>
                  <a:srgbClr val="FF0000"/>
                </a:solidFill>
                <a:latin typeface="Tw Cen MT" panose="020B0602020104020603"/>
              </a:rPr>
              <a:t>Valeur du poids</a:t>
            </a:r>
            <a:endParaRPr kumimoji="0" lang="fr-FR" sz="2800" b="0" i="0" u="none" strike="noStrike" kern="1200" cap="none" spc="0" normalizeH="0" baseline="0" noProof="0" dirty="0">
              <a:ln>
                <a:noFill/>
              </a:ln>
              <a:solidFill>
                <a:srgbClr val="FF0000"/>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7420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oint D'Interrogation, Question, Réponse">
            <a:extLst>
              <a:ext uri="{FF2B5EF4-FFF2-40B4-BE49-F238E27FC236}">
                <a16:creationId xmlns:a16="http://schemas.microsoft.com/office/drawing/2014/main" id="{F6ACBD14-D441-744D-2DCD-DA00FBE34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029" y="2471057"/>
            <a:ext cx="2155371" cy="215537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8EFD8A-0746-8090-92F5-779715F06617}"/>
              </a:ext>
            </a:extLst>
          </p:cNvPr>
          <p:cNvSpPr/>
          <p:nvPr/>
        </p:nvSpPr>
        <p:spPr>
          <a:xfrm>
            <a:off x="688943" y="435432"/>
            <a:ext cx="2217543" cy="664026"/>
          </a:xfrm>
          <a:prstGeom prst="rect">
            <a:avLst/>
          </a:prstGeom>
          <a:solidFill>
            <a:schemeClr val="tx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1">
                    <a:lumMod val="65000"/>
                    <a:lumOff val="35000"/>
                  </a:schemeClr>
                </a:solidFill>
              </a:rPr>
              <a:t>Régression </a:t>
            </a:r>
          </a:p>
        </p:txBody>
      </p:sp>
      <p:sp>
        <p:nvSpPr>
          <p:cNvPr id="5" name="Rectangle 4">
            <a:extLst>
              <a:ext uri="{FF2B5EF4-FFF2-40B4-BE49-F238E27FC236}">
                <a16:creationId xmlns:a16="http://schemas.microsoft.com/office/drawing/2014/main" id="{0DF88DB3-15E3-3AE4-31BE-B08EDD48EC43}"/>
              </a:ext>
            </a:extLst>
          </p:cNvPr>
          <p:cNvSpPr/>
          <p:nvPr/>
        </p:nvSpPr>
        <p:spPr>
          <a:xfrm>
            <a:off x="4660657" y="729346"/>
            <a:ext cx="2349743" cy="664026"/>
          </a:xfrm>
          <a:prstGeom prst="rect">
            <a:avLst/>
          </a:prstGeom>
          <a:solidFill>
            <a:schemeClr val="tx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1">
                    <a:lumMod val="65000"/>
                    <a:lumOff val="35000"/>
                  </a:schemeClr>
                </a:solidFill>
              </a:rPr>
              <a:t>Gradient</a:t>
            </a:r>
          </a:p>
        </p:txBody>
      </p:sp>
      <p:sp>
        <p:nvSpPr>
          <p:cNvPr id="6" name="Rectangle 5">
            <a:extLst>
              <a:ext uri="{FF2B5EF4-FFF2-40B4-BE49-F238E27FC236}">
                <a16:creationId xmlns:a16="http://schemas.microsoft.com/office/drawing/2014/main" id="{EE5B31E2-1108-FFB8-69EA-B68B1ADAB911}"/>
              </a:ext>
            </a:extLst>
          </p:cNvPr>
          <p:cNvSpPr/>
          <p:nvPr/>
        </p:nvSpPr>
        <p:spPr>
          <a:xfrm>
            <a:off x="8439572" y="1175663"/>
            <a:ext cx="2217543" cy="1043783"/>
          </a:xfrm>
          <a:prstGeom prst="rect">
            <a:avLst/>
          </a:prstGeom>
          <a:solidFill>
            <a:schemeClr val="tx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1">
                    <a:lumMod val="65000"/>
                    <a:lumOff val="35000"/>
                  </a:schemeClr>
                </a:solidFill>
              </a:rPr>
              <a:t>Correction des poids</a:t>
            </a:r>
          </a:p>
        </p:txBody>
      </p:sp>
      <p:sp>
        <p:nvSpPr>
          <p:cNvPr id="7" name="Rectangle 6">
            <a:extLst>
              <a:ext uri="{FF2B5EF4-FFF2-40B4-BE49-F238E27FC236}">
                <a16:creationId xmlns:a16="http://schemas.microsoft.com/office/drawing/2014/main" id="{73A0AAB4-2E1B-522B-4AC6-10BA67CF7322}"/>
              </a:ext>
            </a:extLst>
          </p:cNvPr>
          <p:cNvSpPr/>
          <p:nvPr/>
        </p:nvSpPr>
        <p:spPr>
          <a:xfrm>
            <a:off x="2331113" y="5214259"/>
            <a:ext cx="4125686" cy="979708"/>
          </a:xfrm>
          <a:prstGeom prst="rect">
            <a:avLst/>
          </a:prstGeom>
          <a:solidFill>
            <a:schemeClr val="tx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lumMod val="65000"/>
                    <a:lumOff val="35000"/>
                  </a:schemeClr>
                </a:solidFill>
              </a:rPr>
              <a:t>Algorithme de descente de gradient</a:t>
            </a:r>
          </a:p>
        </p:txBody>
      </p:sp>
      <p:sp>
        <p:nvSpPr>
          <p:cNvPr id="8" name="Rectangle 7">
            <a:extLst>
              <a:ext uri="{FF2B5EF4-FFF2-40B4-BE49-F238E27FC236}">
                <a16:creationId xmlns:a16="http://schemas.microsoft.com/office/drawing/2014/main" id="{1D93ED29-9258-B28D-1B7A-01AB9BA5CA85}"/>
              </a:ext>
            </a:extLst>
          </p:cNvPr>
          <p:cNvSpPr/>
          <p:nvPr/>
        </p:nvSpPr>
        <p:spPr>
          <a:xfrm>
            <a:off x="1525572" y="2270649"/>
            <a:ext cx="2217543" cy="664027"/>
          </a:xfrm>
          <a:prstGeom prst="rect">
            <a:avLst/>
          </a:prstGeom>
          <a:solidFill>
            <a:schemeClr val="tx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1">
                    <a:lumMod val="65000"/>
                    <a:lumOff val="35000"/>
                  </a:schemeClr>
                </a:solidFill>
              </a:rPr>
              <a:t>Entropie</a:t>
            </a:r>
          </a:p>
        </p:txBody>
      </p:sp>
      <p:sp>
        <p:nvSpPr>
          <p:cNvPr id="9" name="Rectangle 8">
            <a:extLst>
              <a:ext uri="{FF2B5EF4-FFF2-40B4-BE49-F238E27FC236}">
                <a16:creationId xmlns:a16="http://schemas.microsoft.com/office/drawing/2014/main" id="{93502D86-D518-F7CC-7656-294AEF9631D9}"/>
              </a:ext>
            </a:extLst>
          </p:cNvPr>
          <p:cNvSpPr/>
          <p:nvPr/>
        </p:nvSpPr>
        <p:spPr>
          <a:xfrm>
            <a:off x="7991686" y="4713517"/>
            <a:ext cx="2349743" cy="979708"/>
          </a:xfrm>
          <a:prstGeom prst="rect">
            <a:avLst/>
          </a:prstGeom>
          <a:solidFill>
            <a:schemeClr val="tx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1">
                    <a:lumMod val="65000"/>
                    <a:lumOff val="35000"/>
                  </a:schemeClr>
                </a:solidFill>
              </a:rPr>
              <a:t>Entropie croisée</a:t>
            </a:r>
          </a:p>
        </p:txBody>
      </p:sp>
      <p:sp>
        <p:nvSpPr>
          <p:cNvPr id="12" name="Rectangle 11">
            <a:extLst>
              <a:ext uri="{FF2B5EF4-FFF2-40B4-BE49-F238E27FC236}">
                <a16:creationId xmlns:a16="http://schemas.microsoft.com/office/drawing/2014/main" id="{28BFD216-B79D-47A0-F3DA-5F07559FB03D}"/>
              </a:ext>
            </a:extLst>
          </p:cNvPr>
          <p:cNvSpPr/>
          <p:nvPr/>
        </p:nvSpPr>
        <p:spPr>
          <a:xfrm>
            <a:off x="7567142" y="3096987"/>
            <a:ext cx="2349743" cy="664026"/>
          </a:xfrm>
          <a:prstGeom prst="rect">
            <a:avLst/>
          </a:prstGeom>
          <a:solidFill>
            <a:schemeClr val="tx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1">
                    <a:lumMod val="65000"/>
                    <a:lumOff val="35000"/>
                  </a:schemeClr>
                </a:solidFill>
              </a:rPr>
              <a:t>Optimisation</a:t>
            </a:r>
          </a:p>
        </p:txBody>
      </p:sp>
      <p:sp>
        <p:nvSpPr>
          <p:cNvPr id="2" name="Rectangle 1">
            <a:extLst>
              <a:ext uri="{FF2B5EF4-FFF2-40B4-BE49-F238E27FC236}">
                <a16:creationId xmlns:a16="http://schemas.microsoft.com/office/drawing/2014/main" id="{92227F57-B208-255F-C1DD-DBD2BC97814F}"/>
              </a:ext>
            </a:extLst>
          </p:cNvPr>
          <p:cNvSpPr/>
          <p:nvPr/>
        </p:nvSpPr>
        <p:spPr>
          <a:xfrm>
            <a:off x="416801" y="3849579"/>
            <a:ext cx="2489685" cy="664026"/>
          </a:xfrm>
          <a:prstGeom prst="rect">
            <a:avLst/>
          </a:prstGeom>
          <a:solidFill>
            <a:schemeClr val="tx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bg1">
                    <a:lumMod val="65000"/>
                    <a:lumOff val="35000"/>
                  </a:schemeClr>
                </a:solidFill>
              </a:rPr>
              <a:t>classification </a:t>
            </a:r>
          </a:p>
        </p:txBody>
      </p:sp>
    </p:spTree>
    <p:extLst>
      <p:ext uri="{BB962C8B-B14F-4D97-AF65-F5344CB8AC3E}">
        <p14:creationId xmlns:p14="http://schemas.microsoft.com/office/powerpoint/2010/main" val="164058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1478570"/>
          </a:xfrm>
        </p:spPr>
        <p:txBody>
          <a:bodyPr/>
          <a:lstStyle/>
          <a:p>
            <a:pPr algn="ctr"/>
            <a:r>
              <a:rPr lang="fr-FR" dirty="0">
                <a:solidFill>
                  <a:schemeClr val="bg1">
                    <a:lumMod val="65000"/>
                    <a:lumOff val="35000"/>
                  </a:schemeClr>
                </a:solidFill>
              </a:rPr>
              <a:t>METHODE POUR ENTRAINER UN RESEAU DE NEURONE</a:t>
            </a:r>
          </a:p>
        </p:txBody>
      </p:sp>
      <p:sp>
        <p:nvSpPr>
          <p:cNvPr id="3" name="Rectangle : coins arrondis 2">
            <a:extLst>
              <a:ext uri="{FF2B5EF4-FFF2-40B4-BE49-F238E27FC236}">
                <a16:creationId xmlns:a16="http://schemas.microsoft.com/office/drawing/2014/main" id="{858A05AC-1D7F-FA46-CF52-A6F2BC6CA35E}"/>
              </a:ext>
            </a:extLst>
          </p:cNvPr>
          <p:cNvSpPr/>
          <p:nvPr/>
        </p:nvSpPr>
        <p:spPr>
          <a:xfrm>
            <a:off x="992459" y="1600201"/>
            <a:ext cx="10502855" cy="20002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R="0" lvl="0" defTabSz="457200" rtl="0" eaLnBrk="1" fontAlgn="auto" latinLnBrk="0" hangingPunct="1">
              <a:spcBef>
                <a:spcPts val="1800"/>
              </a:spcBef>
              <a:spcAft>
                <a:spcPts val="0"/>
              </a:spcAft>
              <a:buClrTx/>
              <a:buSzTx/>
              <a:tabLst/>
              <a:defRPr/>
            </a:pPr>
            <a:r>
              <a:rPr lang="fr-FR" sz="2800" dirty="0">
                <a:solidFill>
                  <a:schemeClr val="accent4"/>
                </a:solidFill>
                <a:latin typeface="Tw Cen MT" panose="020B0602020104020603"/>
              </a:rPr>
              <a:t>ATTENTION : L</a:t>
            </a:r>
            <a:r>
              <a:rPr kumimoji="0" lang="fr-FR" sz="2800" b="0" i="0" u="none" strike="noStrike" kern="1200" cap="none" spc="0" normalizeH="0" baseline="0" noProof="0" dirty="0">
                <a:ln>
                  <a:noFill/>
                </a:ln>
                <a:solidFill>
                  <a:schemeClr val="accent4"/>
                </a:solidFill>
                <a:effectLst/>
                <a:uLnTx/>
                <a:uFillTx/>
                <a:latin typeface="Tw Cen MT" panose="020B0602020104020603"/>
                <a:ea typeface="+mn-ea"/>
                <a:cs typeface="+mn-cs"/>
              </a:rPr>
              <a:t>’équation de la fonction de mesure de l’erreur et l’équation permettant de mettre à jour les poids dépendent des caractéristiques de la tâche a effectuer par le neurone, et donc en partie de sa fonction d’activation</a:t>
            </a:r>
          </a:p>
        </p:txBody>
      </p:sp>
      <p:sp>
        <p:nvSpPr>
          <p:cNvPr id="4" name="Rectangle : avec coins arrondis en diagonale 3">
            <a:extLst>
              <a:ext uri="{FF2B5EF4-FFF2-40B4-BE49-F238E27FC236}">
                <a16:creationId xmlns:a16="http://schemas.microsoft.com/office/drawing/2014/main" id="{68AA0106-78F7-DFC3-1975-660F6D12F496}"/>
              </a:ext>
            </a:extLst>
          </p:cNvPr>
          <p:cNvSpPr/>
          <p:nvPr/>
        </p:nvSpPr>
        <p:spPr>
          <a:xfrm>
            <a:off x="485842" y="3806189"/>
            <a:ext cx="2468880" cy="2903220"/>
          </a:xfrm>
          <a:prstGeom prst="round2Diag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2400" dirty="0"/>
              <a:t>Tâche : régression </a:t>
            </a:r>
          </a:p>
          <a:p>
            <a:endParaRPr lang="fr-FR" sz="2400" dirty="0"/>
          </a:p>
          <a:p>
            <a:pPr marL="285750" indent="-285750">
              <a:buFont typeface="Arial" panose="020B0604020202020204" pitchFamily="34" charset="0"/>
              <a:buChar char="•"/>
            </a:pPr>
            <a:r>
              <a:rPr lang="fr-FR" sz="2400" dirty="0"/>
              <a:t>Fonction d’activation : « relu »</a:t>
            </a:r>
          </a:p>
        </p:txBody>
      </p:sp>
      <p:sp>
        <p:nvSpPr>
          <p:cNvPr id="5" name="Rectangle : avec coins arrondis en diagonale 4">
            <a:extLst>
              <a:ext uri="{FF2B5EF4-FFF2-40B4-BE49-F238E27FC236}">
                <a16:creationId xmlns:a16="http://schemas.microsoft.com/office/drawing/2014/main" id="{6B7BCD0D-1C82-D411-BE40-816C5125685C}"/>
              </a:ext>
            </a:extLst>
          </p:cNvPr>
          <p:cNvSpPr/>
          <p:nvPr/>
        </p:nvSpPr>
        <p:spPr>
          <a:xfrm>
            <a:off x="4252665" y="3806189"/>
            <a:ext cx="2468880" cy="2903220"/>
          </a:xfrm>
          <a:prstGeom prst="round2Diag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2400" dirty="0"/>
              <a:t>Tâche : classification binaire </a:t>
            </a:r>
          </a:p>
          <a:p>
            <a:endParaRPr lang="fr-FR" sz="2400" dirty="0"/>
          </a:p>
          <a:p>
            <a:pPr marL="285750" indent="-285750">
              <a:buFont typeface="Arial" panose="020B0604020202020204" pitchFamily="34" charset="0"/>
              <a:buChar char="•"/>
            </a:pPr>
            <a:r>
              <a:rPr lang="fr-FR" sz="2400" dirty="0"/>
              <a:t>Fonction d’activation : « sigmoïde »</a:t>
            </a:r>
          </a:p>
        </p:txBody>
      </p:sp>
      <p:sp>
        <p:nvSpPr>
          <p:cNvPr id="6" name="Rectangle : avec coins arrondis en diagonale 5">
            <a:extLst>
              <a:ext uri="{FF2B5EF4-FFF2-40B4-BE49-F238E27FC236}">
                <a16:creationId xmlns:a16="http://schemas.microsoft.com/office/drawing/2014/main" id="{43EB3F6A-0E0D-F088-494E-9C283E7F1253}"/>
              </a:ext>
            </a:extLst>
          </p:cNvPr>
          <p:cNvSpPr/>
          <p:nvPr/>
        </p:nvSpPr>
        <p:spPr>
          <a:xfrm>
            <a:off x="7939336" y="3806189"/>
            <a:ext cx="2468880" cy="2903220"/>
          </a:xfrm>
          <a:prstGeom prst="round2Diag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2400" dirty="0"/>
              <a:t>Tâche : classification multiple </a:t>
            </a:r>
          </a:p>
          <a:p>
            <a:endParaRPr lang="fr-FR" sz="2400" dirty="0"/>
          </a:p>
          <a:p>
            <a:pPr marL="285750" indent="-285750">
              <a:buFont typeface="Arial" panose="020B0604020202020204" pitchFamily="34" charset="0"/>
              <a:buChar char="•"/>
            </a:pPr>
            <a:r>
              <a:rPr lang="fr-FR" sz="2400" dirty="0"/>
              <a:t>Fonction d’activation : « soft max »</a:t>
            </a:r>
          </a:p>
        </p:txBody>
      </p:sp>
      <p:sp>
        <p:nvSpPr>
          <p:cNvPr id="7" name="ZoneTexte 6">
            <a:extLst>
              <a:ext uri="{FF2B5EF4-FFF2-40B4-BE49-F238E27FC236}">
                <a16:creationId xmlns:a16="http://schemas.microsoft.com/office/drawing/2014/main" id="{C21F203E-6190-7D79-FB6F-EEB390C9957D}"/>
              </a:ext>
            </a:extLst>
          </p:cNvPr>
          <p:cNvSpPr txBox="1"/>
          <p:nvPr/>
        </p:nvSpPr>
        <p:spPr>
          <a:xfrm>
            <a:off x="2478472" y="4057470"/>
            <a:ext cx="1348740" cy="1200329"/>
          </a:xfrm>
          <a:prstGeom prst="rect">
            <a:avLst/>
          </a:prstGeom>
          <a:solidFill>
            <a:schemeClr val="tx1"/>
          </a:solidFill>
        </p:spPr>
        <p:txBody>
          <a:bodyPr wrap="square" rtlCol="0">
            <a:spAutoFit/>
          </a:bodyPr>
          <a:lstStyle/>
          <a:p>
            <a:pPr algn="ctr"/>
            <a:r>
              <a:rPr lang="fr-FR" i="1" dirty="0">
                <a:solidFill>
                  <a:schemeClr val="bg1"/>
                </a:solidFill>
              </a:rPr>
              <a:t>Prédire le résultat d’une multiplication</a:t>
            </a:r>
          </a:p>
        </p:txBody>
      </p:sp>
      <p:sp>
        <p:nvSpPr>
          <p:cNvPr id="8" name="ZoneTexte 7">
            <a:extLst>
              <a:ext uri="{FF2B5EF4-FFF2-40B4-BE49-F238E27FC236}">
                <a16:creationId xmlns:a16="http://schemas.microsoft.com/office/drawing/2014/main" id="{7669EE41-A884-C934-397D-DA21925FA153}"/>
              </a:ext>
            </a:extLst>
          </p:cNvPr>
          <p:cNvSpPr txBox="1"/>
          <p:nvPr/>
        </p:nvSpPr>
        <p:spPr>
          <a:xfrm>
            <a:off x="6431280" y="4057469"/>
            <a:ext cx="1155840" cy="1200329"/>
          </a:xfrm>
          <a:prstGeom prst="rect">
            <a:avLst/>
          </a:prstGeom>
          <a:solidFill>
            <a:schemeClr val="tx1"/>
          </a:solidFill>
        </p:spPr>
        <p:txBody>
          <a:bodyPr wrap="square" rtlCol="0">
            <a:spAutoFit/>
          </a:bodyPr>
          <a:lstStyle/>
          <a:p>
            <a:pPr algn="ctr"/>
            <a:r>
              <a:rPr lang="fr-FR" i="1" dirty="0">
                <a:solidFill>
                  <a:schemeClr val="bg1"/>
                </a:solidFill>
              </a:rPr>
              <a:t>Décider d’envoyer 1 troll ou 2 trolls</a:t>
            </a:r>
          </a:p>
        </p:txBody>
      </p:sp>
      <p:sp>
        <p:nvSpPr>
          <p:cNvPr id="9" name="ZoneTexte 8">
            <a:extLst>
              <a:ext uri="{FF2B5EF4-FFF2-40B4-BE49-F238E27FC236}">
                <a16:creationId xmlns:a16="http://schemas.microsoft.com/office/drawing/2014/main" id="{57685A58-628F-6AAA-54D1-5B743C1DF84E}"/>
              </a:ext>
            </a:extLst>
          </p:cNvPr>
          <p:cNvSpPr txBox="1"/>
          <p:nvPr/>
        </p:nvSpPr>
        <p:spPr>
          <a:xfrm>
            <a:off x="10182512" y="4037638"/>
            <a:ext cx="1312802" cy="1477328"/>
          </a:xfrm>
          <a:prstGeom prst="rect">
            <a:avLst/>
          </a:prstGeom>
          <a:solidFill>
            <a:schemeClr val="tx1"/>
          </a:solidFill>
        </p:spPr>
        <p:txBody>
          <a:bodyPr wrap="square" rtlCol="0">
            <a:spAutoFit/>
          </a:bodyPr>
          <a:lstStyle/>
          <a:p>
            <a:pPr algn="ctr"/>
            <a:r>
              <a:rPr lang="fr-FR" i="1" dirty="0">
                <a:solidFill>
                  <a:schemeClr val="bg1"/>
                </a:solidFill>
              </a:rPr>
              <a:t>Distinguer une baleine, un requin et un poisson rouge</a:t>
            </a:r>
          </a:p>
        </p:txBody>
      </p:sp>
    </p:spTree>
    <p:extLst>
      <p:ext uri="{BB962C8B-B14F-4D97-AF65-F5344CB8AC3E}">
        <p14:creationId xmlns:p14="http://schemas.microsoft.com/office/powerpoint/2010/main" val="131390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1478570"/>
          </a:xfrm>
        </p:spPr>
        <p:txBody>
          <a:bodyPr/>
          <a:lstStyle/>
          <a:p>
            <a:pPr algn="ctr"/>
            <a:r>
              <a:rPr lang="fr-FR" dirty="0">
                <a:solidFill>
                  <a:schemeClr val="bg1">
                    <a:lumMod val="65000"/>
                    <a:lumOff val="35000"/>
                  </a:schemeClr>
                </a:solidFill>
              </a:rPr>
              <a:t>PROBLEME DE CLASSIFICATION BINAIRE</a:t>
            </a:r>
          </a:p>
        </p:txBody>
      </p:sp>
      <p:sp>
        <p:nvSpPr>
          <p:cNvPr id="3" name="Rectangle : coins arrondis 2">
            <a:extLst>
              <a:ext uri="{FF2B5EF4-FFF2-40B4-BE49-F238E27FC236}">
                <a16:creationId xmlns:a16="http://schemas.microsoft.com/office/drawing/2014/main" id="{858A05AC-1D7F-FA46-CF52-A6F2BC6CA35E}"/>
              </a:ext>
            </a:extLst>
          </p:cNvPr>
          <p:cNvSpPr/>
          <p:nvPr/>
        </p:nvSpPr>
        <p:spPr>
          <a:xfrm>
            <a:off x="992459" y="1600201"/>
            <a:ext cx="10502855" cy="12433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571500" marR="0" lvl="0" indent="-571500" algn="l" defTabSz="457200" rtl="0" eaLnBrk="1" fontAlgn="auto" latinLnBrk="0" hangingPunct="1">
              <a:lnSpc>
                <a:spcPct val="100000"/>
              </a:lnSpc>
              <a:spcBef>
                <a:spcPts val="1800"/>
              </a:spcBef>
              <a:spcAft>
                <a:spcPts val="0"/>
              </a:spcAft>
              <a:buClrTx/>
              <a:buSzTx/>
              <a:buFont typeface="+mj-lt"/>
              <a:buAutoNum type="romanUcPeriod"/>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Identifier l’équation de la fonction de mesure de l’erreur (aussi appelée fonction de perte)</a:t>
            </a:r>
          </a:p>
        </p:txBody>
      </p:sp>
      <p:sp>
        <p:nvSpPr>
          <p:cNvPr id="4" name="ZoneTexte 3">
            <a:extLst>
              <a:ext uri="{FF2B5EF4-FFF2-40B4-BE49-F238E27FC236}">
                <a16:creationId xmlns:a16="http://schemas.microsoft.com/office/drawing/2014/main" id="{FCE23E3F-AC66-FA7B-0D2F-E9E77B051C7D}"/>
              </a:ext>
            </a:extLst>
          </p:cNvPr>
          <p:cNvSpPr txBox="1"/>
          <p:nvPr/>
        </p:nvSpPr>
        <p:spPr>
          <a:xfrm>
            <a:off x="544286" y="3189249"/>
            <a:ext cx="11342913" cy="830997"/>
          </a:xfrm>
          <a:prstGeom prst="rect">
            <a:avLst/>
          </a:prstGeom>
          <a:noFill/>
        </p:spPr>
        <p:txBody>
          <a:bodyPr wrap="square" rtlCol="0">
            <a:spAutoFit/>
          </a:bodyPr>
          <a:lstStyle/>
          <a:p>
            <a:pPr algn="ctr"/>
            <a:r>
              <a:rPr lang="fr-FR" sz="2400" dirty="0">
                <a:solidFill>
                  <a:schemeClr val="bg1">
                    <a:lumMod val="65000"/>
                    <a:lumOff val="35000"/>
                  </a:schemeClr>
                </a:solidFill>
              </a:rPr>
              <a:t>Erreur (valeur attendue ; valeur observée) =</a:t>
            </a:r>
          </a:p>
          <a:p>
            <a:pPr algn="ctr"/>
            <a:r>
              <a:rPr lang="fr-FR" sz="2400" dirty="0">
                <a:solidFill>
                  <a:schemeClr val="bg1">
                    <a:lumMod val="65000"/>
                    <a:lumOff val="35000"/>
                  </a:schemeClr>
                </a:solidFill>
              </a:rPr>
              <a:t>- valeur attendue * log (valeur observée) + (1-valeur attendue) * log (1 – valeur observée)  </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681BAA55-F6F0-5EF7-362B-415E93A0CDDF}"/>
                  </a:ext>
                </a:extLst>
              </p:cNvPr>
              <p:cNvSpPr txBox="1"/>
              <p:nvPr/>
            </p:nvSpPr>
            <p:spPr>
              <a:xfrm>
                <a:off x="544286" y="4426802"/>
                <a:ext cx="11081656" cy="707886"/>
              </a:xfrm>
              <a:prstGeom prst="rect">
                <a:avLst/>
              </a:prstGeom>
              <a:noFill/>
            </p:spPr>
            <p:txBody>
              <a:bodyPr wrap="square" rtlCol="0">
                <a:spAutoFit/>
              </a:bodyPr>
              <a:lstStyle/>
              <a:p>
                <a:pPr algn="ctr"/>
                <a14:m>
                  <m:oMath xmlns:m="http://schemas.openxmlformats.org/officeDocument/2006/math">
                    <m:r>
                      <a:rPr lang="fr-FR" sz="4000" b="0" i="1" smtClean="0">
                        <a:solidFill>
                          <a:schemeClr val="bg1">
                            <a:lumMod val="65000"/>
                            <a:lumOff val="35000"/>
                          </a:schemeClr>
                        </a:solidFill>
                        <a:latin typeface="Cambria Math" panose="02040503050406030204" pitchFamily="18" charset="0"/>
                      </a:rPr>
                      <m:t>𝐿</m:t>
                    </m:r>
                    <m:d>
                      <m:dPr>
                        <m:ctrlPr>
                          <a:rPr lang="fr-FR" sz="4000" b="0" i="1" smtClean="0">
                            <a:solidFill>
                              <a:schemeClr val="bg1">
                                <a:lumMod val="65000"/>
                                <a:lumOff val="35000"/>
                              </a:schemeClr>
                            </a:solidFill>
                            <a:latin typeface="Cambria Math" panose="02040503050406030204" pitchFamily="18" charset="0"/>
                          </a:rPr>
                        </m:ctrlPr>
                      </m:dPr>
                      <m:e>
                        <m:r>
                          <a:rPr lang="fr-FR" sz="4000" b="0" i="1" smtClean="0">
                            <a:solidFill>
                              <a:schemeClr val="bg1">
                                <a:lumMod val="65000"/>
                                <a:lumOff val="35000"/>
                              </a:schemeClr>
                            </a:solidFill>
                            <a:latin typeface="Cambria Math" panose="02040503050406030204" pitchFamily="18" charset="0"/>
                          </a:rPr>
                          <m:t>𝑦</m:t>
                        </m:r>
                        <m:r>
                          <a:rPr lang="fr-FR" sz="4000" b="0" i="1" smtClean="0">
                            <a:solidFill>
                              <a:schemeClr val="bg1">
                                <a:lumMod val="65000"/>
                                <a:lumOff val="35000"/>
                              </a:schemeClr>
                            </a:solidFill>
                            <a:latin typeface="Cambria Math" panose="02040503050406030204" pitchFamily="18" charset="0"/>
                          </a:rPr>
                          <m:t> ;</m:t>
                        </m:r>
                        <m:sSup>
                          <m:sSupPr>
                            <m:ctrlPr>
                              <a:rPr lang="fr-FR" sz="4000" b="0" i="1" smtClean="0">
                                <a:solidFill>
                                  <a:schemeClr val="bg1">
                                    <a:lumMod val="65000"/>
                                    <a:lumOff val="35000"/>
                                  </a:schemeClr>
                                </a:solidFill>
                                <a:latin typeface="Cambria Math" panose="02040503050406030204" pitchFamily="18" charset="0"/>
                              </a:rPr>
                            </m:ctrlPr>
                          </m:sSupPr>
                          <m:e>
                            <m:r>
                              <a:rPr lang="fr-FR" sz="4000" b="0" i="1" smtClean="0">
                                <a:solidFill>
                                  <a:schemeClr val="bg1">
                                    <a:lumMod val="65000"/>
                                    <a:lumOff val="35000"/>
                                  </a:schemeClr>
                                </a:solidFill>
                                <a:latin typeface="Cambria Math" panose="02040503050406030204" pitchFamily="18" charset="0"/>
                              </a:rPr>
                              <m:t>𝑦</m:t>
                            </m:r>
                          </m:e>
                          <m:sup>
                            <m:r>
                              <a:rPr lang="fr-FR" sz="4000" b="0" i="1" smtClean="0">
                                <a:solidFill>
                                  <a:schemeClr val="bg1">
                                    <a:lumMod val="65000"/>
                                    <a:lumOff val="35000"/>
                                  </a:schemeClr>
                                </a:solidFill>
                                <a:latin typeface="Cambria Math" panose="02040503050406030204" pitchFamily="18" charset="0"/>
                              </a:rPr>
                              <m:t>′</m:t>
                            </m:r>
                          </m:sup>
                        </m:sSup>
                      </m:e>
                    </m:d>
                    <m:r>
                      <a:rPr lang="fr-FR" sz="4000" b="0" i="1" smtClean="0">
                        <a:solidFill>
                          <a:schemeClr val="bg1">
                            <a:lumMod val="65000"/>
                            <a:lumOff val="35000"/>
                          </a:schemeClr>
                        </a:solidFill>
                        <a:latin typeface="Cambria Math" panose="02040503050406030204" pitchFamily="18" charset="0"/>
                      </a:rPr>
                      <m:t>=−</m:t>
                    </m:r>
                    <m:r>
                      <a:rPr lang="fr-FR" sz="4000" b="0" i="1" smtClean="0">
                        <a:solidFill>
                          <a:schemeClr val="bg1">
                            <a:lumMod val="65000"/>
                            <a:lumOff val="35000"/>
                          </a:schemeClr>
                        </a:solidFill>
                        <a:latin typeface="Cambria Math" panose="02040503050406030204" pitchFamily="18" charset="0"/>
                      </a:rPr>
                      <m:t>𝑦</m:t>
                    </m:r>
                    <m:r>
                      <a:rPr lang="fr-FR" sz="4000" b="0" i="1" smtClean="0">
                        <a:solidFill>
                          <a:schemeClr val="bg1">
                            <a:lumMod val="65000"/>
                            <a:lumOff val="35000"/>
                          </a:schemeClr>
                        </a:solidFill>
                        <a:latin typeface="Cambria Math" panose="02040503050406030204" pitchFamily="18" charset="0"/>
                      </a:rPr>
                      <m:t> ∗</m:t>
                    </m:r>
                    <m:func>
                      <m:funcPr>
                        <m:ctrlPr>
                          <a:rPr lang="fr-FR" sz="4000" b="0" i="1" smtClean="0">
                            <a:solidFill>
                              <a:schemeClr val="bg1">
                                <a:lumMod val="65000"/>
                                <a:lumOff val="35000"/>
                              </a:schemeClr>
                            </a:solidFill>
                            <a:latin typeface="Cambria Math" panose="02040503050406030204" pitchFamily="18" charset="0"/>
                          </a:rPr>
                        </m:ctrlPr>
                      </m:funcPr>
                      <m:fName>
                        <m:r>
                          <m:rPr>
                            <m:sty m:val="p"/>
                          </m:rPr>
                          <a:rPr lang="fr-FR" sz="4000" b="0" i="0" smtClean="0">
                            <a:solidFill>
                              <a:schemeClr val="bg1">
                                <a:lumMod val="65000"/>
                                <a:lumOff val="35000"/>
                              </a:schemeClr>
                            </a:solidFill>
                            <a:latin typeface="Cambria Math" panose="02040503050406030204" pitchFamily="18" charset="0"/>
                          </a:rPr>
                          <m:t>log</m:t>
                        </m:r>
                      </m:fName>
                      <m:e>
                        <m:d>
                          <m:dPr>
                            <m:ctrlPr>
                              <a:rPr lang="fr-FR" sz="4000" b="0" i="1" smtClean="0">
                                <a:solidFill>
                                  <a:schemeClr val="bg1">
                                    <a:lumMod val="65000"/>
                                    <a:lumOff val="35000"/>
                                  </a:schemeClr>
                                </a:solidFill>
                                <a:latin typeface="Cambria Math" panose="02040503050406030204" pitchFamily="18" charset="0"/>
                              </a:rPr>
                            </m:ctrlPr>
                          </m:dPr>
                          <m:e>
                            <m:sSup>
                              <m:sSupPr>
                                <m:ctrlPr>
                                  <a:rPr lang="fr-FR" sz="4000" b="0" i="1" smtClean="0">
                                    <a:solidFill>
                                      <a:schemeClr val="bg1">
                                        <a:lumMod val="65000"/>
                                        <a:lumOff val="35000"/>
                                      </a:schemeClr>
                                    </a:solidFill>
                                    <a:latin typeface="Cambria Math" panose="02040503050406030204" pitchFamily="18" charset="0"/>
                                  </a:rPr>
                                </m:ctrlPr>
                              </m:sSupPr>
                              <m:e>
                                <m:r>
                                  <a:rPr lang="fr-FR" sz="4000" b="0" i="1" smtClean="0">
                                    <a:solidFill>
                                      <a:schemeClr val="bg1">
                                        <a:lumMod val="65000"/>
                                        <a:lumOff val="35000"/>
                                      </a:schemeClr>
                                    </a:solidFill>
                                    <a:latin typeface="Cambria Math" panose="02040503050406030204" pitchFamily="18" charset="0"/>
                                  </a:rPr>
                                  <m:t>𝑦</m:t>
                                </m:r>
                              </m:e>
                              <m:sup>
                                <m:r>
                                  <a:rPr lang="fr-FR" sz="4000" b="0" i="1" smtClean="0">
                                    <a:solidFill>
                                      <a:schemeClr val="bg1">
                                        <a:lumMod val="65000"/>
                                        <a:lumOff val="35000"/>
                                      </a:schemeClr>
                                    </a:solidFill>
                                    <a:latin typeface="Cambria Math" panose="02040503050406030204" pitchFamily="18" charset="0"/>
                                  </a:rPr>
                                  <m:t>′</m:t>
                                </m:r>
                              </m:sup>
                            </m:sSup>
                          </m:e>
                        </m:d>
                      </m:e>
                    </m:func>
                    <m:r>
                      <a:rPr lang="fr-FR" sz="4000" b="0" i="1" smtClean="0">
                        <a:solidFill>
                          <a:schemeClr val="bg1">
                            <a:lumMod val="65000"/>
                            <a:lumOff val="35000"/>
                          </a:schemeClr>
                        </a:solidFill>
                        <a:latin typeface="Cambria Math" panose="02040503050406030204" pitchFamily="18" charset="0"/>
                      </a:rPr>
                      <m:t>+</m:t>
                    </m:r>
                    <m:d>
                      <m:dPr>
                        <m:ctrlPr>
                          <a:rPr lang="fr-FR" sz="4000" b="0" i="1" smtClean="0">
                            <a:solidFill>
                              <a:schemeClr val="bg1">
                                <a:lumMod val="65000"/>
                                <a:lumOff val="35000"/>
                              </a:schemeClr>
                            </a:solidFill>
                            <a:latin typeface="Cambria Math" panose="02040503050406030204" pitchFamily="18" charset="0"/>
                          </a:rPr>
                        </m:ctrlPr>
                      </m:dPr>
                      <m:e>
                        <m:r>
                          <a:rPr lang="fr-FR" sz="4000" b="0" i="1" smtClean="0">
                            <a:solidFill>
                              <a:schemeClr val="bg1">
                                <a:lumMod val="65000"/>
                                <a:lumOff val="35000"/>
                              </a:schemeClr>
                            </a:solidFill>
                            <a:latin typeface="Cambria Math" panose="02040503050406030204" pitchFamily="18" charset="0"/>
                          </a:rPr>
                          <m:t>1−</m:t>
                        </m:r>
                        <m:r>
                          <a:rPr lang="fr-FR" sz="4000" b="0" i="1" smtClean="0">
                            <a:solidFill>
                              <a:schemeClr val="bg1">
                                <a:lumMod val="65000"/>
                                <a:lumOff val="35000"/>
                              </a:schemeClr>
                            </a:solidFill>
                            <a:latin typeface="Cambria Math" panose="02040503050406030204" pitchFamily="18" charset="0"/>
                          </a:rPr>
                          <m:t>𝑦</m:t>
                        </m:r>
                      </m:e>
                    </m:d>
                    <m:r>
                      <a:rPr lang="fr-FR" sz="4000" b="0" i="1" smtClean="0">
                        <a:solidFill>
                          <a:schemeClr val="bg1">
                            <a:lumMod val="65000"/>
                            <a:lumOff val="35000"/>
                          </a:schemeClr>
                        </a:solidFill>
                        <a:latin typeface="Cambria Math" panose="02040503050406030204" pitchFamily="18" charset="0"/>
                      </a:rPr>
                      <m:t>∗</m:t>
                    </m:r>
                    <m:r>
                      <m:rPr>
                        <m:sty m:val="p"/>
                      </m:rPr>
                      <a:rPr lang="fr-FR" sz="4000" b="0" i="0" smtClean="0">
                        <a:solidFill>
                          <a:schemeClr val="bg1">
                            <a:lumMod val="65000"/>
                            <a:lumOff val="35000"/>
                          </a:schemeClr>
                        </a:solidFill>
                        <a:latin typeface="Cambria Math" panose="02040503050406030204" pitchFamily="18" charset="0"/>
                      </a:rPr>
                      <m:t>log</m:t>
                    </m:r>
                    <m:r>
                      <a:rPr lang="fr-FR" sz="4000" b="0" i="1" smtClean="0">
                        <a:solidFill>
                          <a:schemeClr val="bg1">
                            <a:lumMod val="65000"/>
                            <a:lumOff val="35000"/>
                          </a:schemeClr>
                        </a:solidFill>
                        <a:latin typeface="Cambria Math" panose="02040503050406030204" pitchFamily="18" charset="0"/>
                      </a:rPr>
                      <m:t>⁡(1 −</m:t>
                    </m:r>
                    <m:sSup>
                      <m:sSupPr>
                        <m:ctrlPr>
                          <a:rPr lang="fr-FR" sz="4000" b="0" i="1" smtClean="0">
                            <a:solidFill>
                              <a:schemeClr val="bg1">
                                <a:lumMod val="65000"/>
                                <a:lumOff val="35000"/>
                              </a:schemeClr>
                            </a:solidFill>
                            <a:latin typeface="Cambria Math" panose="02040503050406030204" pitchFamily="18" charset="0"/>
                          </a:rPr>
                        </m:ctrlPr>
                      </m:sSupPr>
                      <m:e>
                        <m:r>
                          <a:rPr lang="fr-FR" sz="4000" b="0" i="1" smtClean="0">
                            <a:solidFill>
                              <a:schemeClr val="bg1">
                                <a:lumMod val="65000"/>
                                <a:lumOff val="35000"/>
                              </a:schemeClr>
                            </a:solidFill>
                            <a:latin typeface="Cambria Math" panose="02040503050406030204" pitchFamily="18" charset="0"/>
                          </a:rPr>
                          <m:t>𝑦</m:t>
                        </m:r>
                      </m:e>
                      <m:sup>
                        <m:r>
                          <a:rPr lang="fr-FR" sz="4000" b="0" i="1" smtClean="0">
                            <a:solidFill>
                              <a:schemeClr val="bg1">
                                <a:lumMod val="65000"/>
                                <a:lumOff val="35000"/>
                              </a:schemeClr>
                            </a:solidFill>
                            <a:latin typeface="Cambria Math" panose="02040503050406030204" pitchFamily="18" charset="0"/>
                          </a:rPr>
                          <m:t>′</m:t>
                        </m:r>
                      </m:sup>
                    </m:sSup>
                    <m:r>
                      <a:rPr lang="fr-FR" sz="4000" b="0" i="1" smtClean="0">
                        <a:solidFill>
                          <a:schemeClr val="bg1">
                            <a:lumMod val="65000"/>
                            <a:lumOff val="35000"/>
                          </a:schemeClr>
                        </a:solidFill>
                        <a:latin typeface="Cambria Math" panose="02040503050406030204" pitchFamily="18" charset="0"/>
                      </a:rPr>
                      <m:t>)</m:t>
                    </m:r>
                  </m:oMath>
                </a14:m>
                <a:r>
                  <a:rPr lang="fr-FR" sz="4000" dirty="0">
                    <a:solidFill>
                      <a:schemeClr val="bg1">
                        <a:lumMod val="65000"/>
                        <a:lumOff val="35000"/>
                      </a:schemeClr>
                    </a:solidFill>
                  </a:rPr>
                  <a:t> </a:t>
                </a:r>
              </a:p>
            </p:txBody>
          </p:sp>
        </mc:Choice>
        <mc:Fallback xmlns="">
          <p:sp>
            <p:nvSpPr>
              <p:cNvPr id="5" name="ZoneTexte 4">
                <a:extLst>
                  <a:ext uri="{FF2B5EF4-FFF2-40B4-BE49-F238E27FC236}">
                    <a16:creationId xmlns:a16="http://schemas.microsoft.com/office/drawing/2014/main" id="{681BAA55-F6F0-5EF7-362B-415E93A0CDDF}"/>
                  </a:ext>
                </a:extLst>
              </p:cNvPr>
              <p:cNvSpPr txBox="1">
                <a:spLocks noRot="1" noChangeAspect="1" noMove="1" noResize="1" noEditPoints="1" noAdjustHandles="1" noChangeArrowheads="1" noChangeShapeType="1" noTextEdit="1"/>
              </p:cNvSpPr>
              <p:nvPr/>
            </p:nvSpPr>
            <p:spPr>
              <a:xfrm>
                <a:off x="544286" y="4426802"/>
                <a:ext cx="11081656" cy="707886"/>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90924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1478570"/>
          </a:xfrm>
        </p:spPr>
        <p:txBody>
          <a:bodyPr/>
          <a:lstStyle/>
          <a:p>
            <a:pPr algn="ctr"/>
            <a:r>
              <a:rPr lang="fr-FR" dirty="0">
                <a:solidFill>
                  <a:schemeClr val="bg1">
                    <a:lumMod val="65000"/>
                    <a:lumOff val="35000"/>
                  </a:schemeClr>
                </a:solidFill>
              </a:rPr>
              <a:t>PROBLEME DE CLASSIFICATION BINAIRE</a:t>
            </a:r>
          </a:p>
        </p:txBody>
      </p:sp>
      <p:sp>
        <p:nvSpPr>
          <p:cNvPr id="3" name="Rectangle : coins arrondis 2">
            <a:extLst>
              <a:ext uri="{FF2B5EF4-FFF2-40B4-BE49-F238E27FC236}">
                <a16:creationId xmlns:a16="http://schemas.microsoft.com/office/drawing/2014/main" id="{858A05AC-1D7F-FA46-CF52-A6F2BC6CA35E}"/>
              </a:ext>
            </a:extLst>
          </p:cNvPr>
          <p:cNvSpPr/>
          <p:nvPr/>
        </p:nvSpPr>
        <p:spPr>
          <a:xfrm>
            <a:off x="992459" y="1600201"/>
            <a:ext cx="10502855" cy="12433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571500" indent="-571500">
              <a:spcBef>
                <a:spcPts val="1800"/>
              </a:spcBef>
              <a:buFont typeface="+mj-lt"/>
              <a:buAutoNum type="romanUcPeriod" startAt="2"/>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Identifier l’équation permettant de calculer la valeur du gradient</a:t>
            </a:r>
          </a:p>
        </p:txBody>
      </p:sp>
      <p:sp>
        <p:nvSpPr>
          <p:cNvPr id="4" name="ZoneTexte 3">
            <a:extLst>
              <a:ext uri="{FF2B5EF4-FFF2-40B4-BE49-F238E27FC236}">
                <a16:creationId xmlns:a16="http://schemas.microsoft.com/office/drawing/2014/main" id="{FCE23E3F-AC66-FA7B-0D2F-E9E77B051C7D}"/>
              </a:ext>
            </a:extLst>
          </p:cNvPr>
          <p:cNvSpPr txBox="1"/>
          <p:nvPr/>
        </p:nvSpPr>
        <p:spPr>
          <a:xfrm>
            <a:off x="544287" y="3189249"/>
            <a:ext cx="11081656"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a:solidFill>
                  <a:prstClr val="black">
                    <a:lumMod val="65000"/>
                    <a:lumOff val="35000"/>
                  </a:prstClr>
                </a:solidFill>
                <a:latin typeface="Tw Cen MT" panose="020B0602020104020603"/>
              </a:rPr>
              <a:t>Gradient d’un point pris au hasard sur la courbe de la fonction erreur</a:t>
            </a:r>
            <a:r>
              <a:rPr kumimoji="0" lang="fr-FR" sz="24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a:solidFill>
                  <a:prstClr val="black">
                    <a:lumMod val="65000"/>
                    <a:lumOff val="35000"/>
                  </a:prstClr>
                </a:solidFill>
                <a:latin typeface="Tw Cen MT" panose="020B0602020104020603"/>
              </a:rPr>
              <a:t>(valeur observée – valeur attendue) * valeur de la donnée d’entrée </a:t>
            </a:r>
            <a:r>
              <a:rPr kumimoji="0" lang="fr-FR" sz="24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  </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681BAA55-F6F0-5EF7-362B-415E93A0CDDF}"/>
                  </a:ext>
                </a:extLst>
              </p:cNvPr>
              <p:cNvSpPr txBox="1"/>
              <p:nvPr/>
            </p:nvSpPr>
            <p:spPr>
              <a:xfrm>
                <a:off x="703058" y="4820327"/>
                <a:ext cx="11081656" cy="813300"/>
              </a:xfrm>
              <a:prstGeom prst="rect">
                <a:avLst/>
              </a:prstGeom>
              <a:noFill/>
            </p:spPr>
            <p:txBody>
              <a:bodyPr wrap="square" rtlCol="0">
                <a:spAutoFit/>
              </a:bodyPr>
              <a:lstStyle/>
              <a:p>
                <a:pPr lvl="0" algn="ctr"/>
                <a:r>
                  <a:rPr lang="fr-FR" sz="4000" dirty="0">
                    <a:solidFill>
                      <a:prstClr val="black">
                        <a:lumMod val="65000"/>
                        <a:lumOff val="35000"/>
                      </a:prstClr>
                    </a:solidFill>
                    <a:latin typeface="Tw Cen MT" panose="020B0602020104020603"/>
                  </a:rPr>
                  <a:t>     </a:t>
                </a:r>
                <a14:m>
                  <m:oMath xmlns:m="http://schemas.openxmlformats.org/officeDocument/2006/math">
                    <m:r>
                      <a:rPr kumimoji="0" lang="fr-FR" sz="4000" b="0" i="0"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          </m:t>
                    </m:r>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𝐿</m:t>
                    </m:r>
                    <m:d>
                      <m:dPr>
                        <m:ctrlP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ctrlPr>
                      </m:dPr>
                      <m:e>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𝑦</m:t>
                        </m:r>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 ;</m:t>
                        </m:r>
                        <m:sSup>
                          <m:sSupPr>
                            <m:ctrlP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ctrlPr>
                          </m:sSupPr>
                          <m:e>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𝑦</m:t>
                            </m:r>
                          </m:e>
                          <m:sup>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m:t>
                            </m:r>
                          </m:sup>
                        </m:sSup>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m:t>
                        </m:r>
                        <m:sSub>
                          <m:sSubPr>
                            <m:ctrlPr>
                              <a:rPr lang="fr-FR" sz="4000" i="1" smtClean="0">
                                <a:solidFill>
                                  <a:prstClr val="black">
                                    <a:lumMod val="65000"/>
                                    <a:lumOff val="35000"/>
                                  </a:prstClr>
                                </a:solidFill>
                                <a:latin typeface="Cambria Math" panose="02040503050406030204" pitchFamily="18" charset="0"/>
                                <a:ea typeface="Cambria Math" panose="02040503050406030204" pitchFamily="18" charset="0"/>
                              </a:rPr>
                            </m:ctrlPr>
                          </m:sSubPr>
                          <m:e>
                            <m:r>
                              <a:rPr lang="fr-FR" sz="4000" i="1">
                                <a:solidFill>
                                  <a:prstClr val="black">
                                    <a:lumMod val="65000"/>
                                    <a:lumOff val="35000"/>
                                  </a:prstClr>
                                </a:solidFill>
                                <a:latin typeface="Cambria Math" panose="02040503050406030204" pitchFamily="18" charset="0"/>
                                <a:ea typeface="Cambria Math" panose="02040503050406030204" pitchFamily="18" charset="0"/>
                              </a:rPr>
                              <m:t>𝑥</m:t>
                            </m:r>
                          </m:e>
                          <m:sub>
                            <m:sSup>
                              <m:sSupPr>
                                <m:ctrlPr>
                                  <a:rPr lang="fr-FR" sz="4000" i="1">
                                    <a:solidFill>
                                      <a:prstClr val="black">
                                        <a:lumMod val="65000"/>
                                        <a:lumOff val="35000"/>
                                      </a:prstClr>
                                    </a:solidFill>
                                    <a:latin typeface="Cambria Math" panose="02040503050406030204" pitchFamily="18" charset="0"/>
                                    <a:ea typeface="Cambria Math" panose="02040503050406030204" pitchFamily="18" charset="0"/>
                                  </a:rPr>
                                </m:ctrlPr>
                              </m:sSupPr>
                              <m:e>
                                <m:r>
                                  <a:rPr lang="fr-FR" sz="4000" i="1">
                                    <a:solidFill>
                                      <a:prstClr val="black">
                                        <a:lumMod val="65000"/>
                                        <a:lumOff val="35000"/>
                                      </a:prstClr>
                                    </a:solidFill>
                                    <a:latin typeface="Cambria Math" panose="02040503050406030204" pitchFamily="18" charset="0"/>
                                    <a:ea typeface="Cambria Math" panose="02040503050406030204" pitchFamily="18" charset="0"/>
                                  </a:rPr>
                                  <m:t>𝑖</m:t>
                                </m:r>
                              </m:e>
                              <m:sup/>
                            </m:sSup>
                          </m:sub>
                        </m:sSub>
                      </m:e>
                    </m:d>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m:t>
                    </m:r>
                    <m:d>
                      <m:dPr>
                        <m:ctrlP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ctrlPr>
                      </m:dPr>
                      <m:e>
                        <m:sSup>
                          <m:sSupPr>
                            <m:ctrlP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ctrlPr>
                          </m:sSupPr>
                          <m:e>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𝑦</m:t>
                            </m:r>
                          </m:e>
                          <m:sup>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m:t>
                            </m:r>
                          </m:sup>
                        </m:sSup>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m:t>
                        </m:r>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𝑦</m:t>
                        </m:r>
                      </m:e>
                    </m:d>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mn-ea"/>
                        <a:cs typeface="+mn-cs"/>
                      </a:rPr>
                      <m:t>∗</m:t>
                    </m:r>
                    <m:sSub>
                      <m:sSubPr>
                        <m:ctrlPr>
                          <a:rPr lang="fr-FR" sz="4000" i="1">
                            <a:solidFill>
                              <a:prstClr val="black">
                                <a:lumMod val="65000"/>
                                <a:lumOff val="35000"/>
                              </a:prstClr>
                            </a:solidFill>
                            <a:latin typeface="Cambria Math" panose="02040503050406030204" pitchFamily="18" charset="0"/>
                            <a:ea typeface="Cambria Math" panose="02040503050406030204" pitchFamily="18" charset="0"/>
                          </a:rPr>
                        </m:ctrlPr>
                      </m:sSubPr>
                      <m:e>
                        <m:r>
                          <a:rPr lang="fr-FR" sz="4000" b="0" i="1" smtClean="0">
                            <a:solidFill>
                              <a:prstClr val="black">
                                <a:lumMod val="65000"/>
                                <a:lumOff val="35000"/>
                              </a:prstClr>
                            </a:solidFill>
                            <a:latin typeface="Cambria Math" panose="02040503050406030204" pitchFamily="18" charset="0"/>
                            <a:ea typeface="Cambria Math" panose="02040503050406030204" pitchFamily="18" charset="0"/>
                          </a:rPr>
                          <m:t>𝑥</m:t>
                        </m:r>
                      </m:e>
                      <m:sub>
                        <m:sSup>
                          <m:sSupPr>
                            <m:ctrlPr>
                              <a:rPr lang="fr-FR" sz="4000" i="1">
                                <a:solidFill>
                                  <a:prstClr val="black">
                                    <a:lumMod val="65000"/>
                                    <a:lumOff val="35000"/>
                                  </a:prstClr>
                                </a:solidFill>
                                <a:latin typeface="Cambria Math" panose="02040503050406030204" pitchFamily="18" charset="0"/>
                                <a:ea typeface="Cambria Math" panose="02040503050406030204" pitchFamily="18" charset="0"/>
                              </a:rPr>
                            </m:ctrlPr>
                          </m:sSupPr>
                          <m:e>
                            <m:r>
                              <a:rPr lang="fr-FR" sz="4000" i="1">
                                <a:solidFill>
                                  <a:prstClr val="black">
                                    <a:lumMod val="65000"/>
                                    <a:lumOff val="35000"/>
                                  </a:prstClr>
                                </a:solidFill>
                                <a:latin typeface="Cambria Math" panose="02040503050406030204" pitchFamily="18" charset="0"/>
                                <a:ea typeface="Cambria Math" panose="02040503050406030204" pitchFamily="18" charset="0"/>
                              </a:rPr>
                              <m:t>𝑖</m:t>
                            </m:r>
                          </m:e>
                          <m:sup/>
                        </m:sSup>
                      </m:sub>
                    </m:sSub>
                  </m:oMath>
                </a14:m>
                <a:endParaRPr kumimoji="0" lang="fr-FR" sz="40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endParaRPr>
              </a:p>
            </p:txBody>
          </p:sp>
        </mc:Choice>
        <mc:Fallback xmlns="">
          <p:sp>
            <p:nvSpPr>
              <p:cNvPr id="5" name="ZoneTexte 4">
                <a:extLst>
                  <a:ext uri="{FF2B5EF4-FFF2-40B4-BE49-F238E27FC236}">
                    <a16:creationId xmlns:a16="http://schemas.microsoft.com/office/drawing/2014/main" id="{681BAA55-F6F0-5EF7-362B-415E93A0CDDF}"/>
                  </a:ext>
                </a:extLst>
              </p:cNvPr>
              <p:cNvSpPr txBox="1">
                <a:spLocks noRot="1" noChangeAspect="1" noMove="1" noResize="1" noEditPoints="1" noAdjustHandles="1" noChangeArrowheads="1" noChangeShapeType="1" noTextEdit="1"/>
              </p:cNvSpPr>
              <p:nvPr/>
            </p:nvSpPr>
            <p:spPr>
              <a:xfrm>
                <a:off x="703058" y="4820327"/>
                <a:ext cx="11081656" cy="813300"/>
              </a:xfrm>
              <a:prstGeom prst="rect">
                <a:avLst/>
              </a:prstGeom>
              <a:blipFill>
                <a:blip r:embed="rId2"/>
                <a:stretch>
                  <a:fillRect/>
                </a:stretch>
              </a:blipFill>
            </p:spPr>
            <p:txBody>
              <a:bodyPr/>
              <a:lstStyle/>
              <a:p>
                <a:r>
                  <a:rPr lang="fr-FR">
                    <a:noFill/>
                  </a:rPr>
                  <a:t> </a:t>
                </a:r>
              </a:p>
            </p:txBody>
          </p:sp>
        </mc:Fallback>
      </mc:AlternateContent>
      <p:sp>
        <p:nvSpPr>
          <p:cNvPr id="6" name="Triangle isocèle 5">
            <a:extLst>
              <a:ext uri="{FF2B5EF4-FFF2-40B4-BE49-F238E27FC236}">
                <a16:creationId xmlns:a16="http://schemas.microsoft.com/office/drawing/2014/main" id="{441C838E-2ECE-B741-D22D-5AD843590959}"/>
              </a:ext>
            </a:extLst>
          </p:cNvPr>
          <p:cNvSpPr/>
          <p:nvPr/>
        </p:nvSpPr>
        <p:spPr>
          <a:xfrm rot="10800000">
            <a:off x="3222701" y="4809176"/>
            <a:ext cx="649425" cy="707885"/>
          </a:xfrm>
          <a:prstGeom prst="triangle">
            <a:avLst/>
          </a:prstGeom>
          <a:solidFill>
            <a:schemeClr val="tx1"/>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56497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1478570"/>
          </a:xfrm>
        </p:spPr>
        <p:txBody>
          <a:bodyPr/>
          <a:lstStyle/>
          <a:p>
            <a:pPr algn="ctr"/>
            <a:r>
              <a:rPr lang="fr-FR" dirty="0">
                <a:solidFill>
                  <a:schemeClr val="bg1">
                    <a:lumMod val="65000"/>
                    <a:lumOff val="35000"/>
                  </a:schemeClr>
                </a:solidFill>
              </a:rPr>
              <a:t>PROBLEME DE CLASSIFICATION BINAIRE</a:t>
            </a:r>
          </a:p>
        </p:txBody>
      </p:sp>
      <p:sp>
        <p:nvSpPr>
          <p:cNvPr id="3" name="Rectangle : coins arrondis 2">
            <a:extLst>
              <a:ext uri="{FF2B5EF4-FFF2-40B4-BE49-F238E27FC236}">
                <a16:creationId xmlns:a16="http://schemas.microsoft.com/office/drawing/2014/main" id="{858A05AC-1D7F-FA46-CF52-A6F2BC6CA35E}"/>
              </a:ext>
            </a:extLst>
          </p:cNvPr>
          <p:cNvSpPr/>
          <p:nvPr/>
        </p:nvSpPr>
        <p:spPr>
          <a:xfrm>
            <a:off x="992459" y="1600201"/>
            <a:ext cx="10502855" cy="12433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571500" indent="-571500">
              <a:spcBef>
                <a:spcPts val="1800"/>
              </a:spcBef>
              <a:buFont typeface="+mj-lt"/>
              <a:buAutoNum type="romanUcPeriod" startAt="3"/>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Identifier l’équation permettant de mettre à jour les poids des données reçues par le neurone </a:t>
            </a:r>
          </a:p>
        </p:txBody>
      </p:sp>
      <p:sp>
        <p:nvSpPr>
          <p:cNvPr id="4" name="ZoneTexte 3">
            <a:extLst>
              <a:ext uri="{FF2B5EF4-FFF2-40B4-BE49-F238E27FC236}">
                <a16:creationId xmlns:a16="http://schemas.microsoft.com/office/drawing/2014/main" id="{FCE23E3F-AC66-FA7B-0D2F-E9E77B051C7D}"/>
              </a:ext>
            </a:extLst>
          </p:cNvPr>
          <p:cNvSpPr txBox="1"/>
          <p:nvPr/>
        </p:nvSpPr>
        <p:spPr>
          <a:xfrm>
            <a:off x="544287" y="3189249"/>
            <a:ext cx="11081656"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a:solidFill>
                  <a:prstClr val="black">
                    <a:lumMod val="65000"/>
                    <a:lumOff val="35000"/>
                  </a:prstClr>
                </a:solidFill>
                <a:latin typeface="Tw Cen MT" panose="020B0602020104020603"/>
              </a:rPr>
              <a:t>Valeur du nouveau poids pour une donnée d’entrée</a:t>
            </a:r>
            <a:r>
              <a:rPr kumimoji="0" lang="fr-FR" sz="24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a:solidFill>
                  <a:prstClr val="black">
                    <a:lumMod val="65000"/>
                    <a:lumOff val="35000"/>
                  </a:prstClr>
                </a:solidFill>
                <a:latin typeface="Tw Cen MT" panose="020B0602020104020603"/>
              </a:rPr>
              <a:t>ancien poids de la donnée d’entrée – (coefficient d’apprentissage * valeur du gradient) </a:t>
            </a:r>
            <a:r>
              <a:rPr kumimoji="0" lang="fr-FR" sz="24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   </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681BAA55-F6F0-5EF7-362B-415E93A0CDDF}"/>
                  </a:ext>
                </a:extLst>
              </p:cNvPr>
              <p:cNvSpPr txBox="1"/>
              <p:nvPr/>
            </p:nvSpPr>
            <p:spPr>
              <a:xfrm>
                <a:off x="703058" y="4820327"/>
                <a:ext cx="11081656" cy="765979"/>
              </a:xfrm>
              <a:prstGeom prst="rect">
                <a:avLst/>
              </a:prstGeom>
              <a:noFill/>
            </p:spPr>
            <p:txBody>
              <a:bodyPr wrap="square" rtlCol="0">
                <a:spAutoFit/>
              </a:bodyPr>
              <a:lstStyle/>
              <a:p>
                <a:pPr lvl="0" algn="ctr"/>
                <a14:m>
                  <m:oMath xmlns:m="http://schemas.openxmlformats.org/officeDocument/2006/math">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Cambria Math" panose="02040503050406030204" pitchFamily="18" charset="0"/>
                      </a:rPr>
                      <m:t> </m:t>
                    </m:r>
                    <m:sSub>
                      <m:sSubPr>
                        <m:ctrlP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Cambria Math" panose="02040503050406030204" pitchFamily="18" charset="0"/>
                          </a:rPr>
                        </m:ctrlPr>
                      </m:sSubPr>
                      <m:e>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Cambria Math" panose="02040503050406030204" pitchFamily="18" charset="0"/>
                          </a:rPr>
                          <m:t>𝑤</m:t>
                        </m:r>
                      </m:e>
                      <m:sub>
                        <m:sSup>
                          <m:sSupPr>
                            <m:ctrlP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Cambria Math" panose="02040503050406030204" pitchFamily="18" charset="0"/>
                              </a:rPr>
                            </m:ctrlPr>
                          </m:sSupPr>
                          <m:e>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Cambria Math" panose="02040503050406030204" pitchFamily="18" charset="0"/>
                              </a:rPr>
                              <m:t>𝑖</m:t>
                            </m:r>
                          </m:e>
                          <m:sup/>
                        </m:sSup>
                      </m:sub>
                    </m:sSub>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Cambria Math" panose="02040503050406030204" pitchFamily="18" charset="0"/>
                      </a:rPr>
                      <m:t>=</m:t>
                    </m:r>
                    <m:sSub>
                      <m:sSubPr>
                        <m:ctrlPr>
                          <a:rPr lang="fr-FR" sz="4000" i="1">
                            <a:solidFill>
                              <a:prstClr val="black">
                                <a:lumMod val="65000"/>
                                <a:lumOff val="35000"/>
                              </a:prstClr>
                            </a:solidFill>
                            <a:latin typeface="Cambria Math" panose="02040503050406030204" pitchFamily="18" charset="0"/>
                            <a:ea typeface="Cambria Math" panose="02040503050406030204" pitchFamily="18" charset="0"/>
                          </a:rPr>
                        </m:ctrlPr>
                      </m:sSubPr>
                      <m:e>
                        <m:r>
                          <a:rPr lang="fr-FR" sz="4000" i="1">
                            <a:solidFill>
                              <a:prstClr val="black">
                                <a:lumMod val="65000"/>
                                <a:lumOff val="35000"/>
                              </a:prstClr>
                            </a:solidFill>
                            <a:latin typeface="Cambria Math" panose="02040503050406030204" pitchFamily="18" charset="0"/>
                            <a:ea typeface="Cambria Math" panose="02040503050406030204" pitchFamily="18" charset="0"/>
                          </a:rPr>
                          <m:t>𝑤</m:t>
                        </m:r>
                      </m:e>
                      <m:sub>
                        <m:sSup>
                          <m:sSupPr>
                            <m:ctrlPr>
                              <a:rPr lang="fr-FR" sz="4000" i="1">
                                <a:solidFill>
                                  <a:prstClr val="black">
                                    <a:lumMod val="65000"/>
                                    <a:lumOff val="35000"/>
                                  </a:prstClr>
                                </a:solidFill>
                                <a:latin typeface="Cambria Math" panose="02040503050406030204" pitchFamily="18" charset="0"/>
                                <a:ea typeface="Cambria Math" panose="02040503050406030204" pitchFamily="18" charset="0"/>
                              </a:rPr>
                            </m:ctrlPr>
                          </m:sSupPr>
                          <m:e>
                            <m:r>
                              <a:rPr lang="fr-FR" sz="4000" i="1">
                                <a:solidFill>
                                  <a:prstClr val="black">
                                    <a:lumMod val="65000"/>
                                    <a:lumOff val="35000"/>
                                  </a:prstClr>
                                </a:solidFill>
                                <a:latin typeface="Cambria Math" panose="02040503050406030204" pitchFamily="18" charset="0"/>
                                <a:ea typeface="Cambria Math" panose="02040503050406030204" pitchFamily="18" charset="0"/>
                              </a:rPr>
                              <m:t>𝑖</m:t>
                            </m:r>
                          </m:e>
                          <m:sup/>
                        </m:sSup>
                      </m:sub>
                    </m:sSub>
                    <m:r>
                      <a:rPr lang="fr-FR" sz="4000" b="0" i="1" smtClean="0">
                        <a:solidFill>
                          <a:prstClr val="black">
                            <a:lumMod val="65000"/>
                            <a:lumOff val="35000"/>
                          </a:prstClr>
                        </a:solidFill>
                        <a:latin typeface="Cambria Math" panose="02040503050406030204" pitchFamily="18" charset="0"/>
                        <a:ea typeface="Cambria Math" panose="02040503050406030204" pitchFamily="18" charset="0"/>
                      </a:rPr>
                      <m:t>−(</m:t>
                    </m:r>
                    <m:r>
                      <a:rPr lang="fr-FR" sz="4000" b="0" i="1" smtClean="0">
                        <a:solidFill>
                          <a:prstClr val="black">
                            <a:lumMod val="65000"/>
                            <a:lumOff val="35000"/>
                          </a:prstClr>
                        </a:solidFill>
                        <a:latin typeface="Cambria Math" panose="02040503050406030204" pitchFamily="18" charset="0"/>
                        <a:ea typeface="Cambria Math" panose="02040503050406030204" pitchFamily="18" charset="0"/>
                      </a:rPr>
                      <m:t>𝛼</m:t>
                    </m:r>
                    <m:r>
                      <a:rPr lang="fr-FR" sz="4000" b="0" i="1" smtClean="0">
                        <a:solidFill>
                          <a:prstClr val="black">
                            <a:lumMod val="65000"/>
                            <a:lumOff val="35000"/>
                          </a:prstClr>
                        </a:solidFill>
                        <a:latin typeface="Cambria Math" panose="02040503050406030204" pitchFamily="18" charset="0"/>
                        <a:ea typeface="Cambria Math" panose="02040503050406030204" pitchFamily="18" charset="0"/>
                      </a:rPr>
                      <m:t> ∗     </m:t>
                    </m:r>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Cambria Math" panose="02040503050406030204" pitchFamily="18" charset="0"/>
                      </a:rPr>
                      <m:t>𝐿</m:t>
                    </m:r>
                    <m:r>
                      <a:rPr kumimoji="0" lang="fr-FR" sz="4000" b="0" i="1" u="none" strike="noStrike" kern="1200" cap="none" spc="0" normalizeH="0" baseline="0" noProof="0" smtClean="0">
                        <a:ln>
                          <a:noFill/>
                        </a:ln>
                        <a:solidFill>
                          <a:prstClr val="black">
                            <a:lumMod val="65000"/>
                            <a:lumOff val="35000"/>
                          </a:prstClr>
                        </a:solidFill>
                        <a:effectLst/>
                        <a:uLnTx/>
                        <a:uFillTx/>
                        <a:latin typeface="Cambria Math" panose="02040503050406030204" pitchFamily="18" charset="0"/>
                        <a:ea typeface="Cambria Math" panose="02040503050406030204" pitchFamily="18" charset="0"/>
                      </a:rPr>
                      <m:t>)</m:t>
                    </m:r>
                  </m:oMath>
                </a14:m>
                <a:r>
                  <a:rPr kumimoji="0" lang="fr-FR" sz="40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 </a:t>
                </a:r>
              </a:p>
            </p:txBody>
          </p:sp>
        </mc:Choice>
        <mc:Fallback xmlns="">
          <p:sp>
            <p:nvSpPr>
              <p:cNvPr id="5" name="ZoneTexte 4">
                <a:extLst>
                  <a:ext uri="{FF2B5EF4-FFF2-40B4-BE49-F238E27FC236}">
                    <a16:creationId xmlns:a16="http://schemas.microsoft.com/office/drawing/2014/main" id="{681BAA55-F6F0-5EF7-362B-415E93A0CDDF}"/>
                  </a:ext>
                </a:extLst>
              </p:cNvPr>
              <p:cNvSpPr txBox="1">
                <a:spLocks noRot="1" noChangeAspect="1" noMove="1" noResize="1" noEditPoints="1" noAdjustHandles="1" noChangeArrowheads="1" noChangeShapeType="1" noTextEdit="1"/>
              </p:cNvSpPr>
              <p:nvPr/>
            </p:nvSpPr>
            <p:spPr>
              <a:xfrm>
                <a:off x="703058" y="4820327"/>
                <a:ext cx="11081656" cy="765979"/>
              </a:xfrm>
              <a:prstGeom prst="rect">
                <a:avLst/>
              </a:prstGeom>
              <a:blipFill>
                <a:blip r:embed="rId2"/>
                <a:stretch>
                  <a:fillRect/>
                </a:stretch>
              </a:blipFill>
            </p:spPr>
            <p:txBody>
              <a:bodyPr/>
              <a:lstStyle/>
              <a:p>
                <a:r>
                  <a:rPr lang="fr-FR">
                    <a:noFill/>
                  </a:rPr>
                  <a:t> </a:t>
                </a:r>
              </a:p>
            </p:txBody>
          </p:sp>
        </mc:Fallback>
      </mc:AlternateContent>
      <p:sp>
        <p:nvSpPr>
          <p:cNvPr id="6" name="Triangle isocèle 5">
            <a:extLst>
              <a:ext uri="{FF2B5EF4-FFF2-40B4-BE49-F238E27FC236}">
                <a16:creationId xmlns:a16="http://schemas.microsoft.com/office/drawing/2014/main" id="{441C838E-2ECE-B741-D22D-5AD843590959}"/>
              </a:ext>
            </a:extLst>
          </p:cNvPr>
          <p:cNvSpPr/>
          <p:nvPr/>
        </p:nvSpPr>
        <p:spPr>
          <a:xfrm rot="10800000">
            <a:off x="7696994" y="4820327"/>
            <a:ext cx="644116" cy="685905"/>
          </a:xfrm>
          <a:prstGeom prst="triangle">
            <a:avLst/>
          </a:prstGeom>
          <a:solidFill>
            <a:schemeClr val="tx1"/>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692208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1819899-CF2A-D8CF-5009-707928D58D37}"/>
              </a:ext>
            </a:extLst>
          </p:cNvPr>
          <p:cNvSpPr>
            <a:spLocks noGrp="1"/>
          </p:cNvSpPr>
          <p:nvPr>
            <p:ph idx="1"/>
          </p:nvPr>
        </p:nvSpPr>
        <p:spPr>
          <a:xfrm>
            <a:off x="1380898" y="1159333"/>
            <a:ext cx="10103530" cy="4974770"/>
          </a:xfrm>
        </p:spPr>
        <p:txBody>
          <a:bodyPr>
            <a:normAutofit/>
          </a:bodyPr>
          <a:lstStyle/>
          <a:p>
            <a:pPr marL="0" indent="0">
              <a:buNone/>
            </a:pPr>
            <a:r>
              <a:rPr lang="fr-FR" sz="2800" dirty="0">
                <a:solidFill>
                  <a:schemeClr val="bg1">
                    <a:lumMod val="65000"/>
                    <a:lumOff val="35000"/>
                  </a:schemeClr>
                </a:solidFill>
              </a:rPr>
              <a:t>Exemple : </a:t>
            </a:r>
          </a:p>
        </p:txBody>
      </p:sp>
      <p:sp>
        <p:nvSpPr>
          <p:cNvPr id="5" name="Ellipse 4">
            <a:extLst>
              <a:ext uri="{FF2B5EF4-FFF2-40B4-BE49-F238E27FC236}">
                <a16:creationId xmlns:a16="http://schemas.microsoft.com/office/drawing/2014/main" id="{7C056BC9-CF8A-C8AE-67E7-A02F42748AC6}"/>
              </a:ext>
            </a:extLst>
          </p:cNvPr>
          <p:cNvSpPr/>
          <p:nvPr/>
        </p:nvSpPr>
        <p:spPr>
          <a:xfrm>
            <a:off x="772885" y="2841172"/>
            <a:ext cx="576943" cy="598714"/>
          </a:xfrm>
          <a:prstGeom prst="ellipse">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Ellipse 5">
            <a:extLst>
              <a:ext uri="{FF2B5EF4-FFF2-40B4-BE49-F238E27FC236}">
                <a16:creationId xmlns:a16="http://schemas.microsoft.com/office/drawing/2014/main" id="{6CEE3F3A-A560-8D43-25E8-A010E735DA20}"/>
              </a:ext>
            </a:extLst>
          </p:cNvPr>
          <p:cNvSpPr/>
          <p:nvPr/>
        </p:nvSpPr>
        <p:spPr>
          <a:xfrm>
            <a:off x="772885" y="3962402"/>
            <a:ext cx="576943" cy="598714"/>
          </a:xfrm>
          <a:prstGeom prst="ellipse">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 name="Ellipse 6">
            <a:extLst>
              <a:ext uri="{FF2B5EF4-FFF2-40B4-BE49-F238E27FC236}">
                <a16:creationId xmlns:a16="http://schemas.microsoft.com/office/drawing/2014/main" id="{E882E762-BC2C-7871-0C9F-67561DC6BC55}"/>
              </a:ext>
            </a:extLst>
          </p:cNvPr>
          <p:cNvSpPr/>
          <p:nvPr/>
        </p:nvSpPr>
        <p:spPr>
          <a:xfrm>
            <a:off x="772884" y="5083632"/>
            <a:ext cx="576943" cy="598714"/>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Ellipse 10">
            <a:extLst>
              <a:ext uri="{FF2B5EF4-FFF2-40B4-BE49-F238E27FC236}">
                <a16:creationId xmlns:a16="http://schemas.microsoft.com/office/drawing/2014/main" id="{DB721AB2-AE27-8784-F7B6-36134BBA469C}"/>
              </a:ext>
            </a:extLst>
          </p:cNvPr>
          <p:cNvSpPr/>
          <p:nvPr/>
        </p:nvSpPr>
        <p:spPr>
          <a:xfrm>
            <a:off x="772883" y="6204862"/>
            <a:ext cx="576943" cy="598714"/>
          </a:xfrm>
          <a:prstGeom prst="ellipse">
            <a:avLst/>
          </a:prstGeom>
          <a:solidFill>
            <a:schemeClr val="bg1"/>
          </a:solidFill>
          <a:ln w="76200">
            <a:solidFill>
              <a:srgbClr val="FF0000"/>
            </a:solid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Connecteur droit 20">
            <a:extLst>
              <a:ext uri="{FF2B5EF4-FFF2-40B4-BE49-F238E27FC236}">
                <a16:creationId xmlns:a16="http://schemas.microsoft.com/office/drawing/2014/main" id="{CB5917F2-9F15-936C-8B24-F0928010DE79}"/>
              </a:ext>
            </a:extLst>
          </p:cNvPr>
          <p:cNvCxnSpPr>
            <a:stCxn id="5" idx="6"/>
          </p:cNvCxnSpPr>
          <p:nvPr/>
        </p:nvCxnSpPr>
        <p:spPr>
          <a:xfrm>
            <a:off x="1349828" y="3140529"/>
            <a:ext cx="2057400" cy="123518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2" name="Connecteur droit 21">
            <a:extLst>
              <a:ext uri="{FF2B5EF4-FFF2-40B4-BE49-F238E27FC236}">
                <a16:creationId xmlns:a16="http://schemas.microsoft.com/office/drawing/2014/main" id="{997B2FDF-218A-9B1D-FDF1-5B61EC43939D}"/>
              </a:ext>
            </a:extLst>
          </p:cNvPr>
          <p:cNvCxnSpPr>
            <a:cxnSpLocks/>
            <a:stCxn id="6" idx="6"/>
          </p:cNvCxnSpPr>
          <p:nvPr/>
        </p:nvCxnSpPr>
        <p:spPr>
          <a:xfrm>
            <a:off x="1349828" y="4261759"/>
            <a:ext cx="2057400" cy="85496"/>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5" name="Connecteur droit 24">
            <a:extLst>
              <a:ext uri="{FF2B5EF4-FFF2-40B4-BE49-F238E27FC236}">
                <a16:creationId xmlns:a16="http://schemas.microsoft.com/office/drawing/2014/main" id="{1108790D-2DBB-80E6-25C3-1B88FC72E6B7}"/>
              </a:ext>
            </a:extLst>
          </p:cNvPr>
          <p:cNvCxnSpPr>
            <a:cxnSpLocks/>
            <a:stCxn id="7" idx="6"/>
          </p:cNvCxnSpPr>
          <p:nvPr/>
        </p:nvCxnSpPr>
        <p:spPr>
          <a:xfrm flipV="1">
            <a:off x="1349827" y="4394939"/>
            <a:ext cx="2057401" cy="98805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8" name="Connecteur droit 27">
            <a:extLst>
              <a:ext uri="{FF2B5EF4-FFF2-40B4-BE49-F238E27FC236}">
                <a16:creationId xmlns:a16="http://schemas.microsoft.com/office/drawing/2014/main" id="{6C313842-5ADB-DD34-F52F-1EEFD045EBAF}"/>
              </a:ext>
            </a:extLst>
          </p:cNvPr>
          <p:cNvCxnSpPr>
            <a:cxnSpLocks/>
            <a:stCxn id="11" idx="6"/>
          </p:cNvCxnSpPr>
          <p:nvPr/>
        </p:nvCxnSpPr>
        <p:spPr>
          <a:xfrm flipV="1">
            <a:off x="1349826" y="4394939"/>
            <a:ext cx="2057402" cy="210928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31" name="ZoneTexte 30">
            <a:extLst>
              <a:ext uri="{FF2B5EF4-FFF2-40B4-BE49-F238E27FC236}">
                <a16:creationId xmlns:a16="http://schemas.microsoft.com/office/drawing/2014/main" id="{C1C27C8C-9231-B4A2-A49F-859A484E5110}"/>
              </a:ext>
            </a:extLst>
          </p:cNvPr>
          <p:cNvSpPr txBox="1"/>
          <p:nvPr/>
        </p:nvSpPr>
        <p:spPr>
          <a:xfrm>
            <a:off x="2133600" y="3055033"/>
            <a:ext cx="118654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w1</a:t>
            </a:r>
          </a:p>
        </p:txBody>
      </p:sp>
      <p:sp>
        <p:nvSpPr>
          <p:cNvPr id="32" name="ZoneTexte 31">
            <a:extLst>
              <a:ext uri="{FF2B5EF4-FFF2-40B4-BE49-F238E27FC236}">
                <a16:creationId xmlns:a16="http://schemas.microsoft.com/office/drawing/2014/main" id="{7FBD3590-6AF4-41D8-90D7-7F9AB2E72834}"/>
              </a:ext>
            </a:extLst>
          </p:cNvPr>
          <p:cNvSpPr txBox="1"/>
          <p:nvPr/>
        </p:nvSpPr>
        <p:spPr>
          <a:xfrm>
            <a:off x="1453243" y="3693668"/>
            <a:ext cx="118654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w2</a:t>
            </a:r>
          </a:p>
        </p:txBody>
      </p:sp>
      <p:sp>
        <p:nvSpPr>
          <p:cNvPr id="33" name="ZoneTexte 32">
            <a:extLst>
              <a:ext uri="{FF2B5EF4-FFF2-40B4-BE49-F238E27FC236}">
                <a16:creationId xmlns:a16="http://schemas.microsoft.com/office/drawing/2014/main" id="{AEFD39DF-5A05-C420-BADE-E4328A0F2343}"/>
              </a:ext>
            </a:extLst>
          </p:cNvPr>
          <p:cNvSpPr txBox="1"/>
          <p:nvPr/>
        </p:nvSpPr>
        <p:spPr>
          <a:xfrm>
            <a:off x="1371598" y="4467684"/>
            <a:ext cx="118654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w3</a:t>
            </a:r>
          </a:p>
        </p:txBody>
      </p:sp>
      <p:sp>
        <p:nvSpPr>
          <p:cNvPr id="34" name="ZoneTexte 33">
            <a:extLst>
              <a:ext uri="{FF2B5EF4-FFF2-40B4-BE49-F238E27FC236}">
                <a16:creationId xmlns:a16="http://schemas.microsoft.com/office/drawing/2014/main" id="{4EA560F5-882D-219F-74D9-065D8395D07A}"/>
              </a:ext>
            </a:extLst>
          </p:cNvPr>
          <p:cNvSpPr txBox="1"/>
          <p:nvPr/>
        </p:nvSpPr>
        <p:spPr>
          <a:xfrm>
            <a:off x="1964869" y="5694859"/>
            <a:ext cx="118654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0" normalizeH="0" baseline="0" noProof="0" dirty="0" err="1">
                <a:ln>
                  <a:noFill/>
                </a:ln>
                <a:solidFill>
                  <a:prstClr val="black">
                    <a:lumMod val="65000"/>
                    <a:lumOff val="35000"/>
                  </a:prstClr>
                </a:solidFill>
                <a:effectLst/>
                <a:uLnTx/>
                <a:uFillTx/>
                <a:latin typeface="Tw Cen MT" panose="020B0602020104020603"/>
                <a:ea typeface="+mn-ea"/>
                <a:cs typeface="+mn-cs"/>
              </a:rPr>
              <a:t>w</a:t>
            </a:r>
            <a:r>
              <a:rPr kumimoji="0" lang="fr-FR" sz="3600" b="0" i="1" u="none" strike="noStrike" kern="1200" cap="none" spc="0" normalizeH="0" baseline="0" noProof="0" dirty="0" err="1">
                <a:ln>
                  <a:noFill/>
                </a:ln>
                <a:solidFill>
                  <a:prstClr val="black">
                    <a:lumMod val="65000"/>
                    <a:lumOff val="35000"/>
                  </a:prstClr>
                </a:solidFill>
                <a:effectLst/>
                <a:uLnTx/>
                <a:uFillTx/>
                <a:latin typeface="Tw Cen MT" panose="020B0602020104020603"/>
                <a:ea typeface="+mn-ea"/>
                <a:cs typeface="+mn-cs"/>
              </a:rPr>
              <a:t>m</a:t>
            </a:r>
            <a:endParaRPr kumimoji="0" lang="fr-FR" sz="3600" b="0" i="1"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endParaRPr>
          </a:p>
        </p:txBody>
      </p:sp>
      <p:sp>
        <p:nvSpPr>
          <p:cNvPr id="36" name="ZoneTexte 35">
            <a:extLst>
              <a:ext uri="{FF2B5EF4-FFF2-40B4-BE49-F238E27FC236}">
                <a16:creationId xmlns:a16="http://schemas.microsoft.com/office/drawing/2014/main" id="{146D699F-30D5-D5C1-B35A-4302FF23F40A}"/>
              </a:ext>
            </a:extLst>
          </p:cNvPr>
          <p:cNvSpPr txBox="1"/>
          <p:nvPr/>
        </p:nvSpPr>
        <p:spPr>
          <a:xfrm>
            <a:off x="859972" y="2065912"/>
            <a:ext cx="118654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x</a:t>
            </a:r>
          </a:p>
        </p:txBody>
      </p:sp>
      <p:pic>
        <p:nvPicPr>
          <p:cNvPr id="38" name="Image 37">
            <a:extLst>
              <a:ext uri="{FF2B5EF4-FFF2-40B4-BE49-F238E27FC236}">
                <a16:creationId xmlns:a16="http://schemas.microsoft.com/office/drawing/2014/main" id="{16535A5C-67C6-32DF-53BF-DF21F4378E78}"/>
              </a:ext>
            </a:extLst>
          </p:cNvPr>
          <p:cNvPicPr>
            <a:picLocks noChangeAspect="1"/>
          </p:cNvPicPr>
          <p:nvPr/>
        </p:nvPicPr>
        <p:blipFill>
          <a:blip r:embed="rId2"/>
          <a:stretch>
            <a:fillRect/>
          </a:stretch>
        </p:blipFill>
        <p:spPr>
          <a:xfrm>
            <a:off x="3759380" y="3650717"/>
            <a:ext cx="1209947" cy="1393075"/>
          </a:xfrm>
          <a:prstGeom prst="rect">
            <a:avLst/>
          </a:prstGeom>
        </p:spPr>
      </p:pic>
      <p:sp>
        <p:nvSpPr>
          <p:cNvPr id="39" name="ZoneTexte 38">
            <a:extLst>
              <a:ext uri="{FF2B5EF4-FFF2-40B4-BE49-F238E27FC236}">
                <a16:creationId xmlns:a16="http://schemas.microsoft.com/office/drawing/2014/main" id="{A48E3F43-6380-2429-C178-48CAB8D401E5}"/>
              </a:ext>
            </a:extLst>
          </p:cNvPr>
          <p:cNvSpPr txBox="1"/>
          <p:nvPr/>
        </p:nvSpPr>
        <p:spPr>
          <a:xfrm>
            <a:off x="5115189" y="3756396"/>
            <a:ext cx="1186542"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x</a:t>
            </a:r>
          </a:p>
        </p:txBody>
      </p:sp>
      <p:sp>
        <p:nvSpPr>
          <p:cNvPr id="40" name="ZoneTexte 39">
            <a:extLst>
              <a:ext uri="{FF2B5EF4-FFF2-40B4-BE49-F238E27FC236}">
                <a16:creationId xmlns:a16="http://schemas.microsoft.com/office/drawing/2014/main" id="{D313554B-65DA-1673-457A-B9A949C2BD5C}"/>
              </a:ext>
            </a:extLst>
          </p:cNvPr>
          <p:cNvSpPr txBox="1"/>
          <p:nvPr/>
        </p:nvSpPr>
        <p:spPr>
          <a:xfrm>
            <a:off x="4962789" y="4302780"/>
            <a:ext cx="118654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  1:3</a:t>
            </a:r>
          </a:p>
        </p:txBody>
      </p:sp>
      <p:sp>
        <p:nvSpPr>
          <p:cNvPr id="41" name="ZoneTexte 40">
            <a:extLst>
              <a:ext uri="{FF2B5EF4-FFF2-40B4-BE49-F238E27FC236}">
                <a16:creationId xmlns:a16="http://schemas.microsoft.com/office/drawing/2014/main" id="{2845591A-0003-50F5-F419-EA0BD336F011}"/>
              </a:ext>
            </a:extLst>
          </p:cNvPr>
          <p:cNvSpPr txBox="1"/>
          <p:nvPr/>
        </p:nvSpPr>
        <p:spPr>
          <a:xfrm>
            <a:off x="6021695" y="3887280"/>
            <a:ext cx="1186542"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a:t>
            </a:r>
          </a:p>
        </p:txBody>
      </p:sp>
      <p:sp>
        <p:nvSpPr>
          <p:cNvPr id="42" name="ZoneTexte 41">
            <a:extLst>
              <a:ext uri="{FF2B5EF4-FFF2-40B4-BE49-F238E27FC236}">
                <a16:creationId xmlns:a16="http://schemas.microsoft.com/office/drawing/2014/main" id="{C1816BB0-F67B-164F-F071-4D49105D3E38}"/>
              </a:ext>
            </a:extLst>
          </p:cNvPr>
          <p:cNvSpPr txBox="1"/>
          <p:nvPr/>
        </p:nvSpPr>
        <p:spPr>
          <a:xfrm>
            <a:off x="6701253" y="3736955"/>
            <a:ext cx="1186542"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w</a:t>
            </a:r>
          </a:p>
        </p:txBody>
      </p:sp>
      <p:sp>
        <p:nvSpPr>
          <p:cNvPr id="43" name="ZoneTexte 42">
            <a:extLst>
              <a:ext uri="{FF2B5EF4-FFF2-40B4-BE49-F238E27FC236}">
                <a16:creationId xmlns:a16="http://schemas.microsoft.com/office/drawing/2014/main" id="{E26D71DB-7F67-4150-A663-FB7C94490C7D}"/>
              </a:ext>
            </a:extLst>
          </p:cNvPr>
          <p:cNvSpPr txBox="1"/>
          <p:nvPr/>
        </p:nvSpPr>
        <p:spPr>
          <a:xfrm>
            <a:off x="6617414" y="4283339"/>
            <a:ext cx="118654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  1:3</a:t>
            </a:r>
          </a:p>
        </p:txBody>
      </p:sp>
      <p:sp>
        <p:nvSpPr>
          <p:cNvPr id="45" name="Parenthèse ouvrante 44">
            <a:extLst>
              <a:ext uri="{FF2B5EF4-FFF2-40B4-BE49-F238E27FC236}">
                <a16:creationId xmlns:a16="http://schemas.microsoft.com/office/drawing/2014/main" id="{58C817E2-14E3-37BF-4ED0-EF64619A5136}"/>
              </a:ext>
            </a:extLst>
          </p:cNvPr>
          <p:cNvSpPr/>
          <p:nvPr/>
        </p:nvSpPr>
        <p:spPr>
          <a:xfrm>
            <a:off x="5139154" y="3736955"/>
            <a:ext cx="107760" cy="1346677"/>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6" name="Parenthèse fermante 45">
            <a:extLst>
              <a:ext uri="{FF2B5EF4-FFF2-40B4-BE49-F238E27FC236}">
                <a16:creationId xmlns:a16="http://schemas.microsoft.com/office/drawing/2014/main" id="{E2730852-349C-5EDF-8BE4-563B3024DF6D}"/>
              </a:ext>
            </a:extLst>
          </p:cNvPr>
          <p:cNvSpPr/>
          <p:nvPr/>
        </p:nvSpPr>
        <p:spPr>
          <a:xfrm>
            <a:off x="7538906" y="3668103"/>
            <a:ext cx="104756" cy="147857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8" name="ZoneTexte 47">
            <a:extLst>
              <a:ext uri="{FF2B5EF4-FFF2-40B4-BE49-F238E27FC236}">
                <a16:creationId xmlns:a16="http://schemas.microsoft.com/office/drawing/2014/main" id="{99C49B07-8A14-512F-BD1A-3E3FE1254076}"/>
              </a:ext>
            </a:extLst>
          </p:cNvPr>
          <p:cNvSpPr txBox="1"/>
          <p:nvPr/>
        </p:nvSpPr>
        <p:spPr>
          <a:xfrm>
            <a:off x="7736741" y="3931755"/>
            <a:ext cx="1617079"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4800" dirty="0">
                <a:solidFill>
                  <a:prstClr val="black">
                    <a:lumMod val="65000"/>
                    <a:lumOff val="35000"/>
                  </a:prstClr>
                </a:solidFill>
                <a:latin typeface="Tw Cen MT" panose="020B0602020104020603"/>
              </a:rPr>
              <a:t>+</a:t>
            </a:r>
            <a:r>
              <a:rPr kumimoji="0" lang="fr-FR" sz="4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 </a:t>
            </a:r>
            <a:r>
              <a:rPr kumimoji="0" lang="fr-FR" sz="4800" b="0" i="0" u="none" strike="noStrike" kern="1200" cap="none" spc="0" normalizeH="0" baseline="0" noProof="0" dirty="0" err="1">
                <a:ln>
                  <a:noFill/>
                </a:ln>
                <a:solidFill>
                  <a:prstClr val="black">
                    <a:lumMod val="65000"/>
                    <a:lumOff val="35000"/>
                  </a:prstClr>
                </a:solidFill>
                <a:effectLst/>
                <a:uLnTx/>
                <a:uFillTx/>
                <a:latin typeface="Tw Cen MT" panose="020B0602020104020603"/>
                <a:ea typeface="+mn-ea"/>
                <a:cs typeface="+mn-cs"/>
              </a:rPr>
              <a:t>w</a:t>
            </a:r>
            <a:r>
              <a:rPr kumimoji="0" lang="fr-FR" sz="4800" b="0" i="1" u="none" strike="noStrike" kern="1200" cap="none" spc="0" normalizeH="0" baseline="0" noProof="0" dirty="0" err="1">
                <a:ln>
                  <a:noFill/>
                </a:ln>
                <a:solidFill>
                  <a:prstClr val="black">
                    <a:lumMod val="65000"/>
                    <a:lumOff val="35000"/>
                  </a:prstClr>
                </a:solidFill>
                <a:effectLst/>
                <a:uLnTx/>
                <a:uFillTx/>
                <a:latin typeface="Tw Cen MT" panose="020B0602020104020603"/>
                <a:ea typeface="+mn-ea"/>
                <a:cs typeface="+mn-cs"/>
              </a:rPr>
              <a:t>m</a:t>
            </a:r>
            <a:endParaRPr kumimoji="0" lang="fr-FR" sz="4800" b="0" i="1"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endParaRPr>
          </a:p>
        </p:txBody>
      </p:sp>
      <p:cxnSp>
        <p:nvCxnSpPr>
          <p:cNvPr id="49" name="Connecteur droit 48">
            <a:extLst>
              <a:ext uri="{FF2B5EF4-FFF2-40B4-BE49-F238E27FC236}">
                <a16:creationId xmlns:a16="http://schemas.microsoft.com/office/drawing/2014/main" id="{E15F4FC6-0C9F-5239-4A0D-D47F4D237651}"/>
              </a:ext>
            </a:extLst>
          </p:cNvPr>
          <p:cNvCxnSpPr>
            <a:cxnSpLocks/>
          </p:cNvCxnSpPr>
          <p:nvPr/>
        </p:nvCxnSpPr>
        <p:spPr>
          <a:xfrm>
            <a:off x="9353820" y="4424936"/>
            <a:ext cx="581834" cy="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51" name="Organigramme : Connecteur 50">
            <a:extLst>
              <a:ext uri="{FF2B5EF4-FFF2-40B4-BE49-F238E27FC236}">
                <a16:creationId xmlns:a16="http://schemas.microsoft.com/office/drawing/2014/main" id="{BD3DC349-83EE-4271-5EA0-546C0733BFB0}"/>
              </a:ext>
            </a:extLst>
          </p:cNvPr>
          <p:cNvSpPr/>
          <p:nvPr/>
        </p:nvSpPr>
        <p:spPr>
          <a:xfrm>
            <a:off x="9935654" y="3400750"/>
            <a:ext cx="2057400" cy="2013275"/>
          </a:xfrm>
          <a:prstGeom prst="flowChartConnector">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prstClr val="black"/>
                </a:solidFill>
                <a:effectLst/>
                <a:uLnTx/>
                <a:uFillTx/>
                <a:latin typeface="Tw Cen MT" panose="020B0602020104020603"/>
                <a:ea typeface="+mn-ea"/>
                <a:cs typeface="+mn-cs"/>
              </a:rPr>
              <a:t>f(x) = y</a:t>
            </a:r>
          </a:p>
        </p:txBody>
      </p:sp>
      <p:graphicFrame>
        <p:nvGraphicFramePr>
          <p:cNvPr id="4" name="Tableau 7">
            <a:extLst>
              <a:ext uri="{FF2B5EF4-FFF2-40B4-BE49-F238E27FC236}">
                <a16:creationId xmlns:a16="http://schemas.microsoft.com/office/drawing/2014/main" id="{F6740235-2387-820C-5326-F3565FD91BEB}"/>
              </a:ext>
            </a:extLst>
          </p:cNvPr>
          <p:cNvGraphicFramePr>
            <a:graphicFrameLocks noGrp="1"/>
          </p:cNvGraphicFramePr>
          <p:nvPr>
            <p:extLst>
              <p:ext uri="{D42A27DB-BD31-4B8C-83A1-F6EECF244321}">
                <p14:modId xmlns:p14="http://schemas.microsoft.com/office/powerpoint/2010/main" val="1620316844"/>
              </p:ext>
            </p:extLst>
          </p:nvPr>
        </p:nvGraphicFramePr>
        <p:xfrm>
          <a:off x="3672741" y="1536789"/>
          <a:ext cx="8128000" cy="1371600"/>
        </p:xfrm>
        <a:graphic>
          <a:graphicData uri="http://schemas.openxmlformats.org/drawingml/2006/table">
            <a:tbl>
              <a:tblPr firstRow="1" bandRow="1">
                <a:tableStyleId>{7DF18680-E054-41AD-8BC1-D1AEF772440D}</a:tableStyleId>
              </a:tblPr>
              <a:tblGrid>
                <a:gridCol w="1625600">
                  <a:extLst>
                    <a:ext uri="{9D8B030D-6E8A-4147-A177-3AD203B41FA5}">
                      <a16:colId xmlns:a16="http://schemas.microsoft.com/office/drawing/2014/main" val="2007553954"/>
                    </a:ext>
                  </a:extLst>
                </a:gridCol>
                <a:gridCol w="1625600">
                  <a:extLst>
                    <a:ext uri="{9D8B030D-6E8A-4147-A177-3AD203B41FA5}">
                      <a16:colId xmlns:a16="http://schemas.microsoft.com/office/drawing/2014/main" val="4094755494"/>
                    </a:ext>
                  </a:extLst>
                </a:gridCol>
                <a:gridCol w="1625600">
                  <a:extLst>
                    <a:ext uri="{9D8B030D-6E8A-4147-A177-3AD203B41FA5}">
                      <a16:colId xmlns:a16="http://schemas.microsoft.com/office/drawing/2014/main" val="451458795"/>
                    </a:ext>
                  </a:extLst>
                </a:gridCol>
                <a:gridCol w="1625600">
                  <a:extLst>
                    <a:ext uri="{9D8B030D-6E8A-4147-A177-3AD203B41FA5}">
                      <a16:colId xmlns:a16="http://schemas.microsoft.com/office/drawing/2014/main" val="4147977294"/>
                    </a:ext>
                  </a:extLst>
                </a:gridCol>
                <a:gridCol w="1625600">
                  <a:extLst>
                    <a:ext uri="{9D8B030D-6E8A-4147-A177-3AD203B41FA5}">
                      <a16:colId xmlns:a16="http://schemas.microsoft.com/office/drawing/2014/main" val="3214388728"/>
                    </a:ext>
                  </a:extLst>
                </a:gridCol>
              </a:tblGrid>
              <a:tr h="370840">
                <a:tc>
                  <a:txBody>
                    <a:bodyPr/>
                    <a:lstStyle/>
                    <a:p>
                      <a:pPr algn="ctr"/>
                      <a:endParaRPr lang="fr-FR" sz="2400" dirty="0"/>
                    </a:p>
                  </a:txBody>
                  <a:tcPr/>
                </a:tc>
                <a:tc>
                  <a:txBody>
                    <a:bodyPr/>
                    <a:lstStyle/>
                    <a:p>
                      <a:pPr algn="ctr"/>
                      <a:r>
                        <a:rPr lang="fr-FR" sz="2400" dirty="0"/>
                        <a:t>Donnée 1</a:t>
                      </a:r>
                    </a:p>
                  </a:txBody>
                  <a:tcPr/>
                </a:tc>
                <a:tc>
                  <a:txBody>
                    <a:bodyPr/>
                    <a:lstStyle/>
                    <a:p>
                      <a:pPr algn="ctr"/>
                      <a:r>
                        <a:rPr lang="fr-FR" sz="2400" dirty="0"/>
                        <a:t>Donnée 2</a:t>
                      </a:r>
                    </a:p>
                  </a:txBody>
                  <a:tcPr/>
                </a:tc>
                <a:tc>
                  <a:txBody>
                    <a:bodyPr/>
                    <a:lstStyle/>
                    <a:p>
                      <a:pPr algn="ctr"/>
                      <a:r>
                        <a:rPr lang="fr-FR" sz="2400" dirty="0"/>
                        <a:t>Donnée 3</a:t>
                      </a:r>
                    </a:p>
                  </a:txBody>
                  <a:tcPr/>
                </a:tc>
                <a:tc>
                  <a:txBody>
                    <a:bodyPr/>
                    <a:lstStyle/>
                    <a:p>
                      <a:pPr algn="ctr"/>
                      <a:r>
                        <a:rPr lang="fr-FR" sz="2400" dirty="0"/>
                        <a:t>biais</a:t>
                      </a:r>
                    </a:p>
                  </a:txBody>
                  <a:tcPr>
                    <a:solidFill>
                      <a:schemeClr val="bg1"/>
                    </a:solidFill>
                  </a:tcPr>
                </a:tc>
                <a:extLst>
                  <a:ext uri="{0D108BD9-81ED-4DB2-BD59-A6C34878D82A}">
                    <a16:rowId xmlns:a16="http://schemas.microsoft.com/office/drawing/2014/main" val="1966097109"/>
                  </a:ext>
                </a:extLst>
              </a:tr>
              <a:tr h="370840">
                <a:tc>
                  <a:txBody>
                    <a:bodyPr/>
                    <a:lstStyle/>
                    <a:p>
                      <a:pPr algn="ctr"/>
                      <a:r>
                        <a:rPr lang="fr-FR" sz="2400" dirty="0"/>
                        <a:t>x : valeur</a:t>
                      </a:r>
                    </a:p>
                  </a:txBody>
                  <a:tcPr/>
                </a:tc>
                <a:tc>
                  <a:txBody>
                    <a:bodyPr/>
                    <a:lstStyle/>
                    <a:p>
                      <a:pPr algn="ctr"/>
                      <a:r>
                        <a:rPr lang="fr-FR" sz="2400" dirty="0"/>
                        <a:t>2</a:t>
                      </a:r>
                    </a:p>
                  </a:txBody>
                  <a:tcPr/>
                </a:tc>
                <a:tc>
                  <a:txBody>
                    <a:bodyPr/>
                    <a:lstStyle/>
                    <a:p>
                      <a:pPr algn="ctr"/>
                      <a:r>
                        <a:rPr lang="fr-FR" sz="2400" dirty="0"/>
                        <a:t>3</a:t>
                      </a:r>
                    </a:p>
                  </a:txBody>
                  <a:tcPr/>
                </a:tc>
                <a:tc>
                  <a:txBody>
                    <a:bodyPr/>
                    <a:lstStyle/>
                    <a:p>
                      <a:pPr algn="ctr"/>
                      <a:r>
                        <a:rPr lang="fr-FR" sz="2400" dirty="0"/>
                        <a:t>4</a:t>
                      </a:r>
                    </a:p>
                  </a:txBody>
                  <a:tcPr/>
                </a:tc>
                <a:tc>
                  <a:txBody>
                    <a:bodyPr/>
                    <a:lstStyle/>
                    <a:p>
                      <a:pPr algn="ctr"/>
                      <a:r>
                        <a:rPr lang="fr-FR" sz="2400" dirty="0">
                          <a:solidFill>
                            <a:schemeClr val="tx1"/>
                          </a:solidFill>
                        </a:rPr>
                        <a:t>1</a:t>
                      </a:r>
                    </a:p>
                  </a:txBody>
                  <a:tcPr>
                    <a:solidFill>
                      <a:schemeClr val="bg1"/>
                    </a:solidFill>
                  </a:tcPr>
                </a:tc>
                <a:extLst>
                  <a:ext uri="{0D108BD9-81ED-4DB2-BD59-A6C34878D82A}">
                    <a16:rowId xmlns:a16="http://schemas.microsoft.com/office/drawing/2014/main" val="1268798676"/>
                  </a:ext>
                </a:extLst>
              </a:tr>
              <a:tr h="370840">
                <a:tc>
                  <a:txBody>
                    <a:bodyPr/>
                    <a:lstStyle/>
                    <a:p>
                      <a:pPr algn="ctr"/>
                      <a:r>
                        <a:rPr lang="fr-FR" sz="2400" dirty="0"/>
                        <a:t>w : poids</a:t>
                      </a:r>
                    </a:p>
                  </a:txBody>
                  <a:tcPr/>
                </a:tc>
                <a:tc>
                  <a:txBody>
                    <a:bodyPr/>
                    <a:lstStyle/>
                    <a:p>
                      <a:pPr algn="ctr"/>
                      <a:r>
                        <a:rPr lang="fr-FR" sz="2400" dirty="0"/>
                        <a:t>0.5</a:t>
                      </a:r>
                    </a:p>
                  </a:txBody>
                  <a:tcPr/>
                </a:tc>
                <a:tc>
                  <a:txBody>
                    <a:bodyPr/>
                    <a:lstStyle/>
                    <a:p>
                      <a:pPr algn="ctr"/>
                      <a:r>
                        <a:rPr lang="fr-FR" sz="2400" dirty="0"/>
                        <a:t>0.7</a:t>
                      </a:r>
                    </a:p>
                  </a:txBody>
                  <a:tcPr/>
                </a:tc>
                <a:tc>
                  <a:txBody>
                    <a:bodyPr/>
                    <a:lstStyle/>
                    <a:p>
                      <a:pPr algn="ctr"/>
                      <a:r>
                        <a:rPr lang="fr-FR" sz="2400" dirty="0"/>
                        <a:t>0.2</a:t>
                      </a:r>
                    </a:p>
                  </a:txBody>
                  <a:tcPr/>
                </a:tc>
                <a:tc>
                  <a:txBody>
                    <a:bodyPr/>
                    <a:lstStyle/>
                    <a:p>
                      <a:pPr algn="ctr"/>
                      <a:r>
                        <a:rPr lang="fr-FR" sz="2400" dirty="0"/>
                        <a:t>0.9</a:t>
                      </a:r>
                    </a:p>
                  </a:txBody>
                  <a:tcPr>
                    <a:solidFill>
                      <a:schemeClr val="tx1">
                        <a:lumMod val="85000"/>
                      </a:schemeClr>
                    </a:solidFill>
                  </a:tcPr>
                </a:tc>
                <a:extLst>
                  <a:ext uri="{0D108BD9-81ED-4DB2-BD59-A6C34878D82A}">
                    <a16:rowId xmlns:a16="http://schemas.microsoft.com/office/drawing/2014/main" val="1456130291"/>
                  </a:ext>
                </a:extLst>
              </a:tr>
            </a:tbl>
          </a:graphicData>
        </a:graphic>
      </p:graphicFrame>
      <p:sp>
        <p:nvSpPr>
          <p:cNvPr id="10" name="Titre 1">
            <a:extLst>
              <a:ext uri="{FF2B5EF4-FFF2-40B4-BE49-F238E27FC236}">
                <a16:creationId xmlns:a16="http://schemas.microsoft.com/office/drawing/2014/main" id="{C78260EE-FCFE-F473-CA41-7F89A70028D8}"/>
              </a:ext>
            </a:extLst>
          </p:cNvPr>
          <p:cNvSpPr txBox="1">
            <a:spLocks/>
          </p:cNvSpPr>
          <p:nvPr/>
        </p:nvSpPr>
        <p:spPr>
          <a:xfrm>
            <a:off x="544286" y="202712"/>
            <a:ext cx="11081657"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fr-FR">
                <a:solidFill>
                  <a:schemeClr val="bg1">
                    <a:lumMod val="65000"/>
                    <a:lumOff val="35000"/>
                  </a:schemeClr>
                </a:solidFill>
              </a:rPr>
              <a:t>PROBLEME DE CLASSIFICATION BINAIRE</a:t>
            </a:r>
            <a:endParaRPr lang="fr-FR" dirty="0">
              <a:solidFill>
                <a:schemeClr val="bg1">
                  <a:lumMod val="65000"/>
                  <a:lumOff val="35000"/>
                </a:schemeClr>
              </a:solidFill>
            </a:endParaRPr>
          </a:p>
        </p:txBody>
      </p:sp>
      <p:sp>
        <p:nvSpPr>
          <p:cNvPr id="12" name="ZoneTexte 11">
            <a:extLst>
              <a:ext uri="{FF2B5EF4-FFF2-40B4-BE49-F238E27FC236}">
                <a16:creationId xmlns:a16="http://schemas.microsoft.com/office/drawing/2014/main" id="{AB5682AE-C00F-8D74-B7B7-BA03D29EDB92}"/>
              </a:ext>
            </a:extLst>
          </p:cNvPr>
          <p:cNvSpPr txBox="1"/>
          <p:nvPr/>
        </p:nvSpPr>
        <p:spPr>
          <a:xfrm>
            <a:off x="8784774" y="5174514"/>
            <a:ext cx="1795195" cy="1015663"/>
          </a:xfrm>
          <a:prstGeom prst="rect">
            <a:avLst/>
          </a:prstGeom>
          <a:noFill/>
        </p:spPr>
        <p:txBody>
          <a:bodyPr wrap="square" rtlCol="0">
            <a:spAutoFit/>
          </a:bodyPr>
          <a:lstStyle/>
          <a:p>
            <a:r>
              <a:rPr lang="fr-FR" sz="2000" dirty="0">
                <a:solidFill>
                  <a:schemeClr val="bg1"/>
                </a:solidFill>
              </a:rPr>
              <a:t>FONCTION D’ACTIVATION SIGMOIDE</a:t>
            </a:r>
          </a:p>
        </p:txBody>
      </p:sp>
      <p:sp>
        <p:nvSpPr>
          <p:cNvPr id="2" name="ZoneTexte 1">
            <a:extLst>
              <a:ext uri="{FF2B5EF4-FFF2-40B4-BE49-F238E27FC236}">
                <a16:creationId xmlns:a16="http://schemas.microsoft.com/office/drawing/2014/main" id="{962D37C7-1170-E74C-8C2A-A1FD73FA8F91}"/>
              </a:ext>
            </a:extLst>
          </p:cNvPr>
          <p:cNvSpPr txBox="1"/>
          <p:nvPr/>
        </p:nvSpPr>
        <p:spPr>
          <a:xfrm>
            <a:off x="8284971" y="6128848"/>
            <a:ext cx="2377589" cy="400110"/>
          </a:xfrm>
          <a:prstGeom prst="rect">
            <a:avLst/>
          </a:prstGeom>
          <a:noFill/>
        </p:spPr>
        <p:txBody>
          <a:bodyPr wrap="square" rtlCol="0">
            <a:spAutoFit/>
          </a:bodyPr>
          <a:lstStyle/>
          <a:p>
            <a:r>
              <a:rPr lang="fr-FR" sz="2000" dirty="0">
                <a:solidFill>
                  <a:schemeClr val="bg1"/>
                </a:solidFill>
              </a:rPr>
              <a:t>y = 1 / (1 + </a:t>
            </a:r>
            <a:r>
              <a:rPr lang="fr-FR" sz="2000" dirty="0" err="1">
                <a:solidFill>
                  <a:schemeClr val="bg1"/>
                </a:solidFill>
              </a:rPr>
              <a:t>exp</a:t>
            </a:r>
            <a:r>
              <a:rPr lang="fr-FR" sz="2000" dirty="0">
                <a:solidFill>
                  <a:schemeClr val="bg1"/>
                </a:solidFill>
              </a:rPr>
              <a:t>(-x))</a:t>
            </a:r>
          </a:p>
        </p:txBody>
      </p:sp>
    </p:spTree>
    <p:extLst>
      <p:ext uri="{BB962C8B-B14F-4D97-AF65-F5344CB8AC3E}">
        <p14:creationId xmlns:p14="http://schemas.microsoft.com/office/powerpoint/2010/main" val="373812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1819899-CF2A-D8CF-5009-707928D58D37}"/>
              </a:ext>
            </a:extLst>
          </p:cNvPr>
          <p:cNvSpPr>
            <a:spLocks noGrp="1"/>
          </p:cNvSpPr>
          <p:nvPr>
            <p:ph idx="1"/>
          </p:nvPr>
        </p:nvSpPr>
        <p:spPr>
          <a:xfrm>
            <a:off x="1380898" y="1159333"/>
            <a:ext cx="10103530" cy="4974770"/>
          </a:xfrm>
        </p:spPr>
        <p:txBody>
          <a:bodyPr>
            <a:normAutofit/>
          </a:bodyPr>
          <a:lstStyle/>
          <a:p>
            <a:pPr marL="0" indent="0">
              <a:buNone/>
            </a:pPr>
            <a:r>
              <a:rPr lang="fr-FR" sz="2800" dirty="0">
                <a:solidFill>
                  <a:schemeClr val="bg1">
                    <a:lumMod val="65000"/>
                    <a:lumOff val="35000"/>
                  </a:schemeClr>
                </a:solidFill>
              </a:rPr>
              <a:t>Exemple : </a:t>
            </a:r>
          </a:p>
        </p:txBody>
      </p:sp>
      <p:sp>
        <p:nvSpPr>
          <p:cNvPr id="36" name="ZoneTexte 35">
            <a:extLst>
              <a:ext uri="{FF2B5EF4-FFF2-40B4-BE49-F238E27FC236}">
                <a16:creationId xmlns:a16="http://schemas.microsoft.com/office/drawing/2014/main" id="{146D699F-30D5-D5C1-B35A-4302FF23F40A}"/>
              </a:ext>
            </a:extLst>
          </p:cNvPr>
          <p:cNvSpPr txBox="1"/>
          <p:nvPr/>
        </p:nvSpPr>
        <p:spPr>
          <a:xfrm>
            <a:off x="1380897" y="3261361"/>
            <a:ext cx="9692263" cy="31085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Valeur attendue :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Résultat de l’équation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Valeur observée (y = sigmoïde(x))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Erreur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Gradient de la donnée 1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Taux d’apprentissage = 0.8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lumMod val="65000"/>
                    <a:lumOff val="35000"/>
                  </a:prstClr>
                </a:solidFill>
                <a:effectLst/>
                <a:uLnTx/>
                <a:uFillTx/>
                <a:latin typeface="Tw Cen MT" panose="020B0602020104020603"/>
                <a:ea typeface="+mn-ea"/>
                <a:cs typeface="+mn-cs"/>
              </a:rPr>
              <a:t>Nouveau poids de la donnée 1 =</a:t>
            </a:r>
          </a:p>
        </p:txBody>
      </p:sp>
      <p:graphicFrame>
        <p:nvGraphicFramePr>
          <p:cNvPr id="4" name="Tableau 7">
            <a:extLst>
              <a:ext uri="{FF2B5EF4-FFF2-40B4-BE49-F238E27FC236}">
                <a16:creationId xmlns:a16="http://schemas.microsoft.com/office/drawing/2014/main" id="{F6740235-2387-820C-5326-F3565FD91BEB}"/>
              </a:ext>
            </a:extLst>
          </p:cNvPr>
          <p:cNvGraphicFramePr>
            <a:graphicFrameLocks noGrp="1"/>
          </p:cNvGraphicFramePr>
          <p:nvPr/>
        </p:nvGraphicFramePr>
        <p:xfrm>
          <a:off x="3672741" y="1536789"/>
          <a:ext cx="8128000" cy="1371600"/>
        </p:xfrm>
        <a:graphic>
          <a:graphicData uri="http://schemas.openxmlformats.org/drawingml/2006/table">
            <a:tbl>
              <a:tblPr firstRow="1" bandRow="1">
                <a:tableStyleId>{7DF18680-E054-41AD-8BC1-D1AEF772440D}</a:tableStyleId>
              </a:tblPr>
              <a:tblGrid>
                <a:gridCol w="1625600">
                  <a:extLst>
                    <a:ext uri="{9D8B030D-6E8A-4147-A177-3AD203B41FA5}">
                      <a16:colId xmlns:a16="http://schemas.microsoft.com/office/drawing/2014/main" val="2007553954"/>
                    </a:ext>
                  </a:extLst>
                </a:gridCol>
                <a:gridCol w="1625600">
                  <a:extLst>
                    <a:ext uri="{9D8B030D-6E8A-4147-A177-3AD203B41FA5}">
                      <a16:colId xmlns:a16="http://schemas.microsoft.com/office/drawing/2014/main" val="4094755494"/>
                    </a:ext>
                  </a:extLst>
                </a:gridCol>
                <a:gridCol w="1625600">
                  <a:extLst>
                    <a:ext uri="{9D8B030D-6E8A-4147-A177-3AD203B41FA5}">
                      <a16:colId xmlns:a16="http://schemas.microsoft.com/office/drawing/2014/main" val="451458795"/>
                    </a:ext>
                  </a:extLst>
                </a:gridCol>
                <a:gridCol w="1625600">
                  <a:extLst>
                    <a:ext uri="{9D8B030D-6E8A-4147-A177-3AD203B41FA5}">
                      <a16:colId xmlns:a16="http://schemas.microsoft.com/office/drawing/2014/main" val="4147977294"/>
                    </a:ext>
                  </a:extLst>
                </a:gridCol>
                <a:gridCol w="1625600">
                  <a:extLst>
                    <a:ext uri="{9D8B030D-6E8A-4147-A177-3AD203B41FA5}">
                      <a16:colId xmlns:a16="http://schemas.microsoft.com/office/drawing/2014/main" val="3214388728"/>
                    </a:ext>
                  </a:extLst>
                </a:gridCol>
              </a:tblGrid>
              <a:tr h="370840">
                <a:tc>
                  <a:txBody>
                    <a:bodyPr/>
                    <a:lstStyle/>
                    <a:p>
                      <a:pPr algn="ctr"/>
                      <a:endParaRPr lang="fr-FR" sz="2400" dirty="0"/>
                    </a:p>
                  </a:txBody>
                  <a:tcPr/>
                </a:tc>
                <a:tc>
                  <a:txBody>
                    <a:bodyPr/>
                    <a:lstStyle/>
                    <a:p>
                      <a:pPr algn="ctr"/>
                      <a:r>
                        <a:rPr lang="fr-FR" sz="2400" dirty="0"/>
                        <a:t>Donnée 1</a:t>
                      </a:r>
                    </a:p>
                  </a:txBody>
                  <a:tcPr/>
                </a:tc>
                <a:tc>
                  <a:txBody>
                    <a:bodyPr/>
                    <a:lstStyle/>
                    <a:p>
                      <a:pPr algn="ctr"/>
                      <a:r>
                        <a:rPr lang="fr-FR" sz="2400" dirty="0"/>
                        <a:t>Donnée 2</a:t>
                      </a:r>
                    </a:p>
                  </a:txBody>
                  <a:tcPr/>
                </a:tc>
                <a:tc>
                  <a:txBody>
                    <a:bodyPr/>
                    <a:lstStyle/>
                    <a:p>
                      <a:pPr algn="ctr"/>
                      <a:r>
                        <a:rPr lang="fr-FR" sz="2400" dirty="0"/>
                        <a:t>Donnée 3</a:t>
                      </a:r>
                    </a:p>
                  </a:txBody>
                  <a:tcPr/>
                </a:tc>
                <a:tc>
                  <a:txBody>
                    <a:bodyPr/>
                    <a:lstStyle/>
                    <a:p>
                      <a:pPr algn="ctr"/>
                      <a:r>
                        <a:rPr lang="fr-FR" sz="2400" dirty="0"/>
                        <a:t>biais</a:t>
                      </a:r>
                    </a:p>
                  </a:txBody>
                  <a:tcPr>
                    <a:solidFill>
                      <a:schemeClr val="bg1"/>
                    </a:solidFill>
                  </a:tcPr>
                </a:tc>
                <a:extLst>
                  <a:ext uri="{0D108BD9-81ED-4DB2-BD59-A6C34878D82A}">
                    <a16:rowId xmlns:a16="http://schemas.microsoft.com/office/drawing/2014/main" val="1966097109"/>
                  </a:ext>
                </a:extLst>
              </a:tr>
              <a:tr h="370840">
                <a:tc>
                  <a:txBody>
                    <a:bodyPr/>
                    <a:lstStyle/>
                    <a:p>
                      <a:pPr algn="ctr"/>
                      <a:r>
                        <a:rPr lang="fr-FR" sz="2400" dirty="0"/>
                        <a:t>x : valeur</a:t>
                      </a:r>
                    </a:p>
                  </a:txBody>
                  <a:tcPr/>
                </a:tc>
                <a:tc>
                  <a:txBody>
                    <a:bodyPr/>
                    <a:lstStyle/>
                    <a:p>
                      <a:pPr algn="ctr"/>
                      <a:r>
                        <a:rPr lang="fr-FR" sz="2400" dirty="0"/>
                        <a:t>2</a:t>
                      </a:r>
                    </a:p>
                  </a:txBody>
                  <a:tcPr/>
                </a:tc>
                <a:tc>
                  <a:txBody>
                    <a:bodyPr/>
                    <a:lstStyle/>
                    <a:p>
                      <a:pPr algn="ctr"/>
                      <a:r>
                        <a:rPr lang="fr-FR" sz="2400" dirty="0"/>
                        <a:t>3</a:t>
                      </a:r>
                    </a:p>
                  </a:txBody>
                  <a:tcPr/>
                </a:tc>
                <a:tc>
                  <a:txBody>
                    <a:bodyPr/>
                    <a:lstStyle/>
                    <a:p>
                      <a:pPr algn="ctr"/>
                      <a:r>
                        <a:rPr lang="fr-FR" sz="2400" dirty="0"/>
                        <a:t>4</a:t>
                      </a:r>
                    </a:p>
                  </a:txBody>
                  <a:tcPr/>
                </a:tc>
                <a:tc>
                  <a:txBody>
                    <a:bodyPr/>
                    <a:lstStyle/>
                    <a:p>
                      <a:pPr algn="ctr"/>
                      <a:r>
                        <a:rPr lang="fr-FR" sz="2400" dirty="0">
                          <a:solidFill>
                            <a:schemeClr val="tx1"/>
                          </a:solidFill>
                        </a:rPr>
                        <a:t>1</a:t>
                      </a:r>
                    </a:p>
                  </a:txBody>
                  <a:tcPr>
                    <a:solidFill>
                      <a:schemeClr val="bg1"/>
                    </a:solidFill>
                  </a:tcPr>
                </a:tc>
                <a:extLst>
                  <a:ext uri="{0D108BD9-81ED-4DB2-BD59-A6C34878D82A}">
                    <a16:rowId xmlns:a16="http://schemas.microsoft.com/office/drawing/2014/main" val="1268798676"/>
                  </a:ext>
                </a:extLst>
              </a:tr>
              <a:tr h="370840">
                <a:tc>
                  <a:txBody>
                    <a:bodyPr/>
                    <a:lstStyle/>
                    <a:p>
                      <a:pPr algn="ctr"/>
                      <a:r>
                        <a:rPr lang="fr-FR" sz="2400" dirty="0"/>
                        <a:t>w : poids</a:t>
                      </a:r>
                    </a:p>
                  </a:txBody>
                  <a:tcPr/>
                </a:tc>
                <a:tc>
                  <a:txBody>
                    <a:bodyPr/>
                    <a:lstStyle/>
                    <a:p>
                      <a:pPr algn="ctr"/>
                      <a:r>
                        <a:rPr lang="fr-FR" sz="2400" dirty="0"/>
                        <a:t>0.5</a:t>
                      </a:r>
                    </a:p>
                  </a:txBody>
                  <a:tcPr/>
                </a:tc>
                <a:tc>
                  <a:txBody>
                    <a:bodyPr/>
                    <a:lstStyle/>
                    <a:p>
                      <a:pPr algn="ctr"/>
                      <a:r>
                        <a:rPr lang="fr-FR" sz="2400" dirty="0"/>
                        <a:t>0.3</a:t>
                      </a:r>
                    </a:p>
                  </a:txBody>
                  <a:tcPr/>
                </a:tc>
                <a:tc>
                  <a:txBody>
                    <a:bodyPr/>
                    <a:lstStyle/>
                    <a:p>
                      <a:pPr algn="ctr"/>
                      <a:r>
                        <a:rPr lang="fr-FR" sz="2400" dirty="0"/>
                        <a:t>0.2</a:t>
                      </a:r>
                    </a:p>
                  </a:txBody>
                  <a:tcPr/>
                </a:tc>
                <a:tc>
                  <a:txBody>
                    <a:bodyPr/>
                    <a:lstStyle/>
                    <a:p>
                      <a:pPr algn="ctr"/>
                      <a:r>
                        <a:rPr lang="fr-FR" sz="2400" dirty="0"/>
                        <a:t>0.9</a:t>
                      </a:r>
                    </a:p>
                  </a:txBody>
                  <a:tcPr>
                    <a:solidFill>
                      <a:schemeClr val="tx1">
                        <a:lumMod val="85000"/>
                      </a:schemeClr>
                    </a:solidFill>
                  </a:tcPr>
                </a:tc>
                <a:extLst>
                  <a:ext uri="{0D108BD9-81ED-4DB2-BD59-A6C34878D82A}">
                    <a16:rowId xmlns:a16="http://schemas.microsoft.com/office/drawing/2014/main" val="1456130291"/>
                  </a:ext>
                </a:extLst>
              </a:tr>
            </a:tbl>
          </a:graphicData>
        </a:graphic>
      </p:graphicFrame>
      <p:sp>
        <p:nvSpPr>
          <p:cNvPr id="10" name="Titre 1">
            <a:extLst>
              <a:ext uri="{FF2B5EF4-FFF2-40B4-BE49-F238E27FC236}">
                <a16:creationId xmlns:a16="http://schemas.microsoft.com/office/drawing/2014/main" id="{C78260EE-FCFE-F473-CA41-7F89A70028D8}"/>
              </a:ext>
            </a:extLst>
          </p:cNvPr>
          <p:cNvSpPr txBox="1">
            <a:spLocks/>
          </p:cNvSpPr>
          <p:nvPr/>
        </p:nvSpPr>
        <p:spPr>
          <a:xfrm>
            <a:off x="544286" y="202712"/>
            <a:ext cx="11081657"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3600" b="0" i="0" u="none" strike="noStrike" kern="1200" cap="all" spc="0" normalizeH="0" baseline="0" noProof="0">
                <a:ln>
                  <a:noFill/>
                </a:ln>
                <a:solidFill>
                  <a:prstClr val="black">
                    <a:lumMod val="65000"/>
                    <a:lumOff val="35000"/>
                  </a:prstClr>
                </a:solidFill>
                <a:effectLst/>
                <a:uLnTx/>
                <a:uFillTx/>
                <a:latin typeface="Tw Cen MT" panose="020B0602020104020603"/>
                <a:ea typeface="+mj-ea"/>
                <a:cs typeface="+mj-cs"/>
              </a:rPr>
              <a:t>PROBLEME DE CLASSIFICATION BINAIRE</a:t>
            </a:r>
            <a:endParaRPr kumimoji="0" lang="fr-FR" sz="3600" b="0" i="0" u="none" strike="noStrike" kern="1200" cap="all" spc="0" normalizeH="0" baseline="0" noProof="0" dirty="0">
              <a:ln>
                <a:noFill/>
              </a:ln>
              <a:solidFill>
                <a:prstClr val="black">
                  <a:lumMod val="65000"/>
                  <a:lumOff val="35000"/>
                </a:prstClr>
              </a:solidFill>
              <a:effectLst/>
              <a:uLnTx/>
              <a:uFillTx/>
              <a:latin typeface="Tw Cen MT" panose="020B0602020104020603"/>
              <a:ea typeface="+mj-ea"/>
              <a:cs typeface="+mj-cs"/>
            </a:endParaRPr>
          </a:p>
        </p:txBody>
      </p:sp>
    </p:spTree>
    <p:extLst>
      <p:ext uri="{BB962C8B-B14F-4D97-AF65-F5344CB8AC3E}">
        <p14:creationId xmlns:p14="http://schemas.microsoft.com/office/powerpoint/2010/main" val="195530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1478570"/>
          </a:xfrm>
        </p:spPr>
        <p:txBody>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2356"/>
            <a:ext cx="7915980" cy="4885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id="{858A05AC-1D7F-FA46-CF52-A6F2BC6CA35E}"/>
              </a:ext>
            </a:extLst>
          </p:cNvPr>
          <p:cNvSpPr/>
          <p:nvPr/>
        </p:nvSpPr>
        <p:spPr>
          <a:xfrm>
            <a:off x="8469086" y="1600200"/>
            <a:ext cx="3026228" cy="30044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dirty="0"/>
              <a:t>A l’occasion de vacances à la montagne, vous décidez d’être hébergé dans un petit chalet…</a:t>
            </a:r>
          </a:p>
        </p:txBody>
      </p:sp>
    </p:spTree>
    <p:extLst>
      <p:ext uri="{BB962C8B-B14F-4D97-AF65-F5344CB8AC3E}">
        <p14:creationId xmlns:p14="http://schemas.microsoft.com/office/powerpoint/2010/main" val="1891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1478570"/>
          </a:xfrm>
        </p:spPr>
        <p:txBody>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2356"/>
            <a:ext cx="7915980" cy="4885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id="{858A05AC-1D7F-FA46-CF52-A6F2BC6CA35E}"/>
              </a:ext>
            </a:extLst>
          </p:cNvPr>
          <p:cNvSpPr/>
          <p:nvPr/>
        </p:nvSpPr>
        <p:spPr>
          <a:xfrm>
            <a:off x="8469086" y="1600200"/>
            <a:ext cx="3026228" cy="33092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Tw Cen MT" panose="020B0602020104020603"/>
              </a:rPr>
              <a:t>On est en hiver, le chalet est fermé depuis longtemps et la température à votre arrivée sera surement trop basse …</a:t>
            </a:r>
            <a:endPar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3074" name="Picture 2" descr="Flocon De Neige, Neige, Hiver, Bleu">
            <a:extLst>
              <a:ext uri="{FF2B5EF4-FFF2-40B4-BE49-F238E27FC236}">
                <a16:creationId xmlns:a16="http://schemas.microsoft.com/office/drawing/2014/main" id="{71B2FB49-C6A5-CAC1-5FB1-13AEBA461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9159" y="5257800"/>
            <a:ext cx="1606081" cy="124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2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81974"/>
            <a:ext cx="3363686" cy="2076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id="{858A05AC-1D7F-FA46-CF52-A6F2BC6CA35E}"/>
              </a:ext>
            </a:extLst>
          </p:cNvPr>
          <p:cNvSpPr/>
          <p:nvPr/>
        </p:nvSpPr>
        <p:spPr>
          <a:xfrm>
            <a:off x="6215743" y="4299856"/>
            <a:ext cx="5018314" cy="1839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marR="0" lvl="0" indent="-4572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Dans quel sens allez-vous bouger le thermostat ? </a:t>
            </a:r>
          </a:p>
          <a:p>
            <a:pPr marL="457200" marR="0" lvl="0" indent="-4572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800" dirty="0">
                <a:solidFill>
                  <a:prstClr val="black"/>
                </a:solidFill>
                <a:latin typeface="Tw Cen MT" panose="020B0602020104020603"/>
              </a:rPr>
              <a:t>Allez-vous le bouger beaucoup ou un peu ? </a:t>
            </a:r>
            <a:endPar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3074" name="Picture 2" descr="Flocon De Neige, Neige, Hiver, Bleu">
            <a:extLst>
              <a:ext uri="{FF2B5EF4-FFF2-40B4-BE49-F238E27FC236}">
                <a16:creationId xmlns:a16="http://schemas.microsoft.com/office/drawing/2014/main" id="{71B2FB49-C6A5-CAC1-5FB1-13AEBA461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445" y="5421332"/>
            <a:ext cx="1606081" cy="12409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rmostat, Commander">
            <a:extLst>
              <a:ext uri="{FF2B5EF4-FFF2-40B4-BE49-F238E27FC236}">
                <a16:creationId xmlns:a16="http://schemas.microsoft.com/office/drawing/2014/main" id="{1A22BD82-1456-6574-6658-82014834E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103" y="1102603"/>
            <a:ext cx="3679371" cy="367937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14EA5B3-FDC0-649A-00FB-95916000DD2F}"/>
              </a:ext>
            </a:extLst>
          </p:cNvPr>
          <p:cNvSpPr txBox="1"/>
          <p:nvPr/>
        </p:nvSpPr>
        <p:spPr>
          <a:xfrm>
            <a:off x="2121025" y="1600199"/>
            <a:ext cx="2185526" cy="461665"/>
          </a:xfrm>
          <a:prstGeom prst="rect">
            <a:avLst/>
          </a:prstGeom>
          <a:noFill/>
        </p:spPr>
        <p:txBody>
          <a:bodyPr wrap="square" rtlCol="0">
            <a:spAutoFit/>
          </a:bodyPr>
          <a:lstStyle/>
          <a:p>
            <a:pPr algn="ctr"/>
            <a:r>
              <a:rPr lang="fr-FR" sz="2400" dirty="0"/>
              <a:t>THERMOSTAT</a:t>
            </a:r>
          </a:p>
        </p:txBody>
      </p:sp>
      <p:sp>
        <p:nvSpPr>
          <p:cNvPr id="6" name="Organigramme : Terminateur 5">
            <a:extLst>
              <a:ext uri="{FF2B5EF4-FFF2-40B4-BE49-F238E27FC236}">
                <a16:creationId xmlns:a16="http://schemas.microsoft.com/office/drawing/2014/main" id="{ECDCD990-49A8-2F2C-BAB1-0BF12B1A99EC}"/>
              </a:ext>
            </a:extLst>
          </p:cNvPr>
          <p:cNvSpPr/>
          <p:nvPr/>
        </p:nvSpPr>
        <p:spPr>
          <a:xfrm>
            <a:off x="6340928" y="1831031"/>
            <a:ext cx="4767943" cy="515745"/>
          </a:xfrm>
          <a:prstGeom prst="flowChartTerminator">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isocèle 6">
            <a:extLst>
              <a:ext uri="{FF2B5EF4-FFF2-40B4-BE49-F238E27FC236}">
                <a16:creationId xmlns:a16="http://schemas.microsoft.com/office/drawing/2014/main" id="{8329FDD3-FD17-DD12-41F2-277D50E1FE5A}"/>
              </a:ext>
            </a:extLst>
          </p:cNvPr>
          <p:cNvSpPr/>
          <p:nvPr/>
        </p:nvSpPr>
        <p:spPr>
          <a:xfrm>
            <a:off x="7418615" y="2112978"/>
            <a:ext cx="359228" cy="515745"/>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904DB42-0D14-DB39-2E28-B8070D8F4880}"/>
              </a:ext>
            </a:extLst>
          </p:cNvPr>
          <p:cNvSpPr txBox="1"/>
          <p:nvPr/>
        </p:nvSpPr>
        <p:spPr>
          <a:xfrm>
            <a:off x="7034893" y="2766844"/>
            <a:ext cx="1126671" cy="830997"/>
          </a:xfrm>
          <a:prstGeom prst="rect">
            <a:avLst/>
          </a:prstGeom>
          <a:noFill/>
        </p:spPr>
        <p:txBody>
          <a:bodyPr wrap="square" rtlCol="0">
            <a:spAutoFit/>
          </a:bodyPr>
          <a:lstStyle/>
          <a:p>
            <a:pPr algn="ctr"/>
            <a:r>
              <a:rPr lang="fr-FR" sz="2400" dirty="0">
                <a:solidFill>
                  <a:schemeClr val="bg1"/>
                </a:solidFill>
              </a:rPr>
              <a:t>Position actuelle</a:t>
            </a:r>
          </a:p>
        </p:txBody>
      </p:sp>
      <p:sp>
        <p:nvSpPr>
          <p:cNvPr id="9" name="Signe Plus 8">
            <a:extLst>
              <a:ext uri="{FF2B5EF4-FFF2-40B4-BE49-F238E27FC236}">
                <a16:creationId xmlns:a16="http://schemas.microsoft.com/office/drawing/2014/main" id="{9F6084A2-2EEA-17A0-5796-12391B7166CF}"/>
              </a:ext>
            </a:extLst>
          </p:cNvPr>
          <p:cNvSpPr/>
          <p:nvPr/>
        </p:nvSpPr>
        <p:spPr>
          <a:xfrm>
            <a:off x="11288486" y="1803991"/>
            <a:ext cx="560614" cy="515745"/>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10" name="Signe Moins 9">
            <a:extLst>
              <a:ext uri="{FF2B5EF4-FFF2-40B4-BE49-F238E27FC236}">
                <a16:creationId xmlns:a16="http://schemas.microsoft.com/office/drawing/2014/main" id="{741644D6-014F-DDB5-E78C-717568F6CB7A}"/>
              </a:ext>
            </a:extLst>
          </p:cNvPr>
          <p:cNvSpPr/>
          <p:nvPr/>
        </p:nvSpPr>
        <p:spPr>
          <a:xfrm>
            <a:off x="5540204" y="1862746"/>
            <a:ext cx="621738" cy="398233"/>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2318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81974"/>
            <a:ext cx="3363686" cy="2076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id="{858A05AC-1D7F-FA46-CF52-A6F2BC6CA35E}"/>
              </a:ext>
            </a:extLst>
          </p:cNvPr>
          <p:cNvSpPr/>
          <p:nvPr/>
        </p:nvSpPr>
        <p:spPr>
          <a:xfrm>
            <a:off x="6215743" y="4299856"/>
            <a:ext cx="5018314" cy="1839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R="0" lvl="0" algn="l" defTabSz="457200" rtl="0" eaLnBrk="1" fontAlgn="auto" latinLnBrk="0" hangingPunct="1">
              <a:lnSpc>
                <a:spcPct val="100000"/>
              </a:lnSpc>
              <a:spcBef>
                <a:spcPts val="0"/>
              </a:spcBef>
              <a:spcAft>
                <a:spcPts val="0"/>
              </a:spcAft>
              <a:buClrTx/>
              <a:buSzTx/>
              <a:tabLst/>
              <a:defRPr/>
            </a:pPr>
            <a:r>
              <a:rPr lang="fr-FR" sz="2800" dirty="0">
                <a:solidFill>
                  <a:prstClr val="black"/>
                </a:solidFill>
                <a:latin typeface="Tw Cen MT" panose="020B0602020104020603"/>
              </a:rPr>
              <a:t>Il est très probable que vous bougiez beaucoup le thermostat vers la droite</a:t>
            </a:r>
            <a:endPar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3074" name="Picture 2" descr="Flocon De Neige, Neige, Hiver, Bleu">
            <a:extLst>
              <a:ext uri="{FF2B5EF4-FFF2-40B4-BE49-F238E27FC236}">
                <a16:creationId xmlns:a16="http://schemas.microsoft.com/office/drawing/2014/main" id="{71B2FB49-C6A5-CAC1-5FB1-13AEBA461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445" y="5421332"/>
            <a:ext cx="1606081" cy="12409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rmostat, Commander">
            <a:extLst>
              <a:ext uri="{FF2B5EF4-FFF2-40B4-BE49-F238E27FC236}">
                <a16:creationId xmlns:a16="http://schemas.microsoft.com/office/drawing/2014/main" id="{1A22BD82-1456-6574-6658-82014834E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103" y="1102603"/>
            <a:ext cx="3679371" cy="367937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14EA5B3-FDC0-649A-00FB-95916000DD2F}"/>
              </a:ext>
            </a:extLst>
          </p:cNvPr>
          <p:cNvSpPr txBox="1"/>
          <p:nvPr/>
        </p:nvSpPr>
        <p:spPr>
          <a:xfrm>
            <a:off x="2121025" y="1600199"/>
            <a:ext cx="2185526"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white"/>
                </a:solidFill>
                <a:effectLst/>
                <a:uLnTx/>
                <a:uFillTx/>
                <a:latin typeface="Tw Cen MT" panose="020B0602020104020603"/>
                <a:ea typeface="+mn-ea"/>
                <a:cs typeface="+mn-cs"/>
              </a:rPr>
              <a:t>THERMOSTAT</a:t>
            </a:r>
          </a:p>
        </p:txBody>
      </p:sp>
      <p:sp>
        <p:nvSpPr>
          <p:cNvPr id="6" name="Organigramme : Terminateur 5">
            <a:extLst>
              <a:ext uri="{FF2B5EF4-FFF2-40B4-BE49-F238E27FC236}">
                <a16:creationId xmlns:a16="http://schemas.microsoft.com/office/drawing/2014/main" id="{ECDCD990-49A8-2F2C-BAB1-0BF12B1A99EC}"/>
              </a:ext>
            </a:extLst>
          </p:cNvPr>
          <p:cNvSpPr/>
          <p:nvPr/>
        </p:nvSpPr>
        <p:spPr>
          <a:xfrm>
            <a:off x="6340928" y="1831031"/>
            <a:ext cx="4767943" cy="515745"/>
          </a:xfrm>
          <a:prstGeom prst="flowChartTerminator">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 name="Triangle isocèle 6">
            <a:extLst>
              <a:ext uri="{FF2B5EF4-FFF2-40B4-BE49-F238E27FC236}">
                <a16:creationId xmlns:a16="http://schemas.microsoft.com/office/drawing/2014/main" id="{8329FDD3-FD17-DD12-41F2-277D50E1FE5A}"/>
              </a:ext>
            </a:extLst>
          </p:cNvPr>
          <p:cNvSpPr/>
          <p:nvPr/>
        </p:nvSpPr>
        <p:spPr>
          <a:xfrm>
            <a:off x="7418615" y="2112978"/>
            <a:ext cx="359228" cy="515745"/>
          </a:xfrm>
          <a:prstGeom prst="triangle">
            <a:avLst/>
          </a:prstGeom>
          <a:solidFill>
            <a:srgbClr val="FF7C80"/>
          </a:solid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 name="ZoneTexte 7">
            <a:extLst>
              <a:ext uri="{FF2B5EF4-FFF2-40B4-BE49-F238E27FC236}">
                <a16:creationId xmlns:a16="http://schemas.microsoft.com/office/drawing/2014/main" id="{6904DB42-0D14-DB39-2E28-B8070D8F4880}"/>
              </a:ext>
            </a:extLst>
          </p:cNvPr>
          <p:cNvSpPr txBox="1"/>
          <p:nvPr/>
        </p:nvSpPr>
        <p:spPr>
          <a:xfrm>
            <a:off x="6553200" y="2721114"/>
            <a:ext cx="2090057"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000" dirty="0">
                <a:solidFill>
                  <a:srgbClr val="0070C0"/>
                </a:solidFill>
                <a:latin typeface="Tw Cen MT" panose="020B0602020104020603"/>
              </a:rPr>
              <a:t>Nouvelles positions peu probables</a:t>
            </a:r>
          </a:p>
        </p:txBody>
      </p:sp>
      <p:sp>
        <p:nvSpPr>
          <p:cNvPr id="9" name="Signe Plus 8">
            <a:extLst>
              <a:ext uri="{FF2B5EF4-FFF2-40B4-BE49-F238E27FC236}">
                <a16:creationId xmlns:a16="http://schemas.microsoft.com/office/drawing/2014/main" id="{9F6084A2-2EEA-17A0-5796-12391B7166CF}"/>
              </a:ext>
            </a:extLst>
          </p:cNvPr>
          <p:cNvSpPr/>
          <p:nvPr/>
        </p:nvSpPr>
        <p:spPr>
          <a:xfrm>
            <a:off x="11288486" y="1803991"/>
            <a:ext cx="560614" cy="515745"/>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Signe Moins 9">
            <a:extLst>
              <a:ext uri="{FF2B5EF4-FFF2-40B4-BE49-F238E27FC236}">
                <a16:creationId xmlns:a16="http://schemas.microsoft.com/office/drawing/2014/main" id="{741644D6-014F-DDB5-E78C-717568F6CB7A}"/>
              </a:ext>
            </a:extLst>
          </p:cNvPr>
          <p:cNvSpPr/>
          <p:nvPr/>
        </p:nvSpPr>
        <p:spPr>
          <a:xfrm>
            <a:off x="5540204" y="1862746"/>
            <a:ext cx="621738" cy="398233"/>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riangle isocèle 4">
            <a:extLst>
              <a:ext uri="{FF2B5EF4-FFF2-40B4-BE49-F238E27FC236}">
                <a16:creationId xmlns:a16="http://schemas.microsoft.com/office/drawing/2014/main" id="{A41922E1-CDDD-6232-D348-56E012D82A40}"/>
              </a:ext>
            </a:extLst>
          </p:cNvPr>
          <p:cNvSpPr/>
          <p:nvPr/>
        </p:nvSpPr>
        <p:spPr>
          <a:xfrm>
            <a:off x="6779300" y="2118182"/>
            <a:ext cx="359228" cy="515745"/>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Triangle isocèle 10">
            <a:extLst>
              <a:ext uri="{FF2B5EF4-FFF2-40B4-BE49-F238E27FC236}">
                <a16:creationId xmlns:a16="http://schemas.microsoft.com/office/drawing/2014/main" id="{F3F047B2-FA0F-F9E4-5A05-5A3EE800232A}"/>
              </a:ext>
            </a:extLst>
          </p:cNvPr>
          <p:cNvSpPr/>
          <p:nvPr/>
        </p:nvSpPr>
        <p:spPr>
          <a:xfrm>
            <a:off x="7991366" y="2112978"/>
            <a:ext cx="359228" cy="515745"/>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2" name="Triangle isocèle 11">
            <a:extLst>
              <a:ext uri="{FF2B5EF4-FFF2-40B4-BE49-F238E27FC236}">
                <a16:creationId xmlns:a16="http://schemas.microsoft.com/office/drawing/2014/main" id="{21F96E06-32EB-8D69-70E1-BFC29C11EDD7}"/>
              </a:ext>
            </a:extLst>
          </p:cNvPr>
          <p:cNvSpPr/>
          <p:nvPr/>
        </p:nvSpPr>
        <p:spPr>
          <a:xfrm>
            <a:off x="9841937" y="2134264"/>
            <a:ext cx="359228" cy="515745"/>
          </a:xfrm>
          <a:prstGeom prst="triangl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3" name="ZoneTexte 12">
            <a:extLst>
              <a:ext uri="{FF2B5EF4-FFF2-40B4-BE49-F238E27FC236}">
                <a16:creationId xmlns:a16="http://schemas.microsoft.com/office/drawing/2014/main" id="{C06E75E2-D50C-01C5-52F7-45C343F5BBC1}"/>
              </a:ext>
            </a:extLst>
          </p:cNvPr>
          <p:cNvSpPr txBox="1"/>
          <p:nvPr/>
        </p:nvSpPr>
        <p:spPr>
          <a:xfrm>
            <a:off x="9131644" y="2709800"/>
            <a:ext cx="1779814"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000" dirty="0">
                <a:solidFill>
                  <a:schemeClr val="accent6">
                    <a:lumMod val="50000"/>
                  </a:schemeClr>
                </a:solidFill>
                <a:latin typeface="Tw Cen MT" panose="020B0602020104020603"/>
              </a:rPr>
              <a:t>Nouvelle position probable</a:t>
            </a:r>
          </a:p>
        </p:txBody>
      </p:sp>
    </p:spTree>
    <p:extLst>
      <p:ext uri="{BB962C8B-B14F-4D97-AF65-F5344CB8AC3E}">
        <p14:creationId xmlns:p14="http://schemas.microsoft.com/office/powerpoint/2010/main" val="249292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1478570"/>
          </a:xfrm>
        </p:spPr>
        <p:txBody>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2356"/>
            <a:ext cx="7915980" cy="4885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id="{858A05AC-1D7F-FA46-CF52-A6F2BC6CA35E}"/>
              </a:ext>
            </a:extLst>
          </p:cNvPr>
          <p:cNvSpPr/>
          <p:nvPr/>
        </p:nvSpPr>
        <p:spPr>
          <a:xfrm>
            <a:off x="8469086" y="1600200"/>
            <a:ext cx="3026228" cy="33092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800" dirty="0">
                <a:solidFill>
                  <a:prstClr val="black"/>
                </a:solidFill>
                <a:latin typeface="Tw Cen MT" panose="020B0602020104020603"/>
              </a:rPr>
              <a:t>Le chauffage tourne depuis plusieurs heures et la température dans le chalet est maintenant trop haute… </a:t>
            </a:r>
            <a:endPar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4102" name="Picture 6" descr="Soleil, La Nature, Vecteur, Léger">
            <a:extLst>
              <a:ext uri="{FF2B5EF4-FFF2-40B4-BE49-F238E27FC236}">
                <a16:creationId xmlns:a16="http://schemas.microsoft.com/office/drawing/2014/main" id="{9E8607D4-CCCF-7BD5-10A7-CD7E47FC6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3894" y="4993584"/>
            <a:ext cx="1749162" cy="166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3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81974"/>
            <a:ext cx="3363686" cy="2076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id="{858A05AC-1D7F-FA46-CF52-A6F2BC6CA35E}"/>
              </a:ext>
            </a:extLst>
          </p:cNvPr>
          <p:cNvSpPr/>
          <p:nvPr/>
        </p:nvSpPr>
        <p:spPr>
          <a:xfrm>
            <a:off x="6215743" y="4299856"/>
            <a:ext cx="5018314" cy="1839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Dans quel sens allez-vous bouger le thermostat ? </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rPr>
              <a:t>Allez-vous le bouger beaucoup ou un peu ? </a:t>
            </a:r>
          </a:p>
        </p:txBody>
      </p:sp>
      <p:pic>
        <p:nvPicPr>
          <p:cNvPr id="3076" name="Picture 4" descr="Thermostat, Commander">
            <a:extLst>
              <a:ext uri="{FF2B5EF4-FFF2-40B4-BE49-F238E27FC236}">
                <a16:creationId xmlns:a16="http://schemas.microsoft.com/office/drawing/2014/main" id="{1A22BD82-1456-6574-6658-82014834E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103" y="1102603"/>
            <a:ext cx="3679371" cy="367937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14EA5B3-FDC0-649A-00FB-95916000DD2F}"/>
              </a:ext>
            </a:extLst>
          </p:cNvPr>
          <p:cNvSpPr txBox="1"/>
          <p:nvPr/>
        </p:nvSpPr>
        <p:spPr>
          <a:xfrm>
            <a:off x="2121025" y="1600199"/>
            <a:ext cx="2185526"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white"/>
                </a:solidFill>
                <a:effectLst/>
                <a:uLnTx/>
                <a:uFillTx/>
                <a:latin typeface="Tw Cen MT" panose="020B0602020104020603"/>
                <a:ea typeface="+mn-ea"/>
                <a:cs typeface="+mn-cs"/>
              </a:rPr>
              <a:t>THERMOSTAT</a:t>
            </a:r>
          </a:p>
        </p:txBody>
      </p:sp>
      <p:sp>
        <p:nvSpPr>
          <p:cNvPr id="6" name="Organigramme : Terminateur 5">
            <a:extLst>
              <a:ext uri="{FF2B5EF4-FFF2-40B4-BE49-F238E27FC236}">
                <a16:creationId xmlns:a16="http://schemas.microsoft.com/office/drawing/2014/main" id="{ECDCD990-49A8-2F2C-BAB1-0BF12B1A99EC}"/>
              </a:ext>
            </a:extLst>
          </p:cNvPr>
          <p:cNvSpPr/>
          <p:nvPr/>
        </p:nvSpPr>
        <p:spPr>
          <a:xfrm>
            <a:off x="6340928" y="1831031"/>
            <a:ext cx="4767943" cy="515745"/>
          </a:xfrm>
          <a:prstGeom prst="flowChartTerminator">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 name="ZoneTexte 7">
            <a:extLst>
              <a:ext uri="{FF2B5EF4-FFF2-40B4-BE49-F238E27FC236}">
                <a16:creationId xmlns:a16="http://schemas.microsoft.com/office/drawing/2014/main" id="{6904DB42-0D14-DB39-2E28-B8070D8F4880}"/>
              </a:ext>
            </a:extLst>
          </p:cNvPr>
          <p:cNvSpPr txBox="1"/>
          <p:nvPr/>
        </p:nvSpPr>
        <p:spPr>
          <a:xfrm>
            <a:off x="9458215" y="2756201"/>
            <a:ext cx="1126671"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Tw Cen MT" panose="020B0602020104020603"/>
                <a:ea typeface="+mn-ea"/>
                <a:cs typeface="+mn-cs"/>
              </a:rPr>
              <a:t>Position actuelle</a:t>
            </a:r>
          </a:p>
        </p:txBody>
      </p:sp>
      <p:sp>
        <p:nvSpPr>
          <p:cNvPr id="9" name="Signe Plus 8">
            <a:extLst>
              <a:ext uri="{FF2B5EF4-FFF2-40B4-BE49-F238E27FC236}">
                <a16:creationId xmlns:a16="http://schemas.microsoft.com/office/drawing/2014/main" id="{9F6084A2-2EEA-17A0-5796-12391B7166CF}"/>
              </a:ext>
            </a:extLst>
          </p:cNvPr>
          <p:cNvSpPr/>
          <p:nvPr/>
        </p:nvSpPr>
        <p:spPr>
          <a:xfrm>
            <a:off x="11288486" y="1803991"/>
            <a:ext cx="560614" cy="515745"/>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Signe Moins 9">
            <a:extLst>
              <a:ext uri="{FF2B5EF4-FFF2-40B4-BE49-F238E27FC236}">
                <a16:creationId xmlns:a16="http://schemas.microsoft.com/office/drawing/2014/main" id="{741644D6-014F-DDB5-E78C-717568F6CB7A}"/>
              </a:ext>
            </a:extLst>
          </p:cNvPr>
          <p:cNvSpPr/>
          <p:nvPr/>
        </p:nvSpPr>
        <p:spPr>
          <a:xfrm>
            <a:off x="5540204" y="1862746"/>
            <a:ext cx="621738" cy="398233"/>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5" name="Picture 6" descr="Soleil, La Nature, Vecteur, Léger">
            <a:extLst>
              <a:ext uri="{FF2B5EF4-FFF2-40B4-BE49-F238E27FC236}">
                <a16:creationId xmlns:a16="http://schemas.microsoft.com/office/drawing/2014/main" id="{D81F37B4-7907-08D8-E6A3-0130F4F36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3686" y="5166120"/>
            <a:ext cx="1749162" cy="1661704"/>
          </a:xfrm>
          <a:prstGeom prst="rect">
            <a:avLst/>
          </a:prstGeom>
          <a:noFill/>
          <a:extLst>
            <a:ext uri="{909E8E84-426E-40DD-AFC4-6F175D3DCCD1}">
              <a14:hiddenFill xmlns:a14="http://schemas.microsoft.com/office/drawing/2010/main">
                <a:solidFill>
                  <a:srgbClr val="FFFFFF"/>
                </a:solidFill>
              </a14:hiddenFill>
            </a:ext>
          </a:extLst>
        </p:spPr>
      </p:pic>
      <p:sp>
        <p:nvSpPr>
          <p:cNvPr id="11" name="Triangle isocèle 10">
            <a:extLst>
              <a:ext uri="{FF2B5EF4-FFF2-40B4-BE49-F238E27FC236}">
                <a16:creationId xmlns:a16="http://schemas.microsoft.com/office/drawing/2014/main" id="{992C4A19-B25D-A630-4F2F-9CD24F572F3B}"/>
              </a:ext>
            </a:extLst>
          </p:cNvPr>
          <p:cNvSpPr/>
          <p:nvPr/>
        </p:nvSpPr>
        <p:spPr>
          <a:xfrm>
            <a:off x="9841937" y="2134264"/>
            <a:ext cx="359228" cy="515745"/>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9206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8983B-3530-1E36-F3AB-98B188ECE199}"/>
              </a:ext>
            </a:extLst>
          </p:cNvPr>
          <p:cNvSpPr>
            <a:spLocks noGrp="1"/>
          </p:cNvSpPr>
          <p:nvPr>
            <p:ph type="title"/>
          </p:nvPr>
        </p:nvSpPr>
        <p:spPr>
          <a:xfrm>
            <a:off x="544286" y="202712"/>
            <a:ext cx="11081657" cy="515745"/>
          </a:xfrm>
        </p:spPr>
        <p:txBody>
          <a:bodyPr>
            <a:normAutofit fontScale="90000"/>
          </a:bodyPr>
          <a:lstStyle/>
          <a:p>
            <a:pPr algn="ctr"/>
            <a:r>
              <a:rPr lang="fr-FR" dirty="0">
                <a:solidFill>
                  <a:schemeClr val="bg1">
                    <a:lumMod val="65000"/>
                    <a:lumOff val="35000"/>
                  </a:schemeClr>
                </a:solidFill>
              </a:rPr>
              <a:t>APPROCHE INTUITIVE : VACANCES à la montagne</a:t>
            </a:r>
          </a:p>
        </p:txBody>
      </p:sp>
      <p:pic>
        <p:nvPicPr>
          <p:cNvPr id="2050" name="Picture 2" descr="Imeuble, Loger, Domicile, Montagne">
            <a:extLst>
              <a:ext uri="{FF2B5EF4-FFF2-40B4-BE49-F238E27FC236}">
                <a16:creationId xmlns:a16="http://schemas.microsoft.com/office/drawing/2014/main" id="{FFBBE127-046B-6D66-C852-D3A26F8A3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81974"/>
            <a:ext cx="3363686" cy="20760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rmostat, Commander">
            <a:extLst>
              <a:ext uri="{FF2B5EF4-FFF2-40B4-BE49-F238E27FC236}">
                <a16:creationId xmlns:a16="http://schemas.microsoft.com/office/drawing/2014/main" id="{1A22BD82-1456-6574-6658-82014834E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103" y="1102603"/>
            <a:ext cx="3679371" cy="367937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14EA5B3-FDC0-649A-00FB-95916000DD2F}"/>
              </a:ext>
            </a:extLst>
          </p:cNvPr>
          <p:cNvSpPr txBox="1"/>
          <p:nvPr/>
        </p:nvSpPr>
        <p:spPr>
          <a:xfrm>
            <a:off x="2121025" y="1600199"/>
            <a:ext cx="2185526"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white"/>
                </a:solidFill>
                <a:effectLst/>
                <a:uLnTx/>
                <a:uFillTx/>
                <a:latin typeface="Tw Cen MT" panose="020B0602020104020603"/>
                <a:ea typeface="+mn-ea"/>
                <a:cs typeface="+mn-cs"/>
              </a:rPr>
              <a:t>THERMOSTAT</a:t>
            </a:r>
          </a:p>
        </p:txBody>
      </p:sp>
      <p:sp>
        <p:nvSpPr>
          <p:cNvPr id="6" name="Organigramme : Terminateur 5">
            <a:extLst>
              <a:ext uri="{FF2B5EF4-FFF2-40B4-BE49-F238E27FC236}">
                <a16:creationId xmlns:a16="http://schemas.microsoft.com/office/drawing/2014/main" id="{ECDCD990-49A8-2F2C-BAB1-0BF12B1A99EC}"/>
              </a:ext>
            </a:extLst>
          </p:cNvPr>
          <p:cNvSpPr/>
          <p:nvPr/>
        </p:nvSpPr>
        <p:spPr>
          <a:xfrm>
            <a:off x="6340928" y="1831031"/>
            <a:ext cx="4767943" cy="515745"/>
          </a:xfrm>
          <a:prstGeom prst="flowChartTerminator">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 name="Signe Plus 8">
            <a:extLst>
              <a:ext uri="{FF2B5EF4-FFF2-40B4-BE49-F238E27FC236}">
                <a16:creationId xmlns:a16="http://schemas.microsoft.com/office/drawing/2014/main" id="{9F6084A2-2EEA-17A0-5796-12391B7166CF}"/>
              </a:ext>
            </a:extLst>
          </p:cNvPr>
          <p:cNvSpPr/>
          <p:nvPr/>
        </p:nvSpPr>
        <p:spPr>
          <a:xfrm>
            <a:off x="11288486" y="1803991"/>
            <a:ext cx="560614" cy="515745"/>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Signe Moins 9">
            <a:extLst>
              <a:ext uri="{FF2B5EF4-FFF2-40B4-BE49-F238E27FC236}">
                <a16:creationId xmlns:a16="http://schemas.microsoft.com/office/drawing/2014/main" id="{741644D6-014F-DDB5-E78C-717568F6CB7A}"/>
              </a:ext>
            </a:extLst>
          </p:cNvPr>
          <p:cNvSpPr/>
          <p:nvPr/>
        </p:nvSpPr>
        <p:spPr>
          <a:xfrm>
            <a:off x="5540204" y="1862746"/>
            <a:ext cx="621738" cy="398233"/>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5" name="Picture 6" descr="Soleil, La Nature, Vecteur, Léger">
            <a:extLst>
              <a:ext uri="{FF2B5EF4-FFF2-40B4-BE49-F238E27FC236}">
                <a16:creationId xmlns:a16="http://schemas.microsoft.com/office/drawing/2014/main" id="{D81F37B4-7907-08D8-E6A3-0130F4F36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3686" y="5166120"/>
            <a:ext cx="1749162" cy="166170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1211CA7-78A9-6DDF-6E93-CF29A7300D11}"/>
              </a:ext>
            </a:extLst>
          </p:cNvPr>
          <p:cNvSpPr txBox="1"/>
          <p:nvPr/>
        </p:nvSpPr>
        <p:spPr>
          <a:xfrm>
            <a:off x="9343508" y="2721114"/>
            <a:ext cx="1765363"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000" dirty="0">
                <a:solidFill>
                  <a:srgbClr val="0070C0"/>
                </a:solidFill>
                <a:latin typeface="Tw Cen MT" panose="020B0602020104020603"/>
              </a:rPr>
              <a:t>Nouvelles positions peu probables</a:t>
            </a:r>
          </a:p>
        </p:txBody>
      </p:sp>
      <p:sp>
        <p:nvSpPr>
          <p:cNvPr id="12" name="Triangle isocèle 11">
            <a:extLst>
              <a:ext uri="{FF2B5EF4-FFF2-40B4-BE49-F238E27FC236}">
                <a16:creationId xmlns:a16="http://schemas.microsoft.com/office/drawing/2014/main" id="{0EFDE56B-B70B-CC73-C760-866DB823F4DE}"/>
              </a:ext>
            </a:extLst>
          </p:cNvPr>
          <p:cNvSpPr/>
          <p:nvPr/>
        </p:nvSpPr>
        <p:spPr>
          <a:xfrm>
            <a:off x="6779300" y="2118182"/>
            <a:ext cx="359228" cy="515745"/>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3" name="Triangle isocèle 12">
            <a:extLst>
              <a:ext uri="{FF2B5EF4-FFF2-40B4-BE49-F238E27FC236}">
                <a16:creationId xmlns:a16="http://schemas.microsoft.com/office/drawing/2014/main" id="{AD083A26-9EB6-01E2-7CEF-161B07427ED4}"/>
              </a:ext>
            </a:extLst>
          </p:cNvPr>
          <p:cNvSpPr/>
          <p:nvPr/>
        </p:nvSpPr>
        <p:spPr>
          <a:xfrm>
            <a:off x="8100226" y="2112978"/>
            <a:ext cx="359228" cy="515745"/>
          </a:xfrm>
          <a:prstGeom prst="triangl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4" name="Triangle isocèle 13">
            <a:extLst>
              <a:ext uri="{FF2B5EF4-FFF2-40B4-BE49-F238E27FC236}">
                <a16:creationId xmlns:a16="http://schemas.microsoft.com/office/drawing/2014/main" id="{F39273DF-44A2-45F1-FFD2-5DB17AC65ECC}"/>
              </a:ext>
            </a:extLst>
          </p:cNvPr>
          <p:cNvSpPr/>
          <p:nvPr/>
        </p:nvSpPr>
        <p:spPr>
          <a:xfrm>
            <a:off x="9497602" y="2134264"/>
            <a:ext cx="359228" cy="515745"/>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5" name="Triangle isocèle 14">
            <a:extLst>
              <a:ext uri="{FF2B5EF4-FFF2-40B4-BE49-F238E27FC236}">
                <a16:creationId xmlns:a16="http://schemas.microsoft.com/office/drawing/2014/main" id="{2899FEF8-834D-985B-E447-DD4F21EACA6A}"/>
              </a:ext>
            </a:extLst>
          </p:cNvPr>
          <p:cNvSpPr/>
          <p:nvPr/>
        </p:nvSpPr>
        <p:spPr>
          <a:xfrm>
            <a:off x="10208923" y="2129060"/>
            <a:ext cx="359228" cy="515745"/>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 name="Triangle isocèle 15">
            <a:extLst>
              <a:ext uri="{FF2B5EF4-FFF2-40B4-BE49-F238E27FC236}">
                <a16:creationId xmlns:a16="http://schemas.microsoft.com/office/drawing/2014/main" id="{C16F85B2-A073-984A-F6CF-B3FAC3E21FA3}"/>
              </a:ext>
            </a:extLst>
          </p:cNvPr>
          <p:cNvSpPr/>
          <p:nvPr/>
        </p:nvSpPr>
        <p:spPr>
          <a:xfrm>
            <a:off x="9835244" y="2112978"/>
            <a:ext cx="359228" cy="515745"/>
          </a:xfrm>
          <a:prstGeom prst="triangle">
            <a:avLst/>
          </a:prstGeom>
          <a:solidFill>
            <a:srgbClr val="FF7C80"/>
          </a:solid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7" name="ZoneTexte 16">
            <a:extLst>
              <a:ext uri="{FF2B5EF4-FFF2-40B4-BE49-F238E27FC236}">
                <a16:creationId xmlns:a16="http://schemas.microsoft.com/office/drawing/2014/main" id="{658146DA-0DD0-20BD-0E7B-7BC2441696F3}"/>
              </a:ext>
            </a:extLst>
          </p:cNvPr>
          <p:cNvSpPr txBox="1"/>
          <p:nvPr/>
        </p:nvSpPr>
        <p:spPr>
          <a:xfrm>
            <a:off x="7457469" y="2644805"/>
            <a:ext cx="1779814"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000" dirty="0">
                <a:solidFill>
                  <a:schemeClr val="accent6">
                    <a:lumMod val="50000"/>
                  </a:schemeClr>
                </a:solidFill>
                <a:latin typeface="Tw Cen MT" panose="020B0602020104020603"/>
              </a:rPr>
              <a:t>Nouvelle position probable</a:t>
            </a:r>
          </a:p>
        </p:txBody>
      </p:sp>
      <p:sp>
        <p:nvSpPr>
          <p:cNvPr id="18" name="Rectangle : coins arrondis 17">
            <a:extLst>
              <a:ext uri="{FF2B5EF4-FFF2-40B4-BE49-F238E27FC236}">
                <a16:creationId xmlns:a16="http://schemas.microsoft.com/office/drawing/2014/main" id="{196F5D90-340A-4244-AFBF-3FAC23ECA4F0}"/>
              </a:ext>
            </a:extLst>
          </p:cNvPr>
          <p:cNvSpPr/>
          <p:nvPr/>
        </p:nvSpPr>
        <p:spPr>
          <a:xfrm>
            <a:off x="6215743" y="4299856"/>
            <a:ext cx="5018314" cy="1839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R="0" lvl="0" algn="l" defTabSz="457200" rtl="0" eaLnBrk="1" fontAlgn="auto" latinLnBrk="0" hangingPunct="1">
              <a:lnSpc>
                <a:spcPct val="100000"/>
              </a:lnSpc>
              <a:spcBef>
                <a:spcPts val="0"/>
              </a:spcBef>
              <a:spcAft>
                <a:spcPts val="0"/>
              </a:spcAft>
              <a:buClrTx/>
              <a:buSzTx/>
              <a:tabLst/>
              <a:defRPr/>
            </a:pPr>
            <a:r>
              <a:rPr lang="fr-FR" sz="2800" dirty="0">
                <a:solidFill>
                  <a:prstClr val="black"/>
                </a:solidFill>
                <a:latin typeface="Tw Cen MT" panose="020B0602020104020603"/>
              </a:rPr>
              <a:t>Il est très probable que vous bougiez le thermostat vers la gauche, en vous arrêtant juste après avoir dépassé la moitié</a:t>
            </a:r>
            <a:endParaRPr kumimoji="0" lang="fr-FR"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7851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5693</TotalTime>
  <Words>965</Words>
  <Application>Microsoft Office PowerPoint</Application>
  <PresentationFormat>Grand écran</PresentationFormat>
  <Paragraphs>202</Paragraphs>
  <Slides>25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Calibri</vt:lpstr>
      <vt:lpstr>Cambria Math</vt:lpstr>
      <vt:lpstr>Tw Cen MT</vt:lpstr>
      <vt:lpstr>Circuit</vt:lpstr>
      <vt:lpstr>Entropie et algorithme de descente de gradient</vt:lpstr>
      <vt:lpstr>Présentation PowerPoint</vt:lpstr>
      <vt:lpstr>APPROCHE INTUITIVE : VACANCES à la montagne</vt:lpstr>
      <vt:lpstr>APPROCHE INTUITIVE : VACANCES à la montagne</vt:lpstr>
      <vt:lpstr>APPROCHE INTUITIVE : VACANCES à la montagne</vt:lpstr>
      <vt:lpstr>APPROCHE INTUITIVE : VACANCES à la montagne</vt:lpstr>
      <vt:lpstr>APPROCHE INTUITIVE : VACANCES à la montagne</vt:lpstr>
      <vt:lpstr>APPROCHE INTUITIVE : VACANCES à la montagne</vt:lpstr>
      <vt:lpstr>APPROCHE INTUITIVE : VACANCES à la montagne</vt:lpstr>
      <vt:lpstr>APPROCHE INTUITIVE : VACANCES à la montagne</vt:lpstr>
      <vt:lpstr>APPROCHE INTUITIVE : VACANCES à la montagne</vt:lpstr>
      <vt:lpstr>APPROCHE INTUITIVE : VACANCES à la montagne</vt:lpstr>
      <vt:lpstr>APPROCHE INTUITIVE : descente de gradient</vt:lpstr>
      <vt:lpstr>APPROCHE INTUITIVE : descente de gradient</vt:lpstr>
      <vt:lpstr>APPROCHE INTUITIVE : descente de gradient</vt:lpstr>
      <vt:lpstr>APPROCHE INTUITIVE : descente de gradient</vt:lpstr>
      <vt:lpstr>APPROCHE INTUITIVE : descente de gradient</vt:lpstr>
      <vt:lpstr>APPLICATION AUX RESEAUX DE NEURONE</vt:lpstr>
      <vt:lpstr>APPLICATION AU RESEAU DE NEURONE</vt:lpstr>
      <vt:lpstr>METHODE POUR ENTRAINER UN RESEAU DE NEURONE</vt:lpstr>
      <vt:lpstr>PROBLEME DE CLASSIFICATION BINAIRE</vt:lpstr>
      <vt:lpstr>PROBLEME DE CLASSIFICATION BINAIRE</vt:lpstr>
      <vt:lpstr>PROBLEME DE CLASSIFICATION BINAIRE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 I.A.</dc:title>
  <dc:creator>Vérane Faure</dc:creator>
  <cp:lastModifiedBy>Vérane Faure</cp:lastModifiedBy>
  <cp:revision>64</cp:revision>
  <cp:lastPrinted>2023-12-21T14:53:30Z</cp:lastPrinted>
  <dcterms:created xsi:type="dcterms:W3CDTF">2023-05-12T13:16:46Z</dcterms:created>
  <dcterms:modified xsi:type="dcterms:W3CDTF">2024-04-08T13:28:40Z</dcterms:modified>
</cp:coreProperties>
</file>