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8" r:id="rId1"/>
  </p:sldMasterIdLst>
  <p:notesMasterIdLst>
    <p:notesMasterId r:id="rId19"/>
  </p:notesMasterIdLst>
  <p:sldIdLst>
    <p:sldId id="256" r:id="rId2"/>
    <p:sldId id="297" r:id="rId3"/>
    <p:sldId id="302" r:id="rId4"/>
    <p:sldId id="306" r:id="rId5"/>
    <p:sldId id="309" r:id="rId6"/>
    <p:sldId id="310" r:id="rId7"/>
    <p:sldId id="308" r:id="rId8"/>
    <p:sldId id="312" r:id="rId9"/>
    <p:sldId id="313" r:id="rId10"/>
    <p:sldId id="307" r:id="rId11"/>
    <p:sldId id="311" r:id="rId12"/>
    <p:sldId id="305" r:id="rId13"/>
    <p:sldId id="314" r:id="rId14"/>
    <p:sldId id="316" r:id="rId15"/>
    <p:sldId id="315" r:id="rId16"/>
    <p:sldId id="317" r:id="rId17"/>
    <p:sldId id="31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660B408-B3CF-4A94-85FC-2B1E0A45F4A2}" styleName="Style foncé 2 - Accentuation 1/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Style moyen 1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78231" autoAdjust="0"/>
  </p:normalViewPr>
  <p:slideViewPr>
    <p:cSldViewPr snapToGrid="0">
      <p:cViewPr varScale="1">
        <p:scale>
          <a:sx n="48" d="100"/>
          <a:sy n="48" d="100"/>
        </p:scale>
        <p:origin x="13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8D9B0-D737-42B5-B01C-7D3AD4230B34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B676C-45CA-405F-AA03-7E31BE00E7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9874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EB676C-45CA-405F-AA03-7E31BE00E7D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3865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B31AE04-6FBB-4ED5-B752-33BDA9CAAF18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A68A196-012C-4E32-8BBA-CF28DBC1F4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8319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AE04-6FBB-4ED5-B752-33BDA9CAAF18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A196-012C-4E32-8BBA-CF28DBC1F4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6736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AE04-6FBB-4ED5-B752-33BDA9CAAF18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A196-012C-4E32-8BBA-CF28DBC1F4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5368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AE04-6FBB-4ED5-B752-33BDA9CAAF18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A196-012C-4E32-8BBA-CF28DBC1F4AF}" type="slidenum">
              <a:rPr lang="fr-FR" smtClean="0"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8427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AE04-6FBB-4ED5-B752-33BDA9CAAF18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A196-012C-4E32-8BBA-CF28DBC1F4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0524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AE04-6FBB-4ED5-B752-33BDA9CAAF18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A196-012C-4E32-8BBA-CF28DBC1F4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967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AE04-6FBB-4ED5-B752-33BDA9CAAF18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A196-012C-4E32-8BBA-CF28DBC1F4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8044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AE04-6FBB-4ED5-B752-33BDA9CAAF18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A196-012C-4E32-8BBA-CF28DBC1F4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7762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AE04-6FBB-4ED5-B752-33BDA9CAAF18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A196-012C-4E32-8BBA-CF28DBC1F4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942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AE04-6FBB-4ED5-B752-33BDA9CAAF18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A196-012C-4E32-8BBA-CF28DBC1F4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7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AE04-6FBB-4ED5-B752-33BDA9CAAF18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A196-012C-4E32-8BBA-CF28DBC1F4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249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AE04-6FBB-4ED5-B752-33BDA9CAAF18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A196-012C-4E32-8BBA-CF28DBC1F4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617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AE04-6FBB-4ED5-B752-33BDA9CAAF18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A196-012C-4E32-8BBA-CF28DBC1F4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7921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AE04-6FBB-4ED5-B752-33BDA9CAAF18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A196-012C-4E32-8BBA-CF28DBC1F4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622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AE04-6FBB-4ED5-B752-33BDA9CAAF18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A196-012C-4E32-8BBA-CF28DBC1F4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576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AE04-6FBB-4ED5-B752-33BDA9CAAF18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A196-012C-4E32-8BBA-CF28DBC1F4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6826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AE04-6FBB-4ED5-B752-33BDA9CAAF18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A196-012C-4E32-8BBA-CF28DBC1F4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21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1AE04-6FBB-4ED5-B752-33BDA9CAAF18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8A196-012C-4E32-8BBA-CF28DBC1F4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95741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  <p:sldLayoutId id="2147483990" r:id="rId12"/>
    <p:sldLayoutId id="2147483991" r:id="rId13"/>
    <p:sldLayoutId id="2147483992" r:id="rId14"/>
    <p:sldLayoutId id="2147483993" r:id="rId15"/>
    <p:sldLayoutId id="2147483994" r:id="rId16"/>
    <p:sldLayoutId id="21474839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D44946-F0C1-4F32-1491-097B621FE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0479" y="863977"/>
            <a:ext cx="4311195" cy="104378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LES FONCTIONS D’ACTIVATION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8E9CEC0-4D9B-1B84-223B-30A75EBEEE4C}"/>
              </a:ext>
            </a:extLst>
          </p:cNvPr>
          <p:cNvSpPr txBox="1"/>
          <p:nvPr/>
        </p:nvSpPr>
        <p:spPr>
          <a:xfrm>
            <a:off x="8996344" y="5943186"/>
            <a:ext cx="285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Vérane Faure – </a:t>
            </a:r>
            <a:r>
              <a:rPr lang="fr-FR" dirty="0" err="1"/>
              <a:t>Ynnov</a:t>
            </a:r>
            <a:r>
              <a:rPr lang="fr-FR" dirty="0"/>
              <a:t> </a:t>
            </a:r>
            <a:r>
              <a:rPr lang="fr-FR" dirty="0" err="1"/>
              <a:t>ia</a:t>
            </a:r>
            <a:endParaRPr lang="fr-FR" dirty="0"/>
          </a:p>
        </p:txBody>
      </p:sp>
      <p:pic>
        <p:nvPicPr>
          <p:cNvPr id="1026" name="Picture 2" descr="Dessin, Des Sports, Femmes, En Cours">
            <a:extLst>
              <a:ext uri="{FF2B5EF4-FFF2-40B4-BE49-F238E27FC236}">
                <a16:creationId xmlns:a16="http://schemas.microsoft.com/office/drawing/2014/main" id="{57190E4B-2BB2-5A8B-4F5E-BAA1E4FD7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331" y="1633770"/>
            <a:ext cx="4528703" cy="3898931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urse, Athlétisme, Fonctionnement">
            <a:extLst>
              <a:ext uri="{FF2B5EF4-FFF2-40B4-BE49-F238E27FC236}">
                <a16:creationId xmlns:a16="http://schemas.microsoft.com/office/drawing/2014/main" id="{0E5163C9-965F-1FDC-1795-A9D656E16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957" y="2318244"/>
            <a:ext cx="4817922" cy="32144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11774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EB35D4-A0D4-3137-4804-2C875001B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474" y="154692"/>
            <a:ext cx="9905998" cy="1478570"/>
          </a:xfrm>
        </p:spPr>
        <p:txBody>
          <a:bodyPr/>
          <a:lstStyle/>
          <a:p>
            <a:r>
              <a:rPr lang="fr-FR" dirty="0"/>
              <a:t>réponse du neurone artificiel – fonction d’activation SIGMOIDE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43DBE00-F779-C27E-66FD-03C75978D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69" y="1500741"/>
            <a:ext cx="5113613" cy="507237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7B1F77A-31F4-2949-37E0-411451E605A6}"/>
              </a:ext>
            </a:extLst>
          </p:cNvPr>
          <p:cNvSpPr txBox="1"/>
          <p:nvPr/>
        </p:nvSpPr>
        <p:spPr>
          <a:xfrm>
            <a:off x="7606748" y="1868557"/>
            <a:ext cx="38117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x = résultat de l’équation </a:t>
            </a:r>
          </a:p>
          <a:p>
            <a:endParaRPr lang="fr-FR" sz="2800" dirty="0"/>
          </a:p>
          <a:p>
            <a:r>
              <a:rPr lang="fr-FR" sz="2800" dirty="0"/>
              <a:t>Fonction d’activation : sigmoïde </a:t>
            </a:r>
          </a:p>
          <a:p>
            <a:endParaRPr lang="fr-FR" sz="2800" dirty="0"/>
          </a:p>
          <a:p>
            <a:r>
              <a:rPr lang="fr-FR" sz="2800" dirty="0"/>
              <a:t>y = 1 / (1 + </a:t>
            </a:r>
            <a:r>
              <a:rPr lang="fr-FR" sz="2800" dirty="0" err="1"/>
              <a:t>exp</a:t>
            </a:r>
            <a:r>
              <a:rPr lang="fr-FR" sz="2800" dirty="0"/>
              <a:t>(-x))</a:t>
            </a:r>
          </a:p>
        </p:txBody>
      </p:sp>
    </p:spTree>
    <p:extLst>
      <p:ext uri="{BB962C8B-B14F-4D97-AF65-F5344CB8AC3E}">
        <p14:creationId xmlns:p14="http://schemas.microsoft.com/office/powerpoint/2010/main" val="3960200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EB35D4-A0D4-3137-4804-2C875001B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474" y="154692"/>
            <a:ext cx="9905998" cy="1478570"/>
          </a:xfrm>
        </p:spPr>
        <p:txBody>
          <a:bodyPr/>
          <a:lstStyle/>
          <a:p>
            <a:r>
              <a:rPr lang="fr-FR" dirty="0"/>
              <a:t>réponse du neurone artificiel – fonction d’activation SIGMOIDE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43DBE00-F779-C27E-66FD-03C75978D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69" y="1500741"/>
            <a:ext cx="5113613" cy="507237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7B1F77A-31F4-2949-37E0-411451E605A6}"/>
              </a:ext>
            </a:extLst>
          </p:cNvPr>
          <p:cNvSpPr txBox="1"/>
          <p:nvPr/>
        </p:nvSpPr>
        <p:spPr>
          <a:xfrm>
            <a:off x="7606748" y="1868557"/>
            <a:ext cx="38117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x = résultat de l’équation </a:t>
            </a:r>
          </a:p>
          <a:p>
            <a:endParaRPr lang="fr-FR" sz="2800" dirty="0"/>
          </a:p>
          <a:p>
            <a:r>
              <a:rPr lang="fr-FR" sz="2800" dirty="0"/>
              <a:t>Fonction d’activation : sigmoïde </a:t>
            </a:r>
          </a:p>
          <a:p>
            <a:endParaRPr lang="fr-FR" sz="2800" dirty="0"/>
          </a:p>
          <a:p>
            <a:r>
              <a:rPr lang="fr-FR" sz="2800" dirty="0"/>
              <a:t>y = 1 / (1 + </a:t>
            </a:r>
            <a:r>
              <a:rPr lang="fr-FR" sz="2800" dirty="0" err="1"/>
              <a:t>exp</a:t>
            </a:r>
            <a:r>
              <a:rPr lang="fr-FR" sz="2800" dirty="0"/>
              <a:t>(-x))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A267BFAB-F289-D0B7-445C-EB5F083880CE}"/>
              </a:ext>
            </a:extLst>
          </p:cNvPr>
          <p:cNvSpPr/>
          <p:nvPr/>
        </p:nvSpPr>
        <p:spPr>
          <a:xfrm>
            <a:off x="7182677" y="4664765"/>
            <a:ext cx="4850296" cy="203854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Elle est utilisée pour la classification binaire (séparation d’un jeu de données en deux catégories)</a:t>
            </a:r>
          </a:p>
        </p:txBody>
      </p:sp>
    </p:spTree>
    <p:extLst>
      <p:ext uri="{BB962C8B-B14F-4D97-AF65-F5344CB8AC3E}">
        <p14:creationId xmlns:p14="http://schemas.microsoft.com/office/powerpoint/2010/main" val="3748634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EB35D4-A0D4-3137-4804-2C875001B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474" y="154692"/>
            <a:ext cx="9905998" cy="1478570"/>
          </a:xfrm>
        </p:spPr>
        <p:txBody>
          <a:bodyPr/>
          <a:lstStyle/>
          <a:p>
            <a:r>
              <a:rPr lang="fr-FR" dirty="0"/>
              <a:t>réponse du neurone artificiel – fonction d’activation </a:t>
            </a:r>
            <a:r>
              <a:rPr lang="fr-FR" dirty="0" err="1"/>
              <a:t>sigmoide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43DBE00-F779-C27E-66FD-03C75978D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69" y="1500741"/>
            <a:ext cx="5113613" cy="5072374"/>
          </a:xfrm>
          <a:prstGeom prst="rect">
            <a:avLst/>
          </a:prstGeom>
        </p:spPr>
      </p:pic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4C56C1AE-6302-4873-E18F-9C72C1BA8071}"/>
              </a:ext>
            </a:extLst>
          </p:cNvPr>
          <p:cNvCxnSpPr/>
          <p:nvPr/>
        </p:nvCxnSpPr>
        <p:spPr>
          <a:xfrm flipV="1">
            <a:off x="4717774" y="1908313"/>
            <a:ext cx="0" cy="40154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1CD16DE8-DD55-1759-C4A7-39255DF36DB0}"/>
              </a:ext>
            </a:extLst>
          </p:cNvPr>
          <p:cNvCxnSpPr>
            <a:cxnSpLocks/>
          </p:cNvCxnSpPr>
          <p:nvPr/>
        </p:nvCxnSpPr>
        <p:spPr>
          <a:xfrm flipH="1">
            <a:off x="2637183" y="3949148"/>
            <a:ext cx="41479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C78EB00-7CE4-367E-1F06-4A770AE1D477}"/>
              </a:ext>
            </a:extLst>
          </p:cNvPr>
          <p:cNvSpPr/>
          <p:nvPr/>
        </p:nvSpPr>
        <p:spPr>
          <a:xfrm>
            <a:off x="4717774" y="1908313"/>
            <a:ext cx="2067337" cy="2040820"/>
          </a:xfrm>
          <a:prstGeom prst="rect">
            <a:avLst/>
          </a:prstGeom>
          <a:solidFill>
            <a:schemeClr val="accent2">
              <a:alpha val="3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D8D536-EEDD-3D8A-C90C-37955F482CCE}"/>
              </a:ext>
            </a:extLst>
          </p:cNvPr>
          <p:cNvSpPr/>
          <p:nvPr/>
        </p:nvSpPr>
        <p:spPr>
          <a:xfrm>
            <a:off x="2643810" y="3949133"/>
            <a:ext cx="2067337" cy="1974587"/>
          </a:xfrm>
          <a:prstGeom prst="rect">
            <a:avLst/>
          </a:prstGeom>
          <a:solidFill>
            <a:schemeClr val="accent5">
              <a:alpha val="3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8F2E691-6240-7B52-8B2A-40A73FEBD2A9}"/>
              </a:ext>
            </a:extLst>
          </p:cNvPr>
          <p:cNvSpPr txBox="1"/>
          <p:nvPr/>
        </p:nvSpPr>
        <p:spPr>
          <a:xfrm>
            <a:off x="7540487" y="2027583"/>
            <a:ext cx="38779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3200" dirty="0">
                <a:solidFill>
                  <a:schemeClr val="accent2"/>
                </a:solidFill>
                <a:sym typeface="Wingdings" panose="05000000000000000000" pitchFamily="2" charset="2"/>
              </a:rPr>
              <a:t> 1ere catégorie : 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fr-FR" sz="3200" dirty="0">
                <a:solidFill>
                  <a:schemeClr val="accent2"/>
                </a:solidFill>
                <a:sym typeface="Wingdings" panose="05000000000000000000" pitchFamily="2" charset="2"/>
              </a:rPr>
              <a:t> x &gt; 0 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fr-FR" sz="3200" dirty="0">
                <a:solidFill>
                  <a:schemeClr val="accent2"/>
                </a:solidFill>
                <a:sym typeface="Wingdings" panose="05000000000000000000" pitchFamily="2" charset="2"/>
              </a:rPr>
              <a:t> y [0.5 ; 1]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5CC694C-3CD4-677F-15B1-BA6EC265C8A0}"/>
              </a:ext>
            </a:extLst>
          </p:cNvPr>
          <p:cNvSpPr txBox="1"/>
          <p:nvPr/>
        </p:nvSpPr>
        <p:spPr>
          <a:xfrm>
            <a:off x="7540486" y="4354060"/>
            <a:ext cx="38779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3200" dirty="0">
                <a:solidFill>
                  <a:schemeClr val="accent5"/>
                </a:solidFill>
                <a:sym typeface="Wingdings" panose="05000000000000000000" pitchFamily="2" charset="2"/>
              </a:rPr>
              <a:t> 2</a:t>
            </a:r>
            <a:r>
              <a:rPr lang="fr-FR" sz="3200" baseline="30000" dirty="0">
                <a:solidFill>
                  <a:schemeClr val="accent5"/>
                </a:solidFill>
                <a:sym typeface="Wingdings" panose="05000000000000000000" pitchFamily="2" charset="2"/>
              </a:rPr>
              <a:t>nd</a:t>
            </a:r>
            <a:r>
              <a:rPr lang="fr-FR" sz="3200" dirty="0">
                <a:solidFill>
                  <a:schemeClr val="accent5"/>
                </a:solidFill>
                <a:sym typeface="Wingdings" panose="05000000000000000000" pitchFamily="2" charset="2"/>
              </a:rPr>
              <a:t> catégorie : 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fr-FR" sz="3200" dirty="0">
                <a:solidFill>
                  <a:schemeClr val="accent5"/>
                </a:solidFill>
                <a:sym typeface="Wingdings" panose="05000000000000000000" pitchFamily="2" charset="2"/>
              </a:rPr>
              <a:t> x &lt; 0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fr-FR" sz="3200" dirty="0">
                <a:solidFill>
                  <a:schemeClr val="accent5"/>
                </a:solidFill>
                <a:sym typeface="Wingdings" panose="05000000000000000000" pitchFamily="2" charset="2"/>
              </a:rPr>
              <a:t> y [0 ; 0.5]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821075F-5B5B-01CC-1D1F-120C9792CECD}"/>
              </a:ext>
            </a:extLst>
          </p:cNvPr>
          <p:cNvSpPr txBox="1"/>
          <p:nvPr/>
        </p:nvSpPr>
        <p:spPr>
          <a:xfrm>
            <a:off x="2643810" y="2027583"/>
            <a:ext cx="1954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2">
                    <a:lumMod val="75000"/>
                  </a:schemeClr>
                </a:solidFill>
              </a:rPr>
              <a:t>+ x est positif, + y sera proche de 1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FDF922B-14DD-551D-8EE6-E3B0F79D6934}"/>
              </a:ext>
            </a:extLst>
          </p:cNvPr>
          <p:cNvSpPr txBox="1"/>
          <p:nvPr/>
        </p:nvSpPr>
        <p:spPr>
          <a:xfrm>
            <a:off x="4837059" y="4298103"/>
            <a:ext cx="19546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5"/>
                </a:solidFill>
              </a:rPr>
              <a:t>+ x est négatif, + y sera proche de 0 </a:t>
            </a:r>
          </a:p>
        </p:txBody>
      </p:sp>
    </p:spTree>
    <p:extLst>
      <p:ext uri="{BB962C8B-B14F-4D97-AF65-F5344CB8AC3E}">
        <p14:creationId xmlns:p14="http://schemas.microsoft.com/office/powerpoint/2010/main" val="389383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EB35D4-A0D4-3137-4804-2C875001B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474" y="154692"/>
            <a:ext cx="9905998" cy="1478570"/>
          </a:xfrm>
        </p:spPr>
        <p:txBody>
          <a:bodyPr/>
          <a:lstStyle/>
          <a:p>
            <a:r>
              <a:rPr lang="fr-FR" dirty="0"/>
              <a:t>réponse du neurone artificiel – fonction d’activation SOFTMAX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7B1F77A-31F4-2949-37E0-411451E605A6}"/>
              </a:ext>
            </a:extLst>
          </p:cNvPr>
          <p:cNvSpPr txBox="1"/>
          <p:nvPr/>
        </p:nvSpPr>
        <p:spPr>
          <a:xfrm>
            <a:off x="7606748" y="1868557"/>
            <a:ext cx="38117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x = résultat de l’équation </a:t>
            </a:r>
          </a:p>
          <a:p>
            <a:endParaRPr lang="fr-FR" sz="2800" dirty="0"/>
          </a:p>
          <a:p>
            <a:r>
              <a:rPr lang="fr-FR" sz="2800" dirty="0"/>
              <a:t>Fonction d’activation : </a:t>
            </a:r>
            <a:r>
              <a:rPr lang="fr-FR" sz="2800" dirty="0" err="1"/>
              <a:t>softmax</a:t>
            </a:r>
            <a:r>
              <a:rPr lang="fr-FR" sz="2800" dirty="0"/>
              <a:t> </a:t>
            </a:r>
          </a:p>
          <a:p>
            <a:endParaRPr lang="fr-FR" sz="2800" dirty="0"/>
          </a:p>
          <a:p>
            <a:r>
              <a:rPr lang="fr-FR" sz="2800" dirty="0"/>
              <a:t>y = </a:t>
            </a:r>
            <a:r>
              <a:rPr lang="fr-FR" sz="2800" dirty="0" err="1"/>
              <a:t>exp</a:t>
            </a:r>
            <a:r>
              <a:rPr lang="fr-FR" sz="2800" dirty="0"/>
              <a:t>(x) / </a:t>
            </a:r>
            <a:r>
              <a:rPr lang="fr-FR" sz="2800" dirty="0" err="1"/>
              <a:t>sum</a:t>
            </a:r>
            <a:r>
              <a:rPr lang="fr-FR" sz="2800" dirty="0"/>
              <a:t>(</a:t>
            </a:r>
            <a:r>
              <a:rPr lang="fr-FR" sz="2800" dirty="0" err="1"/>
              <a:t>exp</a:t>
            </a:r>
            <a:r>
              <a:rPr lang="fr-FR" sz="2800" dirty="0"/>
              <a:t>(x))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298B178-CEC9-F7CB-226C-5708995D8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594" y="1633262"/>
            <a:ext cx="5035754" cy="485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756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EB35D4-A0D4-3137-4804-2C875001B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474" y="154692"/>
            <a:ext cx="9905998" cy="1478570"/>
          </a:xfrm>
        </p:spPr>
        <p:txBody>
          <a:bodyPr/>
          <a:lstStyle/>
          <a:p>
            <a:r>
              <a:rPr lang="fr-FR" dirty="0"/>
              <a:t>réponse du neurone artificiel – fonction d’activation SOFTMAX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7B1F77A-31F4-2949-37E0-411451E605A6}"/>
              </a:ext>
            </a:extLst>
          </p:cNvPr>
          <p:cNvSpPr txBox="1"/>
          <p:nvPr/>
        </p:nvSpPr>
        <p:spPr>
          <a:xfrm>
            <a:off x="7182677" y="1069850"/>
            <a:ext cx="45820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x = résultat de l’équation </a:t>
            </a:r>
          </a:p>
          <a:p>
            <a:endParaRPr lang="fr-FR" sz="2800" dirty="0"/>
          </a:p>
          <a:p>
            <a:r>
              <a:rPr lang="fr-FR" sz="2800" dirty="0"/>
              <a:t>Fonction d’activation : </a:t>
            </a:r>
            <a:r>
              <a:rPr lang="fr-FR" sz="2800" dirty="0" err="1"/>
              <a:t>softmax</a:t>
            </a:r>
            <a:r>
              <a:rPr lang="fr-FR" sz="2800" dirty="0"/>
              <a:t> </a:t>
            </a:r>
          </a:p>
          <a:p>
            <a:endParaRPr lang="fr-FR" sz="2800" dirty="0"/>
          </a:p>
          <a:p>
            <a:r>
              <a:rPr lang="fr-FR" sz="2800" dirty="0"/>
              <a:t>y = </a:t>
            </a:r>
            <a:r>
              <a:rPr lang="fr-FR" sz="2800" dirty="0" err="1"/>
              <a:t>exp</a:t>
            </a:r>
            <a:r>
              <a:rPr lang="fr-FR" sz="2800" dirty="0"/>
              <a:t>(x) / </a:t>
            </a:r>
            <a:r>
              <a:rPr lang="fr-FR" sz="2800" dirty="0" err="1"/>
              <a:t>sum</a:t>
            </a:r>
            <a:r>
              <a:rPr lang="fr-FR" sz="2800" dirty="0"/>
              <a:t>(</a:t>
            </a:r>
            <a:r>
              <a:rPr lang="fr-FR" sz="2800" dirty="0" err="1"/>
              <a:t>exp</a:t>
            </a:r>
            <a:r>
              <a:rPr lang="fr-FR" sz="2800" dirty="0"/>
              <a:t>(x))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298B178-CEC9-F7CB-226C-5708995D8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594" y="1633262"/>
            <a:ext cx="5035754" cy="4851070"/>
          </a:xfrm>
          <a:prstGeom prst="rect">
            <a:avLst/>
          </a:prstGeom>
        </p:spPr>
      </p:pic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CDE5133A-0E3A-39D9-BFA0-3B4595512F90}"/>
              </a:ext>
            </a:extLst>
          </p:cNvPr>
          <p:cNvSpPr/>
          <p:nvPr/>
        </p:nvSpPr>
        <p:spPr>
          <a:xfrm>
            <a:off x="6876152" y="3429000"/>
            <a:ext cx="5062359" cy="317770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Elle est utilisée pour la classification multi-étiquette (séparation d’un jeu de données en plusieurs catégories, au moins 2). Elle donne la probabilité d’appartenance à chaque catégorie.</a:t>
            </a:r>
          </a:p>
        </p:txBody>
      </p:sp>
    </p:spTree>
    <p:extLst>
      <p:ext uri="{BB962C8B-B14F-4D97-AF65-F5344CB8AC3E}">
        <p14:creationId xmlns:p14="http://schemas.microsoft.com/office/powerpoint/2010/main" val="1261940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EB35D4-A0D4-3137-4804-2C875001B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474" y="154692"/>
            <a:ext cx="9905998" cy="1478570"/>
          </a:xfrm>
        </p:spPr>
        <p:txBody>
          <a:bodyPr/>
          <a:lstStyle/>
          <a:p>
            <a:r>
              <a:rPr lang="fr-FR" dirty="0"/>
              <a:t>réponse du neurone artificiel – fonction d’activation SOFTMAX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7B1F77A-31F4-2949-37E0-411451E605A6}"/>
              </a:ext>
            </a:extLst>
          </p:cNvPr>
          <p:cNvSpPr txBox="1"/>
          <p:nvPr/>
        </p:nvSpPr>
        <p:spPr>
          <a:xfrm>
            <a:off x="7606748" y="1868557"/>
            <a:ext cx="38117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x = résultat de l’équation </a:t>
            </a:r>
          </a:p>
          <a:p>
            <a:endParaRPr lang="fr-FR" sz="2800" dirty="0"/>
          </a:p>
          <a:p>
            <a:r>
              <a:rPr lang="fr-FR" sz="2800" dirty="0"/>
              <a:t>Fonction d’activation : </a:t>
            </a:r>
            <a:r>
              <a:rPr lang="fr-FR" sz="2800" dirty="0" err="1"/>
              <a:t>softmax</a:t>
            </a:r>
            <a:r>
              <a:rPr lang="fr-FR" sz="2800" dirty="0"/>
              <a:t> </a:t>
            </a:r>
          </a:p>
          <a:p>
            <a:endParaRPr lang="fr-FR" sz="2800" dirty="0"/>
          </a:p>
          <a:p>
            <a:r>
              <a:rPr lang="fr-FR" sz="2800" dirty="0"/>
              <a:t>y = </a:t>
            </a:r>
            <a:r>
              <a:rPr lang="fr-FR" sz="2800" dirty="0" err="1"/>
              <a:t>exp</a:t>
            </a:r>
            <a:r>
              <a:rPr lang="fr-FR" sz="2800" dirty="0"/>
              <a:t>(x) / </a:t>
            </a:r>
            <a:r>
              <a:rPr lang="fr-FR" sz="2800" dirty="0" err="1"/>
              <a:t>sum</a:t>
            </a:r>
            <a:r>
              <a:rPr lang="fr-FR" sz="2800" dirty="0"/>
              <a:t>(</a:t>
            </a:r>
            <a:r>
              <a:rPr lang="fr-FR" sz="2800" dirty="0" err="1"/>
              <a:t>exp</a:t>
            </a:r>
            <a:r>
              <a:rPr lang="fr-FR" sz="2800" dirty="0"/>
              <a:t>(x))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298B178-CEC9-F7CB-226C-5708995D8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594" y="1633262"/>
            <a:ext cx="5035754" cy="485107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4EC6B80-1AA8-F27F-ECBC-99F6FE147D35}"/>
              </a:ext>
            </a:extLst>
          </p:cNvPr>
          <p:cNvSpPr txBox="1"/>
          <p:nvPr/>
        </p:nvSpPr>
        <p:spPr>
          <a:xfrm>
            <a:off x="2451653" y="4690111"/>
            <a:ext cx="364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----------- 20 % -----------------------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6609902-6C4B-4590-6AF6-D772922DB686}"/>
              </a:ext>
            </a:extLst>
          </p:cNvPr>
          <p:cNvSpPr txBox="1"/>
          <p:nvPr/>
        </p:nvSpPr>
        <p:spPr>
          <a:xfrm>
            <a:off x="2451653" y="3207385"/>
            <a:ext cx="389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----------- 60 % ----------------------------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96B4896-3199-8E2F-17B9-0ED33AD2B2B8}"/>
              </a:ext>
            </a:extLst>
          </p:cNvPr>
          <p:cNvSpPr txBox="1"/>
          <p:nvPr/>
        </p:nvSpPr>
        <p:spPr>
          <a:xfrm>
            <a:off x="2703443" y="2093843"/>
            <a:ext cx="3286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Probabilité que la donnée reçu appartienne à la classe que ce neurone représente</a:t>
            </a:r>
          </a:p>
        </p:txBody>
      </p:sp>
    </p:spTree>
    <p:extLst>
      <p:ext uri="{BB962C8B-B14F-4D97-AF65-F5344CB8AC3E}">
        <p14:creationId xmlns:p14="http://schemas.microsoft.com/office/powerpoint/2010/main" val="1238924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122D18FF-4229-A702-6DB4-42E3262BA47C}"/>
              </a:ext>
            </a:extLst>
          </p:cNvPr>
          <p:cNvSpPr/>
          <p:nvPr/>
        </p:nvSpPr>
        <p:spPr>
          <a:xfrm>
            <a:off x="8189962" y="1920908"/>
            <a:ext cx="2608952" cy="3255963"/>
          </a:xfrm>
          <a:prstGeom prst="roundRect">
            <a:avLst>
              <a:gd name="adj" fmla="val 7016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DB891EA-5168-8143-1423-C1B23A93E5E5}"/>
              </a:ext>
            </a:extLst>
          </p:cNvPr>
          <p:cNvSpPr/>
          <p:nvPr/>
        </p:nvSpPr>
        <p:spPr>
          <a:xfrm>
            <a:off x="1331422" y="1937499"/>
            <a:ext cx="2608952" cy="3255963"/>
          </a:xfrm>
          <a:prstGeom prst="roundRect">
            <a:avLst>
              <a:gd name="adj" fmla="val 7016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5EB35D4-A0D4-3137-4804-2C875001B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474" y="154692"/>
            <a:ext cx="9905998" cy="1478570"/>
          </a:xfrm>
        </p:spPr>
        <p:txBody>
          <a:bodyPr/>
          <a:lstStyle/>
          <a:p>
            <a:r>
              <a:rPr lang="fr-FR" dirty="0"/>
              <a:t>réponse du neurone artificiel – fonction d’activation SOFTMAX</a:t>
            </a:r>
          </a:p>
        </p:txBody>
      </p:sp>
      <p:pic>
        <p:nvPicPr>
          <p:cNvPr id="1026" name="Picture 2" descr="Dessin Animé, Nain, Homme, Main, Rat">
            <a:extLst>
              <a:ext uri="{FF2B5EF4-FFF2-40B4-BE49-F238E27FC236}">
                <a16:creationId xmlns:a16="http://schemas.microsoft.com/office/drawing/2014/main" id="{045C1465-75C8-0F93-9043-D83595C31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35" y="2135670"/>
            <a:ext cx="3617843" cy="282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B45280E-7403-00CD-DBB1-3E0C57E2B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7601" y="1920908"/>
            <a:ext cx="2416797" cy="32559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2" descr="Fée, Elfe, Arc, La Flèche, Objectifs">
            <a:extLst>
              <a:ext uri="{FF2B5EF4-FFF2-40B4-BE49-F238E27FC236}">
                <a16:creationId xmlns:a16="http://schemas.microsoft.com/office/drawing/2014/main" id="{48536F13-69EC-E94A-B92B-FBECC58EA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266" y="1937499"/>
            <a:ext cx="2049770" cy="316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909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DB891EA-5168-8143-1423-C1B23A93E5E5}"/>
              </a:ext>
            </a:extLst>
          </p:cNvPr>
          <p:cNvSpPr/>
          <p:nvPr/>
        </p:nvSpPr>
        <p:spPr>
          <a:xfrm>
            <a:off x="1331422" y="1937499"/>
            <a:ext cx="2608952" cy="3255963"/>
          </a:xfrm>
          <a:prstGeom prst="roundRect">
            <a:avLst>
              <a:gd name="adj" fmla="val 7016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5EB35D4-A0D4-3137-4804-2C875001B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474" y="154692"/>
            <a:ext cx="9905998" cy="1478570"/>
          </a:xfrm>
        </p:spPr>
        <p:txBody>
          <a:bodyPr/>
          <a:lstStyle/>
          <a:p>
            <a:r>
              <a:rPr lang="fr-FR" dirty="0"/>
              <a:t>réponse du neurone artificiel – fonction d’activation SOFTMAX</a:t>
            </a:r>
          </a:p>
        </p:txBody>
      </p:sp>
      <p:pic>
        <p:nvPicPr>
          <p:cNvPr id="1026" name="Picture 2" descr="Dessin Animé, Nain, Homme, Main, Rat">
            <a:extLst>
              <a:ext uri="{FF2B5EF4-FFF2-40B4-BE49-F238E27FC236}">
                <a16:creationId xmlns:a16="http://schemas.microsoft.com/office/drawing/2014/main" id="{045C1465-75C8-0F93-9043-D83595C31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35" y="2135670"/>
            <a:ext cx="3617843" cy="282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F0AA142D-079D-0058-9FDA-93ACD38D5A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0003" y="2725205"/>
            <a:ext cx="1209947" cy="1393075"/>
          </a:xfrm>
          <a:prstGeom prst="rect">
            <a:avLst/>
          </a:prstGeom>
        </p:spPr>
      </p:pic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F905F4BA-BE44-148D-57B2-BBB4F0B817F6}"/>
              </a:ext>
            </a:extLst>
          </p:cNvPr>
          <p:cNvCxnSpPr>
            <a:cxnSpLocks/>
          </p:cNvCxnSpPr>
          <p:nvPr/>
        </p:nvCxnSpPr>
        <p:spPr>
          <a:xfrm>
            <a:off x="3940374" y="3429000"/>
            <a:ext cx="581834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rganigramme : Connecteur 4">
            <a:extLst>
              <a:ext uri="{FF2B5EF4-FFF2-40B4-BE49-F238E27FC236}">
                <a16:creationId xmlns:a16="http://schemas.microsoft.com/office/drawing/2014/main" id="{EA595E97-D413-9E61-1A5D-8892DFBBB32A}"/>
              </a:ext>
            </a:extLst>
          </p:cNvPr>
          <p:cNvSpPr/>
          <p:nvPr/>
        </p:nvSpPr>
        <p:spPr>
          <a:xfrm>
            <a:off x="6679096" y="874643"/>
            <a:ext cx="2067339" cy="1833040"/>
          </a:xfrm>
          <a:prstGeom prst="flowChartConnector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f(x) = y (elfe)</a:t>
            </a:r>
          </a:p>
        </p:txBody>
      </p:sp>
      <p:sp>
        <p:nvSpPr>
          <p:cNvPr id="6" name="Organigramme : Connecteur 5">
            <a:extLst>
              <a:ext uri="{FF2B5EF4-FFF2-40B4-BE49-F238E27FC236}">
                <a16:creationId xmlns:a16="http://schemas.microsoft.com/office/drawing/2014/main" id="{6651FF42-5731-8780-EF62-E1BE90431689}"/>
              </a:ext>
            </a:extLst>
          </p:cNvPr>
          <p:cNvSpPr/>
          <p:nvPr/>
        </p:nvSpPr>
        <p:spPr>
          <a:xfrm>
            <a:off x="6679096" y="2897453"/>
            <a:ext cx="2067339" cy="1833040"/>
          </a:xfrm>
          <a:prstGeom prst="flowChartConnector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f(x) = y (lutin)</a:t>
            </a:r>
          </a:p>
        </p:txBody>
      </p:sp>
      <p:sp>
        <p:nvSpPr>
          <p:cNvPr id="12" name="Organigramme : Connecteur 11">
            <a:extLst>
              <a:ext uri="{FF2B5EF4-FFF2-40B4-BE49-F238E27FC236}">
                <a16:creationId xmlns:a16="http://schemas.microsoft.com/office/drawing/2014/main" id="{D24633CA-B22A-3D0E-1C83-39EA0EE2C068}"/>
              </a:ext>
            </a:extLst>
          </p:cNvPr>
          <p:cNvSpPr/>
          <p:nvPr/>
        </p:nvSpPr>
        <p:spPr>
          <a:xfrm>
            <a:off x="6742881" y="4888394"/>
            <a:ext cx="2067339" cy="1833040"/>
          </a:xfrm>
          <a:prstGeom prst="flowChartConnector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f(x) = y (troll)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844030EE-A0B5-ED89-5464-BB48046D9393}"/>
              </a:ext>
            </a:extLst>
          </p:cNvPr>
          <p:cNvCxnSpPr>
            <a:cxnSpLocks/>
          </p:cNvCxnSpPr>
          <p:nvPr/>
        </p:nvCxnSpPr>
        <p:spPr>
          <a:xfrm flipV="1">
            <a:off x="5779950" y="1937499"/>
            <a:ext cx="899146" cy="1484243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AE43CEDD-5D74-649F-9C28-46883F9E223D}"/>
              </a:ext>
            </a:extLst>
          </p:cNvPr>
          <p:cNvCxnSpPr>
            <a:cxnSpLocks/>
            <a:stCxn id="3" idx="3"/>
            <a:endCxn id="6" idx="2"/>
          </p:cNvCxnSpPr>
          <p:nvPr/>
        </p:nvCxnSpPr>
        <p:spPr>
          <a:xfrm>
            <a:off x="5779950" y="3421743"/>
            <a:ext cx="899146" cy="39223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1BB87727-1A10-2874-12E0-31D96C04F1C9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5779950" y="3421743"/>
            <a:ext cx="962931" cy="2541072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13C6F39E-3F0D-ADBF-0D6D-9A6CB7A2D0E0}"/>
              </a:ext>
            </a:extLst>
          </p:cNvPr>
          <p:cNvSpPr txBox="1"/>
          <p:nvPr/>
        </p:nvSpPr>
        <p:spPr>
          <a:xfrm>
            <a:off x="9090991" y="3617858"/>
            <a:ext cx="1769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75 %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D58CD75-19CF-925F-D5E3-21CA051C5C32}"/>
              </a:ext>
            </a:extLst>
          </p:cNvPr>
          <p:cNvSpPr txBox="1"/>
          <p:nvPr/>
        </p:nvSpPr>
        <p:spPr>
          <a:xfrm>
            <a:off x="9090991" y="1473876"/>
            <a:ext cx="1769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23 %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18D3C9D-64F0-0E07-0621-43842CC15AD9}"/>
              </a:ext>
            </a:extLst>
          </p:cNvPr>
          <p:cNvSpPr txBox="1"/>
          <p:nvPr/>
        </p:nvSpPr>
        <p:spPr>
          <a:xfrm>
            <a:off x="9225841" y="5541469"/>
            <a:ext cx="1769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2 %</a:t>
            </a:r>
          </a:p>
        </p:txBody>
      </p:sp>
    </p:spTree>
    <p:extLst>
      <p:ext uri="{BB962C8B-B14F-4D97-AF65-F5344CB8AC3E}">
        <p14:creationId xmlns:p14="http://schemas.microsoft.com/office/powerpoint/2010/main" val="3702954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3D77042-50B1-5AAC-A3D6-21D95DEB2D5E}"/>
              </a:ext>
            </a:extLst>
          </p:cNvPr>
          <p:cNvSpPr/>
          <p:nvPr/>
        </p:nvSpPr>
        <p:spPr>
          <a:xfrm>
            <a:off x="7965047" y="343161"/>
            <a:ext cx="2780154" cy="2621569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D3673EC4-D562-811A-98DA-0F8A5CF49F5D}"/>
              </a:ext>
            </a:extLst>
          </p:cNvPr>
          <p:cNvSpPr/>
          <p:nvPr/>
        </p:nvSpPr>
        <p:spPr>
          <a:xfrm>
            <a:off x="4394532" y="343161"/>
            <a:ext cx="2780154" cy="2621569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73BA003B-87FF-B3DD-D0F7-7ACDFC3170F0}"/>
              </a:ext>
            </a:extLst>
          </p:cNvPr>
          <p:cNvSpPr/>
          <p:nvPr/>
        </p:nvSpPr>
        <p:spPr>
          <a:xfrm>
            <a:off x="824017" y="343163"/>
            <a:ext cx="2780154" cy="2621569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26" name="Picture 2" descr="Drapeau À Damier, Ligne D'Arrivée">
            <a:extLst>
              <a:ext uri="{FF2B5EF4-FFF2-40B4-BE49-F238E27FC236}">
                <a16:creationId xmlns:a16="http://schemas.microsoft.com/office/drawing/2014/main" id="{BF52B52D-0992-8796-A570-55EE38C61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737" y="711992"/>
            <a:ext cx="2122714" cy="188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é, Jeu, Jouer, Jeu De Rôle, Rouleau, Et">
            <a:extLst>
              <a:ext uri="{FF2B5EF4-FFF2-40B4-BE49-F238E27FC236}">
                <a16:creationId xmlns:a16="http://schemas.microsoft.com/office/drawing/2014/main" id="{FCA11E34-82A7-9A22-69C7-0F16909BFD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2" r="18898"/>
          <a:stretch/>
        </p:blipFill>
        <p:spPr bwMode="auto">
          <a:xfrm>
            <a:off x="4660658" y="1231246"/>
            <a:ext cx="2247900" cy="17145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82564EA-E6BA-E39F-9D34-AA29CD4F9573}"/>
              </a:ext>
            </a:extLst>
          </p:cNvPr>
          <p:cNvSpPr txBox="1"/>
          <p:nvPr/>
        </p:nvSpPr>
        <p:spPr>
          <a:xfrm>
            <a:off x="4527595" y="457201"/>
            <a:ext cx="25140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Tous les poids sont choisis au hasard</a:t>
            </a:r>
          </a:p>
        </p:txBody>
      </p:sp>
      <p:pic>
        <p:nvPicPr>
          <p:cNvPr id="8" name="Picture 2" descr="Pièce De Monnaie, Argent, Entreprise">
            <a:extLst>
              <a:ext uri="{FF2B5EF4-FFF2-40B4-BE49-F238E27FC236}">
                <a16:creationId xmlns:a16="http://schemas.microsoft.com/office/drawing/2014/main" id="{B8CB15D8-1FD7-42A5-381C-455804BA4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482" y="917011"/>
            <a:ext cx="893823" cy="628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igne Moins 8">
            <a:extLst>
              <a:ext uri="{FF2B5EF4-FFF2-40B4-BE49-F238E27FC236}">
                <a16:creationId xmlns:a16="http://schemas.microsoft.com/office/drawing/2014/main" id="{3841813A-CD1B-BD5C-7F38-7FC5F9210187}"/>
              </a:ext>
            </a:extLst>
          </p:cNvPr>
          <p:cNvSpPr/>
          <p:nvPr/>
        </p:nvSpPr>
        <p:spPr>
          <a:xfrm>
            <a:off x="9149384" y="968158"/>
            <a:ext cx="411480" cy="320040"/>
          </a:xfrm>
          <a:prstGeom prst="mathMinus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Nuage 9">
            <a:extLst>
              <a:ext uri="{FF2B5EF4-FFF2-40B4-BE49-F238E27FC236}">
                <a16:creationId xmlns:a16="http://schemas.microsoft.com/office/drawing/2014/main" id="{BC73732F-3A1D-EB3A-FA16-B894E538805B}"/>
              </a:ext>
            </a:extLst>
          </p:cNvPr>
          <p:cNvSpPr/>
          <p:nvPr/>
        </p:nvSpPr>
        <p:spPr>
          <a:xfrm>
            <a:off x="9721943" y="917010"/>
            <a:ext cx="893823" cy="628470"/>
          </a:xfrm>
          <a:prstGeom prst="cloud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st égal à 10">
            <a:extLst>
              <a:ext uri="{FF2B5EF4-FFF2-40B4-BE49-F238E27FC236}">
                <a16:creationId xmlns:a16="http://schemas.microsoft.com/office/drawing/2014/main" id="{9677058A-35EC-FB31-B45E-DD87E1E9BAB2}"/>
              </a:ext>
            </a:extLst>
          </p:cNvPr>
          <p:cNvSpPr/>
          <p:nvPr/>
        </p:nvSpPr>
        <p:spPr>
          <a:xfrm>
            <a:off x="8238398" y="1877904"/>
            <a:ext cx="605989" cy="754401"/>
          </a:xfrm>
          <a:prstGeom prst="mathEqual">
            <a:avLst>
              <a:gd name="adj1" fmla="val 12914"/>
              <a:gd name="adj2" fmla="val 8730"/>
            </a:avLst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0E7A42F-C6E2-B2B6-B941-0BF7BD35024F}"/>
              </a:ext>
            </a:extLst>
          </p:cNvPr>
          <p:cNvSpPr txBox="1"/>
          <p:nvPr/>
        </p:nvSpPr>
        <p:spPr>
          <a:xfrm>
            <a:off x="8909177" y="1700160"/>
            <a:ext cx="1073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592654F9-BF66-C146-CF3E-FD6EEBE0E0E5}"/>
              </a:ext>
            </a:extLst>
          </p:cNvPr>
          <p:cNvSpPr/>
          <p:nvPr/>
        </p:nvSpPr>
        <p:spPr>
          <a:xfrm>
            <a:off x="7965047" y="3910531"/>
            <a:ext cx="2780154" cy="2621569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Organigramme : Connecteur 15">
            <a:extLst>
              <a:ext uri="{FF2B5EF4-FFF2-40B4-BE49-F238E27FC236}">
                <a16:creationId xmlns:a16="http://schemas.microsoft.com/office/drawing/2014/main" id="{9C05BB09-3992-FBB6-2332-1B90F95311E5}"/>
              </a:ext>
            </a:extLst>
          </p:cNvPr>
          <p:cNvSpPr/>
          <p:nvPr/>
        </p:nvSpPr>
        <p:spPr>
          <a:xfrm>
            <a:off x="8369966" y="4550331"/>
            <a:ext cx="2047662" cy="1906223"/>
          </a:xfrm>
          <a:prstGeom prst="flowChartConnector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/>
              <a:t>f(x) = y</a:t>
            </a:r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40EE268A-76B0-FFCB-5A33-F6CB8066B3FC}"/>
              </a:ext>
            </a:extLst>
          </p:cNvPr>
          <p:cNvSpPr/>
          <p:nvPr/>
        </p:nvSpPr>
        <p:spPr>
          <a:xfrm>
            <a:off x="3701143" y="1311023"/>
            <a:ext cx="636666" cy="4689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321E16D0-9F10-9509-D753-6063B9AC2FDF}"/>
              </a:ext>
            </a:extLst>
          </p:cNvPr>
          <p:cNvSpPr/>
          <p:nvPr/>
        </p:nvSpPr>
        <p:spPr>
          <a:xfrm>
            <a:off x="7263664" y="1355501"/>
            <a:ext cx="636666" cy="4689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CF4438BB-7AFC-52EB-937A-62105C7C8D2D}"/>
              </a:ext>
            </a:extLst>
          </p:cNvPr>
          <p:cNvSpPr/>
          <p:nvPr/>
        </p:nvSpPr>
        <p:spPr>
          <a:xfrm rot="5400000">
            <a:off x="9096432" y="3088404"/>
            <a:ext cx="636666" cy="5307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3014C43-374B-696F-5634-029620DE8AAE}"/>
              </a:ext>
            </a:extLst>
          </p:cNvPr>
          <p:cNvSpPr txBox="1"/>
          <p:nvPr/>
        </p:nvSpPr>
        <p:spPr>
          <a:xfrm>
            <a:off x="8070251" y="4035018"/>
            <a:ext cx="2647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Fonction d’activation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1AF2069-F973-C7B5-EF65-91F817AA4DAC}"/>
              </a:ext>
            </a:extLst>
          </p:cNvPr>
          <p:cNvSpPr txBox="1"/>
          <p:nvPr/>
        </p:nvSpPr>
        <p:spPr>
          <a:xfrm>
            <a:off x="8157751" y="447863"/>
            <a:ext cx="2514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</a:rPr>
              <a:t>Equation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CB9D20C-AEEA-90F8-D333-28D7C6086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74" y="3893269"/>
            <a:ext cx="6758609" cy="1478570"/>
          </a:xfrm>
        </p:spPr>
        <p:txBody>
          <a:bodyPr/>
          <a:lstStyle/>
          <a:p>
            <a:pPr algn="ctr"/>
            <a:r>
              <a:rPr lang="fr-FR" dirty="0"/>
              <a:t>LE NEURONE ARTIFICIEL</a:t>
            </a:r>
          </a:p>
        </p:txBody>
      </p:sp>
    </p:spTree>
    <p:extLst>
      <p:ext uri="{BB962C8B-B14F-4D97-AF65-F5344CB8AC3E}">
        <p14:creationId xmlns:p14="http://schemas.microsoft.com/office/powerpoint/2010/main" val="801290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28983B-3530-1E36-F3AB-98B188ECE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235" y="85118"/>
            <a:ext cx="10103530" cy="1478570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bg1">
                    <a:lumMod val="65000"/>
                    <a:lumOff val="35000"/>
                  </a:schemeClr>
                </a:solidFill>
              </a:rPr>
              <a:t>LE NEURONE ARTIFICIEL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C056BC9-CF8A-C8AE-67E7-A02F42748AC6}"/>
              </a:ext>
            </a:extLst>
          </p:cNvPr>
          <p:cNvSpPr/>
          <p:nvPr/>
        </p:nvSpPr>
        <p:spPr>
          <a:xfrm>
            <a:off x="772885" y="2841172"/>
            <a:ext cx="576943" cy="598714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CEE3F3A-A560-8D43-25E8-A010E735DA20}"/>
              </a:ext>
            </a:extLst>
          </p:cNvPr>
          <p:cNvSpPr/>
          <p:nvPr/>
        </p:nvSpPr>
        <p:spPr>
          <a:xfrm>
            <a:off x="772885" y="3962402"/>
            <a:ext cx="576943" cy="598714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882E762-BC2C-7871-0C9F-67561DC6BC55}"/>
              </a:ext>
            </a:extLst>
          </p:cNvPr>
          <p:cNvSpPr/>
          <p:nvPr/>
        </p:nvSpPr>
        <p:spPr>
          <a:xfrm>
            <a:off x="772884" y="5083632"/>
            <a:ext cx="576943" cy="59871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DB721AB2-AE27-8784-F7B6-36134BBA469C}"/>
              </a:ext>
            </a:extLst>
          </p:cNvPr>
          <p:cNvSpPr/>
          <p:nvPr/>
        </p:nvSpPr>
        <p:spPr>
          <a:xfrm>
            <a:off x="772883" y="6204862"/>
            <a:ext cx="576943" cy="598714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  <a:prstDash val="sys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1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CB5917F2-9F15-936C-8B24-F0928010DE79}"/>
              </a:ext>
            </a:extLst>
          </p:cNvPr>
          <p:cNvCxnSpPr>
            <a:stCxn id="5" idx="6"/>
          </p:cNvCxnSpPr>
          <p:nvPr/>
        </p:nvCxnSpPr>
        <p:spPr>
          <a:xfrm>
            <a:off x="1349828" y="3140529"/>
            <a:ext cx="2057400" cy="1235189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997B2FDF-218A-9B1D-FDF1-5B61EC43939D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349828" y="4261759"/>
            <a:ext cx="2057400" cy="85496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1108790D-2DBB-80E6-25C3-1B88FC72E6B7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1349827" y="4394939"/>
            <a:ext cx="2057401" cy="98805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6C313842-5ADB-DD34-F52F-1EEFD045EBAF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1349826" y="4394939"/>
            <a:ext cx="2057402" cy="210928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C1C27C8C-9231-B4A2-A49F-859A484E5110}"/>
              </a:ext>
            </a:extLst>
          </p:cNvPr>
          <p:cNvSpPr txBox="1"/>
          <p:nvPr/>
        </p:nvSpPr>
        <p:spPr>
          <a:xfrm>
            <a:off x="2133600" y="3055033"/>
            <a:ext cx="1186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w1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7FBD3590-6AF4-41D8-90D7-7F9AB2E72834}"/>
              </a:ext>
            </a:extLst>
          </p:cNvPr>
          <p:cNvSpPr txBox="1"/>
          <p:nvPr/>
        </p:nvSpPr>
        <p:spPr>
          <a:xfrm>
            <a:off x="1453243" y="3693668"/>
            <a:ext cx="1186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w2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EFD39DF-5A05-C420-BADE-E4328A0F2343}"/>
              </a:ext>
            </a:extLst>
          </p:cNvPr>
          <p:cNvSpPr txBox="1"/>
          <p:nvPr/>
        </p:nvSpPr>
        <p:spPr>
          <a:xfrm>
            <a:off x="1371598" y="4467684"/>
            <a:ext cx="1186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w3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4EA560F5-882D-219F-74D9-065D8395D07A}"/>
              </a:ext>
            </a:extLst>
          </p:cNvPr>
          <p:cNvSpPr txBox="1"/>
          <p:nvPr/>
        </p:nvSpPr>
        <p:spPr>
          <a:xfrm>
            <a:off x="1964869" y="5694859"/>
            <a:ext cx="1186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w</a:t>
            </a:r>
            <a:r>
              <a:rPr kumimoji="0" lang="fr-FR" sz="36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m</a:t>
            </a:r>
            <a:endParaRPr kumimoji="0" lang="fr-FR" sz="36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46D699F-30D5-D5C1-B35A-4302FF23F40A}"/>
              </a:ext>
            </a:extLst>
          </p:cNvPr>
          <p:cNvSpPr txBox="1"/>
          <p:nvPr/>
        </p:nvSpPr>
        <p:spPr>
          <a:xfrm>
            <a:off x="859972" y="2065912"/>
            <a:ext cx="1186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x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16535A5C-67C6-32DF-53BF-DF21F4378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380" y="3650717"/>
            <a:ext cx="1209947" cy="1393075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A48E3F43-6380-2429-C178-48CAB8D401E5}"/>
              </a:ext>
            </a:extLst>
          </p:cNvPr>
          <p:cNvSpPr txBox="1"/>
          <p:nvPr/>
        </p:nvSpPr>
        <p:spPr>
          <a:xfrm>
            <a:off x="5115189" y="3756396"/>
            <a:ext cx="1186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x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2845591A-0003-50F5-F419-EA0BD336F011}"/>
              </a:ext>
            </a:extLst>
          </p:cNvPr>
          <p:cNvSpPr txBox="1"/>
          <p:nvPr/>
        </p:nvSpPr>
        <p:spPr>
          <a:xfrm>
            <a:off x="6021695" y="3887280"/>
            <a:ext cx="1186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*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C1816BB0-F67B-164F-F071-4D49105D3E38}"/>
              </a:ext>
            </a:extLst>
          </p:cNvPr>
          <p:cNvSpPr txBox="1"/>
          <p:nvPr/>
        </p:nvSpPr>
        <p:spPr>
          <a:xfrm>
            <a:off x="6701253" y="3736955"/>
            <a:ext cx="1186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w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E26D71DB-7F67-4150-A663-FB7C94490C7D}"/>
              </a:ext>
            </a:extLst>
          </p:cNvPr>
          <p:cNvSpPr txBox="1"/>
          <p:nvPr/>
        </p:nvSpPr>
        <p:spPr>
          <a:xfrm>
            <a:off x="6856912" y="4152453"/>
            <a:ext cx="621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</a:t>
            </a:r>
            <a:r>
              <a:rPr lang="fr-FR" sz="3600" dirty="0">
                <a:solidFill>
                  <a:prstClr val="black">
                    <a:lumMod val="65000"/>
                    <a:lumOff val="35000"/>
                  </a:prstClr>
                </a:solidFill>
                <a:latin typeface="Tw Cen MT" panose="020B0602020104020603"/>
              </a:rPr>
              <a:t>i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5" name="Parenthèse ouvrante 44">
            <a:extLst>
              <a:ext uri="{FF2B5EF4-FFF2-40B4-BE49-F238E27FC236}">
                <a16:creationId xmlns:a16="http://schemas.microsoft.com/office/drawing/2014/main" id="{58C817E2-14E3-37BF-4ED0-EF64619A5136}"/>
              </a:ext>
            </a:extLst>
          </p:cNvPr>
          <p:cNvSpPr/>
          <p:nvPr/>
        </p:nvSpPr>
        <p:spPr>
          <a:xfrm>
            <a:off x="5139154" y="3736955"/>
            <a:ext cx="107760" cy="1346677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6" name="Parenthèse fermante 45">
            <a:extLst>
              <a:ext uri="{FF2B5EF4-FFF2-40B4-BE49-F238E27FC236}">
                <a16:creationId xmlns:a16="http://schemas.microsoft.com/office/drawing/2014/main" id="{E2730852-349C-5EDF-8BE4-563B3024DF6D}"/>
              </a:ext>
            </a:extLst>
          </p:cNvPr>
          <p:cNvSpPr/>
          <p:nvPr/>
        </p:nvSpPr>
        <p:spPr>
          <a:xfrm>
            <a:off x="7538906" y="3668103"/>
            <a:ext cx="104756" cy="1478570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E15F4FC6-0C9F-5239-4A0D-D47F4D237651}"/>
              </a:ext>
            </a:extLst>
          </p:cNvPr>
          <p:cNvCxnSpPr>
            <a:cxnSpLocks/>
          </p:cNvCxnSpPr>
          <p:nvPr/>
        </p:nvCxnSpPr>
        <p:spPr>
          <a:xfrm>
            <a:off x="7654567" y="4357547"/>
            <a:ext cx="581834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rganigramme : Connecteur 50">
            <a:extLst>
              <a:ext uri="{FF2B5EF4-FFF2-40B4-BE49-F238E27FC236}">
                <a16:creationId xmlns:a16="http://schemas.microsoft.com/office/drawing/2014/main" id="{BD3DC349-83EE-4271-5EA0-546C0733BFB0}"/>
              </a:ext>
            </a:extLst>
          </p:cNvPr>
          <p:cNvSpPr/>
          <p:nvPr/>
        </p:nvSpPr>
        <p:spPr>
          <a:xfrm>
            <a:off x="8236401" y="3333361"/>
            <a:ext cx="2057400" cy="2013275"/>
          </a:xfrm>
          <a:prstGeom prst="flowChartConnector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f(x) = y</a:t>
            </a: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6394BD3C-8358-5B8A-FEA4-FEB0A99DB1CC}"/>
              </a:ext>
            </a:extLst>
          </p:cNvPr>
          <p:cNvCxnSpPr>
            <a:cxnSpLocks/>
          </p:cNvCxnSpPr>
          <p:nvPr/>
        </p:nvCxnSpPr>
        <p:spPr>
          <a:xfrm flipH="1" flipV="1">
            <a:off x="9265101" y="5326542"/>
            <a:ext cx="4086" cy="757995"/>
          </a:xfrm>
          <a:prstGeom prst="line">
            <a:avLst/>
          </a:prstGeom>
          <a:ln w="571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21C541E1-D2F1-A0E6-FC26-3638A4F6B316}"/>
              </a:ext>
            </a:extLst>
          </p:cNvPr>
          <p:cNvSpPr txBox="1"/>
          <p:nvPr/>
        </p:nvSpPr>
        <p:spPr>
          <a:xfrm>
            <a:off x="3527284" y="2802349"/>
            <a:ext cx="4494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u="sng" dirty="0">
                <a:solidFill>
                  <a:schemeClr val="bg1"/>
                </a:solidFill>
              </a:rPr>
              <a:t>Valeur du signal reçu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94AD2C2-3315-7178-837F-052D2A28D104}"/>
              </a:ext>
            </a:extLst>
          </p:cNvPr>
          <p:cNvSpPr txBox="1"/>
          <p:nvPr/>
        </p:nvSpPr>
        <p:spPr>
          <a:xfrm>
            <a:off x="8190193" y="6004992"/>
            <a:ext cx="2363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800" dirty="0">
                <a:solidFill>
                  <a:srgbClr val="D7537B"/>
                </a:solidFill>
                <a:latin typeface="Tw Cen MT" panose="020B0602020104020603"/>
              </a:rPr>
              <a:t>Réponse</a:t>
            </a:r>
            <a:endParaRPr kumimoji="0" lang="fr-FR" sz="4800" b="0" i="0" u="none" strike="noStrike" kern="1200" cap="none" spc="0" normalizeH="0" baseline="0" noProof="0" dirty="0">
              <a:ln>
                <a:noFill/>
              </a:ln>
              <a:solidFill>
                <a:srgbClr val="D7537B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DCD0176-A7D8-C45C-06E8-F8CFC2D70FE0}"/>
              </a:ext>
            </a:extLst>
          </p:cNvPr>
          <p:cNvSpPr txBox="1"/>
          <p:nvPr/>
        </p:nvSpPr>
        <p:spPr>
          <a:xfrm>
            <a:off x="5206855" y="4171894"/>
            <a:ext cx="621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</a:t>
            </a:r>
            <a:r>
              <a:rPr lang="fr-FR" sz="3600" dirty="0">
                <a:solidFill>
                  <a:prstClr val="black">
                    <a:lumMod val="65000"/>
                    <a:lumOff val="35000"/>
                  </a:prstClr>
                </a:solidFill>
                <a:latin typeface="Tw Cen MT" panose="020B0602020104020603"/>
              </a:rPr>
              <a:t>i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graphicFrame>
        <p:nvGraphicFramePr>
          <p:cNvPr id="15" name="Tableau 7">
            <a:extLst>
              <a:ext uri="{FF2B5EF4-FFF2-40B4-BE49-F238E27FC236}">
                <a16:creationId xmlns:a16="http://schemas.microsoft.com/office/drawing/2014/main" id="{E19932B4-0A6F-CE51-85EC-03F457847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766395"/>
              </p:ext>
            </p:extLst>
          </p:nvPr>
        </p:nvGraphicFramePr>
        <p:xfrm>
          <a:off x="3527284" y="1219416"/>
          <a:ext cx="8128000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755395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947554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5145879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479772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14388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Donnée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Donnée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Donnée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biais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097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x : valeur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79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w : poids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0.9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130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677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EB35D4-A0D4-3137-4804-2C875001B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474" y="154692"/>
            <a:ext cx="9905998" cy="1478570"/>
          </a:xfrm>
        </p:spPr>
        <p:txBody>
          <a:bodyPr/>
          <a:lstStyle/>
          <a:p>
            <a:r>
              <a:rPr lang="fr-FR" dirty="0"/>
              <a:t>réponse du neurone artificiel – fonction d’activation Linéaire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7B1F77A-31F4-2949-37E0-411451E605A6}"/>
              </a:ext>
            </a:extLst>
          </p:cNvPr>
          <p:cNvSpPr txBox="1"/>
          <p:nvPr/>
        </p:nvSpPr>
        <p:spPr>
          <a:xfrm>
            <a:off x="7606748" y="1868557"/>
            <a:ext cx="38117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x = résultat de l’équation </a:t>
            </a:r>
          </a:p>
          <a:p>
            <a:endParaRPr lang="fr-FR" sz="2800" dirty="0"/>
          </a:p>
          <a:p>
            <a:r>
              <a:rPr lang="fr-FR" sz="2800" dirty="0"/>
              <a:t>Fonction d’activation : linéaire </a:t>
            </a:r>
          </a:p>
          <a:p>
            <a:endParaRPr lang="fr-FR" sz="2800" dirty="0"/>
          </a:p>
          <a:p>
            <a:r>
              <a:rPr lang="fr-FR" sz="2800" dirty="0"/>
              <a:t>y = x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DFF3B34-1651-F1B5-6F0F-5A40EC214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474" y="1633262"/>
            <a:ext cx="5095081" cy="499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236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EB35D4-A0D4-3137-4804-2C875001B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474" y="154692"/>
            <a:ext cx="9905998" cy="1478570"/>
          </a:xfrm>
        </p:spPr>
        <p:txBody>
          <a:bodyPr/>
          <a:lstStyle/>
          <a:p>
            <a:r>
              <a:rPr lang="fr-FR" dirty="0"/>
              <a:t>réponse du neurone artificiel – fonction d’activation Linéaire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7B1F77A-31F4-2949-37E0-411451E605A6}"/>
              </a:ext>
            </a:extLst>
          </p:cNvPr>
          <p:cNvSpPr txBox="1"/>
          <p:nvPr/>
        </p:nvSpPr>
        <p:spPr>
          <a:xfrm>
            <a:off x="7606748" y="1868557"/>
            <a:ext cx="38117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x = résultat de l’équation </a:t>
            </a:r>
          </a:p>
          <a:p>
            <a:endParaRPr lang="fr-FR" sz="2800" dirty="0"/>
          </a:p>
          <a:p>
            <a:r>
              <a:rPr lang="fr-FR" sz="2800" dirty="0"/>
              <a:t>Fonction d’activation : linéaire </a:t>
            </a:r>
          </a:p>
          <a:p>
            <a:endParaRPr lang="fr-FR" sz="2800" dirty="0"/>
          </a:p>
          <a:p>
            <a:r>
              <a:rPr lang="fr-FR" sz="2800" dirty="0"/>
              <a:t>y = x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DFF3B34-1651-F1B5-6F0F-5A40EC214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474" y="1633262"/>
            <a:ext cx="5095081" cy="4993688"/>
          </a:xfrm>
          <a:prstGeom prst="rect">
            <a:avLst/>
          </a:prstGeom>
        </p:spPr>
      </p:pic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9B8799C6-72BE-1D41-7597-5847EF660941}"/>
              </a:ext>
            </a:extLst>
          </p:cNvPr>
          <p:cNvSpPr/>
          <p:nvPr/>
        </p:nvSpPr>
        <p:spPr>
          <a:xfrm>
            <a:off x="7182678" y="4903304"/>
            <a:ext cx="4850296" cy="147857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Elle ne fait que relayer l’information quelle reçoit (c’est-à-dire le résultat de l’équation)</a:t>
            </a:r>
          </a:p>
        </p:txBody>
      </p:sp>
    </p:spTree>
    <p:extLst>
      <p:ext uri="{BB962C8B-B14F-4D97-AF65-F5344CB8AC3E}">
        <p14:creationId xmlns:p14="http://schemas.microsoft.com/office/powerpoint/2010/main" val="2115479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EB35D4-A0D4-3137-4804-2C875001B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474" y="154692"/>
            <a:ext cx="9905998" cy="1478570"/>
          </a:xfrm>
        </p:spPr>
        <p:txBody>
          <a:bodyPr/>
          <a:lstStyle/>
          <a:p>
            <a:r>
              <a:rPr lang="fr-FR" dirty="0"/>
              <a:t>réponse du neurone artificiel – fonction d’activation HEAVISIDE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7B1F77A-31F4-2949-37E0-411451E605A6}"/>
              </a:ext>
            </a:extLst>
          </p:cNvPr>
          <p:cNvSpPr txBox="1"/>
          <p:nvPr/>
        </p:nvSpPr>
        <p:spPr>
          <a:xfrm>
            <a:off x="7606748" y="1868557"/>
            <a:ext cx="381172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x = résultat de l’équation </a:t>
            </a:r>
          </a:p>
          <a:p>
            <a:endParaRPr lang="fr-FR" sz="2800" dirty="0"/>
          </a:p>
          <a:p>
            <a:r>
              <a:rPr lang="fr-FR" sz="2800" dirty="0"/>
              <a:t>Fonction d’activation : Heaviside</a:t>
            </a:r>
          </a:p>
          <a:p>
            <a:endParaRPr lang="fr-FR" sz="2800" dirty="0"/>
          </a:p>
          <a:p>
            <a:r>
              <a:rPr lang="fr-FR" sz="2800" dirty="0"/>
              <a:t>y = 0 si x &lt; 0 </a:t>
            </a:r>
          </a:p>
          <a:p>
            <a:r>
              <a:rPr lang="fr-FR" sz="2800" dirty="0"/>
              <a:t>y = 1 si x &gt; 0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3D02996-0B5C-BE46-970A-DC4D38A25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474" y="1453160"/>
            <a:ext cx="5115339" cy="506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03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EB35D4-A0D4-3137-4804-2C875001B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474" y="154692"/>
            <a:ext cx="9905998" cy="1478570"/>
          </a:xfrm>
        </p:spPr>
        <p:txBody>
          <a:bodyPr/>
          <a:lstStyle/>
          <a:p>
            <a:r>
              <a:rPr lang="fr-FR" dirty="0"/>
              <a:t>réponse du neurone artificiel – fonction d’activation HEAVISIDE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7B1F77A-31F4-2949-37E0-411451E605A6}"/>
              </a:ext>
            </a:extLst>
          </p:cNvPr>
          <p:cNvSpPr txBox="1"/>
          <p:nvPr/>
        </p:nvSpPr>
        <p:spPr>
          <a:xfrm>
            <a:off x="7361582" y="1108604"/>
            <a:ext cx="381172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x = résultat de l’équation </a:t>
            </a:r>
          </a:p>
          <a:p>
            <a:endParaRPr lang="fr-FR" sz="2800" dirty="0"/>
          </a:p>
          <a:p>
            <a:r>
              <a:rPr lang="fr-FR" sz="2800" dirty="0"/>
              <a:t>Fonction d’activation : Heaviside</a:t>
            </a:r>
          </a:p>
          <a:p>
            <a:endParaRPr lang="fr-FR" sz="2800" dirty="0"/>
          </a:p>
          <a:p>
            <a:r>
              <a:rPr lang="fr-FR" sz="2800" dirty="0"/>
              <a:t>y = 0 si x &lt; 0 </a:t>
            </a:r>
          </a:p>
          <a:p>
            <a:r>
              <a:rPr lang="fr-FR" sz="2800" dirty="0"/>
              <a:t>y = 1 si x &gt; 0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3D02996-0B5C-BE46-970A-DC4D38A25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474" y="1453160"/>
            <a:ext cx="5115339" cy="5063930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6C16A51-8088-A3C0-135E-521C1BA4B51C}"/>
              </a:ext>
            </a:extLst>
          </p:cNvPr>
          <p:cNvSpPr/>
          <p:nvPr/>
        </p:nvSpPr>
        <p:spPr>
          <a:xfrm>
            <a:off x="7189304" y="4558748"/>
            <a:ext cx="4850296" cy="95686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Elle s’active si le résultat de l’équation est positif.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52B1A7D-E1B4-78EA-7532-94AE7A0B88EE}"/>
              </a:ext>
            </a:extLst>
          </p:cNvPr>
          <p:cNvSpPr/>
          <p:nvPr/>
        </p:nvSpPr>
        <p:spPr>
          <a:xfrm>
            <a:off x="7189304" y="5746441"/>
            <a:ext cx="4850296" cy="95686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Impossible d’appliquer l’algorithme du gradient</a:t>
            </a:r>
          </a:p>
        </p:txBody>
      </p:sp>
    </p:spTree>
    <p:extLst>
      <p:ext uri="{BB962C8B-B14F-4D97-AF65-F5344CB8AC3E}">
        <p14:creationId xmlns:p14="http://schemas.microsoft.com/office/powerpoint/2010/main" val="3737460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EB35D4-A0D4-3137-4804-2C875001B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474" y="154692"/>
            <a:ext cx="9905998" cy="1478570"/>
          </a:xfrm>
        </p:spPr>
        <p:txBody>
          <a:bodyPr/>
          <a:lstStyle/>
          <a:p>
            <a:r>
              <a:rPr lang="fr-FR" dirty="0"/>
              <a:t>réponse du neurone artificiel – fonction d’activation RELU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7B1F77A-31F4-2949-37E0-411451E605A6}"/>
              </a:ext>
            </a:extLst>
          </p:cNvPr>
          <p:cNvSpPr txBox="1"/>
          <p:nvPr/>
        </p:nvSpPr>
        <p:spPr>
          <a:xfrm>
            <a:off x="7606748" y="1868557"/>
            <a:ext cx="381172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x = résultat de l’équation </a:t>
            </a:r>
          </a:p>
          <a:p>
            <a:endParaRPr lang="fr-FR" sz="2800" dirty="0"/>
          </a:p>
          <a:p>
            <a:r>
              <a:rPr lang="fr-FR" sz="2800" dirty="0"/>
              <a:t>Fonction d’activation : </a:t>
            </a:r>
            <a:r>
              <a:rPr lang="fr-FR" sz="2800" dirty="0" err="1"/>
              <a:t>ReLU</a:t>
            </a:r>
            <a:endParaRPr lang="fr-FR" sz="2800" dirty="0"/>
          </a:p>
          <a:p>
            <a:endParaRPr lang="fr-FR" sz="2800" dirty="0"/>
          </a:p>
          <a:p>
            <a:r>
              <a:rPr lang="fr-FR" sz="2800" dirty="0"/>
              <a:t>y = 0 si x &lt; 0 </a:t>
            </a:r>
          </a:p>
          <a:p>
            <a:r>
              <a:rPr lang="fr-FR" sz="2800" dirty="0"/>
              <a:t>y = x si x &gt; 0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95CF1AF-4220-E422-700B-1C9A8B781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269" y="1633262"/>
            <a:ext cx="4678017" cy="468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639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EB35D4-A0D4-3137-4804-2C875001B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474" y="154692"/>
            <a:ext cx="9905998" cy="1478570"/>
          </a:xfrm>
        </p:spPr>
        <p:txBody>
          <a:bodyPr/>
          <a:lstStyle/>
          <a:p>
            <a:r>
              <a:rPr lang="fr-FR" dirty="0"/>
              <a:t>réponse du neurone artificiel – fonction d’activation RELU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7B1F77A-31F4-2949-37E0-411451E605A6}"/>
              </a:ext>
            </a:extLst>
          </p:cNvPr>
          <p:cNvSpPr txBox="1"/>
          <p:nvPr/>
        </p:nvSpPr>
        <p:spPr>
          <a:xfrm>
            <a:off x="6675783" y="1092760"/>
            <a:ext cx="46780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x = résultat de l’équation </a:t>
            </a:r>
          </a:p>
          <a:p>
            <a:endParaRPr lang="fr-FR" sz="2800" dirty="0"/>
          </a:p>
          <a:p>
            <a:r>
              <a:rPr lang="fr-FR" sz="2800" dirty="0"/>
              <a:t>Fonction d’activation : </a:t>
            </a:r>
            <a:r>
              <a:rPr lang="fr-FR" sz="2800" dirty="0" err="1"/>
              <a:t>ReLU</a:t>
            </a:r>
            <a:endParaRPr lang="fr-FR" sz="2800" dirty="0"/>
          </a:p>
          <a:p>
            <a:endParaRPr lang="fr-FR" sz="2800" dirty="0"/>
          </a:p>
          <a:p>
            <a:r>
              <a:rPr lang="fr-FR" sz="2800" dirty="0"/>
              <a:t>y = 0 si x &lt; 0 </a:t>
            </a:r>
          </a:p>
          <a:p>
            <a:r>
              <a:rPr lang="fr-FR" sz="2800" dirty="0"/>
              <a:t>y = x si x &gt; 0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95CF1AF-4220-E422-700B-1C9A8B781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832045"/>
            <a:ext cx="4678017" cy="4689951"/>
          </a:xfrm>
          <a:prstGeom prst="rect">
            <a:avLst/>
          </a:prstGeom>
        </p:spPr>
      </p:pic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148BD393-CB1C-0B20-21B3-63635DFCB470}"/>
              </a:ext>
            </a:extLst>
          </p:cNvPr>
          <p:cNvSpPr/>
          <p:nvPr/>
        </p:nvSpPr>
        <p:spPr>
          <a:xfrm>
            <a:off x="5989983" y="3978237"/>
            <a:ext cx="6049617" cy="275067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err="1"/>
              <a:t>ReLU</a:t>
            </a:r>
            <a:r>
              <a:rPr lang="fr-FR" sz="2800" dirty="0"/>
              <a:t> est une fonction de seuil pour laquelle il est possible d’appliquer l’algorithme du gradient. </a:t>
            </a:r>
          </a:p>
          <a:p>
            <a:pPr algn="ctr"/>
            <a:r>
              <a:rPr lang="fr-FR" sz="2800" dirty="0"/>
              <a:t>Elle relaye l’information quelle reçoit, c’est-à-dire le résultat de l’équation, seulement si ce résultat est &gt; 0 </a:t>
            </a:r>
          </a:p>
        </p:txBody>
      </p:sp>
    </p:spTree>
    <p:extLst>
      <p:ext uri="{BB962C8B-B14F-4D97-AF65-F5344CB8AC3E}">
        <p14:creationId xmlns:p14="http://schemas.microsoft.com/office/powerpoint/2010/main" val="20702629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6805</TotalTime>
  <Words>629</Words>
  <Application>Microsoft Office PowerPoint</Application>
  <PresentationFormat>Grand écran</PresentationFormat>
  <Paragraphs>135</Paragraphs>
  <Slides>17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Tw Cen MT</vt:lpstr>
      <vt:lpstr>Wingdings</vt:lpstr>
      <vt:lpstr>Circuit</vt:lpstr>
      <vt:lpstr>LES FONCTIONS D’ACTIVATION</vt:lpstr>
      <vt:lpstr>LE NEURONE ARTIFICIEL</vt:lpstr>
      <vt:lpstr>LE NEURONE ARTIFICIEL</vt:lpstr>
      <vt:lpstr>réponse du neurone artificiel – fonction d’activation Linéaire</vt:lpstr>
      <vt:lpstr>réponse du neurone artificiel – fonction d’activation Linéaire</vt:lpstr>
      <vt:lpstr>réponse du neurone artificiel – fonction d’activation HEAVISIDE</vt:lpstr>
      <vt:lpstr>réponse du neurone artificiel – fonction d’activation HEAVISIDE</vt:lpstr>
      <vt:lpstr>réponse du neurone artificiel – fonction d’activation RELU</vt:lpstr>
      <vt:lpstr>réponse du neurone artificiel – fonction d’activation RELU</vt:lpstr>
      <vt:lpstr>réponse du neurone artificiel – fonction d’activation SIGMOIDE</vt:lpstr>
      <vt:lpstr>réponse du neurone artificiel – fonction d’activation SIGMOIDE</vt:lpstr>
      <vt:lpstr>réponse du neurone artificiel – fonction d’activation sigmoide</vt:lpstr>
      <vt:lpstr>réponse du neurone artificiel – fonction d’activation SOFTMAX</vt:lpstr>
      <vt:lpstr>réponse du neurone artificiel – fonction d’activation SOFTMAX</vt:lpstr>
      <vt:lpstr>réponse du neurone artificiel – fonction d’activation SOFTMAX</vt:lpstr>
      <vt:lpstr>réponse du neurone artificiel – fonction d’activation SOFTMAX</vt:lpstr>
      <vt:lpstr>réponse du neurone artificiel – fonction d’activation SOFTMAX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à l’ I.A.</dc:title>
  <dc:creator>Vérane Faure</dc:creator>
  <cp:lastModifiedBy>Vérane Faure</cp:lastModifiedBy>
  <cp:revision>62</cp:revision>
  <cp:lastPrinted>2023-11-27T10:34:46Z</cp:lastPrinted>
  <dcterms:created xsi:type="dcterms:W3CDTF">2023-05-12T13:16:46Z</dcterms:created>
  <dcterms:modified xsi:type="dcterms:W3CDTF">2024-01-18T15:54:53Z</dcterms:modified>
</cp:coreProperties>
</file>