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27"/>
  </p:notesMasterIdLst>
  <p:sldIdLst>
    <p:sldId id="256" r:id="rId2"/>
    <p:sldId id="283" r:id="rId3"/>
    <p:sldId id="320" r:id="rId4"/>
    <p:sldId id="321" r:id="rId5"/>
    <p:sldId id="322" r:id="rId6"/>
    <p:sldId id="323" r:id="rId7"/>
    <p:sldId id="324" r:id="rId8"/>
    <p:sldId id="331" r:id="rId9"/>
    <p:sldId id="332" r:id="rId10"/>
    <p:sldId id="333" r:id="rId11"/>
    <p:sldId id="334" r:id="rId12"/>
    <p:sldId id="335" r:id="rId13"/>
    <p:sldId id="336" r:id="rId14"/>
    <p:sldId id="319" r:id="rId15"/>
    <p:sldId id="326" r:id="rId16"/>
    <p:sldId id="325" r:id="rId17"/>
    <p:sldId id="328" r:id="rId18"/>
    <p:sldId id="327" r:id="rId19"/>
    <p:sldId id="329" r:id="rId20"/>
    <p:sldId id="330" r:id="rId21"/>
    <p:sldId id="337" r:id="rId22"/>
    <p:sldId id="338" r:id="rId23"/>
    <p:sldId id="339" r:id="rId24"/>
    <p:sldId id="340" r:id="rId25"/>
    <p:sldId id="34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78231" autoAdjust="0"/>
  </p:normalViewPr>
  <p:slideViewPr>
    <p:cSldViewPr snapToGrid="0">
      <p:cViewPr varScale="1">
        <p:scale>
          <a:sx n="48" d="100"/>
          <a:sy n="48" d="100"/>
        </p:scale>
        <p:origin x="15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D9B0-D737-42B5-B01C-7D3AD4230B3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B676C-45CA-405F-AA03-7E31BE00E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87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6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2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52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04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76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61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2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AE04-6FBB-4ED5-B752-33BDA9CAAF1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574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geron/handson-ml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44946-F0C1-4F32-1491-097B621F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6" y="2787839"/>
            <a:ext cx="6255027" cy="104378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ARCHITECTURE D’UN RESEAU DE NEURONE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E9CEC0-4D9B-1B84-223B-30A75EBEEE4C}"/>
              </a:ext>
            </a:extLst>
          </p:cNvPr>
          <p:cNvSpPr txBox="1"/>
          <p:nvPr/>
        </p:nvSpPr>
        <p:spPr>
          <a:xfrm>
            <a:off x="8996344" y="5943186"/>
            <a:ext cx="285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Vérane Faure – </a:t>
            </a:r>
            <a:r>
              <a:rPr lang="fr-FR" dirty="0" err="1"/>
              <a:t>Ynnov</a:t>
            </a:r>
            <a:r>
              <a:rPr lang="fr-FR" dirty="0"/>
              <a:t> </a:t>
            </a:r>
            <a:r>
              <a:rPr lang="fr-FR" dirty="0" err="1"/>
              <a:t>ia</a:t>
            </a:r>
            <a:endParaRPr lang="fr-FR" dirty="0"/>
          </a:p>
        </p:txBody>
      </p:sp>
      <p:sp>
        <p:nvSpPr>
          <p:cNvPr id="5" name="AutoShape 2" descr="Main, Dessin, Dessiner, Remarques">
            <a:extLst>
              <a:ext uri="{FF2B5EF4-FFF2-40B4-BE49-F238E27FC236}">
                <a16:creationId xmlns:a16="http://schemas.microsoft.com/office/drawing/2014/main" id="{95DF1455-9C83-8CC7-8B22-45044136E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9329" y="2491409"/>
            <a:ext cx="3114261" cy="31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EE7BED-8685-3360-056C-990F1AE2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42" y="603388"/>
            <a:ext cx="4964859" cy="50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7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B32D4-9129-2C3E-59D3-339C392E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9B7DD-627C-1F3A-4760-D31EBB9D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ACD9AD2-9125-8C22-DE05-C2EDA43655B3}"/>
              </a:ext>
            </a:extLst>
          </p:cNvPr>
          <p:cNvCxnSpPr>
            <a:cxnSpLocks/>
          </p:cNvCxnSpPr>
          <p:nvPr/>
        </p:nvCxnSpPr>
        <p:spPr>
          <a:xfrm>
            <a:off x="1497497" y="5181602"/>
            <a:ext cx="8852451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43AC35-A130-A7D0-E197-06B2B18D6E83}"/>
              </a:ext>
            </a:extLst>
          </p:cNvPr>
          <p:cNvCxnSpPr>
            <a:cxnSpLocks/>
          </p:cNvCxnSpPr>
          <p:nvPr/>
        </p:nvCxnSpPr>
        <p:spPr>
          <a:xfrm flipV="1">
            <a:off x="1497497" y="1285461"/>
            <a:ext cx="0" cy="38961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FB3CEFE5-4B72-7731-1424-488EB054F8F2}"/>
              </a:ext>
            </a:extLst>
          </p:cNvPr>
          <p:cNvSpPr/>
          <p:nvPr/>
        </p:nvSpPr>
        <p:spPr>
          <a:xfrm>
            <a:off x="1537253" y="1749287"/>
            <a:ext cx="8322365" cy="3405809"/>
          </a:xfrm>
          <a:custGeom>
            <a:avLst/>
            <a:gdLst>
              <a:gd name="connsiteX0" fmla="*/ 0 w 8322365"/>
              <a:gd name="connsiteY0" fmla="*/ 3405809 h 3405809"/>
              <a:gd name="connsiteX1" fmla="*/ 410817 w 8322365"/>
              <a:gd name="connsiteY1" fmla="*/ 2173357 h 3405809"/>
              <a:gd name="connsiteX2" fmla="*/ 742121 w 8322365"/>
              <a:gd name="connsiteY2" fmla="*/ 1325218 h 3405809"/>
              <a:gd name="connsiteX3" fmla="*/ 1192695 w 8322365"/>
              <a:gd name="connsiteY3" fmla="*/ 781878 h 3405809"/>
              <a:gd name="connsiteX4" fmla="*/ 1895061 w 8322365"/>
              <a:gd name="connsiteY4" fmla="*/ 371061 h 3405809"/>
              <a:gd name="connsiteX5" fmla="*/ 2782956 w 8322365"/>
              <a:gd name="connsiteY5" fmla="*/ 185531 h 3405809"/>
              <a:gd name="connsiteX6" fmla="*/ 3988904 w 8322365"/>
              <a:gd name="connsiteY6" fmla="*/ 92765 h 3405809"/>
              <a:gd name="connsiteX7" fmla="*/ 5208104 w 8322365"/>
              <a:gd name="connsiteY7" fmla="*/ 39757 h 3405809"/>
              <a:gd name="connsiteX8" fmla="*/ 6533321 w 8322365"/>
              <a:gd name="connsiteY8" fmla="*/ 13252 h 3405809"/>
              <a:gd name="connsiteX9" fmla="*/ 8322365 w 8322365"/>
              <a:gd name="connsiteY9" fmla="*/ 0 h 34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2365" h="3405809">
                <a:moveTo>
                  <a:pt x="0" y="3405809"/>
                </a:moveTo>
                <a:cubicBezTo>
                  <a:pt x="143565" y="2962965"/>
                  <a:pt x="287130" y="2520122"/>
                  <a:pt x="410817" y="2173357"/>
                </a:cubicBezTo>
                <a:cubicBezTo>
                  <a:pt x="534504" y="1826592"/>
                  <a:pt x="611808" y="1557131"/>
                  <a:pt x="742121" y="1325218"/>
                </a:cubicBezTo>
                <a:cubicBezTo>
                  <a:pt x="872434" y="1093305"/>
                  <a:pt x="1000538" y="940904"/>
                  <a:pt x="1192695" y="781878"/>
                </a:cubicBezTo>
                <a:cubicBezTo>
                  <a:pt x="1384852" y="622852"/>
                  <a:pt x="1630018" y="470452"/>
                  <a:pt x="1895061" y="371061"/>
                </a:cubicBezTo>
                <a:cubicBezTo>
                  <a:pt x="2160104" y="271670"/>
                  <a:pt x="2433982" y="231914"/>
                  <a:pt x="2782956" y="185531"/>
                </a:cubicBezTo>
                <a:cubicBezTo>
                  <a:pt x="3131930" y="139148"/>
                  <a:pt x="3584713" y="117061"/>
                  <a:pt x="3988904" y="92765"/>
                </a:cubicBezTo>
                <a:cubicBezTo>
                  <a:pt x="4393095" y="68469"/>
                  <a:pt x="4784034" y="53009"/>
                  <a:pt x="5208104" y="39757"/>
                </a:cubicBezTo>
                <a:cubicBezTo>
                  <a:pt x="5632174" y="26505"/>
                  <a:pt x="6533321" y="13252"/>
                  <a:pt x="6533321" y="13252"/>
                </a:cubicBezTo>
                <a:lnTo>
                  <a:pt x="83223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E5C6383-16CE-B33A-0B32-7582C6855E57}"/>
              </a:ext>
            </a:extLst>
          </p:cNvPr>
          <p:cNvSpPr/>
          <p:nvPr/>
        </p:nvSpPr>
        <p:spPr>
          <a:xfrm>
            <a:off x="1510748" y="1900755"/>
            <a:ext cx="8057322" cy="3254341"/>
          </a:xfrm>
          <a:custGeom>
            <a:avLst/>
            <a:gdLst>
              <a:gd name="connsiteX0" fmla="*/ 0 w 8057322"/>
              <a:gd name="connsiteY0" fmla="*/ 3254341 h 3254341"/>
              <a:gd name="connsiteX1" fmla="*/ 424070 w 8057322"/>
              <a:gd name="connsiteY1" fmla="*/ 2366445 h 3254341"/>
              <a:gd name="connsiteX2" fmla="*/ 702366 w 8057322"/>
              <a:gd name="connsiteY2" fmla="*/ 1677332 h 3254341"/>
              <a:gd name="connsiteX3" fmla="*/ 1113183 w 8057322"/>
              <a:gd name="connsiteY3" fmla="*/ 1001471 h 3254341"/>
              <a:gd name="connsiteX4" fmla="*/ 1656522 w 8057322"/>
              <a:gd name="connsiteY4" fmla="*/ 656915 h 3254341"/>
              <a:gd name="connsiteX5" fmla="*/ 2292626 w 8057322"/>
              <a:gd name="connsiteY5" fmla="*/ 391871 h 3254341"/>
              <a:gd name="connsiteX6" fmla="*/ 2915479 w 8057322"/>
              <a:gd name="connsiteY6" fmla="*/ 246097 h 3254341"/>
              <a:gd name="connsiteX7" fmla="*/ 3578087 w 8057322"/>
              <a:gd name="connsiteY7" fmla="*/ 140080 h 3254341"/>
              <a:gd name="connsiteX8" fmla="*/ 4532244 w 8057322"/>
              <a:gd name="connsiteY8" fmla="*/ 34063 h 3254341"/>
              <a:gd name="connsiteX9" fmla="*/ 5049079 w 8057322"/>
              <a:gd name="connsiteY9" fmla="*/ 7558 h 3254341"/>
              <a:gd name="connsiteX10" fmla="*/ 5579166 w 8057322"/>
              <a:gd name="connsiteY10" fmla="*/ 20810 h 3254341"/>
              <a:gd name="connsiteX11" fmla="*/ 6467061 w 8057322"/>
              <a:gd name="connsiteY11" fmla="*/ 219593 h 3254341"/>
              <a:gd name="connsiteX12" fmla="*/ 7222435 w 8057322"/>
              <a:gd name="connsiteY12" fmla="*/ 352115 h 3254341"/>
              <a:gd name="connsiteX13" fmla="*/ 8057322 w 8057322"/>
              <a:gd name="connsiteY13" fmla="*/ 537645 h 3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7322" h="3254341">
                <a:moveTo>
                  <a:pt x="0" y="3254341"/>
                </a:moveTo>
                <a:cubicBezTo>
                  <a:pt x="153504" y="2941810"/>
                  <a:pt x="307009" y="2629280"/>
                  <a:pt x="424070" y="2366445"/>
                </a:cubicBezTo>
                <a:cubicBezTo>
                  <a:pt x="541131" y="2103610"/>
                  <a:pt x="587514" y="1904827"/>
                  <a:pt x="702366" y="1677332"/>
                </a:cubicBezTo>
                <a:cubicBezTo>
                  <a:pt x="817218" y="1449837"/>
                  <a:pt x="954157" y="1171540"/>
                  <a:pt x="1113183" y="1001471"/>
                </a:cubicBezTo>
                <a:cubicBezTo>
                  <a:pt x="1272209" y="831402"/>
                  <a:pt x="1459948" y="758515"/>
                  <a:pt x="1656522" y="656915"/>
                </a:cubicBezTo>
                <a:cubicBezTo>
                  <a:pt x="1853096" y="555315"/>
                  <a:pt x="2082800" y="460341"/>
                  <a:pt x="2292626" y="391871"/>
                </a:cubicBezTo>
                <a:cubicBezTo>
                  <a:pt x="2502452" y="323401"/>
                  <a:pt x="2701235" y="288062"/>
                  <a:pt x="2915479" y="246097"/>
                </a:cubicBezTo>
                <a:cubicBezTo>
                  <a:pt x="3129723" y="204132"/>
                  <a:pt x="3308626" y="175419"/>
                  <a:pt x="3578087" y="140080"/>
                </a:cubicBezTo>
                <a:cubicBezTo>
                  <a:pt x="3847548" y="104741"/>
                  <a:pt x="4287079" y="56150"/>
                  <a:pt x="4532244" y="34063"/>
                </a:cubicBezTo>
                <a:cubicBezTo>
                  <a:pt x="4777409" y="11976"/>
                  <a:pt x="4874592" y="9767"/>
                  <a:pt x="5049079" y="7558"/>
                </a:cubicBezTo>
                <a:cubicBezTo>
                  <a:pt x="5223566" y="5349"/>
                  <a:pt x="5342836" y="-14529"/>
                  <a:pt x="5579166" y="20810"/>
                </a:cubicBezTo>
                <a:cubicBezTo>
                  <a:pt x="5815496" y="56149"/>
                  <a:pt x="6193183" y="164376"/>
                  <a:pt x="6467061" y="219593"/>
                </a:cubicBezTo>
                <a:cubicBezTo>
                  <a:pt x="6740939" y="274810"/>
                  <a:pt x="6957392" y="299106"/>
                  <a:pt x="7222435" y="352115"/>
                </a:cubicBezTo>
                <a:cubicBezTo>
                  <a:pt x="7487478" y="405124"/>
                  <a:pt x="7772400" y="471384"/>
                  <a:pt x="8057322" y="53764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59B8DB-F981-1488-4D50-978484458C9A}"/>
              </a:ext>
            </a:extLst>
          </p:cNvPr>
          <p:cNvSpPr txBox="1"/>
          <p:nvPr/>
        </p:nvSpPr>
        <p:spPr>
          <a:xfrm>
            <a:off x="10363198" y="4919992"/>
            <a:ext cx="13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8D3FB28-4181-1FF0-56D3-C71F9DE57B54}"/>
              </a:ext>
            </a:extLst>
          </p:cNvPr>
          <p:cNvSpPr txBox="1"/>
          <p:nvPr/>
        </p:nvSpPr>
        <p:spPr>
          <a:xfrm>
            <a:off x="1199318" y="725677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Performance 100%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EC6246-B626-3B48-E89B-25A274EB7D74}"/>
              </a:ext>
            </a:extLst>
          </p:cNvPr>
          <p:cNvSpPr txBox="1"/>
          <p:nvPr/>
        </p:nvSpPr>
        <p:spPr>
          <a:xfrm>
            <a:off x="1497497" y="5473005"/>
            <a:ext cx="9902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Rapidement, la performance du réseau sur le jeu d’entraînement tend vers son maximum. La performance du réseau sur le jeu de validation s’en rapproche progressivement.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BD370-2856-0E85-6BEF-59B047FC369F}"/>
              </a:ext>
            </a:extLst>
          </p:cNvPr>
          <p:cNvSpPr/>
          <p:nvPr/>
        </p:nvSpPr>
        <p:spPr>
          <a:xfrm flipH="1">
            <a:off x="3472067" y="1676397"/>
            <a:ext cx="3313030" cy="376681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11F87-3228-0785-3C3A-C8BB8A46E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2371D-5D63-6239-E642-BCD75BBE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CDDAAA2-A331-FA48-FF41-BF7BAA818DB0}"/>
              </a:ext>
            </a:extLst>
          </p:cNvPr>
          <p:cNvCxnSpPr>
            <a:cxnSpLocks/>
          </p:cNvCxnSpPr>
          <p:nvPr/>
        </p:nvCxnSpPr>
        <p:spPr>
          <a:xfrm>
            <a:off x="1497497" y="5181602"/>
            <a:ext cx="8852451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68E9CE-E390-D66C-A10E-B173C54BE4F5}"/>
              </a:ext>
            </a:extLst>
          </p:cNvPr>
          <p:cNvCxnSpPr>
            <a:cxnSpLocks/>
          </p:cNvCxnSpPr>
          <p:nvPr/>
        </p:nvCxnSpPr>
        <p:spPr>
          <a:xfrm flipV="1">
            <a:off x="1497497" y="1285461"/>
            <a:ext cx="0" cy="38961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4B5F205-2B80-55CE-F9FF-EB2DC2498AE6}"/>
              </a:ext>
            </a:extLst>
          </p:cNvPr>
          <p:cNvSpPr/>
          <p:nvPr/>
        </p:nvSpPr>
        <p:spPr>
          <a:xfrm>
            <a:off x="1537253" y="1749287"/>
            <a:ext cx="8322365" cy="3405809"/>
          </a:xfrm>
          <a:custGeom>
            <a:avLst/>
            <a:gdLst>
              <a:gd name="connsiteX0" fmla="*/ 0 w 8322365"/>
              <a:gd name="connsiteY0" fmla="*/ 3405809 h 3405809"/>
              <a:gd name="connsiteX1" fmla="*/ 410817 w 8322365"/>
              <a:gd name="connsiteY1" fmla="*/ 2173357 h 3405809"/>
              <a:gd name="connsiteX2" fmla="*/ 742121 w 8322365"/>
              <a:gd name="connsiteY2" fmla="*/ 1325218 h 3405809"/>
              <a:gd name="connsiteX3" fmla="*/ 1192695 w 8322365"/>
              <a:gd name="connsiteY3" fmla="*/ 781878 h 3405809"/>
              <a:gd name="connsiteX4" fmla="*/ 1895061 w 8322365"/>
              <a:gd name="connsiteY4" fmla="*/ 371061 h 3405809"/>
              <a:gd name="connsiteX5" fmla="*/ 2782956 w 8322365"/>
              <a:gd name="connsiteY5" fmla="*/ 185531 h 3405809"/>
              <a:gd name="connsiteX6" fmla="*/ 3988904 w 8322365"/>
              <a:gd name="connsiteY6" fmla="*/ 92765 h 3405809"/>
              <a:gd name="connsiteX7" fmla="*/ 5208104 w 8322365"/>
              <a:gd name="connsiteY7" fmla="*/ 39757 h 3405809"/>
              <a:gd name="connsiteX8" fmla="*/ 6533321 w 8322365"/>
              <a:gd name="connsiteY8" fmla="*/ 13252 h 3405809"/>
              <a:gd name="connsiteX9" fmla="*/ 8322365 w 8322365"/>
              <a:gd name="connsiteY9" fmla="*/ 0 h 34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2365" h="3405809">
                <a:moveTo>
                  <a:pt x="0" y="3405809"/>
                </a:moveTo>
                <a:cubicBezTo>
                  <a:pt x="143565" y="2962965"/>
                  <a:pt x="287130" y="2520122"/>
                  <a:pt x="410817" y="2173357"/>
                </a:cubicBezTo>
                <a:cubicBezTo>
                  <a:pt x="534504" y="1826592"/>
                  <a:pt x="611808" y="1557131"/>
                  <a:pt x="742121" y="1325218"/>
                </a:cubicBezTo>
                <a:cubicBezTo>
                  <a:pt x="872434" y="1093305"/>
                  <a:pt x="1000538" y="940904"/>
                  <a:pt x="1192695" y="781878"/>
                </a:cubicBezTo>
                <a:cubicBezTo>
                  <a:pt x="1384852" y="622852"/>
                  <a:pt x="1630018" y="470452"/>
                  <a:pt x="1895061" y="371061"/>
                </a:cubicBezTo>
                <a:cubicBezTo>
                  <a:pt x="2160104" y="271670"/>
                  <a:pt x="2433982" y="231914"/>
                  <a:pt x="2782956" y="185531"/>
                </a:cubicBezTo>
                <a:cubicBezTo>
                  <a:pt x="3131930" y="139148"/>
                  <a:pt x="3584713" y="117061"/>
                  <a:pt x="3988904" y="92765"/>
                </a:cubicBezTo>
                <a:cubicBezTo>
                  <a:pt x="4393095" y="68469"/>
                  <a:pt x="4784034" y="53009"/>
                  <a:pt x="5208104" y="39757"/>
                </a:cubicBezTo>
                <a:cubicBezTo>
                  <a:pt x="5632174" y="26505"/>
                  <a:pt x="6533321" y="13252"/>
                  <a:pt x="6533321" y="13252"/>
                </a:cubicBezTo>
                <a:lnTo>
                  <a:pt x="83223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69F8A8A8-0611-7FA1-F20A-869C9BB1B491}"/>
              </a:ext>
            </a:extLst>
          </p:cNvPr>
          <p:cNvSpPr/>
          <p:nvPr/>
        </p:nvSpPr>
        <p:spPr>
          <a:xfrm>
            <a:off x="1510748" y="1900755"/>
            <a:ext cx="8057322" cy="3254341"/>
          </a:xfrm>
          <a:custGeom>
            <a:avLst/>
            <a:gdLst>
              <a:gd name="connsiteX0" fmla="*/ 0 w 8057322"/>
              <a:gd name="connsiteY0" fmla="*/ 3254341 h 3254341"/>
              <a:gd name="connsiteX1" fmla="*/ 424070 w 8057322"/>
              <a:gd name="connsiteY1" fmla="*/ 2366445 h 3254341"/>
              <a:gd name="connsiteX2" fmla="*/ 702366 w 8057322"/>
              <a:gd name="connsiteY2" fmla="*/ 1677332 h 3254341"/>
              <a:gd name="connsiteX3" fmla="*/ 1113183 w 8057322"/>
              <a:gd name="connsiteY3" fmla="*/ 1001471 h 3254341"/>
              <a:gd name="connsiteX4" fmla="*/ 1656522 w 8057322"/>
              <a:gd name="connsiteY4" fmla="*/ 656915 h 3254341"/>
              <a:gd name="connsiteX5" fmla="*/ 2292626 w 8057322"/>
              <a:gd name="connsiteY5" fmla="*/ 391871 h 3254341"/>
              <a:gd name="connsiteX6" fmla="*/ 2915479 w 8057322"/>
              <a:gd name="connsiteY6" fmla="*/ 246097 h 3254341"/>
              <a:gd name="connsiteX7" fmla="*/ 3578087 w 8057322"/>
              <a:gd name="connsiteY7" fmla="*/ 140080 h 3254341"/>
              <a:gd name="connsiteX8" fmla="*/ 4532244 w 8057322"/>
              <a:gd name="connsiteY8" fmla="*/ 34063 h 3254341"/>
              <a:gd name="connsiteX9" fmla="*/ 5049079 w 8057322"/>
              <a:gd name="connsiteY9" fmla="*/ 7558 h 3254341"/>
              <a:gd name="connsiteX10" fmla="*/ 5579166 w 8057322"/>
              <a:gd name="connsiteY10" fmla="*/ 20810 h 3254341"/>
              <a:gd name="connsiteX11" fmla="*/ 6467061 w 8057322"/>
              <a:gd name="connsiteY11" fmla="*/ 219593 h 3254341"/>
              <a:gd name="connsiteX12" fmla="*/ 7222435 w 8057322"/>
              <a:gd name="connsiteY12" fmla="*/ 352115 h 3254341"/>
              <a:gd name="connsiteX13" fmla="*/ 8057322 w 8057322"/>
              <a:gd name="connsiteY13" fmla="*/ 537645 h 3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7322" h="3254341">
                <a:moveTo>
                  <a:pt x="0" y="3254341"/>
                </a:moveTo>
                <a:cubicBezTo>
                  <a:pt x="153504" y="2941810"/>
                  <a:pt x="307009" y="2629280"/>
                  <a:pt x="424070" y="2366445"/>
                </a:cubicBezTo>
                <a:cubicBezTo>
                  <a:pt x="541131" y="2103610"/>
                  <a:pt x="587514" y="1904827"/>
                  <a:pt x="702366" y="1677332"/>
                </a:cubicBezTo>
                <a:cubicBezTo>
                  <a:pt x="817218" y="1449837"/>
                  <a:pt x="954157" y="1171540"/>
                  <a:pt x="1113183" y="1001471"/>
                </a:cubicBezTo>
                <a:cubicBezTo>
                  <a:pt x="1272209" y="831402"/>
                  <a:pt x="1459948" y="758515"/>
                  <a:pt x="1656522" y="656915"/>
                </a:cubicBezTo>
                <a:cubicBezTo>
                  <a:pt x="1853096" y="555315"/>
                  <a:pt x="2082800" y="460341"/>
                  <a:pt x="2292626" y="391871"/>
                </a:cubicBezTo>
                <a:cubicBezTo>
                  <a:pt x="2502452" y="323401"/>
                  <a:pt x="2701235" y="288062"/>
                  <a:pt x="2915479" y="246097"/>
                </a:cubicBezTo>
                <a:cubicBezTo>
                  <a:pt x="3129723" y="204132"/>
                  <a:pt x="3308626" y="175419"/>
                  <a:pt x="3578087" y="140080"/>
                </a:cubicBezTo>
                <a:cubicBezTo>
                  <a:pt x="3847548" y="104741"/>
                  <a:pt x="4287079" y="56150"/>
                  <a:pt x="4532244" y="34063"/>
                </a:cubicBezTo>
                <a:cubicBezTo>
                  <a:pt x="4777409" y="11976"/>
                  <a:pt x="4874592" y="9767"/>
                  <a:pt x="5049079" y="7558"/>
                </a:cubicBezTo>
                <a:cubicBezTo>
                  <a:pt x="5223566" y="5349"/>
                  <a:pt x="5342836" y="-14529"/>
                  <a:pt x="5579166" y="20810"/>
                </a:cubicBezTo>
                <a:cubicBezTo>
                  <a:pt x="5815496" y="56149"/>
                  <a:pt x="6193183" y="164376"/>
                  <a:pt x="6467061" y="219593"/>
                </a:cubicBezTo>
                <a:cubicBezTo>
                  <a:pt x="6740939" y="274810"/>
                  <a:pt x="6957392" y="299106"/>
                  <a:pt x="7222435" y="352115"/>
                </a:cubicBezTo>
                <a:cubicBezTo>
                  <a:pt x="7487478" y="405124"/>
                  <a:pt x="7772400" y="471384"/>
                  <a:pt x="8057322" y="53764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C70D04-F4A6-4EA8-3FA6-B91786033FE6}"/>
              </a:ext>
            </a:extLst>
          </p:cNvPr>
          <p:cNvSpPr txBox="1"/>
          <p:nvPr/>
        </p:nvSpPr>
        <p:spPr>
          <a:xfrm>
            <a:off x="10363198" y="4919992"/>
            <a:ext cx="13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CA872C0-AC76-7A39-6596-FF2E1AE8E2CA}"/>
              </a:ext>
            </a:extLst>
          </p:cNvPr>
          <p:cNvSpPr txBox="1"/>
          <p:nvPr/>
        </p:nvSpPr>
        <p:spPr>
          <a:xfrm>
            <a:off x="1199318" y="725677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Performance 100%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9BBAC3-5712-94DC-F6CC-95C8813851E0}"/>
              </a:ext>
            </a:extLst>
          </p:cNvPr>
          <p:cNvSpPr txBox="1"/>
          <p:nvPr/>
        </p:nvSpPr>
        <p:spPr>
          <a:xfrm>
            <a:off x="2037518" y="5545344"/>
            <a:ext cx="925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 d’apprentissage optimal ;-)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6719FFF-E7D6-EAF3-3EB7-02FB19CEF251}"/>
              </a:ext>
            </a:extLst>
          </p:cNvPr>
          <p:cNvCxnSpPr>
            <a:cxnSpLocks/>
          </p:cNvCxnSpPr>
          <p:nvPr/>
        </p:nvCxnSpPr>
        <p:spPr>
          <a:xfrm>
            <a:off x="6838123" y="1285461"/>
            <a:ext cx="0" cy="40154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0FF5B0-9860-D370-5C71-7D5FD83D4A01}"/>
              </a:ext>
            </a:extLst>
          </p:cNvPr>
          <p:cNvSpPr txBox="1"/>
          <p:nvPr/>
        </p:nvSpPr>
        <p:spPr>
          <a:xfrm>
            <a:off x="3816634" y="3350332"/>
            <a:ext cx="302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Ecart le plus faible entre les performances d’entraînement et de validation</a:t>
            </a:r>
          </a:p>
        </p:txBody>
      </p:sp>
    </p:spTree>
    <p:extLst>
      <p:ext uri="{BB962C8B-B14F-4D97-AF65-F5344CB8AC3E}">
        <p14:creationId xmlns:p14="http://schemas.microsoft.com/office/powerpoint/2010/main" val="352281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19181-5EE2-9E7F-88F8-F71919F1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CC534-485F-5412-394A-3FEC313B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4416E4A-4714-B010-B123-E205702C012E}"/>
              </a:ext>
            </a:extLst>
          </p:cNvPr>
          <p:cNvCxnSpPr>
            <a:cxnSpLocks/>
          </p:cNvCxnSpPr>
          <p:nvPr/>
        </p:nvCxnSpPr>
        <p:spPr>
          <a:xfrm>
            <a:off x="1497497" y="5181602"/>
            <a:ext cx="8852451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8DA323-BFB8-C973-4287-5EDAB6B1C47A}"/>
              </a:ext>
            </a:extLst>
          </p:cNvPr>
          <p:cNvCxnSpPr>
            <a:cxnSpLocks/>
          </p:cNvCxnSpPr>
          <p:nvPr/>
        </p:nvCxnSpPr>
        <p:spPr>
          <a:xfrm flipV="1">
            <a:off x="1497497" y="1285461"/>
            <a:ext cx="0" cy="38961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2F120E8-F411-D3B1-F9CD-4375C3810ECF}"/>
              </a:ext>
            </a:extLst>
          </p:cNvPr>
          <p:cNvSpPr/>
          <p:nvPr/>
        </p:nvSpPr>
        <p:spPr>
          <a:xfrm>
            <a:off x="1537253" y="1749287"/>
            <a:ext cx="8322365" cy="3405809"/>
          </a:xfrm>
          <a:custGeom>
            <a:avLst/>
            <a:gdLst>
              <a:gd name="connsiteX0" fmla="*/ 0 w 8322365"/>
              <a:gd name="connsiteY0" fmla="*/ 3405809 h 3405809"/>
              <a:gd name="connsiteX1" fmla="*/ 410817 w 8322365"/>
              <a:gd name="connsiteY1" fmla="*/ 2173357 h 3405809"/>
              <a:gd name="connsiteX2" fmla="*/ 742121 w 8322365"/>
              <a:gd name="connsiteY2" fmla="*/ 1325218 h 3405809"/>
              <a:gd name="connsiteX3" fmla="*/ 1192695 w 8322365"/>
              <a:gd name="connsiteY3" fmla="*/ 781878 h 3405809"/>
              <a:gd name="connsiteX4" fmla="*/ 1895061 w 8322365"/>
              <a:gd name="connsiteY4" fmla="*/ 371061 h 3405809"/>
              <a:gd name="connsiteX5" fmla="*/ 2782956 w 8322365"/>
              <a:gd name="connsiteY5" fmla="*/ 185531 h 3405809"/>
              <a:gd name="connsiteX6" fmla="*/ 3988904 w 8322365"/>
              <a:gd name="connsiteY6" fmla="*/ 92765 h 3405809"/>
              <a:gd name="connsiteX7" fmla="*/ 5208104 w 8322365"/>
              <a:gd name="connsiteY7" fmla="*/ 39757 h 3405809"/>
              <a:gd name="connsiteX8" fmla="*/ 6533321 w 8322365"/>
              <a:gd name="connsiteY8" fmla="*/ 13252 h 3405809"/>
              <a:gd name="connsiteX9" fmla="*/ 8322365 w 8322365"/>
              <a:gd name="connsiteY9" fmla="*/ 0 h 34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2365" h="3405809">
                <a:moveTo>
                  <a:pt x="0" y="3405809"/>
                </a:moveTo>
                <a:cubicBezTo>
                  <a:pt x="143565" y="2962965"/>
                  <a:pt x="287130" y="2520122"/>
                  <a:pt x="410817" y="2173357"/>
                </a:cubicBezTo>
                <a:cubicBezTo>
                  <a:pt x="534504" y="1826592"/>
                  <a:pt x="611808" y="1557131"/>
                  <a:pt x="742121" y="1325218"/>
                </a:cubicBezTo>
                <a:cubicBezTo>
                  <a:pt x="872434" y="1093305"/>
                  <a:pt x="1000538" y="940904"/>
                  <a:pt x="1192695" y="781878"/>
                </a:cubicBezTo>
                <a:cubicBezTo>
                  <a:pt x="1384852" y="622852"/>
                  <a:pt x="1630018" y="470452"/>
                  <a:pt x="1895061" y="371061"/>
                </a:cubicBezTo>
                <a:cubicBezTo>
                  <a:pt x="2160104" y="271670"/>
                  <a:pt x="2433982" y="231914"/>
                  <a:pt x="2782956" y="185531"/>
                </a:cubicBezTo>
                <a:cubicBezTo>
                  <a:pt x="3131930" y="139148"/>
                  <a:pt x="3584713" y="117061"/>
                  <a:pt x="3988904" y="92765"/>
                </a:cubicBezTo>
                <a:cubicBezTo>
                  <a:pt x="4393095" y="68469"/>
                  <a:pt x="4784034" y="53009"/>
                  <a:pt x="5208104" y="39757"/>
                </a:cubicBezTo>
                <a:cubicBezTo>
                  <a:pt x="5632174" y="26505"/>
                  <a:pt x="6533321" y="13252"/>
                  <a:pt x="6533321" y="13252"/>
                </a:cubicBezTo>
                <a:lnTo>
                  <a:pt x="83223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5A2BC57-A9AF-ACA8-CF56-8A6778712429}"/>
              </a:ext>
            </a:extLst>
          </p:cNvPr>
          <p:cNvSpPr/>
          <p:nvPr/>
        </p:nvSpPr>
        <p:spPr>
          <a:xfrm>
            <a:off x="1510748" y="1900755"/>
            <a:ext cx="8057322" cy="3254341"/>
          </a:xfrm>
          <a:custGeom>
            <a:avLst/>
            <a:gdLst>
              <a:gd name="connsiteX0" fmla="*/ 0 w 8057322"/>
              <a:gd name="connsiteY0" fmla="*/ 3254341 h 3254341"/>
              <a:gd name="connsiteX1" fmla="*/ 424070 w 8057322"/>
              <a:gd name="connsiteY1" fmla="*/ 2366445 h 3254341"/>
              <a:gd name="connsiteX2" fmla="*/ 702366 w 8057322"/>
              <a:gd name="connsiteY2" fmla="*/ 1677332 h 3254341"/>
              <a:gd name="connsiteX3" fmla="*/ 1113183 w 8057322"/>
              <a:gd name="connsiteY3" fmla="*/ 1001471 h 3254341"/>
              <a:gd name="connsiteX4" fmla="*/ 1656522 w 8057322"/>
              <a:gd name="connsiteY4" fmla="*/ 656915 h 3254341"/>
              <a:gd name="connsiteX5" fmla="*/ 2292626 w 8057322"/>
              <a:gd name="connsiteY5" fmla="*/ 391871 h 3254341"/>
              <a:gd name="connsiteX6" fmla="*/ 2915479 w 8057322"/>
              <a:gd name="connsiteY6" fmla="*/ 246097 h 3254341"/>
              <a:gd name="connsiteX7" fmla="*/ 3578087 w 8057322"/>
              <a:gd name="connsiteY7" fmla="*/ 140080 h 3254341"/>
              <a:gd name="connsiteX8" fmla="*/ 4532244 w 8057322"/>
              <a:gd name="connsiteY8" fmla="*/ 34063 h 3254341"/>
              <a:gd name="connsiteX9" fmla="*/ 5049079 w 8057322"/>
              <a:gd name="connsiteY9" fmla="*/ 7558 h 3254341"/>
              <a:gd name="connsiteX10" fmla="*/ 5579166 w 8057322"/>
              <a:gd name="connsiteY10" fmla="*/ 20810 h 3254341"/>
              <a:gd name="connsiteX11" fmla="*/ 6467061 w 8057322"/>
              <a:gd name="connsiteY11" fmla="*/ 219593 h 3254341"/>
              <a:gd name="connsiteX12" fmla="*/ 7222435 w 8057322"/>
              <a:gd name="connsiteY12" fmla="*/ 352115 h 3254341"/>
              <a:gd name="connsiteX13" fmla="*/ 8057322 w 8057322"/>
              <a:gd name="connsiteY13" fmla="*/ 537645 h 3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7322" h="3254341">
                <a:moveTo>
                  <a:pt x="0" y="3254341"/>
                </a:moveTo>
                <a:cubicBezTo>
                  <a:pt x="153504" y="2941810"/>
                  <a:pt x="307009" y="2629280"/>
                  <a:pt x="424070" y="2366445"/>
                </a:cubicBezTo>
                <a:cubicBezTo>
                  <a:pt x="541131" y="2103610"/>
                  <a:pt x="587514" y="1904827"/>
                  <a:pt x="702366" y="1677332"/>
                </a:cubicBezTo>
                <a:cubicBezTo>
                  <a:pt x="817218" y="1449837"/>
                  <a:pt x="954157" y="1171540"/>
                  <a:pt x="1113183" y="1001471"/>
                </a:cubicBezTo>
                <a:cubicBezTo>
                  <a:pt x="1272209" y="831402"/>
                  <a:pt x="1459948" y="758515"/>
                  <a:pt x="1656522" y="656915"/>
                </a:cubicBezTo>
                <a:cubicBezTo>
                  <a:pt x="1853096" y="555315"/>
                  <a:pt x="2082800" y="460341"/>
                  <a:pt x="2292626" y="391871"/>
                </a:cubicBezTo>
                <a:cubicBezTo>
                  <a:pt x="2502452" y="323401"/>
                  <a:pt x="2701235" y="288062"/>
                  <a:pt x="2915479" y="246097"/>
                </a:cubicBezTo>
                <a:cubicBezTo>
                  <a:pt x="3129723" y="204132"/>
                  <a:pt x="3308626" y="175419"/>
                  <a:pt x="3578087" y="140080"/>
                </a:cubicBezTo>
                <a:cubicBezTo>
                  <a:pt x="3847548" y="104741"/>
                  <a:pt x="4287079" y="56150"/>
                  <a:pt x="4532244" y="34063"/>
                </a:cubicBezTo>
                <a:cubicBezTo>
                  <a:pt x="4777409" y="11976"/>
                  <a:pt x="4874592" y="9767"/>
                  <a:pt x="5049079" y="7558"/>
                </a:cubicBezTo>
                <a:cubicBezTo>
                  <a:pt x="5223566" y="5349"/>
                  <a:pt x="5342836" y="-14529"/>
                  <a:pt x="5579166" y="20810"/>
                </a:cubicBezTo>
                <a:cubicBezTo>
                  <a:pt x="5815496" y="56149"/>
                  <a:pt x="6193183" y="164376"/>
                  <a:pt x="6467061" y="219593"/>
                </a:cubicBezTo>
                <a:cubicBezTo>
                  <a:pt x="6740939" y="274810"/>
                  <a:pt x="6957392" y="299106"/>
                  <a:pt x="7222435" y="352115"/>
                </a:cubicBezTo>
                <a:cubicBezTo>
                  <a:pt x="7487478" y="405124"/>
                  <a:pt x="7772400" y="471384"/>
                  <a:pt x="8057322" y="53764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171FF3-DD29-BA28-C2C9-E768F1E8973D}"/>
              </a:ext>
            </a:extLst>
          </p:cNvPr>
          <p:cNvSpPr txBox="1"/>
          <p:nvPr/>
        </p:nvSpPr>
        <p:spPr>
          <a:xfrm>
            <a:off x="10363198" y="4919992"/>
            <a:ext cx="13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0DB716-7A3A-FB41-CAE2-7C5C5F1BA77A}"/>
              </a:ext>
            </a:extLst>
          </p:cNvPr>
          <p:cNvSpPr txBox="1"/>
          <p:nvPr/>
        </p:nvSpPr>
        <p:spPr>
          <a:xfrm>
            <a:off x="1199318" y="725677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Performance 100%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69D29E-A5BA-D446-84FA-79AA507A05D9}"/>
              </a:ext>
            </a:extLst>
          </p:cNvPr>
          <p:cNvSpPr txBox="1"/>
          <p:nvPr/>
        </p:nvSpPr>
        <p:spPr>
          <a:xfrm>
            <a:off x="2037518" y="5545344"/>
            <a:ext cx="9110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Au bout d’un moment, le réseau de neurone obtient de meilleures performances sur le jeu d’entraînement que sur le jeu de validation. </a:t>
            </a:r>
            <a:r>
              <a:rPr lang="fr-FR" sz="2800" b="1" dirty="0">
                <a:solidFill>
                  <a:srgbClr val="FF0000"/>
                </a:solidFill>
              </a:rPr>
              <a:t>C’est le surapprentissage. 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C6FB9-8340-716F-8E49-A4044CE36A98}"/>
              </a:ext>
            </a:extLst>
          </p:cNvPr>
          <p:cNvSpPr/>
          <p:nvPr/>
        </p:nvSpPr>
        <p:spPr>
          <a:xfrm>
            <a:off x="6785097" y="1676397"/>
            <a:ext cx="3114270" cy="376681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3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FA4D1-6FC3-A8B2-6988-60D3CC49B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FB037-DAC3-FDF4-CD33-E4276447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8B14999-BF59-F4EC-2E8A-02D6BA457CC8}"/>
              </a:ext>
            </a:extLst>
          </p:cNvPr>
          <p:cNvCxnSpPr>
            <a:cxnSpLocks/>
          </p:cNvCxnSpPr>
          <p:nvPr/>
        </p:nvCxnSpPr>
        <p:spPr>
          <a:xfrm>
            <a:off x="1497497" y="5181602"/>
            <a:ext cx="8852451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94A178B-EAF9-6291-2EC5-54EACE932AF3}"/>
              </a:ext>
            </a:extLst>
          </p:cNvPr>
          <p:cNvCxnSpPr>
            <a:cxnSpLocks/>
          </p:cNvCxnSpPr>
          <p:nvPr/>
        </p:nvCxnSpPr>
        <p:spPr>
          <a:xfrm flipV="1">
            <a:off x="1497497" y="1285461"/>
            <a:ext cx="0" cy="38961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C1519343-D509-232C-425D-0B3FFCC4BBC5}"/>
              </a:ext>
            </a:extLst>
          </p:cNvPr>
          <p:cNvSpPr/>
          <p:nvPr/>
        </p:nvSpPr>
        <p:spPr>
          <a:xfrm>
            <a:off x="1537253" y="1749287"/>
            <a:ext cx="8322365" cy="3405809"/>
          </a:xfrm>
          <a:custGeom>
            <a:avLst/>
            <a:gdLst>
              <a:gd name="connsiteX0" fmla="*/ 0 w 8322365"/>
              <a:gd name="connsiteY0" fmla="*/ 3405809 h 3405809"/>
              <a:gd name="connsiteX1" fmla="*/ 410817 w 8322365"/>
              <a:gd name="connsiteY1" fmla="*/ 2173357 h 3405809"/>
              <a:gd name="connsiteX2" fmla="*/ 742121 w 8322365"/>
              <a:gd name="connsiteY2" fmla="*/ 1325218 h 3405809"/>
              <a:gd name="connsiteX3" fmla="*/ 1192695 w 8322365"/>
              <a:gd name="connsiteY3" fmla="*/ 781878 h 3405809"/>
              <a:gd name="connsiteX4" fmla="*/ 1895061 w 8322365"/>
              <a:gd name="connsiteY4" fmla="*/ 371061 h 3405809"/>
              <a:gd name="connsiteX5" fmla="*/ 2782956 w 8322365"/>
              <a:gd name="connsiteY5" fmla="*/ 185531 h 3405809"/>
              <a:gd name="connsiteX6" fmla="*/ 3988904 w 8322365"/>
              <a:gd name="connsiteY6" fmla="*/ 92765 h 3405809"/>
              <a:gd name="connsiteX7" fmla="*/ 5208104 w 8322365"/>
              <a:gd name="connsiteY7" fmla="*/ 39757 h 3405809"/>
              <a:gd name="connsiteX8" fmla="*/ 6533321 w 8322365"/>
              <a:gd name="connsiteY8" fmla="*/ 13252 h 3405809"/>
              <a:gd name="connsiteX9" fmla="*/ 8322365 w 8322365"/>
              <a:gd name="connsiteY9" fmla="*/ 0 h 34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2365" h="3405809">
                <a:moveTo>
                  <a:pt x="0" y="3405809"/>
                </a:moveTo>
                <a:cubicBezTo>
                  <a:pt x="143565" y="2962965"/>
                  <a:pt x="287130" y="2520122"/>
                  <a:pt x="410817" y="2173357"/>
                </a:cubicBezTo>
                <a:cubicBezTo>
                  <a:pt x="534504" y="1826592"/>
                  <a:pt x="611808" y="1557131"/>
                  <a:pt x="742121" y="1325218"/>
                </a:cubicBezTo>
                <a:cubicBezTo>
                  <a:pt x="872434" y="1093305"/>
                  <a:pt x="1000538" y="940904"/>
                  <a:pt x="1192695" y="781878"/>
                </a:cubicBezTo>
                <a:cubicBezTo>
                  <a:pt x="1384852" y="622852"/>
                  <a:pt x="1630018" y="470452"/>
                  <a:pt x="1895061" y="371061"/>
                </a:cubicBezTo>
                <a:cubicBezTo>
                  <a:pt x="2160104" y="271670"/>
                  <a:pt x="2433982" y="231914"/>
                  <a:pt x="2782956" y="185531"/>
                </a:cubicBezTo>
                <a:cubicBezTo>
                  <a:pt x="3131930" y="139148"/>
                  <a:pt x="3584713" y="117061"/>
                  <a:pt x="3988904" y="92765"/>
                </a:cubicBezTo>
                <a:cubicBezTo>
                  <a:pt x="4393095" y="68469"/>
                  <a:pt x="4784034" y="53009"/>
                  <a:pt x="5208104" y="39757"/>
                </a:cubicBezTo>
                <a:cubicBezTo>
                  <a:pt x="5632174" y="26505"/>
                  <a:pt x="6533321" y="13252"/>
                  <a:pt x="6533321" y="13252"/>
                </a:cubicBezTo>
                <a:lnTo>
                  <a:pt x="83223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62143EB-C05A-5E23-D696-299AD8F5A121}"/>
              </a:ext>
            </a:extLst>
          </p:cNvPr>
          <p:cNvSpPr/>
          <p:nvPr/>
        </p:nvSpPr>
        <p:spPr>
          <a:xfrm>
            <a:off x="1510748" y="1900755"/>
            <a:ext cx="8057322" cy="3254341"/>
          </a:xfrm>
          <a:custGeom>
            <a:avLst/>
            <a:gdLst>
              <a:gd name="connsiteX0" fmla="*/ 0 w 8057322"/>
              <a:gd name="connsiteY0" fmla="*/ 3254341 h 3254341"/>
              <a:gd name="connsiteX1" fmla="*/ 424070 w 8057322"/>
              <a:gd name="connsiteY1" fmla="*/ 2366445 h 3254341"/>
              <a:gd name="connsiteX2" fmla="*/ 702366 w 8057322"/>
              <a:gd name="connsiteY2" fmla="*/ 1677332 h 3254341"/>
              <a:gd name="connsiteX3" fmla="*/ 1113183 w 8057322"/>
              <a:gd name="connsiteY3" fmla="*/ 1001471 h 3254341"/>
              <a:gd name="connsiteX4" fmla="*/ 1656522 w 8057322"/>
              <a:gd name="connsiteY4" fmla="*/ 656915 h 3254341"/>
              <a:gd name="connsiteX5" fmla="*/ 2292626 w 8057322"/>
              <a:gd name="connsiteY5" fmla="*/ 391871 h 3254341"/>
              <a:gd name="connsiteX6" fmla="*/ 2915479 w 8057322"/>
              <a:gd name="connsiteY6" fmla="*/ 246097 h 3254341"/>
              <a:gd name="connsiteX7" fmla="*/ 3578087 w 8057322"/>
              <a:gd name="connsiteY7" fmla="*/ 140080 h 3254341"/>
              <a:gd name="connsiteX8" fmla="*/ 4532244 w 8057322"/>
              <a:gd name="connsiteY8" fmla="*/ 34063 h 3254341"/>
              <a:gd name="connsiteX9" fmla="*/ 5049079 w 8057322"/>
              <a:gd name="connsiteY9" fmla="*/ 7558 h 3254341"/>
              <a:gd name="connsiteX10" fmla="*/ 5579166 w 8057322"/>
              <a:gd name="connsiteY10" fmla="*/ 20810 h 3254341"/>
              <a:gd name="connsiteX11" fmla="*/ 6467061 w 8057322"/>
              <a:gd name="connsiteY11" fmla="*/ 219593 h 3254341"/>
              <a:gd name="connsiteX12" fmla="*/ 7222435 w 8057322"/>
              <a:gd name="connsiteY12" fmla="*/ 352115 h 3254341"/>
              <a:gd name="connsiteX13" fmla="*/ 8057322 w 8057322"/>
              <a:gd name="connsiteY13" fmla="*/ 537645 h 3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7322" h="3254341">
                <a:moveTo>
                  <a:pt x="0" y="3254341"/>
                </a:moveTo>
                <a:cubicBezTo>
                  <a:pt x="153504" y="2941810"/>
                  <a:pt x="307009" y="2629280"/>
                  <a:pt x="424070" y="2366445"/>
                </a:cubicBezTo>
                <a:cubicBezTo>
                  <a:pt x="541131" y="2103610"/>
                  <a:pt x="587514" y="1904827"/>
                  <a:pt x="702366" y="1677332"/>
                </a:cubicBezTo>
                <a:cubicBezTo>
                  <a:pt x="817218" y="1449837"/>
                  <a:pt x="954157" y="1171540"/>
                  <a:pt x="1113183" y="1001471"/>
                </a:cubicBezTo>
                <a:cubicBezTo>
                  <a:pt x="1272209" y="831402"/>
                  <a:pt x="1459948" y="758515"/>
                  <a:pt x="1656522" y="656915"/>
                </a:cubicBezTo>
                <a:cubicBezTo>
                  <a:pt x="1853096" y="555315"/>
                  <a:pt x="2082800" y="460341"/>
                  <a:pt x="2292626" y="391871"/>
                </a:cubicBezTo>
                <a:cubicBezTo>
                  <a:pt x="2502452" y="323401"/>
                  <a:pt x="2701235" y="288062"/>
                  <a:pt x="2915479" y="246097"/>
                </a:cubicBezTo>
                <a:cubicBezTo>
                  <a:pt x="3129723" y="204132"/>
                  <a:pt x="3308626" y="175419"/>
                  <a:pt x="3578087" y="140080"/>
                </a:cubicBezTo>
                <a:cubicBezTo>
                  <a:pt x="3847548" y="104741"/>
                  <a:pt x="4287079" y="56150"/>
                  <a:pt x="4532244" y="34063"/>
                </a:cubicBezTo>
                <a:cubicBezTo>
                  <a:pt x="4777409" y="11976"/>
                  <a:pt x="4874592" y="9767"/>
                  <a:pt x="5049079" y="7558"/>
                </a:cubicBezTo>
                <a:cubicBezTo>
                  <a:pt x="5223566" y="5349"/>
                  <a:pt x="5342836" y="-14529"/>
                  <a:pt x="5579166" y="20810"/>
                </a:cubicBezTo>
                <a:cubicBezTo>
                  <a:pt x="5815496" y="56149"/>
                  <a:pt x="6193183" y="164376"/>
                  <a:pt x="6467061" y="219593"/>
                </a:cubicBezTo>
                <a:cubicBezTo>
                  <a:pt x="6740939" y="274810"/>
                  <a:pt x="6957392" y="299106"/>
                  <a:pt x="7222435" y="352115"/>
                </a:cubicBezTo>
                <a:cubicBezTo>
                  <a:pt x="7487478" y="405124"/>
                  <a:pt x="7772400" y="471384"/>
                  <a:pt x="8057322" y="53764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12B34C-E9AC-9402-8560-F1130366F1DB}"/>
              </a:ext>
            </a:extLst>
          </p:cNvPr>
          <p:cNvSpPr txBox="1"/>
          <p:nvPr/>
        </p:nvSpPr>
        <p:spPr>
          <a:xfrm>
            <a:off x="10363198" y="4919992"/>
            <a:ext cx="13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10CCA86-10D0-4015-B995-E7795F51E2C1}"/>
              </a:ext>
            </a:extLst>
          </p:cNvPr>
          <p:cNvSpPr txBox="1"/>
          <p:nvPr/>
        </p:nvSpPr>
        <p:spPr>
          <a:xfrm>
            <a:off x="1199318" y="725677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Performance 100%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9BA7A-DF54-9A21-E4AE-E1B2C37ED32E}"/>
              </a:ext>
            </a:extLst>
          </p:cNvPr>
          <p:cNvSpPr txBox="1"/>
          <p:nvPr/>
        </p:nvSpPr>
        <p:spPr>
          <a:xfrm>
            <a:off x="2037518" y="5545344"/>
            <a:ext cx="925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 d’apprentissage optimal ;-)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BBECECD-305B-585B-8ACD-3C126D33214B}"/>
              </a:ext>
            </a:extLst>
          </p:cNvPr>
          <p:cNvCxnSpPr>
            <a:cxnSpLocks/>
          </p:cNvCxnSpPr>
          <p:nvPr/>
        </p:nvCxnSpPr>
        <p:spPr>
          <a:xfrm>
            <a:off x="6838123" y="1285461"/>
            <a:ext cx="0" cy="40154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033ABF1-1186-4F7C-7D50-47905336922A}"/>
              </a:ext>
            </a:extLst>
          </p:cNvPr>
          <p:cNvSpPr txBox="1"/>
          <p:nvPr/>
        </p:nvSpPr>
        <p:spPr>
          <a:xfrm>
            <a:off x="3180527" y="2878869"/>
            <a:ext cx="3882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Avec </a:t>
            </a:r>
            <a:r>
              <a:rPr lang="fr-FR" sz="2400" dirty="0" err="1">
                <a:solidFill>
                  <a:srgbClr val="FF0000"/>
                </a:solidFill>
              </a:rPr>
              <a:t>Keras</a:t>
            </a:r>
            <a:r>
              <a:rPr lang="fr-FR" sz="2400" dirty="0">
                <a:solidFill>
                  <a:srgbClr val="FF0000"/>
                </a:solidFill>
              </a:rPr>
              <a:t>, il est possible d’arrêter automatiquement l’apprentissage à ce point grâce au paramètre </a:t>
            </a:r>
            <a:r>
              <a:rPr lang="fr-FR" sz="2400" dirty="0" err="1">
                <a:solidFill>
                  <a:srgbClr val="FF0000"/>
                </a:solidFill>
              </a:rPr>
              <a:t>Earlystopping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F515860-94D7-D920-C175-55735C4611D0}"/>
              </a:ext>
            </a:extLst>
          </p:cNvPr>
          <p:cNvCxnSpPr>
            <a:cxnSpLocks/>
          </p:cNvCxnSpPr>
          <p:nvPr/>
        </p:nvCxnSpPr>
        <p:spPr>
          <a:xfrm>
            <a:off x="5121969" y="4532243"/>
            <a:ext cx="1542216" cy="43035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5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EF6CF-803F-DB66-2F16-8FE7BE08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DCF59A-371D-A1CB-3E9D-5FCBD20F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7" y="1279037"/>
            <a:ext cx="8798154" cy="533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26561E-CDE3-536F-CCD6-95152F5C9806}"/>
              </a:ext>
            </a:extLst>
          </p:cNvPr>
          <p:cNvSpPr txBox="1"/>
          <p:nvPr/>
        </p:nvSpPr>
        <p:spPr>
          <a:xfrm>
            <a:off x="7222435" y="5433391"/>
            <a:ext cx="292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model.summary</a:t>
            </a:r>
            <a:r>
              <a:rPr lang="fr-FR" sz="2800" dirty="0">
                <a:solidFill>
                  <a:schemeClr val="bg1"/>
                </a:solidFill>
              </a:rPr>
              <a:t> ( )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ECCCEF2-03F3-17FE-6583-C3202E7A4269}"/>
              </a:ext>
            </a:extLst>
          </p:cNvPr>
          <p:cNvCxnSpPr>
            <a:cxnSpLocks/>
          </p:cNvCxnSpPr>
          <p:nvPr/>
        </p:nvCxnSpPr>
        <p:spPr>
          <a:xfrm>
            <a:off x="3207026" y="1696279"/>
            <a:ext cx="111318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0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0CC69-5854-0C0D-07CD-6B786E72B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B3BFF-9AA8-2DCD-CC12-FDC10B20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88A9D7-9501-180F-462F-7A5578D3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05" y="1588594"/>
            <a:ext cx="2889398" cy="3689540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760DCEF-CDF6-3D59-080C-4A45603720FF}"/>
              </a:ext>
            </a:extLst>
          </p:cNvPr>
          <p:cNvCxnSpPr>
            <a:cxnSpLocks/>
          </p:cNvCxnSpPr>
          <p:nvPr/>
        </p:nvCxnSpPr>
        <p:spPr>
          <a:xfrm>
            <a:off x="1205948" y="5437757"/>
            <a:ext cx="303495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3E64A3-5E93-AD06-D3E6-AEB5577E4B03}"/>
              </a:ext>
            </a:extLst>
          </p:cNvPr>
          <p:cNvCxnSpPr>
            <a:cxnSpLocks/>
          </p:cNvCxnSpPr>
          <p:nvPr/>
        </p:nvCxnSpPr>
        <p:spPr>
          <a:xfrm flipV="1">
            <a:off x="1205948" y="1588594"/>
            <a:ext cx="0" cy="386241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03ACDA8-1E89-EF63-E8E9-3F5E72DC3B79}"/>
              </a:ext>
            </a:extLst>
          </p:cNvPr>
          <p:cNvSpPr txBox="1"/>
          <p:nvPr/>
        </p:nvSpPr>
        <p:spPr>
          <a:xfrm>
            <a:off x="1325005" y="5610632"/>
            <a:ext cx="291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28 x 28 px = 784px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D51704C-1F2E-A320-C42E-9AF44973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28" y="1588594"/>
            <a:ext cx="7233502" cy="9823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D888CE-43DE-3839-BDC6-76BD97655DA9}"/>
              </a:ext>
            </a:extLst>
          </p:cNvPr>
          <p:cNvSpPr txBox="1"/>
          <p:nvPr/>
        </p:nvSpPr>
        <p:spPr>
          <a:xfrm>
            <a:off x="5393635" y="3207026"/>
            <a:ext cx="4744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28 x 28 = 784 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b="1" u="sng" dirty="0" err="1">
                <a:solidFill>
                  <a:schemeClr val="bg1"/>
                </a:solidFill>
              </a:rPr>
              <a:t>Flatten</a:t>
            </a:r>
            <a:r>
              <a:rPr lang="fr-FR" sz="2800" dirty="0">
                <a:solidFill>
                  <a:schemeClr val="bg1"/>
                </a:solidFill>
              </a:rPr>
              <a:t> permet de convertir une image de 28x28 en un vecteur de 784 valeurs (une valeur par fragment d’image) </a:t>
            </a:r>
          </a:p>
        </p:txBody>
      </p:sp>
    </p:spTree>
    <p:extLst>
      <p:ext uri="{BB962C8B-B14F-4D97-AF65-F5344CB8AC3E}">
        <p14:creationId xmlns:p14="http://schemas.microsoft.com/office/powerpoint/2010/main" val="241334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7862-743E-DCAE-57C8-4A7AB023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D0060-1985-2079-FAD3-36BF946F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675" y="351840"/>
            <a:ext cx="3567521" cy="95410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82E4E-D93B-AA75-C9E0-11D44BF5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7" y="1279037"/>
            <a:ext cx="8798154" cy="533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0996E42-2430-8153-4FD6-7514FF3A9892}"/>
              </a:ext>
            </a:extLst>
          </p:cNvPr>
          <p:cNvSpPr txBox="1"/>
          <p:nvPr/>
        </p:nvSpPr>
        <p:spPr>
          <a:xfrm>
            <a:off x="5084196" y="801983"/>
            <a:ext cx="620201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Shape correspond au nombre de neurones dans chaque couche du réseau </a:t>
            </a:r>
          </a:p>
        </p:txBody>
      </p:sp>
    </p:spTree>
    <p:extLst>
      <p:ext uri="{BB962C8B-B14F-4D97-AF65-F5344CB8AC3E}">
        <p14:creationId xmlns:p14="http://schemas.microsoft.com/office/powerpoint/2010/main" val="199088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08995-ECE6-A163-DE9B-AB90EF5DB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88827-DD4E-ABE1-4B4A-91D8E6F4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675" y="351840"/>
            <a:ext cx="3567521" cy="95410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1EA568-D38D-5280-79C5-C0C17240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1" y="1279037"/>
            <a:ext cx="8798154" cy="533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DD9D019-FF3E-5769-A51C-D20AE827DD3E}"/>
              </a:ext>
            </a:extLst>
          </p:cNvPr>
          <p:cNvSpPr txBox="1"/>
          <p:nvPr/>
        </p:nvSpPr>
        <p:spPr>
          <a:xfrm>
            <a:off x="5176960" y="801983"/>
            <a:ext cx="620201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Shape correspond au nombre de neurones dans chaque couche du réseau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DD62D-2F7D-188F-C907-A840456D51C7}"/>
              </a:ext>
            </a:extLst>
          </p:cNvPr>
          <p:cNvSpPr txBox="1"/>
          <p:nvPr/>
        </p:nvSpPr>
        <p:spPr>
          <a:xfrm>
            <a:off x="132522" y="2438400"/>
            <a:ext cx="2067339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Couche entrée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57AB17-1122-A9F5-2665-67CA303421CB}"/>
              </a:ext>
            </a:extLst>
          </p:cNvPr>
          <p:cNvSpPr txBox="1"/>
          <p:nvPr/>
        </p:nvSpPr>
        <p:spPr>
          <a:xfrm>
            <a:off x="132521" y="3107611"/>
            <a:ext cx="2067339" cy="463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Couche cachée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C2B095-3B58-855D-A2A4-445FB920239C}"/>
              </a:ext>
            </a:extLst>
          </p:cNvPr>
          <p:cNvSpPr txBox="1"/>
          <p:nvPr/>
        </p:nvSpPr>
        <p:spPr>
          <a:xfrm>
            <a:off x="132521" y="3723862"/>
            <a:ext cx="2067339" cy="463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Couche cachée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834741-065D-7547-B3CA-E78BE922C91A}"/>
              </a:ext>
            </a:extLst>
          </p:cNvPr>
          <p:cNvSpPr txBox="1"/>
          <p:nvPr/>
        </p:nvSpPr>
        <p:spPr>
          <a:xfrm>
            <a:off x="132520" y="4340113"/>
            <a:ext cx="2067339" cy="463826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Couche sortie</a:t>
            </a:r>
          </a:p>
        </p:txBody>
      </p:sp>
    </p:spTree>
    <p:extLst>
      <p:ext uri="{BB962C8B-B14F-4D97-AF65-F5344CB8AC3E}">
        <p14:creationId xmlns:p14="http://schemas.microsoft.com/office/powerpoint/2010/main" val="429437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EA819-48CD-97C8-0B25-EA49A55BE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2183B3F-038D-C8F4-AC3B-402B94A4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7" y="1279037"/>
            <a:ext cx="8798154" cy="533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E6275E-BB8C-3906-11FD-C69B647C02E9}"/>
              </a:ext>
            </a:extLst>
          </p:cNvPr>
          <p:cNvSpPr txBox="1"/>
          <p:nvPr/>
        </p:nvSpPr>
        <p:spPr>
          <a:xfrm>
            <a:off x="5751445" y="610004"/>
            <a:ext cx="520810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Param # correspond au nombre de poids du réseau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067BD7-CC36-A6F8-949B-40EB2FAA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675" y="351840"/>
            <a:ext cx="3567521" cy="95410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</p:spTree>
    <p:extLst>
      <p:ext uri="{BB962C8B-B14F-4D97-AF65-F5344CB8AC3E}">
        <p14:creationId xmlns:p14="http://schemas.microsoft.com/office/powerpoint/2010/main" val="412107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0D86A-5CF9-70E4-11BB-580AE461D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5D342E-27BB-B55B-DF0D-E0CBDF04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7" y="1279037"/>
            <a:ext cx="8798154" cy="533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CF6D61C-B646-A734-44C6-640F39530DFB}"/>
              </a:ext>
            </a:extLst>
          </p:cNvPr>
          <p:cNvSpPr txBox="1"/>
          <p:nvPr/>
        </p:nvSpPr>
        <p:spPr>
          <a:xfrm>
            <a:off x="5751445" y="610004"/>
            <a:ext cx="520810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Param # correspond au nombre de poids du réseau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CD5A7E2-9FE3-16F1-7269-52648625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675" y="351840"/>
            <a:ext cx="3567521" cy="95410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71398-5528-3509-D668-2A950C7F6E34}"/>
              </a:ext>
            </a:extLst>
          </p:cNvPr>
          <p:cNvSpPr/>
          <p:nvPr/>
        </p:nvSpPr>
        <p:spPr>
          <a:xfrm>
            <a:off x="6665843" y="2517913"/>
            <a:ext cx="3590050" cy="1073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E00B91-2B59-2973-3D4F-9F7EC5F2F422}"/>
              </a:ext>
            </a:extLst>
          </p:cNvPr>
          <p:cNvSpPr txBox="1"/>
          <p:nvPr/>
        </p:nvSpPr>
        <p:spPr>
          <a:xfrm>
            <a:off x="6771861" y="542013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(784 x 300) + ? = 235 500 </a:t>
            </a:r>
          </a:p>
        </p:txBody>
      </p:sp>
    </p:spTree>
    <p:extLst>
      <p:ext uri="{BB962C8B-B14F-4D97-AF65-F5344CB8AC3E}">
        <p14:creationId xmlns:p14="http://schemas.microsoft.com/office/powerpoint/2010/main" val="202559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12C7B9-9238-56F5-3F35-3106C7893F6A}"/>
              </a:ext>
            </a:extLst>
          </p:cNvPr>
          <p:cNvSpPr/>
          <p:nvPr/>
        </p:nvSpPr>
        <p:spPr>
          <a:xfrm>
            <a:off x="6019873" y="4354875"/>
            <a:ext cx="2764972" cy="8394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Intuition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758F46B-ADCE-46A2-AD8A-8CDFDF39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726" y="4874266"/>
            <a:ext cx="1264463" cy="16539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8D7C56-6E7F-511B-2AB3-CDA9CCC2A133}"/>
              </a:ext>
            </a:extLst>
          </p:cNvPr>
          <p:cNvSpPr/>
          <p:nvPr/>
        </p:nvSpPr>
        <p:spPr>
          <a:xfrm>
            <a:off x="5716478" y="2503125"/>
            <a:ext cx="1884777" cy="11322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7D6D4-F912-99D0-B05F-238B4A2827B2}"/>
              </a:ext>
            </a:extLst>
          </p:cNvPr>
          <p:cNvSpPr/>
          <p:nvPr/>
        </p:nvSpPr>
        <p:spPr>
          <a:xfrm>
            <a:off x="6811552" y="643227"/>
            <a:ext cx="4428406" cy="153641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Jeu de données d’entraînement, validation, 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4AABE6-FBBC-FC48-4D07-2640D50B3A7C}"/>
              </a:ext>
            </a:extLst>
          </p:cNvPr>
          <p:cNvSpPr/>
          <p:nvPr/>
        </p:nvSpPr>
        <p:spPr>
          <a:xfrm>
            <a:off x="2710543" y="508553"/>
            <a:ext cx="3385457" cy="11322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Décrire un réseau de neurone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5D8BF7B-7F74-D548-FFBD-A5EC62B0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64" y="2291647"/>
            <a:ext cx="4095585" cy="4126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21288E-4989-D40A-0271-5DAD63470EF1}"/>
              </a:ext>
            </a:extLst>
          </p:cNvPr>
          <p:cNvSpPr/>
          <p:nvPr/>
        </p:nvSpPr>
        <p:spPr>
          <a:xfrm>
            <a:off x="6658866" y="5488313"/>
            <a:ext cx="3532056" cy="10437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hyperparamètres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7941A-F4A9-6837-2B01-3C19EAA8049F}"/>
              </a:ext>
            </a:extLst>
          </p:cNvPr>
          <p:cNvSpPr/>
          <p:nvPr/>
        </p:nvSpPr>
        <p:spPr>
          <a:xfrm>
            <a:off x="8200384" y="2535449"/>
            <a:ext cx="2969852" cy="153641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Modèles séquentiels / fonctionnels</a:t>
            </a:r>
          </a:p>
        </p:txBody>
      </p:sp>
    </p:spTree>
    <p:extLst>
      <p:ext uri="{BB962C8B-B14F-4D97-AF65-F5344CB8AC3E}">
        <p14:creationId xmlns:p14="http://schemas.microsoft.com/office/powerpoint/2010/main" val="14958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DB805-167D-3C59-2F98-F2070B5A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0AADAFD-CD51-A268-D524-C4821EB4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7" y="1279037"/>
            <a:ext cx="8798154" cy="533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18A5E1-2D58-61E6-4A8F-F78C71E55285}"/>
              </a:ext>
            </a:extLst>
          </p:cNvPr>
          <p:cNvSpPr txBox="1"/>
          <p:nvPr/>
        </p:nvSpPr>
        <p:spPr>
          <a:xfrm>
            <a:off x="5751445" y="610004"/>
            <a:ext cx="520810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Param # correspond au nombre de poids du réseau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1BFE218-0232-C4F3-7141-81A06FE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675" y="351840"/>
            <a:ext cx="3567521" cy="95410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B844F-D743-CC58-7750-04C02C3B86F0}"/>
              </a:ext>
            </a:extLst>
          </p:cNvPr>
          <p:cNvSpPr/>
          <p:nvPr/>
        </p:nvSpPr>
        <p:spPr>
          <a:xfrm>
            <a:off x="6665843" y="2517913"/>
            <a:ext cx="3590050" cy="1073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F80DA2-B962-4823-BD44-0B8CC168E453}"/>
              </a:ext>
            </a:extLst>
          </p:cNvPr>
          <p:cNvSpPr txBox="1"/>
          <p:nvPr/>
        </p:nvSpPr>
        <p:spPr>
          <a:xfrm>
            <a:off x="6665843" y="5380383"/>
            <a:ext cx="406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(784 x 300) + 300 = 235 500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BC6F0-9B4F-8756-8F4A-3315459BD6D4}"/>
              </a:ext>
            </a:extLst>
          </p:cNvPr>
          <p:cNvSpPr txBox="1"/>
          <p:nvPr/>
        </p:nvSpPr>
        <p:spPr>
          <a:xfrm>
            <a:off x="4903304" y="5934812"/>
            <a:ext cx="715617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+ 1 connexion entre le neurone de biais de la couche d’entrée et tous les neurones de la couche suivante  </a:t>
            </a:r>
          </a:p>
        </p:txBody>
      </p:sp>
    </p:spTree>
    <p:extLst>
      <p:ext uri="{BB962C8B-B14F-4D97-AF65-F5344CB8AC3E}">
        <p14:creationId xmlns:p14="http://schemas.microsoft.com/office/powerpoint/2010/main" val="362559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4E9A5-F6CB-BA02-5927-378EA7CDA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5F82-8CD3-0AA6-66CD-11879FB9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MINST - fashion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86EA65-2D67-0C08-B406-D7CA0EF6EE8C}"/>
              </a:ext>
            </a:extLst>
          </p:cNvPr>
          <p:cNvSpPr txBox="1"/>
          <p:nvPr/>
        </p:nvSpPr>
        <p:spPr>
          <a:xfrm>
            <a:off x="1742661" y="1478562"/>
            <a:ext cx="8706678" cy="39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bg1"/>
                </a:solidFill>
              </a:rPr>
              <a:t>Check List (</a:t>
            </a:r>
            <a:r>
              <a:rPr lang="fr-FR" sz="2800" b="1" dirty="0" err="1">
                <a:solidFill>
                  <a:schemeClr val="bg1"/>
                </a:solidFill>
              </a:rPr>
              <a:t>Level</a:t>
            </a:r>
            <a:r>
              <a:rPr lang="fr-FR" sz="2800" b="1" dirty="0">
                <a:solidFill>
                  <a:schemeClr val="bg1"/>
                </a:solidFill>
              </a:rPr>
              <a:t> 1) pour dessiner un réseau de neurone 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Taille des données d’entrée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Nombre de couches cachées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Nombre de paramètres </a:t>
            </a:r>
          </a:p>
          <a:p>
            <a:pPr lvl="1">
              <a:lnSpc>
                <a:spcPct val="150000"/>
              </a:lnSpc>
            </a:pPr>
            <a:r>
              <a:rPr lang="fr-FR" sz="2800" dirty="0">
                <a:solidFill>
                  <a:schemeClr val="bg1"/>
                </a:solidFill>
                <a:sym typeface="Wingdings" panose="05000000000000000000" pitchFamily="2" charset="2"/>
              </a:rPr>
              <a:t>	 Attention de ne pas oublier le biais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sym typeface="Wingdings" panose="05000000000000000000" pitchFamily="2" charset="2"/>
              </a:rPr>
              <a:t>Fonction d’activation  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2E75C9-3EA2-22CC-5937-6EC8FB18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98" y="3429000"/>
            <a:ext cx="3393482" cy="3419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632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97BA9-23E9-3312-61D8-01702086B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EEFB2-4903-16A5-26BF-901F3507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18F96B-A14A-C946-63D8-E32A4C89E224}"/>
              </a:ext>
            </a:extLst>
          </p:cNvPr>
          <p:cNvSpPr/>
          <p:nvPr/>
        </p:nvSpPr>
        <p:spPr>
          <a:xfrm>
            <a:off x="1044235" y="5843858"/>
            <a:ext cx="10458652" cy="7262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Couche entrée ; 784 neurones ; entièrement connectée ; +1 biais  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EA4A0064-9CF6-BDE8-C1A9-DC24C5AFC224}"/>
              </a:ext>
            </a:extLst>
          </p:cNvPr>
          <p:cNvSpPr/>
          <p:nvPr/>
        </p:nvSpPr>
        <p:spPr>
          <a:xfrm rot="10800000">
            <a:off x="6079957" y="5497645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01A25C9-B1BA-41D6-590B-544EE1D8774D}"/>
              </a:ext>
            </a:extLst>
          </p:cNvPr>
          <p:cNvSpPr/>
          <p:nvPr/>
        </p:nvSpPr>
        <p:spPr>
          <a:xfrm>
            <a:off x="1091262" y="4313519"/>
            <a:ext cx="10458652" cy="1067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Couche cachée n°1 ; 300 neurones ; entièrement connectée ; +1 biais ; activation = RELU  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D1290F20-5373-E7B5-FAE6-6431B0691B76}"/>
              </a:ext>
            </a:extLst>
          </p:cNvPr>
          <p:cNvSpPr/>
          <p:nvPr/>
        </p:nvSpPr>
        <p:spPr>
          <a:xfrm rot="10800000">
            <a:off x="6032930" y="3974887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A81199F-87FF-15AB-840C-639F62BFC8B2}"/>
              </a:ext>
            </a:extLst>
          </p:cNvPr>
          <p:cNvSpPr/>
          <p:nvPr/>
        </p:nvSpPr>
        <p:spPr>
          <a:xfrm>
            <a:off x="1044235" y="2790761"/>
            <a:ext cx="10458652" cy="1067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Couche cachée n°2 ; 100 neurones ; entièrement connectée ; +1 biais ; activation = RELU  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3808559F-41D1-182B-5BC4-ED620A2A4570}"/>
              </a:ext>
            </a:extLst>
          </p:cNvPr>
          <p:cNvSpPr/>
          <p:nvPr/>
        </p:nvSpPr>
        <p:spPr>
          <a:xfrm rot="10800000">
            <a:off x="6032930" y="2453371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7491ABB-7A63-446D-779C-18B83BB28D8E}"/>
              </a:ext>
            </a:extLst>
          </p:cNvPr>
          <p:cNvSpPr/>
          <p:nvPr/>
        </p:nvSpPr>
        <p:spPr>
          <a:xfrm>
            <a:off x="1044235" y="1607877"/>
            <a:ext cx="10458652" cy="729188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Couche de sortie ; 10 neurones ; activation = SOFTMAX</a:t>
            </a:r>
          </a:p>
        </p:txBody>
      </p:sp>
    </p:spTree>
    <p:extLst>
      <p:ext uri="{BB962C8B-B14F-4D97-AF65-F5344CB8AC3E}">
        <p14:creationId xmlns:p14="http://schemas.microsoft.com/office/powerpoint/2010/main" val="252242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503BD6-07A1-3DAD-895A-7E8322A9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E3BD4-5C7B-78F1-7E8B-3841F5F4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81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RESEAU DE NEURONE SEQUENTIEL / FONCTIONNEL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AD5293-A298-5EEF-A7D8-AED1F00BE493}"/>
              </a:ext>
            </a:extLst>
          </p:cNvPr>
          <p:cNvSpPr txBox="1"/>
          <p:nvPr/>
        </p:nvSpPr>
        <p:spPr>
          <a:xfrm>
            <a:off x="1762538" y="4057928"/>
            <a:ext cx="8945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Toutes les architectures que nous avons vu sont </a:t>
            </a:r>
            <a:r>
              <a:rPr lang="fr-FR" sz="2800" b="1" dirty="0">
                <a:solidFill>
                  <a:srgbClr val="0070C0"/>
                </a:solidFill>
              </a:rPr>
              <a:t>séquentielles </a:t>
            </a: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  <a:r>
              <a:rPr lang="fr-FR" sz="2800" dirty="0">
                <a:solidFill>
                  <a:schemeClr val="bg1"/>
                </a:solidFill>
                <a:sym typeface="Wingdings" panose="05000000000000000000" pitchFamily="2" charset="2"/>
              </a:rPr>
              <a:t> le signal passe d’une couche à l’autre, depuis un seul point d’entrée et dans une seule direction </a:t>
            </a:r>
          </a:p>
          <a:p>
            <a:endParaRPr lang="fr-F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 Il existe également des architectures dites  </a:t>
            </a:r>
            <a:r>
              <a:rPr lang="fr-FR" sz="2800" b="1" dirty="0">
                <a:solidFill>
                  <a:srgbClr val="0070C0"/>
                </a:solidFill>
              </a:rPr>
              <a:t>fonctionnelles</a:t>
            </a:r>
            <a:r>
              <a:rPr lang="fr-FR" sz="2800" dirty="0">
                <a:solidFill>
                  <a:schemeClr val="bg1"/>
                </a:solidFill>
              </a:rPr>
              <a:t> … </a:t>
            </a:r>
          </a:p>
        </p:txBody>
      </p:sp>
      <p:pic>
        <p:nvPicPr>
          <p:cNvPr id="1026" name="Picture 2" descr="Compas Magnétique, La Navigation">
            <a:extLst>
              <a:ext uri="{FF2B5EF4-FFF2-40B4-BE49-F238E27FC236}">
                <a16:creationId xmlns:a16="http://schemas.microsoft.com/office/drawing/2014/main" id="{CAA55DDD-36A8-8AE7-F1D8-833041A6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1152939"/>
            <a:ext cx="4055166" cy="2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14818D-6346-71E2-C9C6-FEB5F86842A8}"/>
              </a:ext>
            </a:extLst>
          </p:cNvPr>
          <p:cNvSpPr txBox="1"/>
          <p:nvPr/>
        </p:nvSpPr>
        <p:spPr>
          <a:xfrm>
            <a:off x="6414052" y="1417983"/>
            <a:ext cx="39093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CONSTRUIRE UN RESEAU DE NEURONE NECESSITE D’AVOIR UN PLAN BIEN ETABLI !</a:t>
            </a:r>
          </a:p>
        </p:txBody>
      </p:sp>
    </p:spTree>
    <p:extLst>
      <p:ext uri="{BB962C8B-B14F-4D97-AF65-F5344CB8AC3E}">
        <p14:creationId xmlns:p14="http://schemas.microsoft.com/office/powerpoint/2010/main" val="407396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3AC9C-342D-004B-3B32-2FF61AC5C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B50B5-DA19-D8C5-1503-F612B948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RESEAU DE NEURONE FONCTIONNEL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BD3DCC-4DBD-355C-A107-3B1C87AE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48" y="1475443"/>
            <a:ext cx="9107504" cy="23324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F7CB92-B2E3-EDBC-9EC2-9576698C3D5C}"/>
              </a:ext>
            </a:extLst>
          </p:cNvPr>
          <p:cNvSpPr txBox="1"/>
          <p:nvPr/>
        </p:nvSpPr>
        <p:spPr>
          <a:xfrm>
            <a:off x="2574235" y="4216352"/>
            <a:ext cx="61026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En voici une codée ci-dessus. Vous devez la représenter sous forme de schéma, et imaginer à quoi est-ce </a:t>
            </a:r>
            <a:r>
              <a:rPr lang="fr-FR" sz="2800">
                <a:solidFill>
                  <a:schemeClr val="bg1"/>
                </a:solidFill>
              </a:rPr>
              <a:t>qu’elle pourrait </a:t>
            </a:r>
            <a:r>
              <a:rPr lang="fr-FR" sz="2800" dirty="0">
                <a:solidFill>
                  <a:schemeClr val="bg1"/>
                </a:solidFill>
              </a:rPr>
              <a:t>bien servir ? 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64327B-BD76-341A-4610-BCAB9AD0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289" y="4297335"/>
            <a:ext cx="1264463" cy="1653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07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5920A2-6FF3-C698-8120-95E280065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584C56C-37B0-5BA4-9146-622DFB9A8FC4}"/>
              </a:ext>
            </a:extLst>
          </p:cNvPr>
          <p:cNvSpPr/>
          <p:nvPr/>
        </p:nvSpPr>
        <p:spPr>
          <a:xfrm>
            <a:off x="1044235" y="5843858"/>
            <a:ext cx="10458652" cy="929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Couche entrée ; </a:t>
            </a: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10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neurones ; [entièrement connectée à la couche cachée n°1 ; +</a:t>
            </a:r>
            <a:r>
              <a:rPr kumimoji="0" lang="fr-FR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biais] ; connecté à une couche de concaténation  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7F96A47A-C39C-6948-E84E-F577D3B895A4}"/>
              </a:ext>
            </a:extLst>
          </p:cNvPr>
          <p:cNvSpPr/>
          <p:nvPr/>
        </p:nvSpPr>
        <p:spPr>
          <a:xfrm rot="10800000">
            <a:off x="6079957" y="5497645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94C1853-F8E0-F7FD-0A37-68DD86AB8C27}"/>
              </a:ext>
            </a:extLst>
          </p:cNvPr>
          <p:cNvSpPr/>
          <p:nvPr/>
        </p:nvSpPr>
        <p:spPr>
          <a:xfrm>
            <a:off x="3233532" y="4313519"/>
            <a:ext cx="8223618" cy="1067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Couche cachée n°1 ; 30 neurones ; entièrement connectée ; +1 biais ; activation = RELU  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464278B8-3FC2-78F8-2DAC-2066D382E71E}"/>
              </a:ext>
            </a:extLst>
          </p:cNvPr>
          <p:cNvSpPr/>
          <p:nvPr/>
        </p:nvSpPr>
        <p:spPr>
          <a:xfrm rot="10800000">
            <a:off x="5940166" y="3974887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1185AFA-E7FA-DF0A-C030-646D3D4E3560}"/>
              </a:ext>
            </a:extLst>
          </p:cNvPr>
          <p:cNvSpPr/>
          <p:nvPr/>
        </p:nvSpPr>
        <p:spPr>
          <a:xfrm>
            <a:off x="3233531" y="2790761"/>
            <a:ext cx="8176591" cy="1067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Couche cachée n°2 ; </a:t>
            </a: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30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neurones ; entièrement connectée ; +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biais ; activation = RELU  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9198FFA2-BBC6-3C7C-3677-DFD83CC0AED3}"/>
              </a:ext>
            </a:extLst>
          </p:cNvPr>
          <p:cNvSpPr/>
          <p:nvPr/>
        </p:nvSpPr>
        <p:spPr>
          <a:xfrm rot="10800000">
            <a:off x="6032930" y="2453371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DA7DF2B-28A8-1292-DAF5-58D93E8D2CC5}"/>
              </a:ext>
            </a:extLst>
          </p:cNvPr>
          <p:cNvSpPr/>
          <p:nvPr/>
        </p:nvSpPr>
        <p:spPr>
          <a:xfrm>
            <a:off x="866674" y="284953"/>
            <a:ext cx="10458652" cy="729188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Couche de sortie ; 1 neurone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E09AFD4-A56A-92B7-5005-57015BADE0D7}"/>
              </a:ext>
            </a:extLst>
          </p:cNvPr>
          <p:cNvSpPr/>
          <p:nvPr/>
        </p:nvSpPr>
        <p:spPr>
          <a:xfrm>
            <a:off x="866674" y="1485945"/>
            <a:ext cx="10458652" cy="929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Couche </a:t>
            </a: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de concaténation : couche entrée + couche cachée 2 ; taille de sortie = 41 (10 + 30 + </a:t>
            </a:r>
            <a:r>
              <a:rPr lang="fr-FR" sz="2800" b="1" dirty="0">
                <a:solidFill>
                  <a:srgbClr val="FF0000"/>
                </a:solidFill>
                <a:latin typeface="Tw Cen MT" panose="020B0602020104020603"/>
              </a:rPr>
              <a:t>1</a:t>
            </a: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)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+ 1 biais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BE3C828C-9DCE-B53A-8FFB-3CBBDDBBA3BA}"/>
              </a:ext>
            </a:extLst>
          </p:cNvPr>
          <p:cNvSpPr/>
          <p:nvPr/>
        </p:nvSpPr>
        <p:spPr>
          <a:xfrm rot="10800000">
            <a:off x="6032929" y="1132439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E4456FED-E821-F638-43DF-72CCD6BF5192}"/>
              </a:ext>
            </a:extLst>
          </p:cNvPr>
          <p:cNvSpPr/>
          <p:nvPr/>
        </p:nvSpPr>
        <p:spPr>
          <a:xfrm rot="10800000">
            <a:off x="1461573" y="2453371"/>
            <a:ext cx="481263" cy="339048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2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F97E9-A7AC-4680-A6E9-6F9A08DD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DD0BE-2408-6697-9508-F0A9CDD9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A61764-9254-CB6D-B5F4-7EEE84A5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3595"/>
            <a:ext cx="7864075" cy="33176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3F23E8-D401-374C-24A4-3B56DC9E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18" y="2193830"/>
            <a:ext cx="2889398" cy="368954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243EAA1-91EA-0D7E-20E3-A06B6CB73E23}"/>
              </a:ext>
            </a:extLst>
          </p:cNvPr>
          <p:cNvCxnSpPr>
            <a:cxnSpLocks/>
          </p:cNvCxnSpPr>
          <p:nvPr/>
        </p:nvCxnSpPr>
        <p:spPr>
          <a:xfrm>
            <a:off x="8295861" y="6042993"/>
            <a:ext cx="303495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0C50A1-42D0-899E-0666-18D9328AF5D8}"/>
              </a:ext>
            </a:extLst>
          </p:cNvPr>
          <p:cNvCxnSpPr>
            <a:cxnSpLocks/>
          </p:cNvCxnSpPr>
          <p:nvPr/>
        </p:nvCxnSpPr>
        <p:spPr>
          <a:xfrm flipV="1">
            <a:off x="8295861" y="2193830"/>
            <a:ext cx="0" cy="386241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0714723-1282-9B7A-F427-E190E50F136F}"/>
              </a:ext>
            </a:extLst>
          </p:cNvPr>
          <p:cNvSpPr txBox="1"/>
          <p:nvPr/>
        </p:nvSpPr>
        <p:spPr>
          <a:xfrm>
            <a:off x="8414918" y="6215868"/>
            <a:ext cx="2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28 x 28 px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F0EBB6-98F7-425E-B812-C055E87DDA71}"/>
              </a:ext>
            </a:extLst>
          </p:cNvPr>
          <p:cNvSpPr txBox="1"/>
          <p:nvPr/>
        </p:nvSpPr>
        <p:spPr>
          <a:xfrm>
            <a:off x="1044235" y="974630"/>
            <a:ext cx="8497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MNIST FASHION : 70 000 exemples étiquetés</a:t>
            </a:r>
          </a:p>
          <a:p>
            <a:r>
              <a:rPr lang="fr-FR" sz="2800" dirty="0">
                <a:solidFill>
                  <a:schemeClr val="bg1"/>
                </a:solidFill>
              </a:rPr>
              <a:t>Mixed National Institute of Standards and Technologies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D713C1-EED2-74EE-F30D-D06A484817BA}"/>
              </a:ext>
            </a:extLst>
          </p:cNvPr>
          <p:cNvSpPr txBox="1"/>
          <p:nvPr/>
        </p:nvSpPr>
        <p:spPr>
          <a:xfrm>
            <a:off x="583096" y="2394327"/>
            <a:ext cx="626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</a:t>
            </a:r>
            <a:r>
              <a:rPr lang="en-US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ageron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/handson-ml2: A series of </a:t>
            </a:r>
            <a:r>
              <a:rPr lang="en-US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notebooks that walk you through the fundamentals of Machine Learning and Deep Learning in Python using Scikit-Learn, </a:t>
            </a:r>
            <a:r>
              <a:rPr lang="en-US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TensorFlow 2.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60DCEE-CB50-B5B9-DF34-5A77A0071D2A}"/>
              </a:ext>
            </a:extLst>
          </p:cNvPr>
          <p:cNvSpPr txBox="1"/>
          <p:nvPr/>
        </p:nvSpPr>
        <p:spPr>
          <a:xfrm>
            <a:off x="583096" y="2056942"/>
            <a:ext cx="2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Source du code : </a:t>
            </a:r>
          </a:p>
        </p:txBody>
      </p:sp>
    </p:spTree>
    <p:extLst>
      <p:ext uri="{BB962C8B-B14F-4D97-AF65-F5344CB8AC3E}">
        <p14:creationId xmlns:p14="http://schemas.microsoft.com/office/powerpoint/2010/main" val="301285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C0350-2D20-3BA2-FAF9-06EB7E79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3F636-9C13-CFD9-EFE4-7F5C458A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333DF9-5DD2-55CC-CBBC-5426AB15F84C}"/>
              </a:ext>
            </a:extLst>
          </p:cNvPr>
          <p:cNvSpPr txBox="1"/>
          <p:nvPr/>
        </p:nvSpPr>
        <p:spPr>
          <a:xfrm>
            <a:off x="1269522" y="1152939"/>
            <a:ext cx="368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Données d’entraînement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389CE7-9E83-1FFD-2711-47EFA8761F54}"/>
              </a:ext>
            </a:extLst>
          </p:cNvPr>
          <p:cNvSpPr txBox="1"/>
          <p:nvPr/>
        </p:nvSpPr>
        <p:spPr>
          <a:xfrm>
            <a:off x="1269522" y="3401112"/>
            <a:ext cx="368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Données de validation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2B9D2D-5678-567A-9752-E13827ECC9E6}"/>
              </a:ext>
            </a:extLst>
          </p:cNvPr>
          <p:cNvSpPr txBox="1"/>
          <p:nvPr/>
        </p:nvSpPr>
        <p:spPr>
          <a:xfrm>
            <a:off x="1269521" y="5237649"/>
            <a:ext cx="368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Données de test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7D6538-327C-A471-A792-98F3673CEF3E}"/>
              </a:ext>
            </a:extLst>
          </p:cNvPr>
          <p:cNvSpPr txBox="1"/>
          <p:nvPr/>
        </p:nvSpPr>
        <p:spPr>
          <a:xfrm>
            <a:off x="1967948" y="1646761"/>
            <a:ext cx="9179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Elles sont présentées au modèle à chaque époque de l’entraînement, pour permettre aux poids de s’ajuster (algorithme du gradient)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76863D-7EAC-D2B8-9DB3-82FDF8B759FC}"/>
              </a:ext>
            </a:extLst>
          </p:cNvPr>
          <p:cNvSpPr txBox="1"/>
          <p:nvPr/>
        </p:nvSpPr>
        <p:spPr>
          <a:xfrm>
            <a:off x="1967948" y="3919259"/>
            <a:ext cx="9179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Elles sont présentées au modèle </a:t>
            </a:r>
            <a:r>
              <a:rPr lang="fr-FR" sz="2800" b="1" u="sng" dirty="0">
                <a:solidFill>
                  <a:srgbClr val="FF0000"/>
                </a:solidFill>
                <a:latin typeface="Tw Cen MT" panose="020B0602020104020603"/>
              </a:rPr>
              <a:t>à la fin de chaque époque </a:t>
            </a: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de l’entraînement, pour contrôler l’apprentissage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012E9E-2A37-59DB-D424-C6E6E93F7F9D}"/>
              </a:ext>
            </a:extLst>
          </p:cNvPr>
          <p:cNvSpPr txBox="1"/>
          <p:nvPr/>
        </p:nvSpPr>
        <p:spPr>
          <a:xfrm>
            <a:off x="1967948" y="5649285"/>
            <a:ext cx="9179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Elles permettent de valider les performances du modèle, après l’apprentissage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A2DB0F-BFD1-84A0-BC15-3F2408979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A53E3-FCA9-9DA2-C35A-E3CAB0D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322902E-6BE2-206D-A988-DCCB695AC8A3}"/>
              </a:ext>
            </a:extLst>
          </p:cNvPr>
          <p:cNvSpPr/>
          <p:nvPr/>
        </p:nvSpPr>
        <p:spPr>
          <a:xfrm>
            <a:off x="3848413" y="1014141"/>
            <a:ext cx="4757531" cy="6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NOUVELLE EPOQUE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2A39EA8-10FE-F439-8B2C-A7CD18ED5F2F}"/>
              </a:ext>
            </a:extLst>
          </p:cNvPr>
          <p:cNvSpPr/>
          <p:nvPr/>
        </p:nvSpPr>
        <p:spPr>
          <a:xfrm>
            <a:off x="1044235" y="1996458"/>
            <a:ext cx="10458652" cy="21137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>
                <a:sym typeface="Wingdings" panose="05000000000000000000" pitchFamily="2" charset="2"/>
              </a:rPr>
              <a:t>Présentation des données d’entraînement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>
                <a:sym typeface="Wingdings" panose="05000000000000000000" pitchFamily="2" charset="2"/>
              </a:rPr>
              <a:t>Modification des poids (apprentissage)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 err="1">
                <a:sym typeface="Wingdings" panose="05000000000000000000" pitchFamily="2" charset="2"/>
              </a:rPr>
              <a:t>Acuracy</a:t>
            </a:r>
            <a:r>
              <a:rPr lang="fr-FR" sz="2800" dirty="0">
                <a:sym typeface="Wingdings" panose="05000000000000000000" pitchFamily="2" charset="2"/>
              </a:rPr>
              <a:t> : taux de performance (nombre de classifications correctes)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 err="1">
                <a:sym typeface="Wingdings" panose="05000000000000000000" pitchFamily="2" charset="2"/>
              </a:rPr>
              <a:t>Loss</a:t>
            </a:r>
            <a:r>
              <a:rPr lang="fr-FR" sz="2800" dirty="0">
                <a:sym typeface="Wingdings" panose="05000000000000000000" pitchFamily="2" charset="2"/>
              </a:rPr>
              <a:t> : mesure de l’erreur </a:t>
            </a:r>
            <a:endParaRPr lang="fr-FR" sz="28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205EB04-D06E-4FF2-1157-15744BA9C744}"/>
              </a:ext>
            </a:extLst>
          </p:cNvPr>
          <p:cNvSpPr/>
          <p:nvPr/>
        </p:nvSpPr>
        <p:spPr>
          <a:xfrm>
            <a:off x="1044235" y="4456394"/>
            <a:ext cx="10458652" cy="21137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>
                <a:sym typeface="Wingdings" panose="05000000000000000000" pitchFamily="2" charset="2"/>
              </a:rPr>
              <a:t>Présentation des données de validation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b="1" u="sng" dirty="0">
                <a:sym typeface="Wingdings" panose="05000000000000000000" pitchFamily="2" charset="2"/>
              </a:rPr>
              <a:t>Les poids ne sont pas modifiés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 err="1">
                <a:sym typeface="Wingdings" panose="05000000000000000000" pitchFamily="2" charset="2"/>
              </a:rPr>
              <a:t>Acuracy</a:t>
            </a:r>
            <a:r>
              <a:rPr lang="fr-FR" sz="2800" dirty="0">
                <a:sym typeface="Wingdings" panose="05000000000000000000" pitchFamily="2" charset="2"/>
              </a:rPr>
              <a:t> : taux de performance (nombre de classifications correctes)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 err="1">
                <a:sym typeface="Wingdings" panose="05000000000000000000" pitchFamily="2" charset="2"/>
              </a:rPr>
              <a:t>Loss</a:t>
            </a:r>
            <a:r>
              <a:rPr lang="fr-FR" sz="2800" dirty="0">
                <a:sym typeface="Wingdings" panose="05000000000000000000" pitchFamily="2" charset="2"/>
              </a:rPr>
              <a:t> : mesure de l’erreur </a:t>
            </a:r>
            <a:endParaRPr lang="fr-FR" sz="2800" dirty="0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EDA57B91-445B-FB80-1744-1EE04FEC847B}"/>
              </a:ext>
            </a:extLst>
          </p:cNvPr>
          <p:cNvSpPr/>
          <p:nvPr/>
        </p:nvSpPr>
        <p:spPr>
          <a:xfrm>
            <a:off x="5839326" y="1650245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EA4CA126-E1E0-C867-370E-01166B2B392A}"/>
              </a:ext>
            </a:extLst>
          </p:cNvPr>
          <p:cNvSpPr/>
          <p:nvPr/>
        </p:nvSpPr>
        <p:spPr>
          <a:xfrm>
            <a:off x="5922378" y="4110180"/>
            <a:ext cx="481263" cy="3462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1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54F4F-D44F-53B9-C362-9FB59E18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425E7-8678-96AA-1379-74DB1333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5C03DC-8D95-5109-9551-F3600B91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7" y="1013467"/>
            <a:ext cx="8903368" cy="56271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C8CBD3-A633-7132-0B2D-08CEB1794F86}"/>
              </a:ext>
            </a:extLst>
          </p:cNvPr>
          <p:cNvSpPr txBox="1"/>
          <p:nvPr/>
        </p:nvSpPr>
        <p:spPr>
          <a:xfrm>
            <a:off x="6336632" y="2534653"/>
            <a:ext cx="251861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Apprentissage normal</a:t>
            </a:r>
          </a:p>
        </p:txBody>
      </p:sp>
    </p:spTree>
    <p:extLst>
      <p:ext uri="{BB962C8B-B14F-4D97-AF65-F5344CB8AC3E}">
        <p14:creationId xmlns:p14="http://schemas.microsoft.com/office/powerpoint/2010/main" val="77052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CD7D7-9E3F-CA76-C1DF-B4A3C4F6C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C58B5-9CD4-41A3-2D2B-3CC0E750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398A5C-CC89-039A-9A69-AB0003E0B6B1}"/>
              </a:ext>
            </a:extLst>
          </p:cNvPr>
          <p:cNvSpPr txBox="1"/>
          <p:nvPr/>
        </p:nvSpPr>
        <p:spPr>
          <a:xfrm>
            <a:off x="1892968" y="1286531"/>
            <a:ext cx="251861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Apprentissage normal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BF522C-5455-8894-17B4-F57CFE211D0E}"/>
              </a:ext>
            </a:extLst>
          </p:cNvPr>
          <p:cNvSpPr txBox="1"/>
          <p:nvPr/>
        </p:nvSpPr>
        <p:spPr>
          <a:xfrm>
            <a:off x="7812508" y="1278661"/>
            <a:ext cx="251861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Apprentissage anormal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A2AEB5-AB2E-B00C-C5E0-B924DB51B63E}"/>
              </a:ext>
            </a:extLst>
          </p:cNvPr>
          <p:cNvSpPr txBox="1"/>
          <p:nvPr/>
        </p:nvSpPr>
        <p:spPr>
          <a:xfrm>
            <a:off x="1283368" y="2727158"/>
            <a:ext cx="4026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Les 2 courbes </a:t>
            </a:r>
            <a:r>
              <a:rPr lang="fr-FR" sz="2800" dirty="0" err="1">
                <a:solidFill>
                  <a:schemeClr val="bg1"/>
                </a:solidFill>
              </a:rPr>
              <a:t>loss</a:t>
            </a:r>
            <a:r>
              <a:rPr lang="fr-FR" sz="2800" dirty="0">
                <a:solidFill>
                  <a:schemeClr val="bg1"/>
                </a:solidFill>
              </a:rPr>
              <a:t> tendent vers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Les 2 courbes </a:t>
            </a:r>
            <a:r>
              <a:rPr lang="fr-FR" sz="2800" dirty="0" err="1">
                <a:solidFill>
                  <a:schemeClr val="bg1"/>
                </a:solidFill>
              </a:rPr>
              <a:t>acuracy</a:t>
            </a:r>
            <a:r>
              <a:rPr lang="fr-FR" sz="2800" dirty="0">
                <a:solidFill>
                  <a:schemeClr val="bg1"/>
                </a:solidFill>
              </a:rPr>
              <a:t> tendent vers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Les courbes des données de test et de validation sont proches l’une de l’autre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F2C6B3-80AC-FCD9-948D-D21624A781AC}"/>
              </a:ext>
            </a:extLst>
          </p:cNvPr>
          <p:cNvSpPr txBox="1"/>
          <p:nvPr/>
        </p:nvSpPr>
        <p:spPr>
          <a:xfrm>
            <a:off x="6575521" y="2504439"/>
            <a:ext cx="53936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La courbe </a:t>
            </a:r>
            <a:r>
              <a:rPr lang="fr-FR" sz="2800" dirty="0" err="1">
                <a:solidFill>
                  <a:schemeClr val="bg1"/>
                </a:solidFill>
              </a:rPr>
              <a:t>loss</a:t>
            </a:r>
            <a:r>
              <a:rPr lang="fr-FR" sz="2800" dirty="0">
                <a:solidFill>
                  <a:schemeClr val="bg1"/>
                </a:solidFill>
              </a:rPr>
              <a:t> d’entraînement tend vers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La courbe </a:t>
            </a:r>
            <a:r>
              <a:rPr lang="fr-FR" sz="2800" dirty="0" err="1">
                <a:solidFill>
                  <a:schemeClr val="bg1"/>
                </a:solidFill>
              </a:rPr>
              <a:t>acuracy</a:t>
            </a:r>
            <a:r>
              <a:rPr lang="fr-FR" sz="2800" dirty="0">
                <a:solidFill>
                  <a:schemeClr val="bg1"/>
                </a:solidFill>
              </a:rPr>
              <a:t> d’entraînement tend vers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Les courbes des données d’entraînement et de validation s’éloignent l’une de l’autre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fr-F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SURAPPRENTISSAGE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9BD74A-16C4-956B-5CD9-08A5DF0E5161}"/>
              </a:ext>
            </a:extLst>
          </p:cNvPr>
          <p:cNvSpPr txBox="1"/>
          <p:nvPr/>
        </p:nvSpPr>
        <p:spPr>
          <a:xfrm>
            <a:off x="7146760" y="6003888"/>
            <a:ext cx="4251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Le modèle devient expert des données d’entraînement</a:t>
            </a:r>
          </a:p>
        </p:txBody>
      </p:sp>
    </p:spTree>
    <p:extLst>
      <p:ext uri="{BB962C8B-B14F-4D97-AF65-F5344CB8AC3E}">
        <p14:creationId xmlns:p14="http://schemas.microsoft.com/office/powerpoint/2010/main" val="348894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4ABEFE-D5B2-1138-5FDC-086554477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26190-157C-C7B3-BB72-C74E9D21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5CD1DF3-4421-948B-FD6F-0BFEC5FD57C3}"/>
              </a:ext>
            </a:extLst>
          </p:cNvPr>
          <p:cNvCxnSpPr>
            <a:cxnSpLocks/>
          </p:cNvCxnSpPr>
          <p:nvPr/>
        </p:nvCxnSpPr>
        <p:spPr>
          <a:xfrm>
            <a:off x="1497497" y="5181602"/>
            <a:ext cx="8852451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B5740EF-50F0-976C-5309-650D9CA3A791}"/>
              </a:ext>
            </a:extLst>
          </p:cNvPr>
          <p:cNvCxnSpPr>
            <a:cxnSpLocks/>
          </p:cNvCxnSpPr>
          <p:nvPr/>
        </p:nvCxnSpPr>
        <p:spPr>
          <a:xfrm flipV="1">
            <a:off x="1497497" y="1285461"/>
            <a:ext cx="0" cy="38961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FA5FA52E-F8CB-7372-7D0D-9B04A9DF0730}"/>
              </a:ext>
            </a:extLst>
          </p:cNvPr>
          <p:cNvSpPr/>
          <p:nvPr/>
        </p:nvSpPr>
        <p:spPr>
          <a:xfrm>
            <a:off x="1537253" y="1749287"/>
            <a:ext cx="8322365" cy="3405809"/>
          </a:xfrm>
          <a:custGeom>
            <a:avLst/>
            <a:gdLst>
              <a:gd name="connsiteX0" fmla="*/ 0 w 8322365"/>
              <a:gd name="connsiteY0" fmla="*/ 3405809 h 3405809"/>
              <a:gd name="connsiteX1" fmla="*/ 410817 w 8322365"/>
              <a:gd name="connsiteY1" fmla="*/ 2173357 h 3405809"/>
              <a:gd name="connsiteX2" fmla="*/ 742121 w 8322365"/>
              <a:gd name="connsiteY2" fmla="*/ 1325218 h 3405809"/>
              <a:gd name="connsiteX3" fmla="*/ 1192695 w 8322365"/>
              <a:gd name="connsiteY3" fmla="*/ 781878 h 3405809"/>
              <a:gd name="connsiteX4" fmla="*/ 1895061 w 8322365"/>
              <a:gd name="connsiteY4" fmla="*/ 371061 h 3405809"/>
              <a:gd name="connsiteX5" fmla="*/ 2782956 w 8322365"/>
              <a:gd name="connsiteY5" fmla="*/ 185531 h 3405809"/>
              <a:gd name="connsiteX6" fmla="*/ 3988904 w 8322365"/>
              <a:gd name="connsiteY6" fmla="*/ 92765 h 3405809"/>
              <a:gd name="connsiteX7" fmla="*/ 5208104 w 8322365"/>
              <a:gd name="connsiteY7" fmla="*/ 39757 h 3405809"/>
              <a:gd name="connsiteX8" fmla="*/ 6533321 w 8322365"/>
              <a:gd name="connsiteY8" fmla="*/ 13252 h 3405809"/>
              <a:gd name="connsiteX9" fmla="*/ 8322365 w 8322365"/>
              <a:gd name="connsiteY9" fmla="*/ 0 h 34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2365" h="3405809">
                <a:moveTo>
                  <a:pt x="0" y="3405809"/>
                </a:moveTo>
                <a:cubicBezTo>
                  <a:pt x="143565" y="2962965"/>
                  <a:pt x="287130" y="2520122"/>
                  <a:pt x="410817" y="2173357"/>
                </a:cubicBezTo>
                <a:cubicBezTo>
                  <a:pt x="534504" y="1826592"/>
                  <a:pt x="611808" y="1557131"/>
                  <a:pt x="742121" y="1325218"/>
                </a:cubicBezTo>
                <a:cubicBezTo>
                  <a:pt x="872434" y="1093305"/>
                  <a:pt x="1000538" y="940904"/>
                  <a:pt x="1192695" y="781878"/>
                </a:cubicBezTo>
                <a:cubicBezTo>
                  <a:pt x="1384852" y="622852"/>
                  <a:pt x="1630018" y="470452"/>
                  <a:pt x="1895061" y="371061"/>
                </a:cubicBezTo>
                <a:cubicBezTo>
                  <a:pt x="2160104" y="271670"/>
                  <a:pt x="2433982" y="231914"/>
                  <a:pt x="2782956" y="185531"/>
                </a:cubicBezTo>
                <a:cubicBezTo>
                  <a:pt x="3131930" y="139148"/>
                  <a:pt x="3584713" y="117061"/>
                  <a:pt x="3988904" y="92765"/>
                </a:cubicBezTo>
                <a:cubicBezTo>
                  <a:pt x="4393095" y="68469"/>
                  <a:pt x="4784034" y="53009"/>
                  <a:pt x="5208104" y="39757"/>
                </a:cubicBezTo>
                <a:cubicBezTo>
                  <a:pt x="5632174" y="26505"/>
                  <a:pt x="6533321" y="13252"/>
                  <a:pt x="6533321" y="13252"/>
                </a:cubicBezTo>
                <a:lnTo>
                  <a:pt x="83223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E6DBE63-0D8B-BDF9-E1CF-51E6912EE577}"/>
              </a:ext>
            </a:extLst>
          </p:cNvPr>
          <p:cNvSpPr/>
          <p:nvPr/>
        </p:nvSpPr>
        <p:spPr>
          <a:xfrm>
            <a:off x="1510748" y="1900755"/>
            <a:ext cx="8057322" cy="3254341"/>
          </a:xfrm>
          <a:custGeom>
            <a:avLst/>
            <a:gdLst>
              <a:gd name="connsiteX0" fmla="*/ 0 w 8057322"/>
              <a:gd name="connsiteY0" fmla="*/ 3254341 h 3254341"/>
              <a:gd name="connsiteX1" fmla="*/ 424070 w 8057322"/>
              <a:gd name="connsiteY1" fmla="*/ 2366445 h 3254341"/>
              <a:gd name="connsiteX2" fmla="*/ 702366 w 8057322"/>
              <a:gd name="connsiteY2" fmla="*/ 1677332 h 3254341"/>
              <a:gd name="connsiteX3" fmla="*/ 1113183 w 8057322"/>
              <a:gd name="connsiteY3" fmla="*/ 1001471 h 3254341"/>
              <a:gd name="connsiteX4" fmla="*/ 1656522 w 8057322"/>
              <a:gd name="connsiteY4" fmla="*/ 656915 h 3254341"/>
              <a:gd name="connsiteX5" fmla="*/ 2292626 w 8057322"/>
              <a:gd name="connsiteY5" fmla="*/ 391871 h 3254341"/>
              <a:gd name="connsiteX6" fmla="*/ 2915479 w 8057322"/>
              <a:gd name="connsiteY6" fmla="*/ 246097 h 3254341"/>
              <a:gd name="connsiteX7" fmla="*/ 3578087 w 8057322"/>
              <a:gd name="connsiteY7" fmla="*/ 140080 h 3254341"/>
              <a:gd name="connsiteX8" fmla="*/ 4532244 w 8057322"/>
              <a:gd name="connsiteY8" fmla="*/ 34063 h 3254341"/>
              <a:gd name="connsiteX9" fmla="*/ 5049079 w 8057322"/>
              <a:gd name="connsiteY9" fmla="*/ 7558 h 3254341"/>
              <a:gd name="connsiteX10" fmla="*/ 5579166 w 8057322"/>
              <a:gd name="connsiteY10" fmla="*/ 20810 h 3254341"/>
              <a:gd name="connsiteX11" fmla="*/ 6467061 w 8057322"/>
              <a:gd name="connsiteY11" fmla="*/ 219593 h 3254341"/>
              <a:gd name="connsiteX12" fmla="*/ 7222435 w 8057322"/>
              <a:gd name="connsiteY12" fmla="*/ 352115 h 3254341"/>
              <a:gd name="connsiteX13" fmla="*/ 8057322 w 8057322"/>
              <a:gd name="connsiteY13" fmla="*/ 537645 h 3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7322" h="3254341">
                <a:moveTo>
                  <a:pt x="0" y="3254341"/>
                </a:moveTo>
                <a:cubicBezTo>
                  <a:pt x="153504" y="2941810"/>
                  <a:pt x="307009" y="2629280"/>
                  <a:pt x="424070" y="2366445"/>
                </a:cubicBezTo>
                <a:cubicBezTo>
                  <a:pt x="541131" y="2103610"/>
                  <a:pt x="587514" y="1904827"/>
                  <a:pt x="702366" y="1677332"/>
                </a:cubicBezTo>
                <a:cubicBezTo>
                  <a:pt x="817218" y="1449837"/>
                  <a:pt x="954157" y="1171540"/>
                  <a:pt x="1113183" y="1001471"/>
                </a:cubicBezTo>
                <a:cubicBezTo>
                  <a:pt x="1272209" y="831402"/>
                  <a:pt x="1459948" y="758515"/>
                  <a:pt x="1656522" y="656915"/>
                </a:cubicBezTo>
                <a:cubicBezTo>
                  <a:pt x="1853096" y="555315"/>
                  <a:pt x="2082800" y="460341"/>
                  <a:pt x="2292626" y="391871"/>
                </a:cubicBezTo>
                <a:cubicBezTo>
                  <a:pt x="2502452" y="323401"/>
                  <a:pt x="2701235" y="288062"/>
                  <a:pt x="2915479" y="246097"/>
                </a:cubicBezTo>
                <a:cubicBezTo>
                  <a:pt x="3129723" y="204132"/>
                  <a:pt x="3308626" y="175419"/>
                  <a:pt x="3578087" y="140080"/>
                </a:cubicBezTo>
                <a:cubicBezTo>
                  <a:pt x="3847548" y="104741"/>
                  <a:pt x="4287079" y="56150"/>
                  <a:pt x="4532244" y="34063"/>
                </a:cubicBezTo>
                <a:cubicBezTo>
                  <a:pt x="4777409" y="11976"/>
                  <a:pt x="4874592" y="9767"/>
                  <a:pt x="5049079" y="7558"/>
                </a:cubicBezTo>
                <a:cubicBezTo>
                  <a:pt x="5223566" y="5349"/>
                  <a:pt x="5342836" y="-14529"/>
                  <a:pt x="5579166" y="20810"/>
                </a:cubicBezTo>
                <a:cubicBezTo>
                  <a:pt x="5815496" y="56149"/>
                  <a:pt x="6193183" y="164376"/>
                  <a:pt x="6467061" y="219593"/>
                </a:cubicBezTo>
                <a:cubicBezTo>
                  <a:pt x="6740939" y="274810"/>
                  <a:pt x="6957392" y="299106"/>
                  <a:pt x="7222435" y="352115"/>
                </a:cubicBezTo>
                <a:cubicBezTo>
                  <a:pt x="7487478" y="405124"/>
                  <a:pt x="7772400" y="471384"/>
                  <a:pt x="8057322" y="53764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97D52B-B7E9-6D48-588A-0DB001ABAB2C}"/>
              </a:ext>
            </a:extLst>
          </p:cNvPr>
          <p:cNvSpPr txBox="1"/>
          <p:nvPr/>
        </p:nvSpPr>
        <p:spPr>
          <a:xfrm>
            <a:off x="10363198" y="4919992"/>
            <a:ext cx="13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89076C-FD56-3E2E-6250-ADE4D34E9349}"/>
              </a:ext>
            </a:extLst>
          </p:cNvPr>
          <p:cNvSpPr txBox="1"/>
          <p:nvPr/>
        </p:nvSpPr>
        <p:spPr>
          <a:xfrm>
            <a:off x="1199318" y="725677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Performance 100%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B0E1823-8909-CEA3-B6D7-01E7C4627855}"/>
              </a:ext>
            </a:extLst>
          </p:cNvPr>
          <p:cNvSpPr txBox="1"/>
          <p:nvPr/>
        </p:nvSpPr>
        <p:spPr>
          <a:xfrm>
            <a:off x="4396407" y="5489834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Jeu d’entraînement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916A90A-1BF8-ED48-578C-15F5054998BB}"/>
              </a:ext>
            </a:extLst>
          </p:cNvPr>
          <p:cNvSpPr txBox="1"/>
          <p:nvPr/>
        </p:nvSpPr>
        <p:spPr>
          <a:xfrm>
            <a:off x="4396406" y="6059675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Jeu de validation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FBBDDCE-70A9-83E5-0D4D-782868AC65CA}"/>
              </a:ext>
            </a:extLst>
          </p:cNvPr>
          <p:cNvCxnSpPr>
            <a:cxnSpLocks/>
          </p:cNvCxnSpPr>
          <p:nvPr/>
        </p:nvCxnSpPr>
        <p:spPr>
          <a:xfrm>
            <a:off x="3140765" y="5751444"/>
            <a:ext cx="111318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4DF325C-5F87-28CF-17B9-053B48BBE372}"/>
              </a:ext>
            </a:extLst>
          </p:cNvPr>
          <p:cNvCxnSpPr>
            <a:cxnSpLocks/>
          </p:cNvCxnSpPr>
          <p:nvPr/>
        </p:nvCxnSpPr>
        <p:spPr>
          <a:xfrm>
            <a:off x="3140765" y="6321285"/>
            <a:ext cx="111318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3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25418-222B-4190-D3AD-22B999B9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22977-513A-853C-FDFA-66C3468A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067821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MNIST - fashion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A05F6B3-9084-0EE7-D8C4-29E3A52ECA8C}"/>
              </a:ext>
            </a:extLst>
          </p:cNvPr>
          <p:cNvCxnSpPr>
            <a:cxnSpLocks/>
          </p:cNvCxnSpPr>
          <p:nvPr/>
        </p:nvCxnSpPr>
        <p:spPr>
          <a:xfrm>
            <a:off x="1497497" y="5181602"/>
            <a:ext cx="8852451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A225C9E-7C32-785E-BEFC-3629961C371B}"/>
              </a:ext>
            </a:extLst>
          </p:cNvPr>
          <p:cNvCxnSpPr>
            <a:cxnSpLocks/>
          </p:cNvCxnSpPr>
          <p:nvPr/>
        </p:nvCxnSpPr>
        <p:spPr>
          <a:xfrm flipV="1">
            <a:off x="1497497" y="1285461"/>
            <a:ext cx="0" cy="38961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CE0F330B-E1FD-1011-970F-D5F3EDA7EFE4}"/>
              </a:ext>
            </a:extLst>
          </p:cNvPr>
          <p:cNvSpPr/>
          <p:nvPr/>
        </p:nvSpPr>
        <p:spPr>
          <a:xfrm>
            <a:off x="1537253" y="1749287"/>
            <a:ext cx="8322365" cy="3405809"/>
          </a:xfrm>
          <a:custGeom>
            <a:avLst/>
            <a:gdLst>
              <a:gd name="connsiteX0" fmla="*/ 0 w 8322365"/>
              <a:gd name="connsiteY0" fmla="*/ 3405809 h 3405809"/>
              <a:gd name="connsiteX1" fmla="*/ 410817 w 8322365"/>
              <a:gd name="connsiteY1" fmla="*/ 2173357 h 3405809"/>
              <a:gd name="connsiteX2" fmla="*/ 742121 w 8322365"/>
              <a:gd name="connsiteY2" fmla="*/ 1325218 h 3405809"/>
              <a:gd name="connsiteX3" fmla="*/ 1192695 w 8322365"/>
              <a:gd name="connsiteY3" fmla="*/ 781878 h 3405809"/>
              <a:gd name="connsiteX4" fmla="*/ 1895061 w 8322365"/>
              <a:gd name="connsiteY4" fmla="*/ 371061 h 3405809"/>
              <a:gd name="connsiteX5" fmla="*/ 2782956 w 8322365"/>
              <a:gd name="connsiteY5" fmla="*/ 185531 h 3405809"/>
              <a:gd name="connsiteX6" fmla="*/ 3988904 w 8322365"/>
              <a:gd name="connsiteY6" fmla="*/ 92765 h 3405809"/>
              <a:gd name="connsiteX7" fmla="*/ 5208104 w 8322365"/>
              <a:gd name="connsiteY7" fmla="*/ 39757 h 3405809"/>
              <a:gd name="connsiteX8" fmla="*/ 6533321 w 8322365"/>
              <a:gd name="connsiteY8" fmla="*/ 13252 h 3405809"/>
              <a:gd name="connsiteX9" fmla="*/ 8322365 w 8322365"/>
              <a:gd name="connsiteY9" fmla="*/ 0 h 34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2365" h="3405809">
                <a:moveTo>
                  <a:pt x="0" y="3405809"/>
                </a:moveTo>
                <a:cubicBezTo>
                  <a:pt x="143565" y="2962965"/>
                  <a:pt x="287130" y="2520122"/>
                  <a:pt x="410817" y="2173357"/>
                </a:cubicBezTo>
                <a:cubicBezTo>
                  <a:pt x="534504" y="1826592"/>
                  <a:pt x="611808" y="1557131"/>
                  <a:pt x="742121" y="1325218"/>
                </a:cubicBezTo>
                <a:cubicBezTo>
                  <a:pt x="872434" y="1093305"/>
                  <a:pt x="1000538" y="940904"/>
                  <a:pt x="1192695" y="781878"/>
                </a:cubicBezTo>
                <a:cubicBezTo>
                  <a:pt x="1384852" y="622852"/>
                  <a:pt x="1630018" y="470452"/>
                  <a:pt x="1895061" y="371061"/>
                </a:cubicBezTo>
                <a:cubicBezTo>
                  <a:pt x="2160104" y="271670"/>
                  <a:pt x="2433982" y="231914"/>
                  <a:pt x="2782956" y="185531"/>
                </a:cubicBezTo>
                <a:cubicBezTo>
                  <a:pt x="3131930" y="139148"/>
                  <a:pt x="3584713" y="117061"/>
                  <a:pt x="3988904" y="92765"/>
                </a:cubicBezTo>
                <a:cubicBezTo>
                  <a:pt x="4393095" y="68469"/>
                  <a:pt x="4784034" y="53009"/>
                  <a:pt x="5208104" y="39757"/>
                </a:cubicBezTo>
                <a:cubicBezTo>
                  <a:pt x="5632174" y="26505"/>
                  <a:pt x="6533321" y="13252"/>
                  <a:pt x="6533321" y="13252"/>
                </a:cubicBezTo>
                <a:lnTo>
                  <a:pt x="83223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119986C-62AD-3F79-E274-85E3995C7485}"/>
              </a:ext>
            </a:extLst>
          </p:cNvPr>
          <p:cNvSpPr/>
          <p:nvPr/>
        </p:nvSpPr>
        <p:spPr>
          <a:xfrm>
            <a:off x="1510748" y="1900755"/>
            <a:ext cx="8057322" cy="3254341"/>
          </a:xfrm>
          <a:custGeom>
            <a:avLst/>
            <a:gdLst>
              <a:gd name="connsiteX0" fmla="*/ 0 w 8057322"/>
              <a:gd name="connsiteY0" fmla="*/ 3254341 h 3254341"/>
              <a:gd name="connsiteX1" fmla="*/ 424070 w 8057322"/>
              <a:gd name="connsiteY1" fmla="*/ 2366445 h 3254341"/>
              <a:gd name="connsiteX2" fmla="*/ 702366 w 8057322"/>
              <a:gd name="connsiteY2" fmla="*/ 1677332 h 3254341"/>
              <a:gd name="connsiteX3" fmla="*/ 1113183 w 8057322"/>
              <a:gd name="connsiteY3" fmla="*/ 1001471 h 3254341"/>
              <a:gd name="connsiteX4" fmla="*/ 1656522 w 8057322"/>
              <a:gd name="connsiteY4" fmla="*/ 656915 h 3254341"/>
              <a:gd name="connsiteX5" fmla="*/ 2292626 w 8057322"/>
              <a:gd name="connsiteY5" fmla="*/ 391871 h 3254341"/>
              <a:gd name="connsiteX6" fmla="*/ 2915479 w 8057322"/>
              <a:gd name="connsiteY6" fmla="*/ 246097 h 3254341"/>
              <a:gd name="connsiteX7" fmla="*/ 3578087 w 8057322"/>
              <a:gd name="connsiteY7" fmla="*/ 140080 h 3254341"/>
              <a:gd name="connsiteX8" fmla="*/ 4532244 w 8057322"/>
              <a:gd name="connsiteY8" fmla="*/ 34063 h 3254341"/>
              <a:gd name="connsiteX9" fmla="*/ 5049079 w 8057322"/>
              <a:gd name="connsiteY9" fmla="*/ 7558 h 3254341"/>
              <a:gd name="connsiteX10" fmla="*/ 5579166 w 8057322"/>
              <a:gd name="connsiteY10" fmla="*/ 20810 h 3254341"/>
              <a:gd name="connsiteX11" fmla="*/ 6467061 w 8057322"/>
              <a:gd name="connsiteY11" fmla="*/ 219593 h 3254341"/>
              <a:gd name="connsiteX12" fmla="*/ 7222435 w 8057322"/>
              <a:gd name="connsiteY12" fmla="*/ 352115 h 3254341"/>
              <a:gd name="connsiteX13" fmla="*/ 8057322 w 8057322"/>
              <a:gd name="connsiteY13" fmla="*/ 537645 h 3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7322" h="3254341">
                <a:moveTo>
                  <a:pt x="0" y="3254341"/>
                </a:moveTo>
                <a:cubicBezTo>
                  <a:pt x="153504" y="2941810"/>
                  <a:pt x="307009" y="2629280"/>
                  <a:pt x="424070" y="2366445"/>
                </a:cubicBezTo>
                <a:cubicBezTo>
                  <a:pt x="541131" y="2103610"/>
                  <a:pt x="587514" y="1904827"/>
                  <a:pt x="702366" y="1677332"/>
                </a:cubicBezTo>
                <a:cubicBezTo>
                  <a:pt x="817218" y="1449837"/>
                  <a:pt x="954157" y="1171540"/>
                  <a:pt x="1113183" y="1001471"/>
                </a:cubicBezTo>
                <a:cubicBezTo>
                  <a:pt x="1272209" y="831402"/>
                  <a:pt x="1459948" y="758515"/>
                  <a:pt x="1656522" y="656915"/>
                </a:cubicBezTo>
                <a:cubicBezTo>
                  <a:pt x="1853096" y="555315"/>
                  <a:pt x="2082800" y="460341"/>
                  <a:pt x="2292626" y="391871"/>
                </a:cubicBezTo>
                <a:cubicBezTo>
                  <a:pt x="2502452" y="323401"/>
                  <a:pt x="2701235" y="288062"/>
                  <a:pt x="2915479" y="246097"/>
                </a:cubicBezTo>
                <a:cubicBezTo>
                  <a:pt x="3129723" y="204132"/>
                  <a:pt x="3308626" y="175419"/>
                  <a:pt x="3578087" y="140080"/>
                </a:cubicBezTo>
                <a:cubicBezTo>
                  <a:pt x="3847548" y="104741"/>
                  <a:pt x="4287079" y="56150"/>
                  <a:pt x="4532244" y="34063"/>
                </a:cubicBezTo>
                <a:cubicBezTo>
                  <a:pt x="4777409" y="11976"/>
                  <a:pt x="4874592" y="9767"/>
                  <a:pt x="5049079" y="7558"/>
                </a:cubicBezTo>
                <a:cubicBezTo>
                  <a:pt x="5223566" y="5349"/>
                  <a:pt x="5342836" y="-14529"/>
                  <a:pt x="5579166" y="20810"/>
                </a:cubicBezTo>
                <a:cubicBezTo>
                  <a:pt x="5815496" y="56149"/>
                  <a:pt x="6193183" y="164376"/>
                  <a:pt x="6467061" y="219593"/>
                </a:cubicBezTo>
                <a:cubicBezTo>
                  <a:pt x="6740939" y="274810"/>
                  <a:pt x="6957392" y="299106"/>
                  <a:pt x="7222435" y="352115"/>
                </a:cubicBezTo>
                <a:cubicBezTo>
                  <a:pt x="7487478" y="405124"/>
                  <a:pt x="7772400" y="471384"/>
                  <a:pt x="8057322" y="53764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BA1E7A-4365-43C9-1881-6AE6EF8613DD}"/>
              </a:ext>
            </a:extLst>
          </p:cNvPr>
          <p:cNvSpPr txBox="1"/>
          <p:nvPr/>
        </p:nvSpPr>
        <p:spPr>
          <a:xfrm>
            <a:off x="10363198" y="4919992"/>
            <a:ext cx="13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Temps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1D3074-9E83-937F-6125-A33039804B39}"/>
              </a:ext>
            </a:extLst>
          </p:cNvPr>
          <p:cNvSpPr txBox="1"/>
          <p:nvPr/>
        </p:nvSpPr>
        <p:spPr>
          <a:xfrm>
            <a:off x="1199318" y="725677"/>
            <a:ext cx="30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Performance 100%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BBFD10-5816-02A6-C6AD-0DC342C7AA60}"/>
              </a:ext>
            </a:extLst>
          </p:cNvPr>
          <p:cNvSpPr txBox="1"/>
          <p:nvPr/>
        </p:nvSpPr>
        <p:spPr>
          <a:xfrm>
            <a:off x="2037518" y="5545344"/>
            <a:ext cx="7822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Au départ, la performance du réseau sur le jeu d’entraînement et sur le jeu de validation augmente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9C305-39C7-F2A2-54A9-8697A9852861}"/>
              </a:ext>
            </a:extLst>
          </p:cNvPr>
          <p:cNvSpPr/>
          <p:nvPr/>
        </p:nvSpPr>
        <p:spPr>
          <a:xfrm>
            <a:off x="1199318" y="1676397"/>
            <a:ext cx="2272749" cy="376681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91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8771</TotalTime>
  <Words>877</Words>
  <Application>Microsoft Office PowerPoint</Application>
  <PresentationFormat>Grand écran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Circuit</vt:lpstr>
      <vt:lpstr>ARCHITECTURE D’UN RESEAU DE NEURONE</vt:lpstr>
      <vt:lpstr>Présentation PowerPoint</vt:lpstr>
      <vt:lpstr>MNIST - fashion</vt:lpstr>
      <vt:lpstr>MNIST - fashion</vt:lpstr>
      <vt:lpstr>MNIST - fashion</vt:lpstr>
      <vt:lpstr>MNIST - fashion</vt:lpstr>
      <vt:lpstr>MNIST - fashion</vt:lpstr>
      <vt:lpstr>MNIST - fashion</vt:lpstr>
      <vt:lpstr>MNIST - fashion</vt:lpstr>
      <vt:lpstr>MNIST - fashion</vt:lpstr>
      <vt:lpstr>MNIST - fashion</vt:lpstr>
      <vt:lpstr>MNIST - fashion</vt:lpstr>
      <vt:lpstr>MNIST - fashion</vt:lpstr>
      <vt:lpstr>MINST - fashion</vt:lpstr>
      <vt:lpstr>MINST - fashion</vt:lpstr>
      <vt:lpstr>MINST - fashion</vt:lpstr>
      <vt:lpstr>MINST - fashion</vt:lpstr>
      <vt:lpstr>MINST - fashion</vt:lpstr>
      <vt:lpstr>MINST - fashion</vt:lpstr>
      <vt:lpstr>MINST - fashion</vt:lpstr>
      <vt:lpstr>MINST - fashion</vt:lpstr>
      <vt:lpstr>MNIST - fashion</vt:lpstr>
      <vt:lpstr>RESEAU DE NEURONE SEQUENTIEL / FONCTIONNEL</vt:lpstr>
      <vt:lpstr>RESEAU DE NEURONE FONCTIONNEL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 I.A.</dc:title>
  <dc:creator>Vérane Faure</dc:creator>
  <cp:lastModifiedBy>Vérane Faure</cp:lastModifiedBy>
  <cp:revision>100</cp:revision>
  <cp:lastPrinted>2023-11-27T10:34:46Z</cp:lastPrinted>
  <dcterms:created xsi:type="dcterms:W3CDTF">2023-05-12T13:16:46Z</dcterms:created>
  <dcterms:modified xsi:type="dcterms:W3CDTF">2024-06-10T11:35:58Z</dcterms:modified>
</cp:coreProperties>
</file>